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0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0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4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6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8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3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C698-1794-49F5-B34C-59484675AAB6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FCA6-F39B-413B-B5FE-B3CD0DC6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5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DNN, </a:t>
            </a:r>
            <a:r>
              <a:rPr lang="en-US" altLang="ko-KR" dirty="0" smtClean="0"/>
              <a:t>RBM, DBN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 </a:t>
            </a:r>
            <a:r>
              <a:rPr lang="ko-KR" altLang="en-US" sz="3200" dirty="0" smtClean="0"/>
              <a:t>확률 분포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4" y="2214923"/>
            <a:ext cx="4680000" cy="34222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8667" y="2259623"/>
            <a:ext cx="64271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확률 분포를 대략적으로 이해할 것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주사위 합의 확률 분포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언어를 구성하는 글자의 확률 분포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이미지의 픽셀 확률 분포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코끼리와 개 사진 입력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입력 데이터를 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코끼리 은닉 노드와 개 은닉 노드 중 어디에 더 강한 신호를 보내야 하는지 결정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가중치 결정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재구성 단계선 어떤 픽셀들이 큰 값을 지니는지 학습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코끼리의 모습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긴 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큰 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 특징 학습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6944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심층 구조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78667" y="2259623"/>
            <a:ext cx="64271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연속 제한된 </a:t>
            </a:r>
            <a:r>
              <a:rPr lang="ko-KR" altLang="en-US" sz="2000" dirty="0" err="1" smtClean="0"/>
              <a:t>볼츠만</a:t>
            </a:r>
            <a:r>
              <a:rPr lang="ko-KR" altLang="en-US" sz="2000" dirty="0" smtClean="0"/>
              <a:t> 머신</a:t>
            </a:r>
            <a:r>
              <a:rPr lang="en-US" altLang="ko-KR" sz="2000" dirty="0" smtClean="0"/>
              <a:t>(CRBM, Continuous RBM)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RBM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은닉층</a:t>
            </a:r>
            <a:r>
              <a:rPr lang="ko-KR" altLang="en-US" sz="2000" dirty="0" smtClean="0"/>
              <a:t> 학습이 끝나면 이 데이터는 다음 층으로 연결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새로운 층 추가 시 기존의 </a:t>
            </a:r>
            <a:r>
              <a:rPr lang="ko-KR" altLang="en-US" sz="2000" dirty="0" err="1" smtClean="0"/>
              <a:t>은닉층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err="1" smtClean="0"/>
              <a:t>가시층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새로운 층 </a:t>
            </a:r>
            <a:r>
              <a:rPr lang="en-US" altLang="ko-KR" sz="2000" dirty="0" smtClean="0"/>
              <a:t>= </a:t>
            </a:r>
            <a:r>
              <a:rPr lang="ko-KR" altLang="en-US" sz="2000" dirty="0" err="1" smtClean="0"/>
              <a:t>은닉층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연달아 </a:t>
            </a:r>
            <a:r>
              <a:rPr lang="ko-KR" altLang="en-US" sz="2000" dirty="0" err="1" smtClean="0"/>
              <a:t>은닉층을</a:t>
            </a:r>
            <a:r>
              <a:rPr lang="ko-KR" altLang="en-US" sz="2000" dirty="0" smtClean="0"/>
              <a:t> 잇고 학습하는 것이 각자 다른 층위의 </a:t>
            </a:r>
            <a:r>
              <a:rPr lang="ko-KR" altLang="en-US" sz="2000" dirty="0" err="1" smtClean="0"/>
              <a:t>특징값을</a:t>
            </a:r>
            <a:r>
              <a:rPr lang="ko-KR" altLang="en-US" sz="2000" dirty="0" smtClean="0"/>
              <a:t> 학습하는 과정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 레이블의 정보 없이 진행하여 비지도 학습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학습한 결과를 다른 학습에 쓸 수 있기 때문에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선행학습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" y="2440716"/>
            <a:ext cx="3818366" cy="31445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22357" y="6581001"/>
            <a:ext cx="790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참고자료</a:t>
            </a:r>
            <a:r>
              <a:rPr lang="en-US" altLang="ko-KR" sz="1200" dirty="0" smtClean="0"/>
              <a:t>1(https</a:t>
            </a:r>
            <a:r>
              <a:rPr lang="en-US" altLang="ko-KR" sz="1200" dirty="0"/>
              <a:t>://deeplearning4j.org/kr/restrictedboltzmannmachine)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220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심층 구조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78667" y="2259623"/>
            <a:ext cx="64271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연속 제한된 </a:t>
            </a:r>
            <a:r>
              <a:rPr lang="ko-KR" altLang="en-US" sz="2000" dirty="0" err="1"/>
              <a:t>볼츠만</a:t>
            </a:r>
            <a:r>
              <a:rPr lang="ko-KR" altLang="en-US" sz="2000" dirty="0"/>
              <a:t> 머신</a:t>
            </a:r>
            <a:r>
              <a:rPr lang="en-US" altLang="ko-KR" sz="2000" dirty="0"/>
              <a:t>(CRBM, Continuous RBM)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심층 신경망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계수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바이어스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활성함수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한 단계 앞의 층에서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입력 데이터에서 받아오는 값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계수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입력에 적용되는 가중치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바이어스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입력의 가중치 합에 더해지는 값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활성함수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출력에 적용되는 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연산에 비선형성 부여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CRBM</a:t>
            </a:r>
          </a:p>
          <a:p>
            <a:pPr lvl="1"/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가시층엔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가우시안</a:t>
            </a:r>
            <a:r>
              <a:rPr lang="ko-KR" altLang="en-US" sz="2000" dirty="0" smtClean="0"/>
              <a:t> 함수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은닉층엔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ReLU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" y="2836640"/>
            <a:ext cx="5179282" cy="17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0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심층 구조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78667" y="2259623"/>
                <a:ext cx="642717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/>
                  <a:t>심층 신뢰 신경망</a:t>
                </a:r>
                <a:r>
                  <a:rPr lang="en-US" altLang="ko-KR" sz="2000" dirty="0" smtClean="0"/>
                  <a:t>(DBN)</a:t>
                </a:r>
              </a:p>
              <a:p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사전 훈련된 </a:t>
                </a:r>
                <a:r>
                  <a:rPr lang="en-US" altLang="ko-KR" sz="2000" dirty="0" smtClean="0"/>
                  <a:t>RBM</a:t>
                </a:r>
                <a:r>
                  <a:rPr lang="ko-KR" altLang="en-US" sz="2000" dirty="0" smtClean="0"/>
                  <a:t>을 층층이 쌓아 올려 만듦</a:t>
                </a: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첫번째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층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𝑅𝐵𝑀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사전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훈련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완료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첫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번째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층의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입력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매개변수들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고정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활성화한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첫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번째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층의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은닉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err="1" smtClean="0">
                        <a:latin typeface="Cambria Math" panose="02040503050406030204" pitchFamily="18" charset="0"/>
                      </a:rPr>
                      <m:t>유닛들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입력으로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번째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층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학습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원하는 층수만큼 </a:t>
                </a:r>
                <a:r>
                  <a:rPr lang="ko-KR" altLang="en-US" sz="2000" dirty="0" err="1" smtClean="0"/>
                  <a:t>쌓아올림</a:t>
                </a:r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667" y="2259623"/>
                <a:ext cx="6427179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044" t="-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71" y="2259623"/>
            <a:ext cx="3076575" cy="3524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22357" y="6581001"/>
            <a:ext cx="790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참고자료</a:t>
            </a:r>
            <a:r>
              <a:rPr lang="en-US" altLang="ko-KR" sz="1200" dirty="0" smtClean="0"/>
              <a:t>2(http</a:t>
            </a:r>
            <a:r>
              <a:rPr lang="en-US" altLang="ko-KR" sz="1200" dirty="0"/>
              <a:t>://</a:t>
            </a:r>
            <a:r>
              <a:rPr lang="en-US" altLang="ko-KR" sz="1200" dirty="0" smtClean="0"/>
              <a:t>roboticist.tistory.com/555)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304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심층 구조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78667" y="2259623"/>
            <a:ext cx="64271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심층 신뢰 신경망</a:t>
            </a:r>
            <a:r>
              <a:rPr lang="en-US" altLang="ko-KR" sz="2000" dirty="0" smtClean="0"/>
              <a:t>(DBN)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은닉층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개를 갖는 </a:t>
            </a:r>
            <a:r>
              <a:rPr lang="en-US" altLang="ko-KR" sz="2000" dirty="0" smtClean="0"/>
              <a:t>DBN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입력 데이터는 연속된 </a:t>
            </a:r>
            <a:r>
              <a:rPr lang="en-US" altLang="ko-KR" sz="2000" dirty="0" smtClean="0"/>
              <a:t>MFCC </a:t>
            </a:r>
            <a:r>
              <a:rPr lang="ko-KR" altLang="en-US" sz="2000" dirty="0" smtClean="0"/>
              <a:t>프레임들을 하나의 윈도우로 묶은 데이터를 사용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여러 </a:t>
            </a:r>
            <a:r>
              <a:rPr lang="en-US" altLang="ko-KR" sz="2000" dirty="0" smtClean="0"/>
              <a:t>MFCC </a:t>
            </a:r>
            <a:r>
              <a:rPr lang="ko-KR" altLang="en-US" sz="2000" dirty="0" smtClean="0"/>
              <a:t>프레임들을 하나로 묶은 윈도우를 입력데이터로 사용하여 </a:t>
            </a:r>
            <a:r>
              <a:rPr lang="en-US" altLang="ko-KR" sz="2000" dirty="0" smtClean="0"/>
              <a:t>GRBM </a:t>
            </a:r>
            <a:r>
              <a:rPr lang="ko-KR" altLang="en-US" sz="2000" dirty="0" smtClean="0"/>
              <a:t>사전 훈련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그 은닉 </a:t>
            </a:r>
            <a:r>
              <a:rPr lang="ko-KR" altLang="en-US" sz="2000" dirty="0" err="1" smtClean="0"/>
              <a:t>유닛의</a:t>
            </a:r>
            <a:r>
              <a:rPr lang="ko-KR" altLang="en-US" sz="2000" dirty="0" smtClean="0"/>
              <a:t> 활성화 값들을 입력으로 원하는 층만큼 </a:t>
            </a:r>
            <a:r>
              <a:rPr lang="en-US" altLang="ko-KR" sz="2000" dirty="0" smtClean="0"/>
              <a:t>RBM</a:t>
            </a:r>
            <a:r>
              <a:rPr lang="ko-KR" altLang="en-US" sz="2000" dirty="0" smtClean="0"/>
              <a:t>을 쌓아 올려 </a:t>
            </a:r>
            <a:r>
              <a:rPr lang="en-US" altLang="ko-KR" sz="2000" dirty="0" smtClean="0"/>
              <a:t>DBN </a:t>
            </a:r>
            <a:r>
              <a:rPr lang="ko-KR" altLang="en-US" sz="2000" dirty="0" smtClean="0"/>
              <a:t>완성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 err="1" smtClean="0"/>
              <a:t>소프트맥스</a:t>
            </a:r>
            <a:r>
              <a:rPr lang="ko-KR" altLang="en-US" sz="2000" dirty="0" smtClean="0"/>
              <a:t> 층 추가하여 심층 신경망의 사전훈련 완료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5" y="2430910"/>
            <a:ext cx="4508559" cy="3067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3500" y="6493479"/>
            <a:ext cx="8946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MFCC(https://</a:t>
            </a:r>
            <a:r>
              <a:rPr lang="en-US" altLang="ko-KR" sz="1050" dirty="0" smtClean="0"/>
              <a:t>m.blog.naver.com/PostView.nhn?blogId=mylogic&amp;logNo=220988857132&amp;proxyReferer=https%3A%2F%2Fwww.google.co.kr%2F)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12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Ⅰ. RBM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정의와 구조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재구성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3. </a:t>
            </a:r>
            <a:r>
              <a:rPr lang="ko-KR" altLang="en-US" dirty="0" smtClean="0"/>
              <a:t>확률 분포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4. </a:t>
            </a:r>
            <a:r>
              <a:rPr lang="ko-KR" altLang="en-US" dirty="0" smtClean="0"/>
              <a:t>심층 구조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43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25" y="2255590"/>
            <a:ext cx="2500167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2468" y="1230923"/>
            <a:ext cx="47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 smtClean="0"/>
              <a:t>정의와 구조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8667" y="2259623"/>
            <a:ext cx="6084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제한된 </a:t>
            </a:r>
            <a:r>
              <a:rPr lang="ko-KR" altLang="en-US" sz="2000" dirty="0" err="1" smtClean="0"/>
              <a:t>볼츠만</a:t>
            </a:r>
            <a:r>
              <a:rPr lang="ko-KR" altLang="en-US" sz="2000" dirty="0" smtClean="0"/>
              <a:t> 머신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두개의 층으로 구성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가시층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은닉층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심층 신경망이 아니나 심층 신뢰 신경망의 구성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입력층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데이터가 입력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은닉층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특징값이</a:t>
            </a:r>
            <a:r>
              <a:rPr lang="ko-KR" altLang="en-US" sz="2000" dirty="0" smtClean="0"/>
              <a:t> 학습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입력층과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은닉층은</a:t>
            </a:r>
            <a:r>
              <a:rPr lang="ko-KR" altLang="en-US" sz="2000" dirty="0" smtClean="0"/>
              <a:t> 모두 서로 연결되어 있음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같은 층은 서로 연결되어 있지 않음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&gt; </a:t>
            </a:r>
            <a:r>
              <a:rPr lang="ko-KR" altLang="en-US" sz="2000" dirty="0" smtClean="0"/>
              <a:t>이름의 유래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886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r>
              <a:rPr lang="en-US" altLang="ko-KR" sz="3200"/>
              <a:t>. </a:t>
            </a:r>
            <a:r>
              <a:rPr lang="ko-KR" altLang="en-US" sz="3200" dirty="0" smtClean="0"/>
              <a:t>정의와 구조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78667" y="2259623"/>
                <a:ext cx="6084277" cy="4133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/>
                  <a:t>제한된 </a:t>
                </a:r>
                <a:r>
                  <a:rPr lang="ko-KR" altLang="en-US" sz="2000" dirty="0" err="1" smtClean="0"/>
                  <a:t>볼츠만</a:t>
                </a:r>
                <a:r>
                  <a:rPr lang="ko-KR" altLang="en-US" sz="2000" dirty="0" smtClean="0"/>
                  <a:t> 머신</a:t>
                </a:r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입력 받은 데이터를 얼마나 </a:t>
                </a:r>
                <a:r>
                  <a:rPr lang="ko-KR" altLang="en-US" sz="2000" dirty="0" err="1" smtClean="0"/>
                  <a:t>은닉층에</a:t>
                </a:r>
                <a:r>
                  <a:rPr lang="ko-KR" altLang="en-US" sz="2000" dirty="0" smtClean="0"/>
                  <a:t> 전달할 것인가 </a:t>
                </a:r>
                <a:r>
                  <a:rPr lang="en-US" altLang="ko-KR" sz="2000" dirty="0" smtClean="0"/>
                  <a:t>&gt; </a:t>
                </a:r>
                <a:r>
                  <a:rPr lang="ko-KR" altLang="en-US" sz="2000" dirty="0" smtClean="0"/>
                  <a:t>확률에 따라 결정</a:t>
                </a:r>
                <a:endParaRPr lang="en-US" altLang="ko-KR" sz="2000" dirty="0"/>
              </a:p>
              <a:p>
                <a:pPr marL="800100" lvl="1" indent="-342900">
                  <a:buFontTx/>
                  <a:buChar char="-"/>
                </a:pPr>
                <a:r>
                  <a:rPr lang="ko-KR" altLang="en-US" sz="2000" dirty="0" smtClean="0"/>
                  <a:t>입력을 전달</a:t>
                </a:r>
                <a:r>
                  <a:rPr lang="en-US" altLang="ko-KR" sz="2000" dirty="0" smtClean="0"/>
                  <a:t>(1), </a:t>
                </a:r>
                <a:r>
                  <a:rPr lang="ko-KR" altLang="en-US" sz="2000" dirty="0" smtClean="0"/>
                  <a:t>전달하지 않음</a:t>
                </a:r>
                <a:r>
                  <a:rPr lang="en-US" altLang="ko-KR" sz="2000" dirty="0" smtClean="0"/>
                  <a:t>(0)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667" y="2259623"/>
                <a:ext cx="6084277" cy="4133055"/>
              </a:xfrm>
              <a:prstGeom prst="rect">
                <a:avLst/>
              </a:prstGeom>
              <a:blipFill>
                <a:blip r:embed="rId2"/>
                <a:stretch>
                  <a:fillRect l="-1102" t="-885" r="-10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73" y="2353043"/>
            <a:ext cx="359371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r>
              <a:rPr lang="en-US" altLang="ko-KR" sz="3200"/>
              <a:t>. </a:t>
            </a:r>
            <a:r>
              <a:rPr lang="ko-KR" altLang="en-US" sz="3200" dirty="0" smtClean="0"/>
              <a:t>정의와 구조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78667" y="2259623"/>
                <a:ext cx="6084277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/>
                  <a:t>제한된 </a:t>
                </a:r>
                <a:r>
                  <a:rPr lang="ko-KR" altLang="en-US" sz="2000" dirty="0" err="1" smtClean="0"/>
                  <a:t>볼츠만</a:t>
                </a:r>
                <a:r>
                  <a:rPr lang="ko-KR" altLang="en-US" sz="2000" dirty="0" smtClean="0"/>
                  <a:t> 머신</a:t>
                </a:r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err="1" smtClean="0"/>
                  <a:t>가시층의</a:t>
                </a:r>
                <a:r>
                  <a:rPr lang="ko-KR" altLang="en-US" sz="2000" dirty="0" smtClean="0"/>
                  <a:t> 모든 노드가 모든 은닉 노드로 전달</a:t>
                </a: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/>
                  <a:t>4</a:t>
                </a:r>
                <a:r>
                  <a:rPr lang="ko-KR" altLang="en-US" sz="2000" dirty="0" smtClean="0"/>
                  <a:t>개의 입력 노드 </a:t>
                </a:r>
                <a:r>
                  <a:rPr lang="en-US" altLang="ko-KR" sz="2000" dirty="0" smtClean="0"/>
                  <a:t>* 3</a:t>
                </a:r>
                <a:r>
                  <a:rPr lang="ko-KR" altLang="en-US" sz="2000" dirty="0" smtClean="0"/>
                  <a:t>개의 은닉 노드 </a:t>
                </a:r>
                <a:endParaRPr lang="en-US" altLang="ko-KR" sz="2000" dirty="0" smtClean="0"/>
              </a:p>
              <a:p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= 12</a:t>
                </a:r>
                <a:r>
                  <a:rPr lang="ko-KR" altLang="en-US" sz="2000" dirty="0" smtClean="0"/>
                  <a:t>개의 가중치 </a:t>
                </a:r>
                <a:r>
                  <a:rPr lang="en-US" altLang="ko-KR" sz="2000" dirty="0" smtClean="0"/>
                  <a:t>&gt; 4x3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행렬로 나타냄</a:t>
                </a:r>
                <a:endParaRPr lang="en-US" altLang="ko-KR" sz="2000" dirty="0"/>
              </a:p>
              <a:p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심층 신경망과 유사한 것 아닌가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?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endParaRPr lang="en-US" altLang="ko-KR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667" y="2259623"/>
                <a:ext cx="6084277" cy="4093428"/>
              </a:xfrm>
              <a:prstGeom prst="rect">
                <a:avLst/>
              </a:prstGeom>
              <a:blipFill>
                <a:blip r:embed="rId2"/>
                <a:stretch>
                  <a:fillRect l="-1102" t="-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45" y="2592271"/>
            <a:ext cx="373467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재구성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8667" y="2259623"/>
            <a:ext cx="60842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제한된 </a:t>
            </a:r>
            <a:r>
              <a:rPr lang="ko-KR" altLang="en-US" sz="2000" dirty="0" err="1" smtClean="0"/>
              <a:t>볼츠만</a:t>
            </a:r>
            <a:r>
              <a:rPr lang="ko-KR" altLang="en-US" sz="2000" dirty="0" smtClean="0"/>
              <a:t> 머신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주로 </a:t>
            </a:r>
            <a:r>
              <a:rPr lang="ko-KR" altLang="en-US" sz="2000" dirty="0" smtClean="0">
                <a:solidFill>
                  <a:srgbClr val="FF0000"/>
                </a:solidFill>
              </a:rPr>
              <a:t>비지도 학습</a:t>
            </a:r>
            <a:r>
              <a:rPr lang="ko-KR" altLang="en-US" sz="2000" dirty="0" smtClean="0"/>
              <a:t>에 사용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비지도 학습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데이터의 레이블을 학습하는게 아니라 입력 데이터만 가지고 수행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데이터를 </a:t>
            </a:r>
            <a:r>
              <a:rPr lang="en-US" altLang="ko-KR" sz="2000" dirty="0" smtClean="0"/>
              <a:t>RBM</a:t>
            </a:r>
            <a:r>
              <a:rPr lang="ko-KR" altLang="en-US" sz="2000" dirty="0" smtClean="0"/>
              <a:t>에 입력하고 학습시키면 데이터를 스스로 재구성할 수 있음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재구성 과정은 반대로 진행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8" y="2392605"/>
            <a:ext cx="4621459" cy="31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재구성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8667" y="2259623"/>
            <a:ext cx="6427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제한된 </a:t>
            </a:r>
            <a:r>
              <a:rPr lang="ko-KR" altLang="en-US" sz="2000" dirty="0" err="1" smtClean="0"/>
              <a:t>볼츠만</a:t>
            </a:r>
            <a:r>
              <a:rPr lang="ko-KR" altLang="en-US" sz="2000" dirty="0" smtClean="0"/>
              <a:t> 머신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재구성 과정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en-US" altLang="ko-KR" sz="2000" dirty="0" smtClean="0"/>
              <a:t>12</a:t>
            </a:r>
            <a:r>
              <a:rPr lang="ko-KR" altLang="en-US" sz="2000" dirty="0" smtClean="0"/>
              <a:t>개의 가중치를 이용해 입력 노드에 전달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입력노드에서 그 값을 전부 합산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거기에 바이어스를 더한 값이 </a:t>
            </a:r>
            <a:r>
              <a:rPr lang="ko-KR" altLang="en-US" sz="2000" dirty="0" err="1" smtClean="0"/>
              <a:t>은닉층을</a:t>
            </a:r>
            <a:r>
              <a:rPr lang="ko-KR" altLang="en-US" sz="2000" dirty="0" smtClean="0"/>
              <a:t> 이용해 재구성한 </a:t>
            </a:r>
            <a:r>
              <a:rPr lang="ko-KR" altLang="en-US" sz="2000" dirty="0" err="1" smtClean="0"/>
              <a:t>입력값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근사치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됨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학습이 일어나기 전 가중치를 임의의 값으로 초기화</a:t>
            </a:r>
            <a:endParaRPr lang="en-US" altLang="ko-KR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재구성한 값은 실제 </a:t>
            </a:r>
            <a:r>
              <a:rPr lang="ko-KR" altLang="en-US" sz="2000" dirty="0" err="1" smtClean="0"/>
              <a:t>입력값과</a:t>
            </a:r>
            <a:r>
              <a:rPr lang="ko-KR" altLang="en-US" sz="2000" dirty="0" smtClean="0"/>
              <a:t> 많이 다름</a:t>
            </a:r>
            <a:endParaRPr lang="en-US" altLang="ko-KR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r : </a:t>
            </a:r>
            <a:r>
              <a:rPr lang="ko-KR" altLang="en-US" sz="2000" dirty="0" smtClean="0"/>
              <a:t>재구성한 값과 </a:t>
            </a:r>
            <a:r>
              <a:rPr lang="ko-KR" altLang="en-US" sz="2000" dirty="0" err="1" smtClean="0"/>
              <a:t>입력값의</a:t>
            </a:r>
            <a:r>
              <a:rPr lang="ko-KR" altLang="en-US" sz="2000" dirty="0" smtClean="0"/>
              <a:t> 차이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오차</a:t>
            </a:r>
            <a:endParaRPr lang="en-US" altLang="ko-KR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 err="1" smtClean="0"/>
              <a:t>Backprop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8" y="2392605"/>
            <a:ext cx="4621459" cy="31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재구성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78667" y="2259623"/>
                <a:ext cx="6427179" cy="4436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/>
                  <a:t>제한된 </a:t>
                </a:r>
                <a:r>
                  <a:rPr lang="ko-KR" altLang="en-US" sz="2000" dirty="0" err="1" smtClean="0"/>
                  <a:t>볼츠만</a:t>
                </a:r>
                <a:r>
                  <a:rPr lang="ko-KR" altLang="en-US" sz="2000" dirty="0" smtClean="0"/>
                  <a:t> 머신</a:t>
                </a:r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입력 데이터로 </a:t>
                </a:r>
                <a:r>
                  <a:rPr lang="ko-KR" altLang="en-US" sz="2000" dirty="0" err="1" smtClean="0"/>
                  <a:t>은닉층의</a:t>
                </a:r>
                <a:r>
                  <a:rPr lang="ko-KR" altLang="en-US" sz="2000" dirty="0" smtClean="0"/>
                  <a:t> 값을 추정하는 과정</a:t>
                </a:r>
                <a:endParaRPr lang="en-US" altLang="ko-KR" sz="2000" dirty="0" smtClean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 :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주어졌을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입력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대한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err="1" smtClean="0">
                        <a:latin typeface="Cambria Math" panose="02040503050406030204" pitchFamily="18" charset="0"/>
                      </a:rPr>
                      <m:t>은닉층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조건부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확률</m:t>
                    </m:r>
                  </m:oMath>
                </a14:m>
                <a:endParaRPr lang="en-US" altLang="ko-KR" sz="2000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재구성 단계</a:t>
                </a:r>
                <a:endParaRPr lang="en-US" altLang="ko-KR" sz="2000" dirty="0" smtClean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 :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주어졌을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 dirty="0" err="1" smtClean="0">
                        <a:latin typeface="Cambria Math" panose="02040503050406030204" pitchFamily="18" charset="0"/>
                      </a:rPr>
                      <m:t>은닉층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대한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입력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조건부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확률</m:t>
                    </m:r>
                  </m:oMath>
                </a14:m>
                <a:endParaRPr lang="en-US" altLang="ko-KR" sz="2000" dirty="0" smtClean="0"/>
              </a:p>
              <a:p>
                <a:pPr marL="800100" lvl="1" indent="-342900"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 smtClean="0"/>
                  <a:t>두 추정치는 입력과 </a:t>
                </a:r>
                <a:r>
                  <a:rPr lang="ko-KR" altLang="en-US" sz="2000" dirty="0" err="1" smtClean="0"/>
                  <a:t>은닉층의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 err="1" smtClean="0"/>
                  <a:t>결합확률</a:t>
                </a:r>
                <a:r>
                  <a:rPr lang="ko-KR" altLang="en-US" sz="2000" dirty="0" smtClean="0"/>
                  <a:t> 분포</a:t>
                </a:r>
                <a:endParaRPr lang="en-US" altLang="ko-KR" sz="2000" dirty="0" smtClean="0"/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추정</a:t>
                </a:r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667" y="2259623"/>
                <a:ext cx="6427179" cy="4436343"/>
              </a:xfrm>
              <a:prstGeom prst="rect">
                <a:avLst/>
              </a:prstGeom>
              <a:blipFill>
                <a:blip r:embed="rId2"/>
                <a:stretch>
                  <a:fillRect l="-1044" t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8" y="2392605"/>
            <a:ext cx="4621459" cy="31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692" y="-17999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Ⅰ. RBM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949566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2469" y="1230923"/>
            <a:ext cx="393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재구성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78667" y="2259623"/>
            <a:ext cx="64271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제한된 </a:t>
            </a:r>
            <a:r>
              <a:rPr lang="ko-KR" altLang="en-US" sz="2000" dirty="0" err="1" smtClean="0"/>
              <a:t>볼츠만</a:t>
            </a:r>
            <a:r>
              <a:rPr lang="ko-KR" altLang="en-US" sz="2000" dirty="0" smtClean="0"/>
              <a:t> 머신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재구성은 회귀나 </a:t>
            </a:r>
            <a:r>
              <a:rPr lang="ko-KR" altLang="en-US" sz="2000" dirty="0" err="1" smtClean="0"/>
              <a:t>분류완</a:t>
            </a:r>
            <a:r>
              <a:rPr lang="ko-KR" altLang="en-US" sz="2000" dirty="0" smtClean="0"/>
              <a:t> 다름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입력 데이터의 확률 분포를 추정하는 과정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   = </a:t>
            </a:r>
            <a:r>
              <a:rPr lang="ko-KR" altLang="en-US" sz="2000" dirty="0" smtClean="0"/>
              <a:t>생성 모델을 학습하는 과정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r>
              <a:rPr lang="ko-KR" altLang="en-US" sz="2000" dirty="0" smtClean="0"/>
              <a:t>입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출력의 관계를 찾는 분류 모델과 다름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입력 데이터 </a:t>
            </a:r>
            <a:r>
              <a:rPr lang="en-US" altLang="ko-KR" sz="2000" dirty="0" smtClean="0"/>
              <a:t>p(x)</a:t>
            </a:r>
            <a:r>
              <a:rPr lang="ko-KR" altLang="en-US" sz="2000" dirty="0" smtClean="0"/>
              <a:t>와 재구성한 추정치 </a:t>
            </a:r>
            <a:r>
              <a:rPr lang="en-US" altLang="ko-KR" sz="2000" dirty="0" smtClean="0"/>
              <a:t>q(x)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두 분포가 얼마나 </a:t>
            </a:r>
            <a:r>
              <a:rPr lang="ko-KR" altLang="en-US" sz="2000" dirty="0" err="1" smtClean="0"/>
              <a:t>유사한지</a:t>
            </a:r>
            <a:r>
              <a:rPr lang="ko-KR" altLang="en-US" sz="2000" dirty="0" smtClean="0"/>
              <a:t> 측정 </a:t>
            </a:r>
            <a:r>
              <a:rPr lang="en-US" altLang="ko-KR" sz="2000" dirty="0" smtClean="0"/>
              <a:t>= KLD(</a:t>
            </a:r>
            <a:r>
              <a:rPr lang="en-US" altLang="ko-KR" sz="2000" dirty="0" err="1" smtClean="0"/>
              <a:t>Kullback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Leibler</a:t>
            </a:r>
            <a:r>
              <a:rPr lang="en-US" altLang="ko-KR" sz="2000" dirty="0" smtClean="0"/>
              <a:t> Divergence, </a:t>
            </a:r>
            <a:r>
              <a:rPr lang="ko-KR" altLang="en-US" sz="2000" dirty="0" err="1" smtClean="0"/>
              <a:t>쿨백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레이블러</a:t>
            </a:r>
            <a:r>
              <a:rPr lang="ko-KR" altLang="en-US" sz="2000" dirty="0" smtClean="0"/>
              <a:t> 발산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7" y="2427149"/>
            <a:ext cx="3960000" cy="27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4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666</Words>
  <Application>Microsoft Office PowerPoint</Application>
  <PresentationFormat>와이드스크린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DNN, RBM, DBN</vt:lpstr>
      <vt:lpstr>목차</vt:lpstr>
      <vt:lpstr>Ⅰ. RBM</vt:lpstr>
      <vt:lpstr>Ⅰ. RBM</vt:lpstr>
      <vt:lpstr>Ⅰ. RBM</vt:lpstr>
      <vt:lpstr>Ⅰ. RBM</vt:lpstr>
      <vt:lpstr>Ⅰ. RBM</vt:lpstr>
      <vt:lpstr>Ⅰ. RBM</vt:lpstr>
      <vt:lpstr>Ⅰ. RBM</vt:lpstr>
      <vt:lpstr>Ⅰ. RBM</vt:lpstr>
      <vt:lpstr>Ⅰ. RBM</vt:lpstr>
      <vt:lpstr>Ⅰ. RBM</vt:lpstr>
      <vt:lpstr>Ⅰ. RBM</vt:lpstr>
      <vt:lpstr>Ⅰ. RBM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DNN, RBM, DBN</dc:title>
  <dc:creator>Windows10</dc:creator>
  <cp:lastModifiedBy>MSi-CX61-2OD</cp:lastModifiedBy>
  <cp:revision>17</cp:revision>
  <dcterms:created xsi:type="dcterms:W3CDTF">2018-03-08T03:47:58Z</dcterms:created>
  <dcterms:modified xsi:type="dcterms:W3CDTF">2018-03-09T04:00:18Z</dcterms:modified>
</cp:coreProperties>
</file>