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0" r:id="rId2"/>
    <p:sldId id="261" r:id="rId3"/>
    <p:sldId id="264" r:id="rId4"/>
    <p:sldId id="262" r:id="rId5"/>
    <p:sldId id="263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4" r:id="rId15"/>
    <p:sldId id="272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79" r:id="rId24"/>
    <p:sldId id="287" r:id="rId25"/>
    <p:sldId id="283" r:id="rId26"/>
    <p:sldId id="285" r:id="rId27"/>
    <p:sldId id="286" r:id="rId28"/>
    <p:sldId id="288" r:id="rId29"/>
    <p:sldId id="289" r:id="rId30"/>
    <p:sldId id="294" r:id="rId31"/>
    <p:sldId id="290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6" r:id="rId42"/>
    <p:sldId id="305" r:id="rId43"/>
    <p:sldId id="307" r:id="rId44"/>
    <p:sldId id="308" r:id="rId45"/>
    <p:sldId id="309" r:id="rId46"/>
    <p:sldId id="257" r:id="rId47"/>
    <p:sldId id="258" r:id="rId48"/>
    <p:sldId id="30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80182" initials="T" lastIdx="25" clrIdx="0">
    <p:extLst>
      <p:ext uri="{19B8F6BF-5375-455C-9EA6-DF929625EA0E}">
        <p15:presenceInfo xmlns:p15="http://schemas.microsoft.com/office/powerpoint/2012/main" userId="S::T180182@it.tencent.com::171b3fe5-c918-4dc3-8ba1-81fe577b3b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17:10:36.394" idx="1">
    <p:pos x="3473" y="2189"/>
    <p:text>元数据：This periodic scanning is used to implement chunk garbage
collection, re-replication in the presence of chunkserver failures, and chunk migration to balance load and disk space
usage across chunkservers.</p:text>
    <p:extLst>
      <p:ext uri="{C676402C-5697-4E1C-873F-D02D1690AC5C}">
        <p15:threadingInfo xmlns:p15="http://schemas.microsoft.com/office/powerpoint/2012/main" timeZoneBias="-480"/>
      </p:ext>
    </p:extLst>
  </p:cm>
  <p:cm authorId="1" dt="2021-04-19T17:14:12.493" idx="3">
    <p:pos x="3473" y="2325"/>
    <p:text>那个文件在哪个块 哪个块在那个数据节点 垃圾收集 查漏补缺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21-04-19T17:15:04.181" idx="4">
    <p:pos x="3473" y="2461"/>
    <p:text>单独的管理节点、元数据全部存在内存里必然会造成SingleMaster称为一个瓶颈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21-04-19T17:17:27.040" idx="5">
    <p:pos x="3473" y="2597"/>
    <p:text>负载太高 就要进行扩展。HDFS的Master节点应对这种负载的增长 采用的是一种纵向扩展：纵向扩展（scaling up）（垂直扩展（vertical scaling），转向更强大的机器）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21-04-19T17:17:35.223" idx="6">
    <p:pos x="3473" y="2733"/>
    <p:text>横向扩展（scaling out）（水平扩展（horizontal scaling），将负载分布到多台小机器上）之间的对立。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1" dt="2021-04-19T17:18:41.148" idx="7">
    <p:pos x="2445" y="2744"/>
    <p:text>Ozone为了实现横向扩展 它首先就把管理模块分成了名称空间的管理和块空间管理两个部分</p:text>
    <p:extLst>
      <p:ext uri="{C676402C-5697-4E1C-873F-D02D1690AC5C}">
        <p15:threadingInfo xmlns:p15="http://schemas.microsoft.com/office/powerpoint/2012/main" timeZoneBias="-480"/>
      </p:ext>
    </p:extLst>
  </p:cm>
  <p:cm authorId="1" dt="2021-04-19T17:21:30.306" idx="8">
    <p:pos x="2445" y="2880"/>
    <p:text>同时 这些元数据如果太多了 可以放在磁盘里</p:text>
    <p:extLst>
      <p:ext uri="{C676402C-5697-4E1C-873F-D02D1690AC5C}">
        <p15:threadingInfo xmlns:p15="http://schemas.microsoft.com/office/powerpoint/2012/main" timeZoneBias="-480">
          <p15:parentCm authorId="1" idx="7"/>
        </p15:threadingInfo>
      </p:ext>
    </p:extLst>
  </p:cm>
  <p:cm authorId="1" dt="2021-04-19T17:22:00.361" idx="9">
    <p:pos x="2445" y="3016"/>
    <p:text>读写内存一定是比读写磁盘快很多的 我们知道内存可以看成是磁盘的缓存 缓存思想也是Ozone设计的重要的部分</p:text>
    <p:extLst>
      <p:ext uri="{C676402C-5697-4E1C-873F-D02D1690AC5C}">
        <p15:threadingInfo xmlns:p15="http://schemas.microsoft.com/office/powerpoint/2012/main" timeZoneBias="-480">
          <p15:parentCm authorId="1" idx="7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17:35:15.638" idx="10">
    <p:pos x="5896" y="1406"/>
    <p:text>对象存储里的一些概念</p:text>
    <p:extLst>
      <p:ext uri="{C676402C-5697-4E1C-873F-D02D1690AC5C}">
        <p15:threadingInfo xmlns:p15="http://schemas.microsoft.com/office/powerpoint/2012/main" timeZoneBias="-480"/>
      </p:ext>
    </p:extLst>
  </p:cm>
  <p:cm authorId="1" dt="2021-04-19T17:36:27.155" idx="11">
    <p:pos x="5896" y="1542"/>
    <p:text>Volume/Bucket/Key 不必多说 这些信息由OM管理</p:text>
    <p:extLst>
      <p:ext uri="{C676402C-5697-4E1C-873F-D02D1690AC5C}">
        <p15:threadingInfo xmlns:p15="http://schemas.microsoft.com/office/powerpoint/2012/main" timeZoneBias="-480">
          <p15:parentCm authorId="1" idx="1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9T20:04:32.069" idx="12">
    <p:pos x="1993" y="457"/>
    <p:text>简单了解这些模块如何交互</p:text>
    <p:extLst>
      <p:ext uri="{C676402C-5697-4E1C-873F-D02D1690AC5C}">
        <p15:threadingInfo xmlns:p15="http://schemas.microsoft.com/office/powerpoint/2012/main" timeZoneBias="-480"/>
      </p:ext>
    </p:extLst>
  </p:cm>
  <p:cm authorId="1" dt="2021-04-19T20:06:39.881" idx="13">
    <p:pos x="1993" y="593"/>
    <p:text>①client发送写请求 指明key所在的volume bucket</p:text>
    <p:extLst>
      <p:ext uri="{C676402C-5697-4E1C-873F-D02D1690AC5C}">
        <p15:threadingInfo xmlns:p15="http://schemas.microsoft.com/office/powerpoint/2012/main" timeZoneBias="-480">
          <p15:parentCm authorId="1" idx="12"/>
        </p15:threadingInfo>
      </p:ext>
    </p:extLst>
  </p:cm>
  <p:cm authorId="1" dt="2021-04-19T20:11:50.113" idx="14">
    <p:pos x="1993" y="729"/>
    <p:text>②OM需要为client分配block，于是它向SCM请求block。</p:text>
    <p:extLst>
      <p:ext uri="{C676402C-5697-4E1C-873F-D02D1690AC5C}">
        <p15:threadingInfo xmlns:p15="http://schemas.microsoft.com/office/powerpoint/2012/main" timeZoneBias="-480">
          <p15:parentCm authorId="1" idx="12"/>
        </p15:threadingInfo>
      </p:ext>
    </p:extLst>
  </p:cm>
  <p:cm authorId="1" dt="2021-04-19T20:16:04.660" idx="15">
    <p:pos x="1993" y="865"/>
    <p:text>③SCM分配一个block，而实际上这个block会有3个副本（如果备份数是3），它们位于三个datanode上，然后SCM把block的ID返回给OM</p:text>
    <p:extLst>
      <p:ext uri="{C676402C-5697-4E1C-873F-D02D1690AC5C}">
        <p15:threadingInfo xmlns:p15="http://schemas.microsoft.com/office/powerpoint/2012/main" timeZoneBias="-480">
          <p15:parentCm authorId="1" idx="12"/>
        </p15:threadingInfo>
      </p:ext>
    </p:extLst>
  </p:cm>
  <p:cm authorId="1" dt="2021-04-19T20:17:59.021" idx="16">
    <p:pos x="1993" y="1001"/>
    <p:text>④OM记录下块的信息（作为metadata），然后将块的信息和token返回给client</p:text>
    <p:extLst>
      <p:ext uri="{C676402C-5697-4E1C-873F-D02D1690AC5C}">
        <p15:threadingInfo xmlns:p15="http://schemas.microsoft.com/office/powerpoint/2012/main" timeZoneBias="-480">
          <p15:parentCm authorId="1" idx="12"/>
        </p15:threadingInfo>
      </p:ext>
    </p:extLst>
  </p:cm>
  <p:cm authorId="1" dt="2021-04-19T20:22:46.506" idx="17">
    <p:pos x="1993" y="1137"/>
    <p:text>⑤client向datanode写入数据</p:text>
    <p:extLst>
      <p:ext uri="{C676402C-5697-4E1C-873F-D02D1690AC5C}">
        <p15:threadingInfo xmlns:p15="http://schemas.microsoft.com/office/powerpoint/2012/main" timeZoneBias="-480">
          <p15:parentCm authorId="1" idx="12"/>
        </p15:threadingInfo>
      </p:ext>
    </p:extLst>
  </p:cm>
  <p:cm authorId="1" dt="2021-04-19T20:23:41.622" idx="18">
    <p:pos x="1993" y="1273"/>
    <p:text>⑥写入数据完成后，client向OM 进行commit操作（代表写完了）</p:text>
    <p:extLst>
      <p:ext uri="{C676402C-5697-4E1C-873F-D02D1690AC5C}">
        <p15:threadingInfo xmlns:p15="http://schemas.microsoft.com/office/powerpoint/2012/main" timeZoneBias="-480">
          <p15:parentCm authorId="1" idx="1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1:00:25.276" idx="19">
    <p:pos x="2716" y="1220"/>
    <p:text>其实这些问题就是Ozone的设计要点 也解释了Ozone的表现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1:28:41.372" idx="20">
    <p:pos x="3947" y="1180"/>
    <p:text>集合里面没有重复的元素</p:text>
    <p:extLst>
      <p:ext uri="{C676402C-5697-4E1C-873F-D02D1690AC5C}">
        <p15:threadingInfo xmlns:p15="http://schemas.microsoft.com/office/powerpoint/2012/main" timeZoneBias="-480"/>
      </p:ext>
    </p:extLst>
  </p:cm>
  <p:cm authorId="1" dt="2021-04-20T11:34:50.767" idx="21">
    <p:pos x="3874" y="1739"/>
    <p:text>非常自然地，我们会为每个对象分配一个易于处理的唯一ID，同时维护一个易于阅读的对象名字到唯一ID的映射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5:59:45.231" idx="22">
    <p:pos x="2421" y="459"/>
    <p:text>在这种机制上操作对象 我们会关心它和传统的文件系统的区别，以及操作如何保证原子性</p:text>
    <p:extLst>
      <p:ext uri="{C676402C-5697-4E1C-873F-D02D1690AC5C}">
        <p15:threadingInfo xmlns:p15="http://schemas.microsoft.com/office/powerpoint/2012/main" timeZoneBias="-480"/>
      </p:ext>
    </p:extLst>
  </p:cm>
  <p:cm authorId="1" dt="2021-04-20T16:48:49.113" idx="23">
    <p:pos x="2421" y="595"/>
    <p:text>在讨论这些事情之前 先介绍兼容文件接口的机制</p:text>
    <p:extLst>
      <p:ext uri="{C676402C-5697-4E1C-873F-D02D1690AC5C}">
        <p15:threadingInfo xmlns:p15="http://schemas.microsoft.com/office/powerpoint/2012/main" timeZoneBias="-480">
          <p15:parentCm authorId="1" idx="2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7:03:00.930" idx="24">
    <p:pos x="2887" y="291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0T18:11:36.285" idx="25">
    <p:pos x="7152" y="849"/>
    <p:text>说的不是很好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C9D7F-2265-4AC2-B94C-03938147B8C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8F92C-1A05-428F-9089-AE7914B9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8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02B6B-12C8-4020-8DDA-C45A25EB4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CD912-2334-48FF-8BB6-30ADFFAD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EB2B7-1816-4559-978E-6F9D2890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EA2ED-E1C4-42F4-810D-D0C98786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1CACF-3F2B-4109-BDB2-CE99E7EC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69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37CDF-2897-4EED-8376-14EC9058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536E6-9D13-4DCE-BCC1-5719B90A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17CED-70C9-4AF8-BCB8-343D1D35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61226-54EF-4AE7-802F-5F80D3A4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84CCF-C6BC-48E2-94CF-C73344AF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4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BD196B-EA34-49CA-AF90-048945CDB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21A9C-6F62-4996-AD84-906FB27F6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15651-A9D6-44AA-8EC3-ABFEDB93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162B8-A6B9-4007-9BE1-355A520F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39B8E-F7A3-4C99-BE7C-915D3169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2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D4A01-DA8C-4341-809A-238661B6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F9989-BE80-463B-94A3-21FB17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4A025-8B1F-45BA-88A9-3F940108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B300-3EA6-4FEC-AFE0-31F4FE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6797-2D32-41C6-84F2-11EA7089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7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2304B-2DFD-48A1-A645-807C8633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6BCD1-A0AC-40EB-B4D2-6E18E5F4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1BDF1-61D5-422C-A093-154D92A2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1A0B2-166B-49AC-9970-7B828DF8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76E1D-C8BA-4FA2-98EA-9E34EE3A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8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29559-AB0B-489A-8506-95B59B7F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5DA77-12DD-4CF6-82D2-469E6D02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46B97-1240-4DD7-ACC1-3C342CA9B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F1AF4-C86B-48F5-AD79-0575749B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33495-ACEF-4715-A69C-9D95FBCA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9D42B-34B2-4A86-A7C6-C81D203D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4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14EE-1E73-43D5-A6F7-0E3B443E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A6536E-1BC8-4857-9B67-2D03D675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64294-90CC-47CD-BEEB-8525DC7E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0B0BF2-DB68-4F5F-8DF1-99538EC0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ACCB11-D9C0-4943-95E9-11D9ED197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5D3CCB-AFAE-4648-8E0D-6B2D5594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F3934-FF61-49EA-A201-59277C3D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CCCE17-77B9-4862-A2BC-AF7A50EF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8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1F1D8-FAA6-401E-9022-45854E20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693FF0-D81F-4F33-96A7-36308F47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0D411-D011-40F2-B4AD-543D98FB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C15C9F-E637-42C0-9740-713C51E1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7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7DD503-C695-44CB-98AA-B789B0D5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21C3E6-242A-4318-9E6D-45D2BFF0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4ED6F-A180-4A4E-9381-903A5C7B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1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AE130-4F44-4703-8A90-4198709A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7A947-D040-46CA-8FCF-6E2BB5DE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C1722-FCD7-47A2-ABB5-035194A37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A39E7-11B3-49AD-84F9-53FD162D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18567-ECEE-458C-B917-48C5D5A5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6650E-D282-4479-9854-7B958597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8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DAEE7-C33C-45CC-95A6-47AA113F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9C25E4-1714-447A-8BF4-02CE9C92A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FA93A-8E66-4028-8CE3-D5FB07202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41251-F02B-47C8-BBE8-F9834D84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E1FFD-289E-41CE-9818-0283180A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E77C4-F930-49C8-89F6-F98BEBED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3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A281AE-4097-4179-B781-2F8E70E8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593A5-A286-4322-A7B0-E0818BF8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BB1CA-05CD-4764-91D1-06378C98F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0A4D-F76A-4647-90C2-673370155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A2F32-A570-48DB-9B7A-73E6F1A07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9F254-44C7-4FD8-9559-307C3B33C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0687-5C9B-42E7-9B47-034A54A8D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7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nil.csail.mit.edu/6.824/2017/papers/gfs.pdf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ED61C-3190-4614-878A-317E674D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38407-9049-499B-B096-6C19207C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HDFS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数据密集型应用的存储后端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文件大小</a:t>
            </a:r>
            <a:r>
              <a:rPr lang="en-US" altLang="zh-CN" sz="2400" dirty="0"/>
              <a:t>: </a:t>
            </a:r>
            <a:r>
              <a:rPr lang="zh-CN" altLang="en-US" sz="2400" dirty="0"/>
              <a:t>适合读写大文件</a:t>
            </a:r>
            <a:r>
              <a:rPr lang="en-US" altLang="zh-CN" sz="2400" dirty="0"/>
              <a:t>100MB Multi-GB </a:t>
            </a:r>
            <a:r>
              <a:rPr lang="zh-CN" altLang="en-US" sz="2400" dirty="0"/>
              <a:t>不为小文件优化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>
                <a:solidFill>
                  <a:srgbClr val="00B0F0"/>
                </a:solidFill>
              </a:rPr>
              <a:t>单个</a:t>
            </a:r>
            <a:r>
              <a:rPr lang="en-US" altLang="zh-CN" sz="2400" dirty="0">
                <a:solidFill>
                  <a:srgbClr val="00B0F0"/>
                </a:solidFill>
              </a:rPr>
              <a:t>Master</a:t>
            </a:r>
            <a:r>
              <a:rPr lang="zh-CN" altLang="en-US" sz="2400" dirty="0">
                <a:solidFill>
                  <a:srgbClr val="00B0F0"/>
                </a:solidFill>
              </a:rPr>
              <a:t> </a:t>
            </a:r>
            <a:r>
              <a:rPr lang="zh-CN" altLang="en-US" sz="2400" dirty="0"/>
              <a:t>处理和名称空间相关的所有请求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master</a:t>
            </a:r>
            <a:r>
              <a:rPr lang="zh-CN" altLang="en-US" sz="2400" dirty="0">
                <a:solidFill>
                  <a:srgbClr val="00B0F0"/>
                </a:solidFill>
              </a:rPr>
              <a:t>元数据在内存 加速</a:t>
            </a:r>
            <a:r>
              <a:rPr lang="en-US" altLang="zh-CN" sz="2400" dirty="0">
                <a:solidFill>
                  <a:srgbClr val="00B0F0"/>
                </a:solidFill>
              </a:rPr>
              <a:t>master</a:t>
            </a:r>
            <a:r>
              <a:rPr lang="zh-CN" altLang="en-US" sz="2400" dirty="0">
                <a:solidFill>
                  <a:srgbClr val="00B0F0"/>
                </a:solidFill>
              </a:rPr>
              <a:t>操作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Ozone 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不论文件大小</a:t>
            </a:r>
            <a:r>
              <a:rPr lang="en-US" altLang="zh-CN" sz="2400" dirty="0"/>
              <a:t> </a:t>
            </a:r>
            <a:r>
              <a:rPr lang="zh-CN" altLang="en-US" sz="2400" dirty="0"/>
              <a:t>支持百万级对象的存储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>
                <a:solidFill>
                  <a:srgbClr val="00B0F0"/>
                </a:solidFill>
              </a:rPr>
              <a:t>分离名称空间和块空间管理，分散管理节点压力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zh-CN" altLang="en-US" sz="2400" dirty="0">
                <a:solidFill>
                  <a:srgbClr val="00B0F0"/>
                </a:solidFill>
              </a:rPr>
              <a:t>元数据不止在内存，横向扩展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9FE0E1-C8FC-450A-85D2-0A9C7017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013" y="6356350"/>
            <a:ext cx="7496387" cy="365125"/>
          </a:xfrm>
        </p:spPr>
        <p:txBody>
          <a:bodyPr/>
          <a:lstStyle/>
          <a:p>
            <a:pPr algn="l"/>
            <a:r>
              <a:rPr lang="zh-CN" altLang="en-US" dirty="0"/>
              <a:t>① </a:t>
            </a:r>
            <a:r>
              <a:rPr lang="en-US" altLang="zh-CN" dirty="0"/>
              <a:t>[The Google File System] </a:t>
            </a:r>
            <a:r>
              <a:rPr lang="en-US" altLang="zh-CN" dirty="0">
                <a:hlinkClick r:id="rId2"/>
              </a:rPr>
              <a:t>http://nil.csail.mit.edu/6.824/2017/papers/gfs.pdf</a:t>
            </a:r>
            <a:endParaRPr lang="en-US" altLang="zh-CN" dirty="0"/>
          </a:p>
          <a:p>
            <a:pPr algn="l"/>
            <a:r>
              <a:rPr lang="zh-CN" altLang="en-US" dirty="0"/>
              <a:t>② </a:t>
            </a:r>
            <a:r>
              <a:rPr lang="en-US" altLang="zh-CN" dirty="0"/>
              <a:t>[Documentation for Apache Hadoop Ozone] https://ozone.apache.org/docs/1.0.0/concept/overview.html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F9F8ED-680A-40EE-BC1C-3EF5BB111872}"/>
              </a:ext>
            </a:extLst>
          </p:cNvPr>
          <p:cNvSpPr txBox="1"/>
          <p:nvPr/>
        </p:nvSpPr>
        <p:spPr>
          <a:xfrm>
            <a:off x="1666239" y="1716186"/>
            <a:ext cx="4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7120FF-0D34-4230-B569-F0D127945363}"/>
              </a:ext>
            </a:extLst>
          </p:cNvPr>
          <p:cNvSpPr txBox="1"/>
          <p:nvPr/>
        </p:nvSpPr>
        <p:spPr>
          <a:xfrm>
            <a:off x="1845731" y="3946574"/>
            <a:ext cx="44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5933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2E6E90-F1D2-49FF-89FC-3100DEB54581}"/>
              </a:ext>
            </a:extLst>
          </p:cNvPr>
          <p:cNvSpPr txBox="1"/>
          <p:nvPr/>
        </p:nvSpPr>
        <p:spPr>
          <a:xfrm>
            <a:off x="7073153" y="1582340"/>
            <a:ext cx="4988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OM</a:t>
            </a:r>
            <a:r>
              <a:rPr lang="zh-CN" altLang="en-US" dirty="0"/>
              <a:t>发送读请求，想得到相应的</a:t>
            </a:r>
            <a:r>
              <a:rPr lang="en-US" altLang="zh-CN" dirty="0"/>
              <a:t>block</a:t>
            </a:r>
            <a:r>
              <a:rPr lang="zh-CN" altLang="en-US" dirty="0"/>
              <a:t>的信息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  <a:r>
              <a:rPr lang="en-US" altLang="zh-CN" dirty="0">
                <a:solidFill>
                  <a:srgbClr val="FF0000"/>
                </a:solidFill>
              </a:rPr>
              <a:t>OM</a:t>
            </a:r>
            <a:r>
              <a:rPr lang="zh-CN" altLang="en-US" dirty="0">
                <a:solidFill>
                  <a:srgbClr val="FF0000"/>
                </a:solidFill>
              </a:rPr>
              <a:t>需要和</a:t>
            </a:r>
            <a:r>
              <a:rPr lang="en-US" altLang="zh-CN" dirty="0">
                <a:solidFill>
                  <a:srgbClr val="FF0000"/>
                </a:solidFill>
              </a:rPr>
              <a:t>SCM</a:t>
            </a:r>
            <a:r>
              <a:rPr lang="zh-CN" altLang="en-US" dirty="0">
                <a:solidFill>
                  <a:srgbClr val="FF0000"/>
                </a:solidFill>
              </a:rPr>
              <a:t>交流，然后返回块的列表和相应的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（读的凭证）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③</a:t>
            </a:r>
            <a:r>
              <a:rPr lang="en-US" altLang="zh-CN" dirty="0"/>
              <a:t>client</a:t>
            </a:r>
            <a:r>
              <a:rPr lang="zh-CN" altLang="en-US" dirty="0"/>
              <a:t>连接</a:t>
            </a:r>
            <a:r>
              <a:rPr lang="en-US" altLang="zh-CN" dirty="0"/>
              <a:t>datanode</a:t>
            </a:r>
            <a:r>
              <a:rPr lang="zh-CN" altLang="en-US" dirty="0"/>
              <a:t>，直接读数据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5E2ADF-7C89-4E97-AAD9-37E19A8E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34075" cy="30861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26697BF-1FC8-4B3A-8F97-65DA04350B7F}"/>
              </a:ext>
            </a:extLst>
          </p:cNvPr>
          <p:cNvSpPr/>
          <p:nvPr/>
        </p:nvSpPr>
        <p:spPr>
          <a:xfrm>
            <a:off x="3410147" y="25056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5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2E6E90-F1D2-49FF-89FC-3100DEB54581}"/>
              </a:ext>
            </a:extLst>
          </p:cNvPr>
          <p:cNvSpPr txBox="1"/>
          <p:nvPr/>
        </p:nvSpPr>
        <p:spPr>
          <a:xfrm>
            <a:off x="7073153" y="1582340"/>
            <a:ext cx="4988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OM</a:t>
            </a:r>
            <a:r>
              <a:rPr lang="zh-CN" altLang="en-US" dirty="0"/>
              <a:t>发送读请求，想得到相应的</a:t>
            </a:r>
            <a:r>
              <a:rPr lang="en-US" altLang="zh-CN" dirty="0"/>
              <a:t>block</a:t>
            </a:r>
            <a:r>
              <a:rPr lang="zh-CN" altLang="en-US" dirty="0"/>
              <a:t>的信息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OM</a:t>
            </a:r>
            <a:r>
              <a:rPr lang="zh-CN" altLang="en-US" dirty="0"/>
              <a:t>需要和</a:t>
            </a:r>
            <a:r>
              <a:rPr lang="en-US" altLang="zh-CN" dirty="0"/>
              <a:t>SCM</a:t>
            </a:r>
            <a:r>
              <a:rPr lang="zh-CN" altLang="en-US" dirty="0"/>
              <a:t>交流，然后返回块的列表和相应的</a:t>
            </a:r>
            <a:r>
              <a:rPr lang="en-US" altLang="zh-CN" dirty="0"/>
              <a:t>token</a:t>
            </a:r>
            <a:r>
              <a:rPr lang="zh-CN" altLang="en-US" dirty="0"/>
              <a:t>（读的凭证）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③</a:t>
            </a:r>
            <a:r>
              <a:rPr lang="en-US" altLang="zh-CN" dirty="0">
                <a:solidFill>
                  <a:srgbClr val="FF0000"/>
                </a:solidFill>
              </a:rPr>
              <a:t>client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en-US" altLang="zh-CN" dirty="0">
                <a:solidFill>
                  <a:srgbClr val="FF0000"/>
                </a:solidFill>
              </a:rPr>
              <a:t>datanode</a:t>
            </a:r>
            <a:r>
              <a:rPr lang="zh-CN" altLang="en-US" dirty="0">
                <a:solidFill>
                  <a:srgbClr val="FF0000"/>
                </a:solidFill>
              </a:rPr>
              <a:t>，直接读数据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5E2ADF-7C89-4E97-AAD9-37E19A8E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34075" cy="30861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26697BF-1FC8-4B3A-8F97-65DA04350B7F}"/>
              </a:ext>
            </a:extLst>
          </p:cNvPr>
          <p:cNvSpPr/>
          <p:nvPr/>
        </p:nvSpPr>
        <p:spPr>
          <a:xfrm>
            <a:off x="3194994" y="40012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③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1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职责</a:t>
            </a:r>
            <a:r>
              <a:rPr lang="en-US" altLang="zh-CN" dirty="0"/>
              <a:t>-OM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2E6E90-F1D2-49FF-89FC-3100DEB54581}"/>
              </a:ext>
            </a:extLst>
          </p:cNvPr>
          <p:cNvSpPr txBox="1"/>
          <p:nvPr/>
        </p:nvSpPr>
        <p:spPr>
          <a:xfrm>
            <a:off x="838200" y="1546483"/>
            <a:ext cx="10242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OM</a:t>
            </a:r>
            <a:r>
              <a:rPr lang="zh-CN" altLang="en-US" sz="2400" dirty="0"/>
              <a:t>保存</a:t>
            </a:r>
            <a:r>
              <a:rPr lang="en-US" altLang="zh-CN" sz="2400" dirty="0"/>
              <a:t>Volume/Bucket/Key</a:t>
            </a:r>
            <a:r>
              <a:rPr lang="zh-CN" altLang="en-US" sz="2400" dirty="0"/>
              <a:t>的到</a:t>
            </a:r>
            <a:r>
              <a:rPr lang="en-US" altLang="zh-CN" sz="2400" dirty="0"/>
              <a:t>block id</a:t>
            </a:r>
            <a:r>
              <a:rPr lang="zh-CN" altLang="en-US" sz="2400" dirty="0"/>
              <a:t>的映射</a:t>
            </a:r>
            <a:endParaRPr lang="en-US" altLang="zh-CN" sz="2400" dirty="0"/>
          </a:p>
          <a:p>
            <a:r>
              <a:rPr lang="en-US" altLang="zh-CN" sz="2400" dirty="0"/>
              <a:t>OM</a:t>
            </a:r>
            <a:r>
              <a:rPr lang="zh-CN" altLang="en-US" sz="2400" dirty="0"/>
              <a:t>知道哪些</a:t>
            </a:r>
            <a:r>
              <a:rPr lang="en-US" altLang="zh-CN" sz="2400" dirty="0"/>
              <a:t>key</a:t>
            </a:r>
            <a:r>
              <a:rPr lang="zh-CN" altLang="en-US" sz="2400" dirty="0"/>
              <a:t>处于</a:t>
            </a:r>
            <a:r>
              <a:rPr lang="en-US" altLang="zh-CN" sz="2400" dirty="0"/>
              <a:t>Open</a:t>
            </a:r>
            <a:r>
              <a:rPr lang="zh-CN" altLang="en-US" sz="2400" dirty="0"/>
              <a:t>状态，没有进行</a:t>
            </a:r>
            <a:r>
              <a:rPr lang="en-US" altLang="zh-CN" sz="2400" dirty="0"/>
              <a:t>commit</a:t>
            </a:r>
          </a:p>
          <a:p>
            <a:r>
              <a:rPr lang="en-US" altLang="zh-CN" sz="2400" dirty="0"/>
              <a:t>OM</a:t>
            </a:r>
            <a:r>
              <a:rPr lang="zh-CN" altLang="en-US" sz="2400" dirty="0"/>
              <a:t>保存</a:t>
            </a:r>
            <a:r>
              <a:rPr lang="en-US" altLang="zh-CN" sz="2400" dirty="0"/>
              <a:t>token</a:t>
            </a:r>
          </a:p>
          <a:p>
            <a:r>
              <a:rPr lang="en-US" altLang="zh-CN" sz="2400" dirty="0"/>
              <a:t>OM</a:t>
            </a:r>
            <a:r>
              <a:rPr lang="zh-CN" altLang="en-US" sz="2400" dirty="0"/>
              <a:t>保存</a:t>
            </a:r>
            <a:r>
              <a:rPr lang="en-US" altLang="zh-CN" sz="2400" dirty="0"/>
              <a:t>PrefixInfo table(</a:t>
            </a:r>
            <a:r>
              <a:rPr lang="zh-CN" altLang="en-US" sz="2400" dirty="0"/>
              <a:t>前缀表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OM</a:t>
            </a:r>
            <a:r>
              <a:rPr lang="zh-CN" altLang="en-US" sz="2400" dirty="0"/>
              <a:t>记录将要被删除的内容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Client</a:t>
            </a:r>
            <a:r>
              <a:rPr lang="zh-CN" altLang="en-US" sz="2400" dirty="0"/>
              <a:t>总是和</a:t>
            </a:r>
            <a:r>
              <a:rPr lang="en-US" altLang="zh-CN" sz="2400" dirty="0"/>
              <a:t>OM</a:t>
            </a:r>
            <a:r>
              <a:rPr lang="zh-CN" altLang="en-US" sz="2400" dirty="0"/>
              <a:t>发送请求，向</a:t>
            </a:r>
            <a:r>
              <a:rPr lang="en-US" altLang="zh-CN" sz="2400" dirty="0"/>
              <a:t>datanode</a:t>
            </a:r>
          </a:p>
          <a:p>
            <a:r>
              <a:rPr lang="zh-CN" altLang="en-US" sz="2400" dirty="0"/>
              <a:t>直接读写数据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570ED-0FE1-4286-B041-6CF6F05A6108}"/>
              </a:ext>
            </a:extLst>
          </p:cNvPr>
          <p:cNvSpPr/>
          <p:nvPr/>
        </p:nvSpPr>
        <p:spPr>
          <a:xfrm>
            <a:off x="6096000" y="2687380"/>
            <a:ext cx="4110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⭐</a:t>
            </a:r>
            <a:r>
              <a:rPr lang="en-US" altLang="zh-CN" dirty="0"/>
              <a:t>PrefixInfo table(</a:t>
            </a:r>
            <a:r>
              <a:rPr lang="zh-CN" altLang="en-US" dirty="0"/>
              <a:t>前缀表</a:t>
            </a:r>
            <a:r>
              <a:rPr lang="en-US" altLang="zh-CN" dirty="0"/>
              <a:t>) </a:t>
            </a:r>
            <a:r>
              <a:rPr lang="zh-CN" altLang="en-US" dirty="0"/>
              <a:t>目的：</a:t>
            </a:r>
            <a:r>
              <a:rPr lang="en-US" altLang="zh-CN" dirty="0"/>
              <a:t>_____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1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职责</a:t>
            </a:r>
            <a:r>
              <a:rPr lang="en-US" altLang="zh-CN" dirty="0"/>
              <a:t>-SCM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2E6E90-F1D2-49FF-89FC-3100DEB54581}"/>
              </a:ext>
            </a:extLst>
          </p:cNvPr>
          <p:cNvSpPr txBox="1"/>
          <p:nvPr/>
        </p:nvSpPr>
        <p:spPr>
          <a:xfrm>
            <a:off x="838200" y="1546483"/>
            <a:ext cx="10242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SCM</a:t>
            </a:r>
            <a:r>
              <a:rPr lang="zh-CN" altLang="en-US" sz="2400" dirty="0"/>
              <a:t>不仅负责块的分配，还跟踪块的副本，进行查漏补缺</a:t>
            </a:r>
            <a:endParaRPr lang="en-US" altLang="zh-CN" sz="2400" dirty="0"/>
          </a:p>
          <a:p>
            <a:r>
              <a:rPr lang="en-US" altLang="zh-CN" sz="2400" dirty="0"/>
              <a:t>SCM</a:t>
            </a:r>
            <a:r>
              <a:rPr lang="zh-CN" altLang="en-US" sz="2400" dirty="0"/>
              <a:t>负责鉴权，生成</a:t>
            </a:r>
            <a:r>
              <a:rPr lang="en-US" altLang="zh-CN" sz="2400" dirty="0"/>
              <a:t>token</a:t>
            </a:r>
            <a:r>
              <a:rPr lang="zh-CN" altLang="en-US" sz="2400" dirty="0"/>
              <a:t>依赖</a:t>
            </a:r>
            <a:r>
              <a:rPr lang="en-US" altLang="zh-CN" sz="2400" dirty="0"/>
              <a:t>SCM</a:t>
            </a:r>
          </a:p>
          <a:p>
            <a:r>
              <a:rPr lang="en-US" altLang="zh-CN" sz="2400" dirty="0"/>
              <a:t>Datanode</a:t>
            </a:r>
            <a:r>
              <a:rPr lang="zh-CN" altLang="en-US" sz="2400" dirty="0"/>
              <a:t>要给</a:t>
            </a:r>
            <a:r>
              <a:rPr lang="en-US" altLang="zh-CN" sz="2400" dirty="0"/>
              <a:t>SCM</a:t>
            </a:r>
            <a:r>
              <a:rPr lang="zh-CN" altLang="en-US" sz="2400" dirty="0"/>
              <a:t>发送心跳和</a:t>
            </a:r>
            <a:r>
              <a:rPr lang="en-US" altLang="zh-CN" sz="2400" dirty="0"/>
              <a:t>node/container</a:t>
            </a:r>
            <a:r>
              <a:rPr lang="zh-CN" altLang="en-US" sz="2400" dirty="0"/>
              <a:t>的状态</a:t>
            </a:r>
            <a:endParaRPr lang="en-US" altLang="zh-CN" sz="2400" dirty="0"/>
          </a:p>
          <a:p>
            <a:r>
              <a:rPr lang="en-US" altLang="zh-CN" sz="2400" dirty="0"/>
              <a:t>SCM</a:t>
            </a:r>
            <a:r>
              <a:rPr lang="zh-CN" altLang="en-US" sz="2400" dirty="0"/>
              <a:t>保存</a:t>
            </a:r>
            <a:r>
              <a:rPr lang="en-US" altLang="zh-CN" sz="2400" dirty="0"/>
              <a:t>Container</a:t>
            </a:r>
            <a:r>
              <a:rPr lang="zh-CN" altLang="en-US" sz="2400" dirty="0"/>
              <a:t>和</a:t>
            </a:r>
            <a:r>
              <a:rPr lang="en-US" altLang="zh-CN" sz="2400" dirty="0"/>
              <a:t>Pipeline</a:t>
            </a:r>
            <a:r>
              <a:rPr lang="zh-CN" altLang="en-US" sz="2400" dirty="0"/>
              <a:t>的信息</a:t>
            </a:r>
            <a:endParaRPr lang="en-US" altLang="zh-CN" sz="2400" dirty="0"/>
          </a:p>
          <a:p>
            <a:r>
              <a:rPr lang="en-US" altLang="zh-CN" sz="2400" dirty="0"/>
              <a:t>Client</a:t>
            </a:r>
            <a:r>
              <a:rPr lang="zh-CN" altLang="en-US" sz="2400" dirty="0"/>
              <a:t>不直接和</a:t>
            </a:r>
            <a:r>
              <a:rPr lang="en-US" altLang="zh-CN" sz="2400" dirty="0"/>
              <a:t>SCM</a:t>
            </a:r>
            <a:r>
              <a:rPr lang="zh-CN" altLang="en-US" sz="2400" dirty="0"/>
              <a:t>交互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EAA927-D610-4F7E-BF7C-9C3ED57A6E06}"/>
              </a:ext>
            </a:extLst>
          </p:cNvPr>
          <p:cNvSpPr/>
          <p:nvPr/>
        </p:nvSpPr>
        <p:spPr>
          <a:xfrm>
            <a:off x="838200" y="4156253"/>
            <a:ext cx="5849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⭐</a:t>
            </a:r>
            <a:r>
              <a:rPr lang="en-US" altLang="zh-CN" sz="2400" dirty="0"/>
              <a:t>Pipeline</a:t>
            </a:r>
            <a:r>
              <a:rPr lang="zh-CN" altLang="en-US" sz="2400" dirty="0"/>
              <a:t> </a:t>
            </a:r>
            <a:r>
              <a:rPr lang="en-US" altLang="zh-CN" sz="2400" dirty="0"/>
              <a:t>:</a:t>
            </a:r>
            <a:r>
              <a:rPr lang="zh-CN" altLang="en-US" sz="2400" dirty="0"/>
              <a:t> 成组的</a:t>
            </a:r>
            <a:r>
              <a:rPr lang="en-US" altLang="zh-CN" sz="2400" dirty="0"/>
              <a:t>datanode </a:t>
            </a:r>
            <a:r>
              <a:rPr lang="zh-CN" altLang="en-US" sz="2400" dirty="0"/>
              <a:t>目的：</a:t>
            </a:r>
            <a:r>
              <a:rPr lang="en-US" altLang="zh-CN" sz="2400" dirty="0"/>
              <a:t>______</a:t>
            </a:r>
          </a:p>
        </p:txBody>
      </p:sp>
    </p:spTree>
    <p:extLst>
      <p:ext uri="{BB962C8B-B14F-4D97-AF65-F5344CB8AC3E}">
        <p14:creationId xmlns:p14="http://schemas.microsoft.com/office/powerpoint/2010/main" val="15880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Container &amp; Datanode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 descr="Containers">
            <a:extLst>
              <a:ext uri="{FF2B5EF4-FFF2-40B4-BE49-F238E27FC236}">
                <a16:creationId xmlns:a16="http://schemas.microsoft.com/office/drawing/2014/main" id="{F2A0552D-ED46-4096-BDFD-DE1A24C6C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12" y="1637933"/>
            <a:ext cx="5334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E681C7-A43F-422F-A130-A020D980E28B}"/>
              </a:ext>
            </a:extLst>
          </p:cNvPr>
          <p:cNvSpPr txBox="1"/>
          <p:nvPr/>
        </p:nvSpPr>
        <p:spPr>
          <a:xfrm>
            <a:off x="6660777" y="266514"/>
            <a:ext cx="55312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Container</a:t>
            </a:r>
            <a:r>
              <a:rPr lang="zh-CN" altLang="en-US" sz="2200" dirty="0"/>
              <a:t>的大小在</a:t>
            </a:r>
            <a:r>
              <a:rPr lang="en-US" altLang="zh-CN" sz="2200" dirty="0"/>
              <a:t>5Gb</a:t>
            </a:r>
            <a:r>
              <a:rPr lang="zh-CN" altLang="en-US" sz="2200" dirty="0"/>
              <a:t>这个级别</a:t>
            </a:r>
            <a:endParaRPr lang="en-US" altLang="zh-CN" sz="2200" dirty="0"/>
          </a:p>
          <a:p>
            <a:r>
              <a:rPr lang="en-US" altLang="zh-CN" sz="2200" dirty="0"/>
              <a:t>Container</a:t>
            </a:r>
            <a:r>
              <a:rPr lang="zh-CN" altLang="en-US" sz="2200" dirty="0"/>
              <a:t>中包含很多</a:t>
            </a:r>
            <a:r>
              <a:rPr lang="en-US" altLang="zh-CN" sz="2200" dirty="0"/>
              <a:t>block</a:t>
            </a:r>
          </a:p>
          <a:p>
            <a:r>
              <a:rPr lang="en-US" altLang="zh-CN" sz="2200" dirty="0"/>
              <a:t>Container</a:t>
            </a:r>
            <a:r>
              <a:rPr lang="zh-CN" altLang="en-US" sz="2200" dirty="0"/>
              <a:t>的信息被</a:t>
            </a:r>
            <a:r>
              <a:rPr lang="en-US" altLang="zh-CN" sz="2200" dirty="0"/>
              <a:t>SCM</a:t>
            </a:r>
            <a:r>
              <a:rPr lang="zh-CN" altLang="en-US" sz="2200" dirty="0"/>
              <a:t>管理</a:t>
            </a:r>
            <a:endParaRPr lang="en-US" altLang="zh-CN" sz="2200" dirty="0"/>
          </a:p>
          <a:p>
            <a:r>
              <a:rPr lang="en-US" altLang="zh-CN" sz="2200" dirty="0"/>
              <a:t>Datanode</a:t>
            </a:r>
            <a:r>
              <a:rPr lang="zh-CN" altLang="en-US" sz="2200" dirty="0"/>
              <a:t>是运行在物理机器上的进程</a:t>
            </a:r>
            <a:endParaRPr lang="en-US" altLang="zh-CN" sz="2200" dirty="0"/>
          </a:p>
          <a:p>
            <a:r>
              <a:rPr lang="zh-CN" altLang="en-US" sz="2200" dirty="0"/>
              <a:t>数据存储在这台物理机上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Container</a:t>
            </a:r>
            <a:r>
              <a:rPr lang="zh-CN" altLang="en-US" sz="2200" dirty="0"/>
              <a:t>副本的基本单元</a:t>
            </a:r>
            <a:endParaRPr lang="en-US" altLang="zh-CN" sz="2200" dirty="0"/>
          </a:p>
          <a:p>
            <a:r>
              <a:rPr lang="zh-CN" altLang="en-US" sz="2200" dirty="0"/>
              <a:t>基本单元：</a:t>
            </a:r>
            <a:endParaRPr lang="en-US" altLang="zh-CN" sz="2200" dirty="0"/>
          </a:p>
          <a:p>
            <a:r>
              <a:rPr lang="en-US" altLang="zh-CN" sz="2200" dirty="0"/>
              <a:t>	Block</a:t>
            </a:r>
            <a:r>
              <a:rPr lang="zh-CN" altLang="en-US" sz="2200" dirty="0"/>
              <a:t>不会被</a:t>
            </a:r>
            <a:r>
              <a:rPr lang="en-US" altLang="zh-CN" sz="2200" dirty="0"/>
              <a:t>Datanode</a:t>
            </a:r>
            <a:r>
              <a:rPr lang="zh-CN" altLang="en-US" sz="2200" dirty="0"/>
              <a:t>单独“报告”</a:t>
            </a:r>
            <a:endParaRPr lang="en-US" altLang="zh-CN" sz="2200" dirty="0"/>
          </a:p>
          <a:p>
            <a:r>
              <a:rPr lang="en-US" altLang="zh-CN" sz="2200" dirty="0"/>
              <a:t>	Block</a:t>
            </a:r>
            <a:r>
              <a:rPr lang="zh-CN" altLang="en-US" sz="2200" dirty="0"/>
              <a:t>的信息不会被</a:t>
            </a:r>
            <a:r>
              <a:rPr lang="en-US" altLang="zh-CN" sz="2200" dirty="0"/>
              <a:t>SCM</a:t>
            </a:r>
            <a:r>
              <a:rPr lang="zh-CN" altLang="en-US" sz="2200" dirty="0"/>
              <a:t>管理</a:t>
            </a:r>
            <a:endParaRPr lang="en-US" altLang="zh-CN" sz="2200" dirty="0"/>
          </a:p>
          <a:p>
            <a:r>
              <a:rPr lang="en-US" altLang="zh-CN" sz="2200" dirty="0"/>
              <a:t>	Block</a:t>
            </a:r>
            <a:r>
              <a:rPr lang="zh-CN" altLang="en-US" sz="2200" dirty="0"/>
              <a:t>从属于它在的</a:t>
            </a:r>
            <a:r>
              <a:rPr lang="en-US" altLang="zh-CN" sz="2200" dirty="0"/>
              <a:t>Container, </a:t>
            </a:r>
            <a:r>
              <a:rPr lang="zh-CN" altLang="en-US" sz="2200" dirty="0"/>
              <a:t>是</a:t>
            </a:r>
            <a:r>
              <a:rPr lang="en-US" altLang="zh-CN" sz="2200" dirty="0"/>
              <a:t>	Container</a:t>
            </a:r>
            <a:r>
              <a:rPr lang="zh-CN" altLang="en-US" sz="2200" dirty="0"/>
              <a:t>的一部分</a:t>
            </a:r>
            <a:endParaRPr lang="en-US" altLang="zh-CN" sz="2200" dirty="0"/>
          </a:p>
          <a:p>
            <a:r>
              <a:rPr lang="en-US" altLang="zh-CN" sz="2200" dirty="0"/>
              <a:t>	Container</a:t>
            </a:r>
            <a:r>
              <a:rPr lang="zh-CN" altLang="en-US" sz="2200" dirty="0"/>
              <a:t>的副本的分布决定了其</a:t>
            </a:r>
            <a:r>
              <a:rPr lang="en-US" altLang="zh-CN" sz="2200" dirty="0"/>
              <a:t>	</a:t>
            </a:r>
            <a:r>
              <a:rPr lang="zh-CN" altLang="en-US" sz="2200" dirty="0"/>
              <a:t>中的</a:t>
            </a:r>
            <a:r>
              <a:rPr lang="en-US" altLang="zh-CN" sz="2200" dirty="0"/>
              <a:t>block</a:t>
            </a:r>
            <a:r>
              <a:rPr lang="zh-CN" altLang="en-US" sz="2200" dirty="0"/>
              <a:t>的副本的分布</a:t>
            </a:r>
            <a:endParaRPr lang="en-US" altLang="zh-CN" sz="2200" dirty="0"/>
          </a:p>
          <a:p>
            <a:endParaRPr lang="en-US" altLang="zh-CN" sz="2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2490F-09AD-48FE-8ADE-57E9AE7AE263}"/>
              </a:ext>
            </a:extLst>
          </p:cNvPr>
          <p:cNvSpPr/>
          <p:nvPr/>
        </p:nvSpPr>
        <p:spPr>
          <a:xfrm>
            <a:off x="1035423" y="5280552"/>
            <a:ext cx="10833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👆</a:t>
            </a:r>
            <a:r>
              <a:rPr lang="en-US" altLang="zh-CN" sz="2200" dirty="0"/>
              <a:t>BlockID</a:t>
            </a:r>
            <a:r>
              <a:rPr lang="zh-CN" altLang="en-US" sz="2200" dirty="0"/>
              <a:t>的组成</a:t>
            </a:r>
            <a:endParaRPr lang="en-US" altLang="zh-CN" sz="2200" dirty="0"/>
          </a:p>
          <a:p>
            <a:r>
              <a:rPr lang="en-US" altLang="zh-CN" sz="2200" dirty="0"/>
              <a:t>Datanode</a:t>
            </a:r>
            <a:r>
              <a:rPr lang="zh-CN" altLang="en-US" sz="2200" dirty="0"/>
              <a:t>使用</a:t>
            </a:r>
            <a:r>
              <a:rPr lang="en-US" altLang="zh-CN" sz="2200" dirty="0"/>
              <a:t>localID</a:t>
            </a:r>
            <a:r>
              <a:rPr lang="zh-CN" altLang="en-US" sz="2200" dirty="0"/>
              <a:t>识别</a:t>
            </a:r>
            <a:r>
              <a:rPr lang="en-US" altLang="zh-CN" sz="2200" dirty="0"/>
              <a:t>block</a:t>
            </a:r>
          </a:p>
          <a:p>
            <a:r>
              <a:rPr lang="en-US" altLang="zh-CN" sz="2200" dirty="0"/>
              <a:t>Client</a:t>
            </a:r>
            <a:r>
              <a:rPr lang="zh-CN" altLang="en-US" sz="2200" dirty="0"/>
              <a:t>分离</a:t>
            </a:r>
            <a:r>
              <a:rPr lang="en-US" altLang="zh-CN" sz="2200" dirty="0"/>
              <a:t>BlockID</a:t>
            </a:r>
            <a:r>
              <a:rPr lang="zh-CN" altLang="en-US" sz="2200" dirty="0"/>
              <a:t>中的</a:t>
            </a:r>
            <a:r>
              <a:rPr lang="en-US" altLang="zh-CN" sz="2200" dirty="0"/>
              <a:t>ContainerID</a:t>
            </a:r>
            <a:r>
              <a:rPr lang="zh-CN" altLang="en-US" sz="2200" dirty="0"/>
              <a:t>来识连接哪个</a:t>
            </a:r>
            <a:r>
              <a:rPr lang="en-US" altLang="zh-CN" sz="2200" dirty="0"/>
              <a:t>Datanode</a:t>
            </a:r>
            <a:r>
              <a:rPr lang="zh-CN" altLang="en-US" sz="2200" dirty="0"/>
              <a:t>（借助</a:t>
            </a:r>
            <a:r>
              <a:rPr lang="en-US" altLang="zh-CN" sz="2200" dirty="0"/>
              <a:t>SCM</a:t>
            </a:r>
            <a:r>
              <a:rPr lang="zh-CN" altLang="en-US" sz="2200" dirty="0"/>
              <a:t>的帮助）</a:t>
            </a:r>
            <a:r>
              <a:rPr lang="en-US" altLang="zh-CN" sz="2200" dirty="0"/>
              <a:t>					</a:t>
            </a:r>
            <a:r>
              <a:rPr lang="zh-CN" altLang="en-US" sz="2000" dirty="0">
                <a:solidFill>
                  <a:srgbClr val="FF0000"/>
                </a:solidFill>
              </a:rPr>
              <a:t>⭐</a:t>
            </a:r>
            <a:r>
              <a:rPr lang="en-US" altLang="zh-CN" sz="2000" dirty="0"/>
              <a:t>SCM</a:t>
            </a:r>
            <a:r>
              <a:rPr lang="zh-CN" altLang="en-US" sz="2000" dirty="0"/>
              <a:t>通过</a:t>
            </a:r>
            <a:r>
              <a:rPr lang="en-US" altLang="zh-CN" sz="2000" dirty="0"/>
              <a:t>____</a:t>
            </a:r>
            <a:r>
              <a:rPr lang="zh-CN" altLang="en-US" sz="2000" dirty="0"/>
              <a:t>知道</a:t>
            </a:r>
            <a:r>
              <a:rPr lang="en-US" altLang="zh-CN" sz="2000" dirty="0"/>
              <a:t>Container</a:t>
            </a:r>
            <a:r>
              <a:rPr lang="zh-CN" altLang="en-US" sz="2000" dirty="0"/>
              <a:t>的位置</a:t>
            </a:r>
            <a:endParaRPr lang="en-US" altLang="zh-CN" sz="20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3089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F77980-A608-4D56-8623-0719E8C1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003" y="3355849"/>
            <a:ext cx="5424548" cy="2821114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1DF4FAEF-63C6-4E4F-8181-75B11500480A}"/>
              </a:ext>
            </a:extLst>
          </p:cNvPr>
          <p:cNvSpPr/>
          <p:nvPr/>
        </p:nvSpPr>
        <p:spPr>
          <a:xfrm>
            <a:off x="10757087" y="5675918"/>
            <a:ext cx="795617" cy="3741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6B3B402-A8D3-4B5F-9E35-AA5748657197}"/>
              </a:ext>
            </a:extLst>
          </p:cNvPr>
          <p:cNvSpPr/>
          <p:nvPr/>
        </p:nvSpPr>
        <p:spPr>
          <a:xfrm>
            <a:off x="10847073" y="4112373"/>
            <a:ext cx="904535" cy="3741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EAA927-D610-4F7E-BF7C-9C3ED57A6E06}"/>
              </a:ext>
            </a:extLst>
          </p:cNvPr>
          <p:cNvSpPr/>
          <p:nvPr/>
        </p:nvSpPr>
        <p:spPr>
          <a:xfrm>
            <a:off x="838200" y="1531479"/>
            <a:ext cx="518122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⭐</a:t>
            </a:r>
            <a:r>
              <a:rPr lang="en-US" altLang="zh-CN" sz="2400" dirty="0"/>
              <a:t>SCM</a:t>
            </a:r>
            <a:r>
              <a:rPr lang="zh-CN" altLang="en-US" sz="2400" dirty="0"/>
              <a:t>通过</a:t>
            </a:r>
            <a:r>
              <a:rPr lang="en-US" altLang="zh-CN" sz="2400" dirty="0"/>
              <a:t>____</a:t>
            </a:r>
            <a:r>
              <a:rPr lang="zh-CN" altLang="en-US" sz="2400" dirty="0"/>
              <a:t>知道</a:t>
            </a:r>
            <a:r>
              <a:rPr lang="en-US" altLang="zh-CN" sz="2400" dirty="0"/>
              <a:t>Container</a:t>
            </a:r>
            <a:r>
              <a:rPr lang="zh-CN" altLang="en-US" sz="2400" dirty="0"/>
              <a:t>的位置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⭐</a:t>
            </a:r>
            <a:r>
              <a:rPr lang="en-US" altLang="zh-CN" sz="2400" dirty="0"/>
              <a:t>PrefixInfo table(</a:t>
            </a:r>
            <a:r>
              <a:rPr lang="zh-CN" altLang="en-US" sz="2400" dirty="0"/>
              <a:t>前缀表</a:t>
            </a:r>
            <a:r>
              <a:rPr lang="en-US" altLang="zh-CN" sz="2400" dirty="0"/>
              <a:t>)?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⭐</a:t>
            </a:r>
            <a:r>
              <a:rPr lang="en-US" altLang="zh-CN" sz="2400" dirty="0"/>
              <a:t>Pipeline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⭐</a:t>
            </a:r>
            <a:r>
              <a:rPr lang="en-US" altLang="zh-CN" sz="2400" dirty="0"/>
              <a:t>Datanode</a:t>
            </a:r>
            <a:r>
              <a:rPr lang="zh-CN" altLang="en-US" sz="2400" dirty="0"/>
              <a:t>（</a:t>
            </a:r>
            <a:r>
              <a:rPr lang="en-US" altLang="zh-CN" sz="2400" dirty="0"/>
              <a:t>leader</a:t>
            </a:r>
            <a:r>
              <a:rPr lang="zh-CN" altLang="en-US" sz="2400" dirty="0"/>
              <a:t>）？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477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</a:t>
            </a:r>
            <a:r>
              <a:rPr lang="en-US" altLang="zh-CN" dirty="0"/>
              <a:t>Container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ABEA1-708A-4BAC-AB25-3CCDA930D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808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HDFS </a:t>
                </a:r>
                <a:r>
                  <a:rPr lang="zh-CN" altLang="en-US" dirty="0"/>
                  <a:t>：定期向</a:t>
                </a:r>
                <a:r>
                  <a:rPr lang="en-US" altLang="zh-CN" dirty="0"/>
                  <a:t>NameNode</a:t>
                </a:r>
                <a:r>
                  <a:rPr lang="zh-CN" altLang="en-US" dirty="0"/>
                  <a:t>发送</a:t>
                </a:r>
                <a:r>
                  <a:rPr lang="en-US" altLang="zh-CN" dirty="0"/>
                  <a:t>block reports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Ozone </a:t>
                </a:r>
                <a:r>
                  <a:rPr lang="zh-CN" altLang="en-US" dirty="0"/>
                  <a:t>：定期向</a:t>
                </a:r>
                <a:r>
                  <a:rPr lang="en-US" altLang="zh-CN" dirty="0"/>
                  <a:t>SCM</a:t>
                </a:r>
                <a:r>
                  <a:rPr lang="zh-CN" altLang="en-US" dirty="0"/>
                  <a:t>发送</a:t>
                </a:r>
                <a:r>
                  <a:rPr lang="en-US" altLang="zh-CN" dirty="0"/>
                  <a:t>container reports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OM</a:t>
                </a:r>
                <a:r>
                  <a:rPr lang="zh-CN" altLang="en-US" dirty="0"/>
                  <a:t>会缓存用过的</a:t>
                </a:r>
                <a:r>
                  <a:rPr lang="en-US" altLang="zh-CN" dirty="0"/>
                  <a:t>container info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HDFS</a:t>
                </a:r>
                <a:r>
                  <a:rPr lang="zh-CN" altLang="en-US" dirty="0"/>
                  <a:t>的报告数量将是</a:t>
                </a:r>
                <a:r>
                  <a:rPr lang="en-US" altLang="zh-CN" dirty="0"/>
                  <a:t>Ozone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𝑐𝑜𝑛𝑡𝑎𝑖𝑛𝑒𝑟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Ozone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𝑏𝑙𝑜𝑐𝑘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HDFS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倍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BABEA1-708A-4BAC-AB25-3CCDA930D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80896"/>
              </a:xfrm>
              <a:blipFill>
                <a:blip r:embed="rId2"/>
                <a:stretch>
                  <a:fillRect l="-1217" t="-4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A2EAA927-D610-4F7E-BF7C-9C3ED57A6E06}"/>
              </a:ext>
            </a:extLst>
          </p:cNvPr>
          <p:cNvSpPr/>
          <p:nvPr/>
        </p:nvSpPr>
        <p:spPr>
          <a:xfrm>
            <a:off x="838200" y="1531479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0C8EF708-6A29-40FE-A218-C285B73A6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11020"/>
              </p:ext>
            </p:extLst>
          </p:nvPr>
        </p:nvGraphicFramePr>
        <p:xfrm>
          <a:off x="930565" y="4206521"/>
          <a:ext cx="10423236" cy="1907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4412">
                  <a:extLst>
                    <a:ext uri="{9D8B030D-6E8A-4147-A177-3AD203B41FA5}">
                      <a16:colId xmlns:a16="http://schemas.microsoft.com/office/drawing/2014/main" val="1575826730"/>
                    </a:ext>
                  </a:extLst>
                </a:gridCol>
                <a:gridCol w="3474412">
                  <a:extLst>
                    <a:ext uri="{9D8B030D-6E8A-4147-A177-3AD203B41FA5}">
                      <a16:colId xmlns:a16="http://schemas.microsoft.com/office/drawing/2014/main" val="4218073699"/>
                    </a:ext>
                  </a:extLst>
                </a:gridCol>
                <a:gridCol w="3474412">
                  <a:extLst>
                    <a:ext uri="{9D8B030D-6E8A-4147-A177-3AD203B41FA5}">
                      <a16:colId xmlns:a16="http://schemas.microsoft.com/office/drawing/2014/main" val="3770086489"/>
                    </a:ext>
                  </a:extLst>
                </a:gridCol>
              </a:tblGrid>
              <a:tr h="63580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场景：</a:t>
                      </a:r>
                      <a:r>
                        <a:rPr lang="en-US" altLang="zh-CN" dirty="0"/>
                        <a:t>196TB</a:t>
                      </a:r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HDFS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Ozone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40900"/>
                  </a:ext>
                </a:extLst>
              </a:tr>
              <a:tr h="63580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定期</a:t>
                      </a:r>
                      <a:r>
                        <a:rPr lang="en-US" altLang="zh-CN" dirty="0"/>
                        <a:t>report</a:t>
                      </a:r>
                      <a:r>
                        <a:rPr lang="zh-CN" altLang="en-US" dirty="0"/>
                        <a:t>的容器大小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5GB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04399"/>
                  </a:ext>
                </a:extLst>
              </a:tr>
              <a:tr h="635802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定期</a:t>
                      </a:r>
                      <a:r>
                        <a:rPr lang="en-US" altLang="zh-CN" dirty="0"/>
                        <a:t>report</a:t>
                      </a:r>
                      <a:r>
                        <a:rPr lang="zh-CN" altLang="en-US" dirty="0"/>
                        <a:t>的数量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10^5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10^4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2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2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42B5-006F-4495-8CA1-E6ACD2B2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AFBD0-A6CE-4341-B328-5BE86082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namespace</a:t>
            </a:r>
            <a:r>
              <a:rPr lang="zh-CN" altLang="en-US" b="1" dirty="0"/>
              <a:t>  </a:t>
            </a:r>
            <a:r>
              <a:rPr lang="zh-CN" altLang="en-US" dirty="0"/>
              <a:t>标识符</a:t>
            </a:r>
            <a:r>
              <a:rPr lang="en-US" altLang="zh-CN" dirty="0"/>
              <a:t>/</a:t>
            </a:r>
            <a:r>
              <a:rPr lang="zh-CN" altLang="en-US" dirty="0"/>
              <a:t>名字的集合。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名称空间中的名字不重复，一个</a:t>
            </a:r>
            <a:r>
              <a:rPr lang="en-US" altLang="zh-CN" dirty="0"/>
              <a:t>name</a:t>
            </a:r>
            <a:r>
              <a:rPr lang="zh-CN" altLang="en-US" dirty="0"/>
              <a:t>代表一个对象。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volume/bucket/key </a:t>
            </a:r>
            <a:r>
              <a:rPr lang="zh-CN" altLang="en-US" dirty="0"/>
              <a:t>→ “</a:t>
            </a:r>
            <a:r>
              <a:rPr lang="en-US" altLang="zh-CN" dirty="0"/>
              <a:t>uniqueID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volume/bucket/UESTC/SE/zxt </a:t>
            </a:r>
            <a:r>
              <a:rPr lang="zh-CN" altLang="en-US" dirty="0"/>
              <a:t>→ “</a:t>
            </a:r>
            <a:r>
              <a:rPr lang="en-US" altLang="zh-CN" dirty="0"/>
              <a:t>uniqueID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※ </a:t>
            </a:r>
            <a:r>
              <a:rPr lang="zh-CN" altLang="en-US" dirty="0"/>
              <a:t>在传统文件系统中，每一个</a:t>
            </a:r>
            <a:r>
              <a:rPr lang="en-US" altLang="zh-CN" dirty="0"/>
              <a:t>xxx/</a:t>
            </a:r>
            <a:r>
              <a:rPr lang="zh-CN" altLang="en-US" dirty="0"/>
              <a:t>是一个目录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※ volume/bucket/UESTC/SE/zxt </a:t>
            </a:r>
            <a:r>
              <a:rPr lang="zh-CN" altLang="en-US" dirty="0">
                <a:solidFill>
                  <a:srgbClr val="FF0000"/>
                </a:solidFill>
              </a:rPr>
              <a:t>整体是对象的名字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如何分配</a:t>
            </a:r>
            <a:r>
              <a:rPr lang="en-US" altLang="zh-CN" dirty="0"/>
              <a:t>uniqueID? </a:t>
            </a:r>
            <a:r>
              <a:rPr lang="zh-CN" altLang="en-US" dirty="0"/>
              <a:t>遵循何种规律或只是递增？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不同的分配方式对</a:t>
            </a:r>
            <a:r>
              <a:rPr lang="en-US" altLang="zh-CN" dirty="0"/>
              <a:t>CRUD</a:t>
            </a:r>
            <a:r>
              <a:rPr lang="zh-CN" altLang="en-US" dirty="0"/>
              <a:t>有什么影响？（操纵对象需要</a:t>
            </a:r>
            <a:r>
              <a:rPr lang="en-US" altLang="zh-CN" dirty="0"/>
              <a:t>uniqueID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34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7FDFE-286E-40F9-8DD0-330231B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分离前缀</a:t>
            </a:r>
            <a:r>
              <a:rPr lang="en-US" altLang="zh-CN" dirty="0"/>
              <a:t>——Directory table &amp; File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ED45F-05D6-49B6-826C-3365B82C5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82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如果对象的名字被“</a:t>
            </a:r>
            <a:r>
              <a:rPr lang="en-US" altLang="zh-CN" sz="2400" dirty="0"/>
              <a:t>/</a:t>
            </a:r>
            <a:r>
              <a:rPr lang="zh-CN" altLang="en-US" sz="2400" dirty="0"/>
              <a:t>”分割，把最后一个“</a:t>
            </a:r>
            <a:r>
              <a:rPr lang="en-US" altLang="zh-CN" sz="2400" dirty="0"/>
              <a:t>/</a:t>
            </a:r>
            <a:r>
              <a:rPr lang="zh-CN" altLang="en-US" sz="2400" dirty="0"/>
              <a:t>”之后的部分视作“</a:t>
            </a:r>
            <a:r>
              <a:rPr lang="en-US" altLang="zh-CN" sz="2400" dirty="0"/>
              <a:t>file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而之前的“</a:t>
            </a:r>
            <a:r>
              <a:rPr lang="en-US" altLang="zh-CN" sz="2400" dirty="0"/>
              <a:t>xxx/</a:t>
            </a:r>
            <a:r>
              <a:rPr lang="zh-CN" altLang="en-US" sz="2400" dirty="0"/>
              <a:t>”的部分视为“</a:t>
            </a:r>
            <a:r>
              <a:rPr lang="en-US" altLang="zh-CN" sz="2400" dirty="0"/>
              <a:t>directory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每个</a:t>
            </a:r>
            <a:r>
              <a:rPr lang="en-US" altLang="zh-CN" sz="2400" dirty="0"/>
              <a:t>directory</a:t>
            </a:r>
            <a:r>
              <a:rPr lang="zh-CN" altLang="en-US" sz="2400" dirty="0"/>
              <a:t>都有一个</a:t>
            </a:r>
            <a:r>
              <a:rPr lang="en-US" altLang="zh-CN" sz="2400" dirty="0"/>
              <a:t>uniqueID</a:t>
            </a:r>
          </a:p>
          <a:p>
            <a:pPr marL="0" indent="0">
              <a:buNone/>
            </a:pPr>
            <a:r>
              <a:rPr lang="zh-CN" altLang="zh-CN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 unique-id&gt;/&lt;directory name&gt;</a:t>
            </a:r>
            <a:r>
              <a:rPr lang="en-US" altLang="zh-CN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=&gt; &lt;directory unique-id&gt;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400" dirty="0"/>
              <a:t>这些映射由</a:t>
            </a:r>
            <a:r>
              <a:rPr lang="en-US" altLang="zh-CN" sz="2400" dirty="0"/>
              <a:t>Directory table</a:t>
            </a:r>
            <a:r>
              <a:rPr lang="zh-CN" altLang="en-US" sz="2400" dirty="0"/>
              <a:t>维护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每个</a:t>
            </a:r>
            <a:r>
              <a:rPr lang="en-US" altLang="zh-CN" sz="2400" dirty="0"/>
              <a:t>file</a:t>
            </a:r>
            <a:r>
              <a:rPr lang="zh-CN" altLang="en-US" sz="2400" dirty="0"/>
              <a:t>都</a:t>
            </a:r>
            <a:r>
              <a:rPr lang="en-US" altLang="zh-CN" sz="2400" dirty="0"/>
              <a:t>(</a:t>
            </a:r>
            <a:r>
              <a:rPr lang="zh-CN" altLang="en-US" sz="2400" dirty="0"/>
              <a:t>代表那个对象</a:t>
            </a:r>
            <a:r>
              <a:rPr lang="en-US" altLang="zh-CN" sz="2400" dirty="0"/>
              <a:t>)</a:t>
            </a:r>
            <a:r>
              <a:rPr lang="zh-CN" altLang="en-US" sz="2400" dirty="0"/>
              <a:t>映射到</a:t>
            </a:r>
            <a:r>
              <a:rPr lang="en-US" altLang="zh-CN" sz="2400" dirty="0"/>
              <a:t>KeyInfo</a:t>
            </a:r>
          </a:p>
          <a:p>
            <a:pPr marL="0" indent="0">
              <a:buNone/>
            </a:pPr>
            <a:r>
              <a:rPr lang="zh-CN" altLang="zh-CN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 unique-id&gt;/&lt;file name&gt;</a:t>
            </a:r>
            <a:r>
              <a:rPr lang="en-US" altLang="zh-CN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zh-CN" altLang="zh-CN" sz="2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&lt;OM KeyInfo&gt;</a:t>
            </a:r>
            <a:endParaRPr lang="en-US" altLang="zh-CN" sz="2400" b="1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400" dirty="0"/>
              <a:t>这些映射由</a:t>
            </a:r>
            <a:r>
              <a:rPr lang="en-US" altLang="zh-CN" sz="2400" dirty="0"/>
              <a:t>File table</a:t>
            </a:r>
            <a:r>
              <a:rPr lang="zh-CN" altLang="en-US" sz="2400" dirty="0"/>
              <a:t>维护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8C47CD-3999-4F99-861D-0D3ACED152D2}"/>
              </a:ext>
            </a:extLst>
          </p:cNvPr>
          <p:cNvSpPr txBox="1"/>
          <p:nvPr/>
        </p:nvSpPr>
        <p:spPr>
          <a:xfrm>
            <a:off x="9314329" y="5871882"/>
            <a:ext cx="226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A39B21-E495-4E63-9E9A-DDCC445C232B}"/>
              </a:ext>
            </a:extLst>
          </p:cNvPr>
          <p:cNvSpPr txBox="1"/>
          <p:nvPr/>
        </p:nvSpPr>
        <p:spPr>
          <a:xfrm>
            <a:off x="7064189" y="5548716"/>
            <a:ext cx="388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虽然 这里文件表中映射到</a:t>
            </a:r>
            <a:r>
              <a:rPr lang="en-US" altLang="zh-CN" dirty="0"/>
              <a:t>key info </a:t>
            </a:r>
          </a:p>
          <a:p>
            <a:r>
              <a:rPr lang="zh-CN" altLang="en-US" dirty="0"/>
              <a:t>而不是</a:t>
            </a:r>
            <a:r>
              <a:rPr lang="en-US" altLang="zh-CN" dirty="0"/>
              <a:t>uniqueID </a:t>
            </a:r>
            <a:r>
              <a:rPr lang="zh-CN" altLang="en-US" dirty="0"/>
              <a:t>但不影响理解</a:t>
            </a:r>
          </a:p>
        </p:txBody>
      </p:sp>
    </p:spTree>
    <p:extLst>
      <p:ext uri="{BB962C8B-B14F-4D97-AF65-F5344CB8AC3E}">
        <p14:creationId xmlns:p14="http://schemas.microsoft.com/office/powerpoint/2010/main" val="201443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75AF1-C135-4618-AE1B-C377FC33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分离前缀的优势</a:t>
            </a:r>
            <a:r>
              <a:rPr lang="en-US" altLang="zh-CN" dirty="0"/>
              <a:t>-</a:t>
            </a:r>
            <a:r>
              <a:rPr lang="zh-CN" altLang="en-US" dirty="0"/>
              <a:t>减少元数据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932D6-3FC2-47F7-AE0F-852CDC49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55187"/>
            <a:ext cx="5157787" cy="451952"/>
          </a:xfrm>
        </p:spPr>
        <p:txBody>
          <a:bodyPr/>
          <a:lstStyle/>
          <a:p>
            <a:r>
              <a:rPr lang="zh-CN" altLang="en-US" dirty="0"/>
              <a:t>不分离</a:t>
            </a: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527EA22F-EDF6-4990-B4FC-DB1450BE81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7465614"/>
              </p:ext>
            </p:extLst>
          </p:nvPr>
        </p:nvGraphicFramePr>
        <p:xfrm>
          <a:off x="980049" y="2093119"/>
          <a:ext cx="3724407" cy="2726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1418">
                  <a:extLst>
                    <a:ext uri="{9D8B030D-6E8A-4147-A177-3AD203B41FA5}">
                      <a16:colId xmlns:a16="http://schemas.microsoft.com/office/drawing/2014/main" val="136860403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2831126532"/>
                    </a:ext>
                  </a:extLst>
                </a:gridCol>
              </a:tblGrid>
              <a:tr h="340802">
                <a:tc>
                  <a:txBody>
                    <a:bodyPr/>
                    <a:lstStyle/>
                    <a:p>
                      <a:r>
                        <a:rPr lang="en-US" altLang="zh-CN" dirty="0"/>
                        <a:t>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42763"/>
                  </a:ext>
                </a:extLst>
              </a:tr>
              <a:tr h="365424">
                <a:tc>
                  <a:txBody>
                    <a:bodyPr/>
                    <a:lstStyle/>
                    <a:p>
                      <a:r>
                        <a:rPr lang="en-US" altLang="zh-CN" dirty="0"/>
                        <a:t>some_long_prefix/file1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02868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some_long_prefix/file2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851837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some_long_prefix/file3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84801"/>
                  </a:ext>
                </a:extLst>
              </a:tr>
              <a:tr h="412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some_long_prefix/file4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65590"/>
                  </a:ext>
                </a:extLst>
              </a:tr>
              <a:tr h="349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。。。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66114"/>
                  </a:ext>
                </a:extLst>
              </a:tr>
              <a:tr h="340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some_long_prefix/filen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95289"/>
                  </a:ext>
                </a:extLst>
              </a:tr>
            </a:tbl>
          </a:graphicData>
        </a:graphic>
      </p:graphicFrame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AA5B0B-C917-40E7-A72C-E38D28551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455187"/>
            <a:ext cx="5183188" cy="451952"/>
          </a:xfrm>
        </p:spPr>
        <p:txBody>
          <a:bodyPr/>
          <a:lstStyle/>
          <a:p>
            <a:r>
              <a:rPr lang="zh-CN" altLang="en-US" dirty="0"/>
              <a:t>分离</a:t>
            </a:r>
          </a:p>
        </p:txBody>
      </p:sp>
      <p:graphicFrame>
        <p:nvGraphicFramePr>
          <p:cNvPr id="26" name="表格 22">
            <a:extLst>
              <a:ext uri="{FF2B5EF4-FFF2-40B4-BE49-F238E27FC236}">
                <a16:creationId xmlns:a16="http://schemas.microsoft.com/office/drawing/2014/main" id="{E3AE545B-37C0-4B21-A6B2-D54998659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796530"/>
              </p:ext>
            </p:extLst>
          </p:nvPr>
        </p:nvGraphicFramePr>
        <p:xfrm>
          <a:off x="6358873" y="2093119"/>
          <a:ext cx="371745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469">
                  <a:extLst>
                    <a:ext uri="{9D8B030D-6E8A-4147-A177-3AD203B41FA5}">
                      <a16:colId xmlns:a16="http://schemas.microsoft.com/office/drawing/2014/main" val="136860403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2831126532"/>
                    </a:ext>
                  </a:extLst>
                </a:gridCol>
              </a:tblGrid>
              <a:tr h="340802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42763"/>
                  </a:ext>
                </a:extLst>
              </a:tr>
              <a:tr h="365424">
                <a:tc>
                  <a:txBody>
                    <a:bodyPr/>
                    <a:lstStyle/>
                    <a:p>
                      <a:r>
                        <a:rPr lang="en-US" altLang="zh-CN" dirty="0"/>
                        <a:t>some_long_prefix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0286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9ED1C181-688C-4B79-96FE-DC4706B9A032}"/>
              </a:ext>
            </a:extLst>
          </p:cNvPr>
          <p:cNvSpPr txBox="1"/>
          <p:nvPr/>
        </p:nvSpPr>
        <p:spPr>
          <a:xfrm>
            <a:off x="6358873" y="2825953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Directory Table</a:t>
            </a:r>
            <a:endParaRPr lang="zh-CN" altLang="en-US" dirty="0"/>
          </a:p>
        </p:txBody>
      </p:sp>
      <p:graphicFrame>
        <p:nvGraphicFramePr>
          <p:cNvPr id="28" name="表格 22">
            <a:extLst>
              <a:ext uri="{FF2B5EF4-FFF2-40B4-BE49-F238E27FC236}">
                <a16:creationId xmlns:a16="http://schemas.microsoft.com/office/drawing/2014/main" id="{D00CD6AF-ACF6-416A-92D0-92E81AC15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964749"/>
              </p:ext>
            </p:extLst>
          </p:nvPr>
        </p:nvGraphicFramePr>
        <p:xfrm>
          <a:off x="6351924" y="3321284"/>
          <a:ext cx="3724407" cy="2726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1418">
                  <a:extLst>
                    <a:ext uri="{9D8B030D-6E8A-4147-A177-3AD203B41FA5}">
                      <a16:colId xmlns:a16="http://schemas.microsoft.com/office/drawing/2014/main" val="1368604034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2831126532"/>
                    </a:ext>
                  </a:extLst>
                </a:gridCol>
              </a:tblGrid>
              <a:tr h="340802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42763"/>
                  </a:ext>
                </a:extLst>
              </a:tr>
              <a:tr h="365424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00000001/file1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02868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00000001/file2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851837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00000001/file3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84801"/>
                  </a:ext>
                </a:extLst>
              </a:tr>
              <a:tr h="412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00000001/file4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65590"/>
                  </a:ext>
                </a:extLst>
              </a:tr>
              <a:tr h="349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。。。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66114"/>
                  </a:ext>
                </a:extLst>
              </a:tr>
              <a:tr h="340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00000001/filen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95289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7D739577-C1C6-4ED1-AFCF-DF739BB87C44}"/>
              </a:ext>
            </a:extLst>
          </p:cNvPr>
          <p:cNvSpPr txBox="1"/>
          <p:nvPr/>
        </p:nvSpPr>
        <p:spPr>
          <a:xfrm>
            <a:off x="6351924" y="6048012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4D51E55-5C64-4D4B-8DE6-0EA6DE4ED3AF}"/>
              </a:ext>
            </a:extLst>
          </p:cNvPr>
          <p:cNvSpPr txBox="1"/>
          <p:nvPr/>
        </p:nvSpPr>
        <p:spPr>
          <a:xfrm>
            <a:off x="839786" y="4950862"/>
            <a:ext cx="5157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当许多文件共享一个长前缀时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将长前缀置换为</a:t>
            </a:r>
            <a:r>
              <a:rPr lang="en-US" altLang="zh-CN" dirty="0">
                <a:solidFill>
                  <a:srgbClr val="00B0F0"/>
                </a:solidFill>
              </a:rPr>
              <a:t>uniqueID</a:t>
            </a:r>
            <a:r>
              <a:rPr lang="zh-CN" altLang="en-US" dirty="0">
                <a:solidFill>
                  <a:srgbClr val="00B0F0"/>
                </a:solidFill>
              </a:rPr>
              <a:t>缩小了元数据的大小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让更多的元数据驻留内存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/>
              <a:t>eg.</a:t>
            </a:r>
            <a:r>
              <a:rPr lang="zh-CN" altLang="en-US" dirty="0"/>
              <a:t>百万级对象 前缀长为</a:t>
            </a:r>
            <a:r>
              <a:rPr lang="en-US" altLang="zh-CN" dirty="0"/>
              <a:t>256</a:t>
            </a:r>
            <a:r>
              <a:rPr lang="zh-CN" altLang="en-US" dirty="0"/>
              <a:t>字节 </a:t>
            </a:r>
            <a:r>
              <a:rPr lang="en-US" altLang="zh-CN" dirty="0"/>
              <a:t>filename</a:t>
            </a:r>
            <a:r>
              <a:rPr lang="zh-CN" altLang="en-US" dirty="0"/>
              <a:t>部分长为</a:t>
            </a:r>
            <a:r>
              <a:rPr lang="en-US" altLang="zh-CN" dirty="0"/>
              <a:t>32</a:t>
            </a:r>
            <a:r>
              <a:rPr lang="zh-CN" altLang="en-US" dirty="0"/>
              <a:t>字节 </a:t>
            </a:r>
            <a:r>
              <a:rPr lang="en-US" altLang="zh-CN" dirty="0"/>
              <a:t>uniqueID 8</a:t>
            </a:r>
            <a:r>
              <a:rPr lang="zh-CN" altLang="en-US" dirty="0"/>
              <a:t>字节 将节省约</a:t>
            </a:r>
            <a:r>
              <a:rPr lang="en-US" altLang="zh-CN" dirty="0"/>
              <a:t>200+G</a:t>
            </a:r>
            <a:r>
              <a:rPr lang="zh-CN" altLang="en-US" dirty="0"/>
              <a:t>空间</a:t>
            </a:r>
          </a:p>
        </p:txBody>
      </p:sp>
    </p:spTree>
    <p:extLst>
      <p:ext uri="{BB962C8B-B14F-4D97-AF65-F5344CB8AC3E}">
        <p14:creationId xmlns:p14="http://schemas.microsoft.com/office/powerpoint/2010/main" val="243113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18923-FDF5-4C45-AD07-9ADF3F66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Ozone Manager">
            <a:extLst>
              <a:ext uri="{FF2B5EF4-FFF2-40B4-BE49-F238E27FC236}">
                <a16:creationId xmlns:a16="http://schemas.microsoft.com/office/drawing/2014/main" id="{332F97EE-44B8-47E3-9096-08EA61FBF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38110" cy="35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08555E-8E29-43A3-9A20-EB0818797934}"/>
              </a:ext>
            </a:extLst>
          </p:cNvPr>
          <p:cNvSpPr txBox="1"/>
          <p:nvPr/>
        </p:nvSpPr>
        <p:spPr>
          <a:xfrm>
            <a:off x="6651811" y="1419526"/>
            <a:ext cx="49216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OM Ozone Manager </a:t>
            </a:r>
          </a:p>
          <a:p>
            <a:r>
              <a:rPr lang="en-US" altLang="zh-CN" sz="2400" dirty="0"/>
              <a:t>Volume/Bucket/Key - block</a:t>
            </a:r>
          </a:p>
          <a:p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en-US" altLang="zh-CN" sz="2400" dirty="0">
                <a:solidFill>
                  <a:srgbClr val="00B0F0"/>
                </a:solidFill>
              </a:rPr>
              <a:t>Containers </a:t>
            </a:r>
            <a:r>
              <a:rPr lang="zh-CN" altLang="en-US" sz="2400" dirty="0">
                <a:solidFill>
                  <a:srgbClr val="00B0F0"/>
                </a:solidFill>
              </a:rPr>
              <a:t>（内含</a:t>
            </a:r>
            <a:r>
              <a:rPr lang="en-US" altLang="zh-CN" sz="2400" dirty="0">
                <a:solidFill>
                  <a:srgbClr val="00B0F0"/>
                </a:solidFill>
              </a:rPr>
              <a:t>Block</a:t>
            </a:r>
            <a:r>
              <a:rPr lang="zh-CN" altLang="en-US" sz="2400" dirty="0">
                <a:solidFill>
                  <a:srgbClr val="00B0F0"/>
                </a:solidFill>
              </a:rPr>
              <a:t>）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数据的容器 也是基本的复制单元 被</a:t>
            </a:r>
            <a:r>
              <a:rPr lang="en-US" altLang="zh-CN" sz="2400" dirty="0"/>
              <a:t>SCM</a:t>
            </a:r>
            <a:r>
              <a:rPr lang="zh-CN" altLang="en-US" sz="2400" dirty="0"/>
              <a:t>管理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B0F0"/>
                </a:solidFill>
              </a:rPr>
              <a:t>SCM Storage Container Manager</a:t>
            </a:r>
          </a:p>
          <a:p>
            <a:r>
              <a:rPr lang="en-US" altLang="zh-CN" sz="2400" dirty="0"/>
              <a:t>container – </a:t>
            </a:r>
            <a:r>
              <a:rPr lang="zh-CN" altLang="en-US" sz="2400" dirty="0"/>
              <a:t>具体位置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B0F0"/>
                </a:solidFill>
              </a:rPr>
              <a:t>DN Datenode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02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75AF1-C135-4618-AE1B-C377FC33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5"/>
            <a:ext cx="10903977" cy="1325563"/>
          </a:xfrm>
        </p:spPr>
        <p:txBody>
          <a:bodyPr/>
          <a:lstStyle/>
          <a:p>
            <a:r>
              <a:rPr lang="zh-CN" altLang="en-US" dirty="0"/>
              <a:t>分离前缀的优势</a:t>
            </a:r>
            <a:r>
              <a:rPr lang="en-US" altLang="zh-CN" dirty="0"/>
              <a:t>-</a:t>
            </a:r>
            <a:r>
              <a:rPr lang="zh-CN" altLang="en-US" dirty="0"/>
              <a:t>便于在任何层次上</a:t>
            </a:r>
            <a:r>
              <a:rPr lang="en-US" altLang="zh-CN" dirty="0"/>
              <a:t>rename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D1C181-688C-4B79-96FE-DC4706B9A032}"/>
              </a:ext>
            </a:extLst>
          </p:cNvPr>
          <p:cNvSpPr txBox="1"/>
          <p:nvPr/>
        </p:nvSpPr>
        <p:spPr>
          <a:xfrm>
            <a:off x="4769061" y="3351014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Directory Table</a:t>
            </a:r>
            <a:endParaRPr lang="zh-CN" altLang="en-US" dirty="0"/>
          </a:p>
        </p:txBody>
      </p:sp>
      <p:graphicFrame>
        <p:nvGraphicFramePr>
          <p:cNvPr id="28" name="表格 22">
            <a:extLst>
              <a:ext uri="{FF2B5EF4-FFF2-40B4-BE49-F238E27FC236}">
                <a16:creationId xmlns:a16="http://schemas.microsoft.com/office/drawing/2014/main" id="{D00CD6AF-ACF6-416A-92D0-92E81AC15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395406"/>
              </p:ext>
            </p:extLst>
          </p:nvPr>
        </p:nvGraphicFramePr>
        <p:xfrm>
          <a:off x="4769061" y="4104954"/>
          <a:ext cx="2653878" cy="1208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883">
                  <a:extLst>
                    <a:ext uri="{9D8B030D-6E8A-4147-A177-3AD203B41FA5}">
                      <a16:colId xmlns:a16="http://schemas.microsoft.com/office/drawing/2014/main" val="1368604034"/>
                    </a:ext>
                  </a:extLst>
                </a:gridCol>
                <a:gridCol w="1203995">
                  <a:extLst>
                    <a:ext uri="{9D8B030D-6E8A-4147-A177-3AD203B41FA5}">
                      <a16:colId xmlns:a16="http://schemas.microsoft.com/office/drawing/2014/main" val="2831126532"/>
                    </a:ext>
                  </a:extLst>
                </a:gridCol>
              </a:tblGrid>
              <a:tr h="281872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42763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101/file1.txt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84801"/>
                  </a:ext>
                </a:extLst>
              </a:tr>
              <a:tr h="412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101/file2.txt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65590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7D739577-C1C6-4ED1-AFCF-DF739BB87C44}"/>
              </a:ext>
            </a:extLst>
          </p:cNvPr>
          <p:cNvSpPr txBox="1"/>
          <p:nvPr/>
        </p:nvSpPr>
        <p:spPr>
          <a:xfrm>
            <a:off x="4769061" y="5348766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CD4AD6-B378-48FB-B609-1206AC408FB6}"/>
              </a:ext>
            </a:extLst>
          </p:cNvPr>
          <p:cNvSpPr txBox="1"/>
          <p:nvPr/>
        </p:nvSpPr>
        <p:spPr>
          <a:xfrm>
            <a:off x="5545208" y="1276795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before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E80988-B27C-45AF-AEF5-DC5CC01EC153}"/>
              </a:ext>
            </a:extLst>
          </p:cNvPr>
          <p:cNvSpPr txBox="1"/>
          <p:nvPr/>
        </p:nvSpPr>
        <p:spPr>
          <a:xfrm>
            <a:off x="9356293" y="138615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after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E3E99B-C2DB-4188-AA5F-BB6A0FADB9DC}"/>
              </a:ext>
            </a:extLst>
          </p:cNvPr>
          <p:cNvSpPr txBox="1"/>
          <p:nvPr/>
        </p:nvSpPr>
        <p:spPr>
          <a:xfrm>
            <a:off x="845777" y="1507627"/>
            <a:ext cx="37244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仅修改个别对象最后</a:t>
            </a:r>
            <a:r>
              <a:rPr lang="en-US" altLang="zh-CN" sz="2800" dirty="0"/>
              <a:t>filename</a:t>
            </a:r>
            <a:r>
              <a:rPr lang="zh-CN" altLang="en-US" sz="2800" dirty="0"/>
              <a:t>部分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/a/b/file1.txt -&gt; /a/b/file3.txt</a:t>
            </a:r>
            <a:endParaRPr lang="zh-CN" altLang="en-US" sz="2800" dirty="0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90479A30-EEEA-446D-83B3-DE45D5111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10266"/>
              </p:ext>
            </p:extLst>
          </p:nvPr>
        </p:nvGraphicFramePr>
        <p:xfrm>
          <a:off x="4769061" y="1910988"/>
          <a:ext cx="2653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939">
                  <a:extLst>
                    <a:ext uri="{9D8B030D-6E8A-4147-A177-3AD203B41FA5}">
                      <a16:colId xmlns:a16="http://schemas.microsoft.com/office/drawing/2014/main" val="1376896218"/>
                    </a:ext>
                  </a:extLst>
                </a:gridCol>
                <a:gridCol w="1326939">
                  <a:extLst>
                    <a:ext uri="{9D8B030D-6E8A-4147-A177-3AD203B41FA5}">
                      <a16:colId xmlns:a16="http://schemas.microsoft.com/office/drawing/2014/main" val="203889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9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100/b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22241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ADCD28EF-A8A2-4438-9361-E0ADB5DDB53A}"/>
              </a:ext>
            </a:extLst>
          </p:cNvPr>
          <p:cNvSpPr txBox="1"/>
          <p:nvPr/>
        </p:nvSpPr>
        <p:spPr>
          <a:xfrm>
            <a:off x="8493686" y="3307680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Directory Table</a:t>
            </a:r>
            <a:endParaRPr lang="zh-CN" altLang="en-US" dirty="0"/>
          </a:p>
        </p:txBody>
      </p:sp>
      <p:graphicFrame>
        <p:nvGraphicFramePr>
          <p:cNvPr id="32" name="表格 22">
            <a:extLst>
              <a:ext uri="{FF2B5EF4-FFF2-40B4-BE49-F238E27FC236}">
                <a16:creationId xmlns:a16="http://schemas.microsoft.com/office/drawing/2014/main" id="{CEB89ECC-6264-4ECA-BB54-F2BBFA23CE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768034"/>
              </p:ext>
            </p:extLst>
          </p:nvPr>
        </p:nvGraphicFramePr>
        <p:xfrm>
          <a:off x="8493686" y="4061620"/>
          <a:ext cx="2653878" cy="1208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883">
                  <a:extLst>
                    <a:ext uri="{9D8B030D-6E8A-4147-A177-3AD203B41FA5}">
                      <a16:colId xmlns:a16="http://schemas.microsoft.com/office/drawing/2014/main" val="1368604034"/>
                    </a:ext>
                  </a:extLst>
                </a:gridCol>
                <a:gridCol w="1203995">
                  <a:extLst>
                    <a:ext uri="{9D8B030D-6E8A-4147-A177-3AD203B41FA5}">
                      <a16:colId xmlns:a16="http://schemas.microsoft.com/office/drawing/2014/main" val="2831126532"/>
                    </a:ext>
                  </a:extLst>
                </a:gridCol>
              </a:tblGrid>
              <a:tr h="281872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42763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101/file3.txt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84801"/>
                  </a:ext>
                </a:extLst>
              </a:tr>
              <a:tr h="412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101/file2.txt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65590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EBEFA0AA-186F-4507-B394-E9B096E7FE30}"/>
              </a:ext>
            </a:extLst>
          </p:cNvPr>
          <p:cNvSpPr txBox="1"/>
          <p:nvPr/>
        </p:nvSpPr>
        <p:spPr>
          <a:xfrm>
            <a:off x="8493686" y="5305432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zh-CN" altLang="en-US" dirty="0"/>
          </a:p>
        </p:txBody>
      </p:sp>
      <p:graphicFrame>
        <p:nvGraphicFramePr>
          <p:cNvPr id="34" name="表格 15">
            <a:extLst>
              <a:ext uri="{FF2B5EF4-FFF2-40B4-BE49-F238E27FC236}">
                <a16:creationId xmlns:a16="http://schemas.microsoft.com/office/drawing/2014/main" id="{0664B26B-9A00-4946-9926-20F923660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97802"/>
              </p:ext>
            </p:extLst>
          </p:nvPr>
        </p:nvGraphicFramePr>
        <p:xfrm>
          <a:off x="8493686" y="1867654"/>
          <a:ext cx="2653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939">
                  <a:extLst>
                    <a:ext uri="{9D8B030D-6E8A-4147-A177-3AD203B41FA5}">
                      <a16:colId xmlns:a16="http://schemas.microsoft.com/office/drawing/2014/main" val="1376896218"/>
                    </a:ext>
                  </a:extLst>
                </a:gridCol>
                <a:gridCol w="1326939">
                  <a:extLst>
                    <a:ext uri="{9D8B030D-6E8A-4147-A177-3AD203B41FA5}">
                      <a16:colId xmlns:a16="http://schemas.microsoft.com/office/drawing/2014/main" val="203889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9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100/b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2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95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75AF1-C135-4618-AE1B-C377FC33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5"/>
            <a:ext cx="10903977" cy="1325563"/>
          </a:xfrm>
        </p:spPr>
        <p:txBody>
          <a:bodyPr/>
          <a:lstStyle/>
          <a:p>
            <a:r>
              <a:rPr lang="zh-CN" altLang="en-US" dirty="0"/>
              <a:t>分离前缀的优势</a:t>
            </a:r>
            <a:r>
              <a:rPr lang="en-US" altLang="zh-CN" dirty="0"/>
              <a:t>-</a:t>
            </a:r>
            <a:r>
              <a:rPr lang="zh-CN" altLang="en-US" dirty="0"/>
              <a:t>便于在任何层次上</a:t>
            </a:r>
            <a:r>
              <a:rPr lang="en-US" altLang="zh-CN" dirty="0"/>
              <a:t>rename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D1C181-688C-4B79-96FE-DC4706B9A032}"/>
              </a:ext>
            </a:extLst>
          </p:cNvPr>
          <p:cNvSpPr txBox="1"/>
          <p:nvPr/>
        </p:nvSpPr>
        <p:spPr>
          <a:xfrm>
            <a:off x="4769061" y="3351014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Directory Table</a:t>
            </a:r>
            <a:endParaRPr lang="zh-CN" altLang="en-US" dirty="0"/>
          </a:p>
        </p:txBody>
      </p:sp>
      <p:graphicFrame>
        <p:nvGraphicFramePr>
          <p:cNvPr id="28" name="表格 22">
            <a:extLst>
              <a:ext uri="{FF2B5EF4-FFF2-40B4-BE49-F238E27FC236}">
                <a16:creationId xmlns:a16="http://schemas.microsoft.com/office/drawing/2014/main" id="{D00CD6AF-ACF6-416A-92D0-92E81AC15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858738"/>
              </p:ext>
            </p:extLst>
          </p:nvPr>
        </p:nvGraphicFramePr>
        <p:xfrm>
          <a:off x="4769061" y="4104954"/>
          <a:ext cx="2653878" cy="1208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883">
                  <a:extLst>
                    <a:ext uri="{9D8B030D-6E8A-4147-A177-3AD203B41FA5}">
                      <a16:colId xmlns:a16="http://schemas.microsoft.com/office/drawing/2014/main" val="1368604034"/>
                    </a:ext>
                  </a:extLst>
                </a:gridCol>
                <a:gridCol w="1203995">
                  <a:extLst>
                    <a:ext uri="{9D8B030D-6E8A-4147-A177-3AD203B41FA5}">
                      <a16:colId xmlns:a16="http://schemas.microsoft.com/office/drawing/2014/main" val="2831126532"/>
                    </a:ext>
                  </a:extLst>
                </a:gridCol>
              </a:tblGrid>
              <a:tr h="281872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42763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101/file1.txt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84801"/>
                  </a:ext>
                </a:extLst>
              </a:tr>
              <a:tr h="412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101/file2.txt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65590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7D739577-C1C6-4ED1-AFCF-DF739BB87C44}"/>
              </a:ext>
            </a:extLst>
          </p:cNvPr>
          <p:cNvSpPr txBox="1"/>
          <p:nvPr/>
        </p:nvSpPr>
        <p:spPr>
          <a:xfrm>
            <a:off x="4769061" y="5348766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CD4AD6-B378-48FB-B609-1206AC408FB6}"/>
              </a:ext>
            </a:extLst>
          </p:cNvPr>
          <p:cNvSpPr txBox="1"/>
          <p:nvPr/>
        </p:nvSpPr>
        <p:spPr>
          <a:xfrm>
            <a:off x="5545208" y="1276795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before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E80988-B27C-45AF-AEF5-DC5CC01EC153}"/>
              </a:ext>
            </a:extLst>
          </p:cNvPr>
          <p:cNvSpPr txBox="1"/>
          <p:nvPr/>
        </p:nvSpPr>
        <p:spPr>
          <a:xfrm>
            <a:off x="9356293" y="138615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after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E3E99B-C2DB-4188-AA5F-BB6A0FADB9DC}"/>
              </a:ext>
            </a:extLst>
          </p:cNvPr>
          <p:cNvSpPr txBox="1"/>
          <p:nvPr/>
        </p:nvSpPr>
        <p:spPr>
          <a:xfrm>
            <a:off x="845777" y="1507627"/>
            <a:ext cx="3724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只修改前缀</a:t>
            </a:r>
            <a:endParaRPr lang="en-US" altLang="zh-CN" sz="2800" dirty="0"/>
          </a:p>
          <a:p>
            <a:r>
              <a:rPr lang="zh-CN" altLang="en-US" sz="2800" dirty="0"/>
              <a:t>“移动”整个文件夹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/a/b/</a:t>
            </a:r>
            <a:r>
              <a:rPr lang="zh-CN" altLang="en-US" sz="2800" dirty="0"/>
              <a:t>* </a:t>
            </a:r>
            <a:r>
              <a:rPr lang="en-US" altLang="zh-CN" sz="2800" dirty="0"/>
              <a:t>-&gt; /a/c/*</a:t>
            </a:r>
            <a:endParaRPr lang="zh-CN" altLang="en-US" sz="2800" dirty="0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90479A30-EEEA-446D-83B3-DE45D5111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38364"/>
              </p:ext>
            </p:extLst>
          </p:nvPr>
        </p:nvGraphicFramePr>
        <p:xfrm>
          <a:off x="4769061" y="1910988"/>
          <a:ext cx="2653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939">
                  <a:extLst>
                    <a:ext uri="{9D8B030D-6E8A-4147-A177-3AD203B41FA5}">
                      <a16:colId xmlns:a16="http://schemas.microsoft.com/office/drawing/2014/main" val="1376896218"/>
                    </a:ext>
                  </a:extLst>
                </a:gridCol>
                <a:gridCol w="1326939">
                  <a:extLst>
                    <a:ext uri="{9D8B030D-6E8A-4147-A177-3AD203B41FA5}">
                      <a16:colId xmlns:a16="http://schemas.microsoft.com/office/drawing/2014/main" val="203889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9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100/b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22241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ADCD28EF-A8A2-4438-9361-E0ADB5DDB53A}"/>
              </a:ext>
            </a:extLst>
          </p:cNvPr>
          <p:cNvSpPr txBox="1"/>
          <p:nvPr/>
        </p:nvSpPr>
        <p:spPr>
          <a:xfrm>
            <a:off x="8493686" y="3307680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Directory Table</a:t>
            </a:r>
            <a:endParaRPr lang="zh-CN" altLang="en-US" dirty="0"/>
          </a:p>
        </p:txBody>
      </p:sp>
      <p:graphicFrame>
        <p:nvGraphicFramePr>
          <p:cNvPr id="32" name="表格 22">
            <a:extLst>
              <a:ext uri="{FF2B5EF4-FFF2-40B4-BE49-F238E27FC236}">
                <a16:creationId xmlns:a16="http://schemas.microsoft.com/office/drawing/2014/main" id="{CEB89ECC-6264-4ECA-BB54-F2BBFA23CE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563401"/>
              </p:ext>
            </p:extLst>
          </p:nvPr>
        </p:nvGraphicFramePr>
        <p:xfrm>
          <a:off x="8493686" y="4061620"/>
          <a:ext cx="2653878" cy="1208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883">
                  <a:extLst>
                    <a:ext uri="{9D8B030D-6E8A-4147-A177-3AD203B41FA5}">
                      <a16:colId xmlns:a16="http://schemas.microsoft.com/office/drawing/2014/main" val="1368604034"/>
                    </a:ext>
                  </a:extLst>
                </a:gridCol>
                <a:gridCol w="1203995">
                  <a:extLst>
                    <a:ext uri="{9D8B030D-6E8A-4147-A177-3AD203B41FA5}">
                      <a16:colId xmlns:a16="http://schemas.microsoft.com/office/drawing/2014/main" val="2831126532"/>
                    </a:ext>
                  </a:extLst>
                </a:gridCol>
              </a:tblGrid>
              <a:tr h="281872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42763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101/file3.txt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84801"/>
                  </a:ext>
                </a:extLst>
              </a:tr>
              <a:tr h="412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101/file2.txt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65590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EBEFA0AA-186F-4507-B394-E9B096E7FE30}"/>
              </a:ext>
            </a:extLst>
          </p:cNvPr>
          <p:cNvSpPr txBox="1"/>
          <p:nvPr/>
        </p:nvSpPr>
        <p:spPr>
          <a:xfrm>
            <a:off x="8493686" y="5305432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zh-CN" altLang="en-US" dirty="0"/>
          </a:p>
        </p:txBody>
      </p:sp>
      <p:graphicFrame>
        <p:nvGraphicFramePr>
          <p:cNvPr id="34" name="表格 15">
            <a:extLst>
              <a:ext uri="{FF2B5EF4-FFF2-40B4-BE49-F238E27FC236}">
                <a16:creationId xmlns:a16="http://schemas.microsoft.com/office/drawing/2014/main" id="{0664B26B-9A00-4946-9926-20F923660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45274"/>
              </p:ext>
            </p:extLst>
          </p:nvPr>
        </p:nvGraphicFramePr>
        <p:xfrm>
          <a:off x="8493686" y="1867654"/>
          <a:ext cx="2653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939">
                  <a:extLst>
                    <a:ext uri="{9D8B030D-6E8A-4147-A177-3AD203B41FA5}">
                      <a16:colId xmlns:a16="http://schemas.microsoft.com/office/drawing/2014/main" val="1376896218"/>
                    </a:ext>
                  </a:extLst>
                </a:gridCol>
                <a:gridCol w="1326939">
                  <a:extLst>
                    <a:ext uri="{9D8B030D-6E8A-4147-A177-3AD203B41FA5}">
                      <a16:colId xmlns:a16="http://schemas.microsoft.com/office/drawing/2014/main" val="203889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9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100/c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2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54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75AF1-C135-4618-AE1B-C377FC33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5"/>
            <a:ext cx="10903977" cy="1325563"/>
          </a:xfrm>
        </p:spPr>
        <p:txBody>
          <a:bodyPr/>
          <a:lstStyle/>
          <a:p>
            <a:r>
              <a:rPr lang="zh-CN" altLang="en-US" dirty="0"/>
              <a:t>分离前缀的优势</a:t>
            </a:r>
            <a:r>
              <a:rPr lang="en-US" altLang="zh-CN" dirty="0"/>
              <a:t>-</a:t>
            </a:r>
            <a:r>
              <a:rPr lang="zh-CN" altLang="en-US" dirty="0"/>
              <a:t>便于在任何层次上</a:t>
            </a:r>
            <a:r>
              <a:rPr lang="en-US" altLang="zh-CN" dirty="0"/>
              <a:t>rename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D1C181-688C-4B79-96FE-DC4706B9A032}"/>
              </a:ext>
            </a:extLst>
          </p:cNvPr>
          <p:cNvSpPr txBox="1"/>
          <p:nvPr/>
        </p:nvSpPr>
        <p:spPr>
          <a:xfrm>
            <a:off x="4769061" y="3351014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Directory Table</a:t>
            </a:r>
            <a:endParaRPr lang="zh-CN" altLang="en-US" dirty="0"/>
          </a:p>
        </p:txBody>
      </p:sp>
      <p:graphicFrame>
        <p:nvGraphicFramePr>
          <p:cNvPr id="28" name="表格 22">
            <a:extLst>
              <a:ext uri="{FF2B5EF4-FFF2-40B4-BE49-F238E27FC236}">
                <a16:creationId xmlns:a16="http://schemas.microsoft.com/office/drawing/2014/main" id="{D00CD6AF-ACF6-416A-92D0-92E81AC15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85045"/>
              </p:ext>
            </p:extLst>
          </p:nvPr>
        </p:nvGraphicFramePr>
        <p:xfrm>
          <a:off x="4769061" y="4104954"/>
          <a:ext cx="2653878" cy="1208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883">
                  <a:extLst>
                    <a:ext uri="{9D8B030D-6E8A-4147-A177-3AD203B41FA5}">
                      <a16:colId xmlns:a16="http://schemas.microsoft.com/office/drawing/2014/main" val="1368604034"/>
                    </a:ext>
                  </a:extLst>
                </a:gridCol>
                <a:gridCol w="1203995">
                  <a:extLst>
                    <a:ext uri="{9D8B030D-6E8A-4147-A177-3AD203B41FA5}">
                      <a16:colId xmlns:a16="http://schemas.microsoft.com/office/drawing/2014/main" val="2831126532"/>
                    </a:ext>
                  </a:extLst>
                </a:gridCol>
              </a:tblGrid>
              <a:tr h="281872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42763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101/file1.txt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84801"/>
                  </a:ext>
                </a:extLst>
              </a:tr>
              <a:tr h="412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101/file2.txt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5590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7D739577-C1C6-4ED1-AFCF-DF739BB87C44}"/>
              </a:ext>
            </a:extLst>
          </p:cNvPr>
          <p:cNvSpPr txBox="1"/>
          <p:nvPr/>
        </p:nvSpPr>
        <p:spPr>
          <a:xfrm>
            <a:off x="4769061" y="5348766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CD4AD6-B378-48FB-B609-1206AC408FB6}"/>
              </a:ext>
            </a:extLst>
          </p:cNvPr>
          <p:cNvSpPr txBox="1"/>
          <p:nvPr/>
        </p:nvSpPr>
        <p:spPr>
          <a:xfrm>
            <a:off x="5545208" y="1276795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before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E80988-B27C-45AF-AEF5-DC5CC01EC153}"/>
              </a:ext>
            </a:extLst>
          </p:cNvPr>
          <p:cNvSpPr txBox="1"/>
          <p:nvPr/>
        </p:nvSpPr>
        <p:spPr>
          <a:xfrm>
            <a:off x="9356293" y="138615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after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E3E99B-C2DB-4188-AA5F-BB6A0FADB9DC}"/>
              </a:ext>
            </a:extLst>
          </p:cNvPr>
          <p:cNvSpPr txBox="1"/>
          <p:nvPr/>
        </p:nvSpPr>
        <p:spPr>
          <a:xfrm>
            <a:off x="845777" y="1507627"/>
            <a:ext cx="37244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只修改前缀</a:t>
            </a:r>
            <a:endParaRPr lang="en-US" altLang="zh-CN" sz="2800" dirty="0"/>
          </a:p>
          <a:p>
            <a:r>
              <a:rPr lang="zh-CN" altLang="en-US" sz="2800" dirty="0"/>
              <a:t>“移动”整个文件夹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/a/b/</a:t>
            </a:r>
            <a:r>
              <a:rPr lang="zh-CN" altLang="en-US" sz="2800" dirty="0"/>
              <a:t>* </a:t>
            </a:r>
            <a:r>
              <a:rPr lang="en-US" altLang="zh-CN" sz="2800" dirty="0"/>
              <a:t>-&gt; /d/*</a:t>
            </a:r>
          </a:p>
          <a:p>
            <a:endParaRPr lang="en-US" altLang="zh-CN" sz="2800" dirty="0"/>
          </a:p>
          <a:p>
            <a:r>
              <a:rPr lang="en-US" altLang="zh-CN" sz="2800" dirty="0"/>
              <a:t>※</a:t>
            </a:r>
            <a:r>
              <a:rPr lang="zh-CN" altLang="en-US" sz="2800" dirty="0"/>
              <a:t>因为对象存储没有文件夹的概念，所以没有对象持有</a:t>
            </a:r>
            <a:r>
              <a:rPr lang="en-US" altLang="zh-CN" sz="2800" dirty="0"/>
              <a:t>/a/b</a:t>
            </a:r>
            <a:r>
              <a:rPr lang="zh-CN" altLang="en-US" sz="2800" dirty="0"/>
              <a:t>前缀以后该前缀会被垃圾回收（后文）</a:t>
            </a:r>
            <a:endParaRPr lang="en-US" altLang="zh-CN" sz="2800" dirty="0"/>
          </a:p>
          <a:p>
            <a:endParaRPr lang="zh-CN" altLang="en-US" sz="2800" dirty="0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90479A30-EEEA-446D-83B3-DE45D5111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28762"/>
              </p:ext>
            </p:extLst>
          </p:nvPr>
        </p:nvGraphicFramePr>
        <p:xfrm>
          <a:off x="4769061" y="1910988"/>
          <a:ext cx="2653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939">
                  <a:extLst>
                    <a:ext uri="{9D8B030D-6E8A-4147-A177-3AD203B41FA5}">
                      <a16:colId xmlns:a16="http://schemas.microsoft.com/office/drawing/2014/main" val="1376896218"/>
                    </a:ext>
                  </a:extLst>
                </a:gridCol>
                <a:gridCol w="1326939">
                  <a:extLst>
                    <a:ext uri="{9D8B030D-6E8A-4147-A177-3AD203B41FA5}">
                      <a16:colId xmlns:a16="http://schemas.microsoft.com/office/drawing/2014/main" val="203889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9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100/b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122241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ADCD28EF-A8A2-4438-9361-E0ADB5DDB53A}"/>
              </a:ext>
            </a:extLst>
          </p:cNvPr>
          <p:cNvSpPr txBox="1"/>
          <p:nvPr/>
        </p:nvSpPr>
        <p:spPr>
          <a:xfrm>
            <a:off x="8493686" y="3307680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Directory Table</a:t>
            </a:r>
            <a:endParaRPr lang="zh-CN" altLang="en-US" dirty="0"/>
          </a:p>
        </p:txBody>
      </p:sp>
      <p:graphicFrame>
        <p:nvGraphicFramePr>
          <p:cNvPr id="32" name="表格 22">
            <a:extLst>
              <a:ext uri="{FF2B5EF4-FFF2-40B4-BE49-F238E27FC236}">
                <a16:creationId xmlns:a16="http://schemas.microsoft.com/office/drawing/2014/main" id="{CEB89ECC-6264-4ECA-BB54-F2BBFA23CE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63357"/>
              </p:ext>
            </p:extLst>
          </p:nvPr>
        </p:nvGraphicFramePr>
        <p:xfrm>
          <a:off x="8493686" y="4061620"/>
          <a:ext cx="2653878" cy="1208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883">
                  <a:extLst>
                    <a:ext uri="{9D8B030D-6E8A-4147-A177-3AD203B41FA5}">
                      <a16:colId xmlns:a16="http://schemas.microsoft.com/office/drawing/2014/main" val="1368604034"/>
                    </a:ext>
                  </a:extLst>
                </a:gridCol>
                <a:gridCol w="1203995">
                  <a:extLst>
                    <a:ext uri="{9D8B030D-6E8A-4147-A177-3AD203B41FA5}">
                      <a16:colId xmlns:a16="http://schemas.microsoft.com/office/drawing/2014/main" val="2831126532"/>
                    </a:ext>
                  </a:extLst>
                </a:gridCol>
              </a:tblGrid>
              <a:tr h="281872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42763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101/file1.txt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84801"/>
                  </a:ext>
                </a:extLst>
              </a:tr>
              <a:tr h="412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101/file2.txt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5590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EBEFA0AA-186F-4507-B394-E9B096E7FE30}"/>
              </a:ext>
            </a:extLst>
          </p:cNvPr>
          <p:cNvSpPr txBox="1"/>
          <p:nvPr/>
        </p:nvSpPr>
        <p:spPr>
          <a:xfrm>
            <a:off x="8493686" y="5305432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zh-CN" altLang="en-US" dirty="0"/>
          </a:p>
        </p:txBody>
      </p:sp>
      <p:graphicFrame>
        <p:nvGraphicFramePr>
          <p:cNvPr id="34" name="表格 15">
            <a:extLst>
              <a:ext uri="{FF2B5EF4-FFF2-40B4-BE49-F238E27FC236}">
                <a16:creationId xmlns:a16="http://schemas.microsoft.com/office/drawing/2014/main" id="{0664B26B-9A00-4946-9926-20F923660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27437"/>
              </p:ext>
            </p:extLst>
          </p:nvPr>
        </p:nvGraphicFramePr>
        <p:xfrm>
          <a:off x="8493686" y="1867654"/>
          <a:ext cx="2653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496">
                  <a:extLst>
                    <a:ext uri="{9D8B030D-6E8A-4147-A177-3AD203B41FA5}">
                      <a16:colId xmlns:a16="http://schemas.microsoft.com/office/drawing/2014/main" val="1376896218"/>
                    </a:ext>
                  </a:extLst>
                </a:gridCol>
                <a:gridCol w="1355382">
                  <a:extLst>
                    <a:ext uri="{9D8B030D-6E8A-4147-A177-3AD203B41FA5}">
                      <a16:colId xmlns:a16="http://schemas.microsoft.com/office/drawing/2014/main" val="203889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9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99/d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12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595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0BFF6-34AC-49B3-911A-8F9593CE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3172" cy="1325563"/>
          </a:xfrm>
        </p:spPr>
        <p:txBody>
          <a:bodyPr/>
          <a:lstStyle/>
          <a:p>
            <a:r>
              <a:rPr lang="en-US" altLang="zh-CN" dirty="0"/>
              <a:t>Filesystem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B297B-3E7C-4251-95F3-BD6DD662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Ozone</a:t>
            </a:r>
            <a:r>
              <a:rPr lang="zh-CN" altLang="en-US" dirty="0"/>
              <a:t>目前的实现：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-US" altLang="zh-CN" dirty="0"/>
              <a:t>HDFS</a:t>
            </a:r>
            <a:r>
              <a:rPr lang="zh-CN" altLang="en-US" dirty="0"/>
              <a:t>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put /a/b/c/d.txt	</a:t>
            </a:r>
            <a:r>
              <a:rPr lang="zh-CN" altLang="en-US" dirty="0"/>
              <a:t>或</a:t>
            </a:r>
            <a:r>
              <a:rPr lang="en-US" altLang="zh-CN" dirty="0"/>
              <a:t>	mkdir /a/b/c</a:t>
            </a:r>
            <a:r>
              <a:rPr lang="zh-CN" altLang="en-US" dirty="0"/>
              <a:t>都会创建相应的文件夹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除了相应的</a:t>
            </a:r>
            <a:r>
              <a:rPr lang="en-US" altLang="zh-CN" dirty="0"/>
              <a:t>/a</a:t>
            </a:r>
            <a:r>
              <a:rPr lang="zh-CN" altLang="en-US" dirty="0"/>
              <a:t>、</a:t>
            </a:r>
            <a:r>
              <a:rPr lang="en-US" altLang="zh-CN" dirty="0"/>
              <a:t>/a/b</a:t>
            </a:r>
            <a:r>
              <a:rPr lang="zh-CN" altLang="en-US" dirty="0"/>
              <a:t>、</a:t>
            </a:r>
            <a:r>
              <a:rPr lang="en-US" altLang="zh-CN" dirty="0"/>
              <a:t>/a/b/c</a:t>
            </a:r>
            <a:r>
              <a:rPr lang="zh-CN" altLang="en-US" dirty="0"/>
              <a:t>对应的前缀索引条目外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每一级文件夹都在</a:t>
            </a:r>
            <a:r>
              <a:rPr lang="en-US" altLang="zh-CN" dirty="0"/>
              <a:t>file table</a:t>
            </a:r>
            <a:r>
              <a:rPr lang="zh-CN" altLang="en-US" dirty="0"/>
              <a:t>中作为一个大小为</a:t>
            </a:r>
            <a:r>
              <a:rPr lang="en-US" altLang="zh-CN" dirty="0"/>
              <a:t>0</a:t>
            </a:r>
            <a:r>
              <a:rPr lang="zh-CN" altLang="en-US" dirty="0"/>
              <a:t>、以“</a:t>
            </a:r>
            <a:r>
              <a:rPr lang="en-US" altLang="zh-CN" dirty="0"/>
              <a:t>/</a:t>
            </a:r>
            <a:r>
              <a:rPr lang="zh-CN" altLang="en-US" dirty="0"/>
              <a:t>结尾”的对象条目存在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而通过</a:t>
            </a:r>
            <a:r>
              <a:rPr lang="en-US" altLang="zh-CN" dirty="0"/>
              <a:t>Ozone</a:t>
            </a:r>
            <a:r>
              <a:rPr lang="zh-CN" altLang="en-US" dirty="0"/>
              <a:t>命令行接口创建</a:t>
            </a:r>
            <a:r>
              <a:rPr lang="en-US" altLang="zh-CN" dirty="0"/>
              <a:t>/a/b/c/d.txt</a:t>
            </a:r>
            <a:r>
              <a:rPr lang="zh-CN" altLang="en-US" dirty="0"/>
              <a:t>后，使用</a:t>
            </a:r>
            <a:r>
              <a:rPr lang="en-US" altLang="zh-CN" dirty="0"/>
              <a:t>HDFS</a:t>
            </a:r>
            <a:r>
              <a:rPr lang="zh-CN" altLang="en-US" dirty="0"/>
              <a:t>的命令查看，则不存在文件夹</a:t>
            </a:r>
            <a:r>
              <a:rPr lang="en-US" altLang="zh-CN" dirty="0"/>
              <a:t>/a</a:t>
            </a:r>
            <a:r>
              <a:rPr lang="zh-CN" altLang="en-US" dirty="0"/>
              <a:t>、</a:t>
            </a:r>
            <a:r>
              <a:rPr lang="en-US" altLang="zh-CN" dirty="0"/>
              <a:t>/a/b</a:t>
            </a:r>
            <a:r>
              <a:rPr lang="zh-CN" altLang="en-US" dirty="0"/>
              <a:t>、</a:t>
            </a:r>
            <a:r>
              <a:rPr lang="en-US" altLang="zh-CN" dirty="0"/>
              <a:t>/a/b/c</a:t>
            </a:r>
          </a:p>
          <a:p>
            <a:pPr marL="0" indent="0">
              <a:buNone/>
            </a:pPr>
            <a:r>
              <a:rPr lang="zh-CN" altLang="en-US" dirty="0"/>
              <a:t>但</a:t>
            </a:r>
            <a:r>
              <a:rPr lang="en-US" altLang="zh-CN" dirty="0"/>
              <a:t>/a</a:t>
            </a:r>
            <a:r>
              <a:rPr lang="zh-CN" altLang="en-US" dirty="0"/>
              <a:t>、</a:t>
            </a:r>
            <a:r>
              <a:rPr lang="en-US" altLang="zh-CN" dirty="0"/>
              <a:t>/a/b</a:t>
            </a:r>
            <a:r>
              <a:rPr lang="zh-CN" altLang="en-US" dirty="0"/>
              <a:t>、</a:t>
            </a:r>
            <a:r>
              <a:rPr lang="en-US" altLang="zh-CN" dirty="0"/>
              <a:t>/a/b/c</a:t>
            </a:r>
            <a:r>
              <a:rPr lang="zh-CN" altLang="en-US" dirty="0"/>
              <a:t>对应的条目应该在</a:t>
            </a:r>
            <a:r>
              <a:rPr lang="en-US" altLang="zh-CN" dirty="0"/>
              <a:t>directory table</a:t>
            </a:r>
            <a:r>
              <a:rPr lang="zh-CN" altLang="en-US" dirty="0"/>
              <a:t>存在</a:t>
            </a:r>
          </a:p>
        </p:txBody>
      </p:sp>
    </p:spTree>
    <p:extLst>
      <p:ext uri="{BB962C8B-B14F-4D97-AF65-F5344CB8AC3E}">
        <p14:creationId xmlns:p14="http://schemas.microsoft.com/office/powerpoint/2010/main" val="256906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8A03C-9B7E-409C-A440-4DAF0EF3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Ozone</a:t>
            </a:r>
            <a:r>
              <a:rPr lang="zh-CN" altLang="en-US" dirty="0"/>
              <a:t>使用的是分离前缀</a:t>
            </a:r>
          </a:p>
        </p:txBody>
      </p:sp>
      <p:sp>
        <p:nvSpPr>
          <p:cNvPr id="8" name="流程图: 多文档 7">
            <a:extLst>
              <a:ext uri="{FF2B5EF4-FFF2-40B4-BE49-F238E27FC236}">
                <a16:creationId xmlns:a16="http://schemas.microsoft.com/office/drawing/2014/main" id="{D5E8D725-B6CF-41B6-9BC1-284E50D80DE3}"/>
              </a:ext>
            </a:extLst>
          </p:cNvPr>
          <p:cNvSpPr/>
          <p:nvPr/>
        </p:nvSpPr>
        <p:spPr>
          <a:xfrm>
            <a:off x="4237308" y="2690579"/>
            <a:ext cx="1319514" cy="9722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033D43-D068-4203-84E1-0F1F070665A9}"/>
              </a:ext>
            </a:extLst>
          </p:cNvPr>
          <p:cNvCxnSpPr/>
          <p:nvPr/>
        </p:nvCxnSpPr>
        <p:spPr>
          <a:xfrm>
            <a:off x="5001245" y="1995040"/>
            <a:ext cx="0" cy="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CB2118-7CD5-47BB-A69F-5004B4610FDD}"/>
              </a:ext>
            </a:extLst>
          </p:cNvPr>
          <p:cNvSpPr txBox="1"/>
          <p:nvPr/>
        </p:nvSpPr>
        <p:spPr>
          <a:xfrm>
            <a:off x="4557553" y="1625708"/>
            <a:ext cx="13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prefix1</a:t>
            </a:r>
            <a:endParaRPr lang="zh-CN" alt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8E231F54-E655-499A-9A14-F1D5E731C78C}"/>
              </a:ext>
            </a:extLst>
          </p:cNvPr>
          <p:cNvSpPr/>
          <p:nvPr/>
        </p:nvSpPr>
        <p:spPr>
          <a:xfrm>
            <a:off x="5661001" y="2690579"/>
            <a:ext cx="1319514" cy="9722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70752F-0AA9-4A31-9363-4F905AE4D4FA}"/>
              </a:ext>
            </a:extLst>
          </p:cNvPr>
          <p:cNvCxnSpPr/>
          <p:nvPr/>
        </p:nvCxnSpPr>
        <p:spPr>
          <a:xfrm>
            <a:off x="6424938" y="1995040"/>
            <a:ext cx="0" cy="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CACA28D-8681-4D24-9C15-FAE4597E8F6D}"/>
              </a:ext>
            </a:extLst>
          </p:cNvPr>
          <p:cNvSpPr txBox="1"/>
          <p:nvPr/>
        </p:nvSpPr>
        <p:spPr>
          <a:xfrm>
            <a:off x="5971605" y="1625708"/>
            <a:ext cx="13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prefix2</a:t>
            </a:r>
            <a:endParaRPr lang="zh-CN" altLang="en-US" dirty="0"/>
          </a:p>
        </p:txBody>
      </p:sp>
      <p:sp>
        <p:nvSpPr>
          <p:cNvPr id="19" name="流程图: 多文档 18">
            <a:extLst>
              <a:ext uri="{FF2B5EF4-FFF2-40B4-BE49-F238E27FC236}">
                <a16:creationId xmlns:a16="http://schemas.microsoft.com/office/drawing/2014/main" id="{8A39F01D-96DA-4558-83F2-23FB5E349F21}"/>
              </a:ext>
            </a:extLst>
          </p:cNvPr>
          <p:cNvSpPr/>
          <p:nvPr/>
        </p:nvSpPr>
        <p:spPr>
          <a:xfrm>
            <a:off x="8141857" y="2672346"/>
            <a:ext cx="1319514" cy="9722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E4DBA5-B8C7-42FA-B580-097430E7BF8A}"/>
              </a:ext>
            </a:extLst>
          </p:cNvPr>
          <p:cNvCxnSpPr/>
          <p:nvPr/>
        </p:nvCxnSpPr>
        <p:spPr>
          <a:xfrm>
            <a:off x="8832501" y="1995040"/>
            <a:ext cx="0" cy="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0A4B360-53F0-4D0A-85A6-5054C1A93F28}"/>
              </a:ext>
            </a:extLst>
          </p:cNvPr>
          <p:cNvSpPr txBox="1"/>
          <p:nvPr/>
        </p:nvSpPr>
        <p:spPr>
          <a:xfrm>
            <a:off x="8431215" y="1625708"/>
            <a:ext cx="13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prefix9</a:t>
            </a:r>
            <a:endParaRPr lang="zh-CN" altLang="en-US" dirty="0"/>
          </a:p>
        </p:txBody>
      </p: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17CE1C4E-A52E-4815-9DF8-8F4C2D5D7336}"/>
              </a:ext>
            </a:extLst>
          </p:cNvPr>
          <p:cNvSpPr/>
          <p:nvPr/>
        </p:nvSpPr>
        <p:spPr>
          <a:xfrm>
            <a:off x="10179021" y="2672346"/>
            <a:ext cx="1319514" cy="9722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5FEA57-068E-41CE-9780-12DB40FDFF60}"/>
              </a:ext>
            </a:extLst>
          </p:cNvPr>
          <p:cNvCxnSpPr/>
          <p:nvPr/>
        </p:nvCxnSpPr>
        <p:spPr>
          <a:xfrm>
            <a:off x="10838778" y="1995040"/>
            <a:ext cx="0" cy="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1B4F55F-0C14-4282-988C-2C7C3D49CEC8}"/>
              </a:ext>
            </a:extLst>
          </p:cNvPr>
          <p:cNvSpPr txBox="1"/>
          <p:nvPr/>
        </p:nvSpPr>
        <p:spPr>
          <a:xfrm>
            <a:off x="10317945" y="1625708"/>
            <a:ext cx="13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prefix10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4389DB-CC85-4CBC-ABC6-7EB8235D74E5}"/>
              </a:ext>
            </a:extLst>
          </p:cNvPr>
          <p:cNvSpPr txBox="1"/>
          <p:nvPr/>
        </p:nvSpPr>
        <p:spPr>
          <a:xfrm>
            <a:off x="7306571" y="2096584"/>
            <a:ext cx="131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32FCC7-D686-45D5-BF5A-920EF664FE4F}"/>
              </a:ext>
            </a:extLst>
          </p:cNvPr>
          <p:cNvSpPr txBox="1"/>
          <p:nvPr/>
        </p:nvSpPr>
        <p:spPr>
          <a:xfrm>
            <a:off x="838200" y="3886455"/>
            <a:ext cx="919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*每次实验前，确保清空几乎所有的</a:t>
            </a:r>
            <a:r>
              <a:rPr lang="en-US" altLang="zh-CN" dirty="0"/>
              <a:t>Volume</a:t>
            </a:r>
            <a:r>
              <a:rPr lang="zh-CN" altLang="en-US" dirty="0"/>
              <a:t>中的数据（除了一些默认存在的）</a:t>
            </a:r>
          </a:p>
        </p:txBody>
      </p:sp>
      <p:sp>
        <p:nvSpPr>
          <p:cNvPr id="28" name="流程图: 多文档 27">
            <a:extLst>
              <a:ext uri="{FF2B5EF4-FFF2-40B4-BE49-F238E27FC236}">
                <a16:creationId xmlns:a16="http://schemas.microsoft.com/office/drawing/2014/main" id="{B39E8359-028B-445F-A5E7-A638C44D52C1}"/>
              </a:ext>
            </a:extLst>
          </p:cNvPr>
          <p:cNvSpPr/>
          <p:nvPr/>
        </p:nvSpPr>
        <p:spPr>
          <a:xfrm>
            <a:off x="838200" y="2690579"/>
            <a:ext cx="1319514" cy="9722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D94CFF-AEBF-435D-B6E1-022F52D7BAC7}"/>
              </a:ext>
            </a:extLst>
          </p:cNvPr>
          <p:cNvCxnSpPr/>
          <p:nvPr/>
        </p:nvCxnSpPr>
        <p:spPr>
          <a:xfrm>
            <a:off x="1497957" y="2042397"/>
            <a:ext cx="0" cy="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77C843F-6200-4162-AF67-7FD1D08BF5BD}"/>
              </a:ext>
            </a:extLst>
          </p:cNvPr>
          <p:cNvSpPr txBox="1"/>
          <p:nvPr/>
        </p:nvSpPr>
        <p:spPr>
          <a:xfrm>
            <a:off x="1092843" y="1625708"/>
            <a:ext cx="13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222E5F-D772-4805-A431-48CF735EE596}"/>
              </a:ext>
            </a:extLst>
          </p:cNvPr>
          <p:cNvSpPr txBox="1"/>
          <p:nvPr/>
        </p:nvSpPr>
        <p:spPr>
          <a:xfrm>
            <a:off x="2925503" y="214999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vs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307D8E-1796-4432-BCE2-502DDD436E2B}"/>
              </a:ext>
            </a:extLst>
          </p:cNvPr>
          <p:cNvSpPr txBox="1"/>
          <p:nvPr/>
        </p:nvSpPr>
        <p:spPr>
          <a:xfrm>
            <a:off x="838200" y="4357331"/>
            <a:ext cx="108999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实验思路：</a:t>
            </a:r>
            <a:endParaRPr lang="en-US" altLang="zh-CN" sz="2000" dirty="0"/>
          </a:p>
          <a:p>
            <a:r>
              <a:rPr lang="zh-CN" altLang="en-US" sz="2000" dirty="0"/>
              <a:t>前缀分离，使用两张表：当执行</a:t>
            </a:r>
            <a:r>
              <a:rPr lang="en-US" altLang="zh-CN" sz="2000" dirty="0"/>
              <a:t>create key</a:t>
            </a:r>
            <a:r>
              <a:rPr lang="zh-CN" altLang="en-US" sz="2000" dirty="0"/>
              <a:t>操作时，例如创建</a:t>
            </a:r>
            <a:r>
              <a:rPr lang="en-US" altLang="zh-CN" sz="2000" dirty="0"/>
              <a:t>/a/b/c/1.txt </a:t>
            </a:r>
            <a:r>
              <a:rPr lang="zh-CN" altLang="en-US" sz="2000" dirty="0"/>
              <a:t>需要知道</a:t>
            </a:r>
            <a:r>
              <a:rPr lang="en-US" altLang="zh-CN" sz="2000" dirty="0"/>
              <a:t>directory table</a:t>
            </a:r>
            <a:r>
              <a:rPr lang="zh-CN" altLang="en-US" sz="2000" dirty="0"/>
              <a:t>中是否存在</a:t>
            </a:r>
            <a:r>
              <a:rPr lang="en-US" altLang="zh-CN" sz="2000" dirty="0"/>
              <a:t>/a /a/b /a/b/c</a:t>
            </a:r>
            <a:r>
              <a:rPr lang="zh-CN" altLang="en-US" sz="2000" dirty="0"/>
              <a:t>的映射条目，如果不存在要为其创建，如果存在则依次寻找</a:t>
            </a:r>
            <a:r>
              <a:rPr lang="en-US" altLang="zh-CN" sz="2000" dirty="0"/>
              <a:t>uniqueID</a:t>
            </a:r>
            <a:r>
              <a:rPr lang="zh-CN" altLang="en-US" sz="2000" dirty="0"/>
              <a:t>，然后再到</a:t>
            </a:r>
            <a:r>
              <a:rPr lang="en-US" altLang="zh-CN" sz="2000" dirty="0"/>
              <a:t>file table</a:t>
            </a:r>
            <a:r>
              <a:rPr lang="zh-CN" altLang="en-US" sz="2000" dirty="0"/>
              <a:t>中寻找</a:t>
            </a:r>
            <a:r>
              <a:rPr lang="en-US" altLang="zh-CN" sz="2000" dirty="0"/>
              <a:t>/a/b/c/1.txt</a:t>
            </a:r>
            <a:r>
              <a:rPr lang="zh-CN" altLang="en-US" sz="2000" dirty="0"/>
              <a:t>是否存在，这一过程需要遍历所有前缀为</a:t>
            </a:r>
            <a:r>
              <a:rPr lang="en-US" altLang="zh-CN" sz="2000" dirty="0"/>
              <a:t>/a/b/c</a:t>
            </a:r>
            <a:r>
              <a:rPr lang="zh-CN" altLang="en-US" sz="2000" dirty="0"/>
              <a:t>下的</a:t>
            </a:r>
            <a:r>
              <a:rPr lang="en-US" altLang="zh-CN" sz="2000" dirty="0"/>
              <a:t>files</a:t>
            </a:r>
            <a:r>
              <a:rPr lang="zh-CN" altLang="en-US" sz="2000" dirty="0"/>
              <a:t>条目</a:t>
            </a:r>
            <a:endParaRPr lang="en-US" altLang="zh-CN" sz="2000" dirty="0"/>
          </a:p>
          <a:p>
            <a:r>
              <a:rPr lang="zh-CN" altLang="en-US" sz="2000" dirty="0"/>
              <a:t>前缀不分离。使用一张表：需要遍历所有的</a:t>
            </a:r>
            <a:r>
              <a:rPr lang="en-US" altLang="zh-CN" sz="2000" dirty="0"/>
              <a:t>path</a:t>
            </a:r>
            <a:r>
              <a:rPr lang="zh-CN" altLang="en-US" sz="2000" dirty="0"/>
              <a:t>条目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00B0F0"/>
                </a:solidFill>
              </a:rPr>
              <a:t>前缀分离的查找呈树状，而</a:t>
            </a:r>
            <a:r>
              <a:rPr lang="en-US" altLang="zh-CN" sz="2000" dirty="0">
                <a:solidFill>
                  <a:srgbClr val="00B0F0"/>
                </a:solidFill>
              </a:rPr>
              <a:t>path</a:t>
            </a:r>
            <a:r>
              <a:rPr lang="zh-CN" altLang="en-US" sz="2000" dirty="0">
                <a:solidFill>
                  <a:srgbClr val="00B0F0"/>
                </a:solidFill>
              </a:rPr>
              <a:t>作为整体进行索引则只能遍历</a:t>
            </a:r>
            <a:endParaRPr lang="en-US" altLang="zh-CN" sz="2000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91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8A03C-9B7E-409C-A440-4DAF0EF3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Ozone</a:t>
            </a:r>
            <a:r>
              <a:rPr lang="zh-CN" altLang="en-US" dirty="0"/>
              <a:t>使用的是分离前缀</a:t>
            </a:r>
          </a:p>
        </p:txBody>
      </p:sp>
      <p:sp>
        <p:nvSpPr>
          <p:cNvPr id="8" name="流程图: 多文档 7">
            <a:extLst>
              <a:ext uri="{FF2B5EF4-FFF2-40B4-BE49-F238E27FC236}">
                <a16:creationId xmlns:a16="http://schemas.microsoft.com/office/drawing/2014/main" id="{D5E8D725-B6CF-41B6-9BC1-284E50D80DE3}"/>
              </a:ext>
            </a:extLst>
          </p:cNvPr>
          <p:cNvSpPr/>
          <p:nvPr/>
        </p:nvSpPr>
        <p:spPr>
          <a:xfrm>
            <a:off x="4237308" y="2690579"/>
            <a:ext cx="1319514" cy="9722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033D43-D068-4203-84E1-0F1F070665A9}"/>
              </a:ext>
            </a:extLst>
          </p:cNvPr>
          <p:cNvCxnSpPr/>
          <p:nvPr/>
        </p:nvCxnSpPr>
        <p:spPr>
          <a:xfrm>
            <a:off x="5001245" y="1995040"/>
            <a:ext cx="0" cy="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CB2118-7CD5-47BB-A69F-5004B4610FDD}"/>
              </a:ext>
            </a:extLst>
          </p:cNvPr>
          <p:cNvSpPr txBox="1"/>
          <p:nvPr/>
        </p:nvSpPr>
        <p:spPr>
          <a:xfrm>
            <a:off x="4557553" y="1625708"/>
            <a:ext cx="13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prefix1</a:t>
            </a:r>
            <a:endParaRPr lang="zh-CN" alt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8E231F54-E655-499A-9A14-F1D5E731C78C}"/>
              </a:ext>
            </a:extLst>
          </p:cNvPr>
          <p:cNvSpPr/>
          <p:nvPr/>
        </p:nvSpPr>
        <p:spPr>
          <a:xfrm>
            <a:off x="5661001" y="2690579"/>
            <a:ext cx="1319514" cy="9722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70752F-0AA9-4A31-9363-4F905AE4D4FA}"/>
              </a:ext>
            </a:extLst>
          </p:cNvPr>
          <p:cNvCxnSpPr/>
          <p:nvPr/>
        </p:nvCxnSpPr>
        <p:spPr>
          <a:xfrm>
            <a:off x="6424938" y="1995040"/>
            <a:ext cx="0" cy="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CACA28D-8681-4D24-9C15-FAE4597E8F6D}"/>
              </a:ext>
            </a:extLst>
          </p:cNvPr>
          <p:cNvSpPr txBox="1"/>
          <p:nvPr/>
        </p:nvSpPr>
        <p:spPr>
          <a:xfrm>
            <a:off x="5971605" y="1625708"/>
            <a:ext cx="13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prefix2</a:t>
            </a:r>
            <a:endParaRPr lang="zh-CN" altLang="en-US" dirty="0"/>
          </a:p>
        </p:txBody>
      </p:sp>
      <p:sp>
        <p:nvSpPr>
          <p:cNvPr id="19" name="流程图: 多文档 18">
            <a:extLst>
              <a:ext uri="{FF2B5EF4-FFF2-40B4-BE49-F238E27FC236}">
                <a16:creationId xmlns:a16="http://schemas.microsoft.com/office/drawing/2014/main" id="{8A39F01D-96DA-4558-83F2-23FB5E349F21}"/>
              </a:ext>
            </a:extLst>
          </p:cNvPr>
          <p:cNvSpPr/>
          <p:nvPr/>
        </p:nvSpPr>
        <p:spPr>
          <a:xfrm>
            <a:off x="8141857" y="2672346"/>
            <a:ext cx="1319514" cy="9722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E4DBA5-B8C7-42FA-B580-097430E7BF8A}"/>
              </a:ext>
            </a:extLst>
          </p:cNvPr>
          <p:cNvCxnSpPr/>
          <p:nvPr/>
        </p:nvCxnSpPr>
        <p:spPr>
          <a:xfrm>
            <a:off x="8832501" y="1995040"/>
            <a:ext cx="0" cy="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0A4B360-53F0-4D0A-85A6-5054C1A93F28}"/>
              </a:ext>
            </a:extLst>
          </p:cNvPr>
          <p:cNvSpPr txBox="1"/>
          <p:nvPr/>
        </p:nvSpPr>
        <p:spPr>
          <a:xfrm>
            <a:off x="8431215" y="1625708"/>
            <a:ext cx="13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prefix9</a:t>
            </a:r>
            <a:endParaRPr lang="zh-CN" altLang="en-US" dirty="0"/>
          </a:p>
        </p:txBody>
      </p: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17CE1C4E-A52E-4815-9DF8-8F4C2D5D7336}"/>
              </a:ext>
            </a:extLst>
          </p:cNvPr>
          <p:cNvSpPr/>
          <p:nvPr/>
        </p:nvSpPr>
        <p:spPr>
          <a:xfrm>
            <a:off x="10179021" y="2672346"/>
            <a:ext cx="1319514" cy="9722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5FEA57-068E-41CE-9780-12DB40FDFF60}"/>
              </a:ext>
            </a:extLst>
          </p:cNvPr>
          <p:cNvCxnSpPr/>
          <p:nvPr/>
        </p:nvCxnSpPr>
        <p:spPr>
          <a:xfrm>
            <a:off x="10838778" y="1995040"/>
            <a:ext cx="0" cy="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1B4F55F-0C14-4282-988C-2C7C3D49CEC8}"/>
              </a:ext>
            </a:extLst>
          </p:cNvPr>
          <p:cNvSpPr txBox="1"/>
          <p:nvPr/>
        </p:nvSpPr>
        <p:spPr>
          <a:xfrm>
            <a:off x="10317945" y="1625708"/>
            <a:ext cx="13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prefix10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4389DB-CC85-4CBC-ABC6-7EB8235D74E5}"/>
              </a:ext>
            </a:extLst>
          </p:cNvPr>
          <p:cNvSpPr txBox="1"/>
          <p:nvPr/>
        </p:nvSpPr>
        <p:spPr>
          <a:xfrm>
            <a:off x="7306571" y="2096584"/>
            <a:ext cx="131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532FCC7-D686-45D5-BF5A-920EF664FE4F}"/>
              </a:ext>
            </a:extLst>
          </p:cNvPr>
          <p:cNvSpPr txBox="1"/>
          <p:nvPr/>
        </p:nvSpPr>
        <p:spPr>
          <a:xfrm>
            <a:off x="838200" y="3886455"/>
            <a:ext cx="919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*每次实验前，确保清空几乎所有的</a:t>
            </a:r>
            <a:r>
              <a:rPr lang="en-US" altLang="zh-CN" dirty="0"/>
              <a:t>Volume</a:t>
            </a:r>
            <a:r>
              <a:rPr lang="zh-CN" altLang="en-US" dirty="0"/>
              <a:t>中的数据（除了一些默认存在的）</a:t>
            </a:r>
          </a:p>
        </p:txBody>
      </p:sp>
      <p:sp>
        <p:nvSpPr>
          <p:cNvPr id="28" name="流程图: 多文档 27">
            <a:extLst>
              <a:ext uri="{FF2B5EF4-FFF2-40B4-BE49-F238E27FC236}">
                <a16:creationId xmlns:a16="http://schemas.microsoft.com/office/drawing/2014/main" id="{B39E8359-028B-445F-A5E7-A638C44D52C1}"/>
              </a:ext>
            </a:extLst>
          </p:cNvPr>
          <p:cNvSpPr/>
          <p:nvPr/>
        </p:nvSpPr>
        <p:spPr>
          <a:xfrm>
            <a:off x="838200" y="2690579"/>
            <a:ext cx="1319514" cy="9722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D94CFF-AEBF-435D-B6E1-022F52D7BAC7}"/>
              </a:ext>
            </a:extLst>
          </p:cNvPr>
          <p:cNvCxnSpPr/>
          <p:nvPr/>
        </p:nvCxnSpPr>
        <p:spPr>
          <a:xfrm>
            <a:off x="1497957" y="2042397"/>
            <a:ext cx="0" cy="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77C843F-6200-4162-AF67-7FD1D08BF5BD}"/>
              </a:ext>
            </a:extLst>
          </p:cNvPr>
          <p:cNvSpPr txBox="1"/>
          <p:nvPr/>
        </p:nvSpPr>
        <p:spPr>
          <a:xfrm>
            <a:off x="1092843" y="1625708"/>
            <a:ext cx="13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222E5F-D772-4805-A431-48CF735EE596}"/>
              </a:ext>
            </a:extLst>
          </p:cNvPr>
          <p:cNvSpPr txBox="1"/>
          <p:nvPr/>
        </p:nvSpPr>
        <p:spPr>
          <a:xfrm>
            <a:off x="2925503" y="214999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vs</a:t>
            </a:r>
            <a:endParaRPr lang="zh-CN" altLang="en-US" sz="3200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5F707EDD-BB23-4D10-9C3B-24B5EC8BF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85168"/>
              </p:ext>
            </p:extLst>
          </p:nvPr>
        </p:nvGraphicFramePr>
        <p:xfrm>
          <a:off x="838199" y="4255787"/>
          <a:ext cx="10733082" cy="2348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767">
                  <a:extLst>
                    <a:ext uri="{9D8B030D-6E8A-4147-A177-3AD203B41FA5}">
                      <a16:colId xmlns:a16="http://schemas.microsoft.com/office/drawing/2014/main" val="1094756395"/>
                    </a:ext>
                  </a:extLst>
                </a:gridCol>
                <a:gridCol w="1703323">
                  <a:extLst>
                    <a:ext uri="{9D8B030D-6E8A-4147-A177-3AD203B41FA5}">
                      <a16:colId xmlns:a16="http://schemas.microsoft.com/office/drawing/2014/main" val="2518268442"/>
                    </a:ext>
                  </a:extLst>
                </a:gridCol>
                <a:gridCol w="2377381">
                  <a:extLst>
                    <a:ext uri="{9D8B030D-6E8A-4147-A177-3AD203B41FA5}">
                      <a16:colId xmlns:a16="http://schemas.microsoft.com/office/drawing/2014/main" val="236067620"/>
                    </a:ext>
                  </a:extLst>
                </a:gridCol>
                <a:gridCol w="1793422">
                  <a:extLst>
                    <a:ext uri="{9D8B030D-6E8A-4147-A177-3AD203B41FA5}">
                      <a16:colId xmlns:a16="http://schemas.microsoft.com/office/drawing/2014/main" val="1709227634"/>
                    </a:ext>
                  </a:extLst>
                </a:gridCol>
                <a:gridCol w="1793422">
                  <a:extLst>
                    <a:ext uri="{9D8B030D-6E8A-4147-A177-3AD203B41FA5}">
                      <a16:colId xmlns:a16="http://schemas.microsoft.com/office/drawing/2014/main" val="2069804781"/>
                    </a:ext>
                  </a:extLst>
                </a:gridCol>
                <a:gridCol w="1532767">
                  <a:extLst>
                    <a:ext uri="{9D8B030D-6E8A-4147-A177-3AD203B41FA5}">
                      <a16:colId xmlns:a16="http://schemas.microsoft.com/office/drawing/2014/main" val="3750113968"/>
                    </a:ext>
                  </a:extLst>
                </a:gridCol>
              </a:tblGrid>
              <a:tr h="626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Separate Prefix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Number of Directories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Number of Files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File Size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Mean Create Time (ms)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Total time (s)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894543"/>
                  </a:ext>
                </a:extLst>
              </a:tr>
              <a:tr h="344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Y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100,000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1.40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250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772426"/>
                  </a:ext>
                </a:extLst>
              </a:tr>
              <a:tr h="480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N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100,000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1.60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289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813323"/>
                  </a:ext>
                </a:extLst>
              </a:tr>
              <a:tr h="344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Y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1</a:t>
                      </a:r>
                      <a:r>
                        <a:rPr lang="en-US" altLang="zh-CN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1,000,000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1.40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2526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999475"/>
                  </a:ext>
                </a:extLst>
              </a:tr>
              <a:tr h="344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N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1</a:t>
                      </a:r>
                      <a:r>
                        <a:rPr lang="en-US" altLang="zh-CN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1,000,000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3.16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4261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5400" marR="25400" marT="25400" marB="254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9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14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8A03C-9B7E-409C-A440-4DAF0EF3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Ozone</a:t>
            </a:r>
            <a:r>
              <a:rPr lang="zh-CN" altLang="en-US" dirty="0"/>
              <a:t>使用的是分离前缀</a:t>
            </a:r>
          </a:p>
        </p:txBody>
      </p:sp>
      <p:sp>
        <p:nvSpPr>
          <p:cNvPr id="28" name="流程图: 多文档 27">
            <a:extLst>
              <a:ext uri="{FF2B5EF4-FFF2-40B4-BE49-F238E27FC236}">
                <a16:creationId xmlns:a16="http://schemas.microsoft.com/office/drawing/2014/main" id="{B39E8359-028B-445F-A5E7-A638C44D52C1}"/>
              </a:ext>
            </a:extLst>
          </p:cNvPr>
          <p:cNvSpPr/>
          <p:nvPr/>
        </p:nvSpPr>
        <p:spPr>
          <a:xfrm>
            <a:off x="1014703" y="3298785"/>
            <a:ext cx="1319514" cy="9722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100,000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6D94CFF-AEBF-435D-B6E1-022F52D7BAC7}"/>
              </a:ext>
            </a:extLst>
          </p:cNvPr>
          <p:cNvCxnSpPr/>
          <p:nvPr/>
        </p:nvCxnSpPr>
        <p:spPr>
          <a:xfrm>
            <a:off x="1674460" y="2650603"/>
            <a:ext cx="0" cy="64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77C843F-6200-4162-AF67-7FD1D08BF5BD}"/>
              </a:ext>
            </a:extLst>
          </p:cNvPr>
          <p:cNvSpPr txBox="1"/>
          <p:nvPr/>
        </p:nvSpPr>
        <p:spPr>
          <a:xfrm>
            <a:off x="1269346" y="2233914"/>
            <a:ext cx="13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A657B43-00AA-4C2B-9A2A-2360C7337716}"/>
              </a:ext>
            </a:extLst>
          </p:cNvPr>
          <p:cNvSpPr txBox="1"/>
          <p:nvPr/>
        </p:nvSpPr>
        <p:spPr>
          <a:xfrm>
            <a:off x="3553428" y="1308378"/>
            <a:ext cx="112313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./ozone freon </a:t>
            </a:r>
            <a:r>
              <a:rPr lang="en-US" altLang="zh-CN" sz="2000" dirty="0" err="1">
                <a:latin typeface="Consolas" panose="020B0609020204030204" pitchFamily="49" charset="0"/>
              </a:rPr>
              <a:t>dtsg</a:t>
            </a:r>
            <a:r>
              <a:rPr lang="en-US" altLang="zh-CN" sz="2000" dirty="0">
                <a:latin typeface="Consolas" panose="020B0609020204030204" pitchFamily="49" charset="0"/>
              </a:rPr>
              <a:t> -n 1 -d 1 -c 10000 -g 0 -r bucket.volume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-- Timers ------------------------------------------------------------------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file-create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 count = 10000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mean rate = 144.89 calls/second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1-minute rate = 143.37 calls/second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5-minute rate = 137.75 calls/second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15-minute rate = 136.36 calls/second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   min = 6.00 milliseconds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   max = 19.65 milliseconds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mean = 6.73 milliseconds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</a:t>
            </a:r>
            <a:r>
              <a:rPr lang="en-US" altLang="zh-CN" sz="2000" dirty="0" err="1">
                <a:latin typeface="Consolas" panose="020B0609020204030204" pitchFamily="49" charset="0"/>
              </a:rPr>
              <a:t>stddev</a:t>
            </a:r>
            <a:r>
              <a:rPr lang="en-US" altLang="zh-CN" sz="2000" dirty="0">
                <a:latin typeface="Consolas" panose="020B0609020204030204" pitchFamily="49" charset="0"/>
              </a:rPr>
              <a:t> = 1.21 milliseconds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median = 6.47 milliseconds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  75% &lt;= 6.68 milliseconds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  95% &lt;= 7.76 milliseconds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  98% &lt;= 11.53 milliseconds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  99% &lt;= 13.21 milliseconds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99.9% &lt;= 19.65 milliseconds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FFECF3-8BDB-45D6-AD3F-7A8310875E25}"/>
              </a:ext>
            </a:extLst>
          </p:cNvPr>
          <p:cNvSpPr/>
          <p:nvPr/>
        </p:nvSpPr>
        <p:spPr>
          <a:xfrm>
            <a:off x="505428" y="52328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Total execution time (sec): 70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Failures: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Successful executions: 1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B06727-1051-4FE5-89BF-0010FEB25AFD}"/>
              </a:ext>
            </a:extLst>
          </p:cNvPr>
          <p:cNvSpPr txBox="1"/>
          <p:nvPr/>
        </p:nvSpPr>
        <p:spPr>
          <a:xfrm>
            <a:off x="1828800" y="7424530"/>
            <a:ext cx="927689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-- Timers ----------------------------------------------------------------------</a:t>
            </a:r>
          </a:p>
          <a:p>
            <a:r>
              <a:rPr lang="en-US" altLang="zh-CN" dirty="0"/>
              <a:t>file-create</a:t>
            </a:r>
          </a:p>
          <a:p>
            <a:r>
              <a:rPr lang="en-US" altLang="zh-CN" dirty="0"/>
              <a:t>             count = 10000</a:t>
            </a:r>
          </a:p>
          <a:p>
            <a:r>
              <a:rPr lang="en-US" altLang="zh-CN" dirty="0"/>
              <a:t>         mean rate = 142.02 calls/second</a:t>
            </a:r>
          </a:p>
          <a:p>
            <a:r>
              <a:rPr lang="en-US" altLang="zh-CN" dirty="0"/>
              <a:t>     1-minute rate = 140.09 calls/second</a:t>
            </a:r>
          </a:p>
          <a:p>
            <a:r>
              <a:rPr lang="en-US" altLang="zh-CN" dirty="0"/>
              <a:t>     5-minute rate = 136.00 calls/second</a:t>
            </a:r>
          </a:p>
          <a:p>
            <a:r>
              <a:rPr lang="en-US" altLang="zh-CN" dirty="0"/>
              <a:t>    15-minute rate = 134.85 calls/second</a:t>
            </a:r>
          </a:p>
          <a:p>
            <a:r>
              <a:rPr lang="en-US" altLang="zh-CN" dirty="0"/>
              <a:t>               min = 6.09 milliseconds</a:t>
            </a:r>
          </a:p>
          <a:p>
            <a:r>
              <a:rPr lang="en-US" altLang="zh-CN" dirty="0"/>
              <a:t>               max = 36.35 milliseconds</a:t>
            </a:r>
          </a:p>
          <a:p>
            <a:r>
              <a:rPr lang="en-US" altLang="zh-CN" dirty="0"/>
              <a:t>              mean = 7.02 milliseconds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stddev</a:t>
            </a:r>
            <a:r>
              <a:rPr lang="en-US" altLang="zh-CN" dirty="0"/>
              <a:t> = 1.97 milliseconds</a:t>
            </a:r>
          </a:p>
          <a:p>
            <a:r>
              <a:rPr lang="en-US" altLang="zh-CN" dirty="0"/>
              <a:t>            median = 6.59 milliseconds</a:t>
            </a:r>
          </a:p>
          <a:p>
            <a:r>
              <a:rPr lang="en-US" altLang="zh-CN" dirty="0"/>
              <a:t>              75% &lt;= 6.82 milliseconds</a:t>
            </a:r>
          </a:p>
          <a:p>
            <a:r>
              <a:rPr lang="en-US" altLang="zh-CN" dirty="0"/>
              <a:t>              95% &lt;= 9.63 milliseconds</a:t>
            </a:r>
          </a:p>
          <a:p>
            <a:r>
              <a:rPr lang="en-US" altLang="zh-CN" dirty="0"/>
              <a:t>              98% &lt;= 13.27 milliseconds</a:t>
            </a:r>
          </a:p>
          <a:p>
            <a:r>
              <a:rPr lang="en-US" altLang="zh-CN" dirty="0"/>
              <a:t>              99% &lt;= 15.73 milliseconds</a:t>
            </a:r>
          </a:p>
          <a:p>
            <a:r>
              <a:rPr lang="en-US" altLang="zh-CN" dirty="0"/>
              <a:t>            99.9% &lt;= 36.35 milliseconds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Total execution time (sec): 71</a:t>
            </a:r>
          </a:p>
          <a:p>
            <a:r>
              <a:rPr lang="en-US" altLang="zh-CN" dirty="0"/>
              <a:t>Failures: 0</a:t>
            </a:r>
          </a:p>
          <a:p>
            <a:r>
              <a:rPr lang="en-US" altLang="zh-CN" dirty="0"/>
              <a:t>Successful executions: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682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8A03C-9B7E-409C-A440-4DAF0EF3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Ozone</a:t>
            </a:r>
            <a:r>
              <a:rPr lang="zh-CN" altLang="en-US" dirty="0"/>
              <a:t>使用的是分离前缀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A657B43-00AA-4C2B-9A2A-2360C7337716}"/>
              </a:ext>
            </a:extLst>
          </p:cNvPr>
          <p:cNvSpPr txBox="1"/>
          <p:nvPr/>
        </p:nvSpPr>
        <p:spPr>
          <a:xfrm>
            <a:off x="838200" y="3498438"/>
            <a:ext cx="11231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./ozone freon </a:t>
            </a:r>
            <a:r>
              <a:rPr lang="en-US" altLang="zh-CN" sz="2000" dirty="0" err="1">
                <a:latin typeface="Consolas" panose="020B0609020204030204" pitchFamily="49" charset="0"/>
              </a:rPr>
              <a:t>dtsg</a:t>
            </a:r>
            <a:r>
              <a:rPr lang="en-US" altLang="zh-CN" sz="2000" dirty="0">
                <a:latin typeface="Consolas" panose="020B0609020204030204" pitchFamily="49" charset="0"/>
              </a:rPr>
              <a:t> -n 10 -d 1 -c 10000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-g 0 -r bucket.volume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-- Timers -------------------------------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file-create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    count = 100000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 mean rate = 1213.23 calls/second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1-minute rate = 1209.78 calls/second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5-minute rate = 1183.63 calls/second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15-minute rate = 1175.48 calls/second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FFECF3-8BDB-45D6-AD3F-7A8310875E25}"/>
              </a:ext>
            </a:extLst>
          </p:cNvPr>
          <p:cNvSpPr/>
          <p:nvPr/>
        </p:nvSpPr>
        <p:spPr>
          <a:xfrm>
            <a:off x="6798271" y="122489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min = 6.49 milliseconds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max = 32.29 milliseconds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mean = 8.27 milliseconds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stddev</a:t>
            </a:r>
            <a:r>
              <a:rPr lang="en-US" altLang="zh-CN" dirty="0">
                <a:latin typeface="Consolas" panose="020B0609020204030204" pitchFamily="49" charset="0"/>
              </a:rPr>
              <a:t> = 2.31 milliseconds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median = 7.65 milliseconds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75% &lt;= 8.16 milliseconds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95% &lt;= 13.28 milliseconds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98% &lt;= 15.51 milliseconds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99% &lt;= 17.98 milliseconds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99.9% &lt;= 32.29 milliseconds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Total execution time (sec): 83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Failures: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Successful executions: 10Total execution time (sec): 70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Failures: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Successful executions: 1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A8169AD-71BF-4D67-9248-F8EFFB8A77BB}"/>
              </a:ext>
            </a:extLst>
          </p:cNvPr>
          <p:cNvGrpSpPr/>
          <p:nvPr/>
        </p:nvGrpSpPr>
        <p:grpSpPr>
          <a:xfrm>
            <a:off x="907658" y="1690688"/>
            <a:ext cx="5693770" cy="1517315"/>
            <a:chOff x="267192" y="1911685"/>
            <a:chExt cx="7400147" cy="2037144"/>
          </a:xfrm>
        </p:grpSpPr>
        <p:sp>
          <p:nvSpPr>
            <p:cNvPr id="8" name="流程图: 多文档 7">
              <a:extLst>
                <a:ext uri="{FF2B5EF4-FFF2-40B4-BE49-F238E27FC236}">
                  <a16:creationId xmlns:a16="http://schemas.microsoft.com/office/drawing/2014/main" id="{279E8421-53AF-4474-83AD-509B5E720612}"/>
                </a:ext>
              </a:extLst>
            </p:cNvPr>
            <p:cNvSpPr/>
            <p:nvPr/>
          </p:nvSpPr>
          <p:spPr>
            <a:xfrm>
              <a:off x="267192" y="2976556"/>
              <a:ext cx="1319514" cy="972273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10,000</a:t>
              </a:r>
              <a:r>
                <a:rPr lang="zh-CN" altLang="en-US" dirty="0"/>
                <a:t> </a:t>
              </a:r>
              <a:r>
                <a:rPr lang="en-US" altLang="zh-CN" dirty="0"/>
                <a:t>files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76E449A-B34E-4C22-91EF-E8FC549C02C5}"/>
                </a:ext>
              </a:extLst>
            </p:cNvPr>
            <p:cNvCxnSpPr/>
            <p:nvPr/>
          </p:nvCxnSpPr>
          <p:spPr>
            <a:xfrm>
              <a:off x="1031129" y="2281017"/>
              <a:ext cx="0" cy="64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576EE4B-3351-41FC-94D4-BD4DC732F667}"/>
                </a:ext>
              </a:extLst>
            </p:cNvPr>
            <p:cNvSpPr txBox="1"/>
            <p:nvPr/>
          </p:nvSpPr>
          <p:spPr>
            <a:xfrm>
              <a:off x="587437" y="1911685"/>
              <a:ext cx="131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prefix1</a:t>
              </a:r>
              <a:endParaRPr lang="zh-CN" altLang="en-US" dirty="0"/>
            </a:p>
          </p:txBody>
        </p:sp>
        <p:sp>
          <p:nvSpPr>
            <p:cNvPr id="11" name="流程图: 多文档 10">
              <a:extLst>
                <a:ext uri="{FF2B5EF4-FFF2-40B4-BE49-F238E27FC236}">
                  <a16:creationId xmlns:a16="http://schemas.microsoft.com/office/drawing/2014/main" id="{B635FCCB-C83D-4364-B766-D454DE7EFC2F}"/>
                </a:ext>
              </a:extLst>
            </p:cNvPr>
            <p:cNvSpPr/>
            <p:nvPr/>
          </p:nvSpPr>
          <p:spPr>
            <a:xfrm>
              <a:off x="1690885" y="2976556"/>
              <a:ext cx="1319514" cy="972273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10,000</a:t>
              </a:r>
              <a:r>
                <a:rPr lang="zh-CN" altLang="en-US" dirty="0"/>
                <a:t> </a:t>
              </a:r>
              <a:r>
                <a:rPr lang="en-US" altLang="zh-CN" dirty="0"/>
                <a:t>files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A1D14EF-D05E-4A1B-91D1-EDECCC74F925}"/>
                </a:ext>
              </a:extLst>
            </p:cNvPr>
            <p:cNvCxnSpPr/>
            <p:nvPr/>
          </p:nvCxnSpPr>
          <p:spPr>
            <a:xfrm>
              <a:off x="2454822" y="2281017"/>
              <a:ext cx="0" cy="64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2B65AE7-00BB-46E2-9154-DDAAFD431996}"/>
                </a:ext>
              </a:extLst>
            </p:cNvPr>
            <p:cNvSpPr txBox="1"/>
            <p:nvPr/>
          </p:nvSpPr>
          <p:spPr>
            <a:xfrm>
              <a:off x="2001489" y="1911685"/>
              <a:ext cx="131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prefix2</a:t>
              </a:r>
              <a:endParaRPr lang="zh-CN" altLang="en-US" dirty="0"/>
            </a:p>
          </p:txBody>
        </p:sp>
        <p:sp>
          <p:nvSpPr>
            <p:cNvPr id="14" name="流程图: 多文档 13">
              <a:extLst>
                <a:ext uri="{FF2B5EF4-FFF2-40B4-BE49-F238E27FC236}">
                  <a16:creationId xmlns:a16="http://schemas.microsoft.com/office/drawing/2014/main" id="{9DF2D840-B34E-4C31-947D-22A29AE75FF1}"/>
                </a:ext>
              </a:extLst>
            </p:cNvPr>
            <p:cNvSpPr/>
            <p:nvPr/>
          </p:nvSpPr>
          <p:spPr>
            <a:xfrm>
              <a:off x="4171741" y="2958323"/>
              <a:ext cx="1319514" cy="972273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10,000</a:t>
              </a:r>
              <a:r>
                <a:rPr lang="zh-CN" altLang="en-US" dirty="0"/>
                <a:t> </a:t>
              </a:r>
              <a:r>
                <a:rPr lang="en-US" altLang="zh-CN" dirty="0"/>
                <a:t>files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EAAEA36-85D9-4534-8686-924F7289BF79}"/>
                </a:ext>
              </a:extLst>
            </p:cNvPr>
            <p:cNvCxnSpPr/>
            <p:nvPr/>
          </p:nvCxnSpPr>
          <p:spPr>
            <a:xfrm>
              <a:off x="4862385" y="2281017"/>
              <a:ext cx="0" cy="64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E94132-DFE2-4D43-9009-6D9482E5D630}"/>
                </a:ext>
              </a:extLst>
            </p:cNvPr>
            <p:cNvSpPr txBox="1"/>
            <p:nvPr/>
          </p:nvSpPr>
          <p:spPr>
            <a:xfrm>
              <a:off x="4461099" y="1911685"/>
              <a:ext cx="131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prefix9</a:t>
              </a:r>
              <a:endParaRPr lang="zh-CN" altLang="en-US" dirty="0"/>
            </a:p>
          </p:txBody>
        </p:sp>
        <p:sp>
          <p:nvSpPr>
            <p:cNvPr id="17" name="流程图: 多文档 16">
              <a:extLst>
                <a:ext uri="{FF2B5EF4-FFF2-40B4-BE49-F238E27FC236}">
                  <a16:creationId xmlns:a16="http://schemas.microsoft.com/office/drawing/2014/main" id="{08F6AFB4-34BE-4FCD-ADAD-252E0C004020}"/>
                </a:ext>
              </a:extLst>
            </p:cNvPr>
            <p:cNvSpPr/>
            <p:nvPr/>
          </p:nvSpPr>
          <p:spPr>
            <a:xfrm>
              <a:off x="6208905" y="2958323"/>
              <a:ext cx="1319514" cy="972273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10,000</a:t>
              </a:r>
              <a:r>
                <a:rPr lang="zh-CN" altLang="en-US" dirty="0"/>
                <a:t> </a:t>
              </a:r>
              <a:r>
                <a:rPr lang="en-US" altLang="zh-CN" dirty="0"/>
                <a:t>files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214C90C-220B-4EBA-8CA7-699893B27921}"/>
                </a:ext>
              </a:extLst>
            </p:cNvPr>
            <p:cNvCxnSpPr/>
            <p:nvPr/>
          </p:nvCxnSpPr>
          <p:spPr>
            <a:xfrm>
              <a:off x="6868662" y="2281017"/>
              <a:ext cx="0" cy="64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3B68713-1DD2-4767-A183-251400A57D97}"/>
                </a:ext>
              </a:extLst>
            </p:cNvPr>
            <p:cNvSpPr txBox="1"/>
            <p:nvPr/>
          </p:nvSpPr>
          <p:spPr>
            <a:xfrm>
              <a:off x="6347829" y="1911685"/>
              <a:ext cx="131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prefix10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E5174AA-40D4-4793-9BA0-D187F570DD87}"/>
                </a:ext>
              </a:extLst>
            </p:cNvPr>
            <p:cNvSpPr txBox="1"/>
            <p:nvPr/>
          </p:nvSpPr>
          <p:spPr>
            <a:xfrm>
              <a:off x="3336455" y="2382561"/>
              <a:ext cx="131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0E270302-B9CD-4BE5-B0CB-EDBDE754B86D}"/>
              </a:ext>
            </a:extLst>
          </p:cNvPr>
          <p:cNvSpPr txBox="1"/>
          <p:nvPr/>
        </p:nvSpPr>
        <p:spPr>
          <a:xfrm>
            <a:off x="2693504" y="7434470"/>
            <a:ext cx="927689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-- Timers ----------------------------------------------------------------------</a:t>
            </a:r>
          </a:p>
          <a:p>
            <a:r>
              <a:rPr lang="en-US" altLang="zh-CN" dirty="0"/>
              <a:t>file-create</a:t>
            </a:r>
          </a:p>
          <a:p>
            <a:r>
              <a:rPr lang="en-US" altLang="zh-CN" dirty="0"/>
              <a:t>             count = 100000</a:t>
            </a:r>
          </a:p>
          <a:p>
            <a:r>
              <a:rPr lang="en-US" altLang="zh-CN" dirty="0"/>
              <a:t>         mean rate = 1219.25 calls/second</a:t>
            </a:r>
          </a:p>
          <a:p>
            <a:r>
              <a:rPr lang="en-US" altLang="zh-CN" dirty="0"/>
              <a:t>     1-minute rate = 1225.21 calls/second</a:t>
            </a:r>
          </a:p>
          <a:p>
            <a:r>
              <a:rPr lang="en-US" altLang="zh-CN" dirty="0"/>
              <a:t>     5-minute rate = 1206.20 calls/second</a:t>
            </a:r>
          </a:p>
          <a:p>
            <a:r>
              <a:rPr lang="en-US" altLang="zh-CN" dirty="0"/>
              <a:t>    15-minute rate = 1200.59 calls/second</a:t>
            </a:r>
          </a:p>
          <a:p>
            <a:r>
              <a:rPr lang="en-US" altLang="zh-CN" dirty="0"/>
              <a:t>               min = 6.14 milliseconds</a:t>
            </a:r>
          </a:p>
          <a:p>
            <a:r>
              <a:rPr lang="en-US" altLang="zh-CN" dirty="0"/>
              <a:t>               max = 35.30 milliseconds</a:t>
            </a:r>
          </a:p>
          <a:p>
            <a:r>
              <a:rPr lang="en-US" altLang="zh-CN" dirty="0"/>
              <a:t>              mean = 8.15 milliseconds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stddev</a:t>
            </a:r>
            <a:r>
              <a:rPr lang="en-US" altLang="zh-CN" dirty="0"/>
              <a:t> = 2.61 milliseconds</a:t>
            </a:r>
          </a:p>
          <a:p>
            <a:r>
              <a:rPr lang="en-US" altLang="zh-CN" dirty="0"/>
              <a:t>            median = 7.58 milliseconds</a:t>
            </a:r>
          </a:p>
          <a:p>
            <a:r>
              <a:rPr lang="en-US" altLang="zh-CN" dirty="0"/>
              <a:t>              75% &lt;= 8.06 milliseconds</a:t>
            </a:r>
          </a:p>
          <a:p>
            <a:r>
              <a:rPr lang="en-US" altLang="zh-CN" dirty="0"/>
              <a:t>              95% &lt;= 12.84 milliseconds</a:t>
            </a:r>
          </a:p>
          <a:p>
            <a:r>
              <a:rPr lang="en-US" altLang="zh-CN" dirty="0"/>
              <a:t>              98% &lt;= 14.32 milliseconds</a:t>
            </a:r>
          </a:p>
          <a:p>
            <a:r>
              <a:rPr lang="en-US" altLang="zh-CN" dirty="0"/>
              <a:t>              99% &lt;= 17.56 milliseconds</a:t>
            </a:r>
          </a:p>
          <a:p>
            <a:r>
              <a:rPr lang="en-US" altLang="zh-CN" dirty="0"/>
              <a:t>            99.9% &lt;= 35.17 milliseconds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Total execution time (sec): 83</a:t>
            </a:r>
          </a:p>
          <a:p>
            <a:r>
              <a:rPr lang="en-US" altLang="zh-CN" dirty="0"/>
              <a:t>Failures: 0</a:t>
            </a:r>
          </a:p>
          <a:p>
            <a:r>
              <a:rPr lang="en-US" altLang="zh-CN" dirty="0"/>
              <a:t>Successful executions: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087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FC8AF-3161-44AD-83A0-2C4DA9A3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并发控制</a:t>
            </a:r>
            <a:r>
              <a:rPr lang="en-US" altLang="zh-CN" dirty="0"/>
              <a:t>-prefix lock</a:t>
            </a:r>
            <a:r>
              <a:rPr lang="zh-CN" altLang="en-US" dirty="0"/>
              <a:t>机制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C20BD0-A476-4FC4-B56E-23E11D65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2112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F1AD8F-9475-404E-AC4A-9F6B8F269B27}"/>
              </a:ext>
            </a:extLst>
          </p:cNvPr>
          <p:cNvSpPr txBox="1"/>
          <p:nvPr/>
        </p:nvSpPr>
        <p:spPr>
          <a:xfrm>
            <a:off x="838200" y="1347827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应当是一种读写锁。</a:t>
            </a:r>
            <a:endParaRPr lang="en-US" altLang="zh-CN" dirty="0"/>
          </a:p>
          <a:p>
            <a:r>
              <a:rPr lang="zh-CN" altLang="en-US" dirty="0"/>
              <a:t>举个例子。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/a/b/c/1.txt</a:t>
            </a:r>
            <a:r>
              <a:rPr lang="zh-CN" altLang="en-US" dirty="0"/>
              <a:t>和</a:t>
            </a:r>
            <a:r>
              <a:rPr lang="en-US" altLang="zh-CN" dirty="0"/>
              <a:t>/a/b/x/1.txt </a:t>
            </a:r>
            <a:r>
              <a:rPr lang="zh-CN" altLang="en-US" dirty="0"/>
              <a:t>（</a:t>
            </a:r>
            <a:r>
              <a:rPr lang="en-US" altLang="zh-CN" dirty="0"/>
              <a:t> /a/b/c</a:t>
            </a:r>
            <a:r>
              <a:rPr lang="zh-CN" altLang="en-US" dirty="0"/>
              <a:t>和</a:t>
            </a:r>
            <a:r>
              <a:rPr lang="en-US" altLang="zh-CN" dirty="0"/>
              <a:t>/a/b/x</a:t>
            </a:r>
            <a:r>
              <a:rPr lang="zh-CN" altLang="en-US" dirty="0"/>
              <a:t>应该存在，上级前缀同理，否则应为前缀创建映射条目）</a:t>
            </a:r>
            <a:endParaRPr lang="en-US" altLang="zh-CN" dirty="0"/>
          </a:p>
          <a:p>
            <a:r>
              <a:rPr lang="zh-CN" altLang="en-US" dirty="0"/>
              <a:t>可以不进行并发控制，因为不会互相影响</a:t>
            </a:r>
            <a:endParaRPr lang="en-US" altLang="zh-CN" dirty="0"/>
          </a:p>
          <a:p>
            <a:r>
              <a:rPr lang="zh-CN" altLang="en-US" dirty="0"/>
              <a:t>但创建</a:t>
            </a:r>
            <a:r>
              <a:rPr lang="en-US" altLang="zh-CN" dirty="0"/>
              <a:t>/a/b/x/1.txt</a:t>
            </a:r>
            <a:r>
              <a:rPr lang="zh-CN" altLang="en-US" dirty="0"/>
              <a:t>和</a:t>
            </a:r>
            <a:r>
              <a:rPr lang="en-US" altLang="zh-CN" dirty="0"/>
              <a:t>/a/b/x/2.txt</a:t>
            </a:r>
            <a:r>
              <a:rPr lang="zh-CN" altLang="en-US" dirty="0"/>
              <a:t>需要进行并发控制，防止创建同样名字的对象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创建场景还需要注意的一点👇（在目前的实现中）</a:t>
            </a:r>
            <a:endParaRPr lang="en-US" altLang="zh-CN" dirty="0"/>
          </a:p>
          <a:p>
            <a:r>
              <a:rPr lang="zh-CN" altLang="en-US" dirty="0"/>
              <a:t>在对象存储中</a:t>
            </a:r>
            <a:endParaRPr lang="en-US" altLang="zh-CN" dirty="0"/>
          </a:p>
          <a:p>
            <a:r>
              <a:rPr lang="en-US" altLang="zh-CN" dirty="0"/>
              <a:t>/a/b/c</a:t>
            </a:r>
            <a:r>
              <a:rPr lang="zh-CN" altLang="en-US" dirty="0"/>
              <a:t>对象可以和</a:t>
            </a:r>
            <a:r>
              <a:rPr lang="en-US" altLang="zh-CN" dirty="0"/>
              <a:t>/a/b/c/1.txt</a:t>
            </a:r>
            <a:r>
              <a:rPr lang="zh-CN" altLang="en-US" dirty="0"/>
              <a:t>对象同时存在</a:t>
            </a:r>
            <a:endParaRPr lang="en-US" altLang="zh-CN" dirty="0"/>
          </a:p>
          <a:p>
            <a:r>
              <a:rPr lang="zh-CN" altLang="en-US" dirty="0"/>
              <a:t>在文件系统中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/a/b/c</a:t>
            </a:r>
            <a:r>
              <a:rPr lang="zh-CN" altLang="en-US" dirty="0"/>
              <a:t>作为一个文件存在，就不可以有一个</a:t>
            </a:r>
            <a:r>
              <a:rPr lang="en-US" altLang="zh-CN" dirty="0"/>
              <a:t>/a/b/c/1.txt</a:t>
            </a:r>
            <a:r>
              <a:rPr lang="zh-CN" altLang="en-US" dirty="0"/>
              <a:t>文件同时存在，因为不可以有名为</a:t>
            </a:r>
            <a:r>
              <a:rPr lang="en-US" altLang="zh-CN" dirty="0"/>
              <a:t>/a/b/c</a:t>
            </a:r>
            <a:r>
              <a:rPr lang="zh-CN" altLang="en-US" dirty="0"/>
              <a:t>的文件和目录同时存在，在对象存储实现文件接口的现有实现中，创建一个名为</a:t>
            </a:r>
            <a:r>
              <a:rPr lang="en-US" altLang="zh-CN" dirty="0"/>
              <a:t>/a/b/c</a:t>
            </a:r>
            <a:r>
              <a:rPr lang="zh-CN" altLang="en-US" dirty="0"/>
              <a:t>的目录，实际上是在</a:t>
            </a:r>
            <a:r>
              <a:rPr lang="en-US" altLang="zh-CN" dirty="0"/>
              <a:t>file table</a:t>
            </a:r>
            <a:r>
              <a:rPr lang="zh-CN" altLang="en-US" dirty="0"/>
              <a:t>中插入一个对象大小为</a:t>
            </a:r>
            <a:r>
              <a:rPr lang="en-US" altLang="zh-CN" dirty="0"/>
              <a:t>0</a:t>
            </a:r>
            <a:r>
              <a:rPr lang="zh-CN" altLang="en-US" dirty="0"/>
              <a:t>的条目，并且在这种 </a:t>
            </a:r>
            <a:r>
              <a:rPr lang="en-US" altLang="zh-CN" dirty="0" err="1"/>
              <a:t>parent_uniqueID</a:t>
            </a:r>
            <a:r>
              <a:rPr lang="en-US" altLang="zh-CN" dirty="0"/>
              <a:t>/filename </a:t>
            </a:r>
            <a:r>
              <a:rPr lang="zh-CN" altLang="en-US" dirty="0"/>
              <a:t>结构中，其</a:t>
            </a:r>
            <a:r>
              <a:rPr lang="en-US" altLang="zh-CN" dirty="0"/>
              <a:t>filename</a:t>
            </a:r>
            <a:r>
              <a:rPr lang="zh-CN" altLang="en-US" dirty="0"/>
              <a:t>带有一个斜杠（</a:t>
            </a:r>
            <a:r>
              <a:rPr lang="en-US" altLang="zh-CN" dirty="0"/>
              <a:t>/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/a/b/c/1.txt</a:t>
            </a:r>
            <a:r>
              <a:rPr lang="zh-CN" altLang="en-US" dirty="0"/>
              <a:t>文件存在，这意味着</a:t>
            </a:r>
            <a:r>
              <a:rPr lang="en-US" altLang="zh-CN" dirty="0"/>
              <a:t>/a/b/c/</a:t>
            </a:r>
            <a:r>
              <a:rPr lang="zh-CN" altLang="en-US" dirty="0"/>
              <a:t>作为一个目录存在（注意这里有一个</a:t>
            </a:r>
            <a:r>
              <a:rPr lang="en-US" altLang="zh-CN" dirty="0"/>
              <a:t>/</a:t>
            </a:r>
            <a:r>
              <a:rPr lang="zh-CN" altLang="en-US" dirty="0"/>
              <a:t>），此时如果想创建一个</a:t>
            </a:r>
            <a:r>
              <a:rPr lang="en-US" altLang="zh-CN" dirty="0"/>
              <a:t>/a/b/c</a:t>
            </a:r>
            <a:r>
              <a:rPr lang="zh-CN" altLang="en-US" dirty="0"/>
              <a:t>文件，</a:t>
            </a:r>
            <a:r>
              <a:rPr lang="zh-CN" altLang="en-US" dirty="0">
                <a:solidFill>
                  <a:srgbClr val="00B0F0"/>
                </a:solidFill>
              </a:rPr>
              <a:t>虽然在</a:t>
            </a:r>
            <a:r>
              <a:rPr lang="en-US" altLang="zh-CN" dirty="0">
                <a:solidFill>
                  <a:srgbClr val="00B0F0"/>
                </a:solidFill>
              </a:rPr>
              <a:t>file table</a:t>
            </a:r>
            <a:r>
              <a:rPr lang="zh-CN" altLang="en-US" dirty="0">
                <a:solidFill>
                  <a:srgbClr val="00B0F0"/>
                </a:solidFill>
              </a:rPr>
              <a:t>中可以创建一个</a:t>
            </a:r>
            <a:r>
              <a:rPr lang="en-US" altLang="zh-CN" dirty="0" err="1">
                <a:solidFill>
                  <a:srgbClr val="00B0F0"/>
                </a:solidFill>
              </a:rPr>
              <a:t>parent_uniqueID</a:t>
            </a:r>
            <a:r>
              <a:rPr lang="en-US" altLang="zh-CN" dirty="0">
                <a:solidFill>
                  <a:srgbClr val="00B0F0"/>
                </a:solidFill>
              </a:rPr>
              <a:t>/c</a:t>
            </a:r>
            <a:r>
              <a:rPr lang="zh-CN" altLang="en-US" dirty="0">
                <a:solidFill>
                  <a:srgbClr val="00B0F0"/>
                </a:solidFill>
              </a:rPr>
              <a:t>的映射条目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zh-CN" altLang="en-US" dirty="0">
                <a:solidFill>
                  <a:srgbClr val="00B0F0"/>
                </a:solidFill>
              </a:rPr>
              <a:t>因为</a:t>
            </a:r>
            <a:r>
              <a:rPr lang="en-US" altLang="zh-CN" dirty="0">
                <a:solidFill>
                  <a:srgbClr val="00B0F0"/>
                </a:solidFill>
              </a:rPr>
              <a:t>file table</a:t>
            </a:r>
            <a:r>
              <a:rPr lang="zh-CN" altLang="en-US" dirty="0">
                <a:solidFill>
                  <a:srgbClr val="00B0F0"/>
                </a:solidFill>
              </a:rPr>
              <a:t>中存在的是</a:t>
            </a:r>
            <a:r>
              <a:rPr lang="en-US" altLang="zh-CN" dirty="0" err="1">
                <a:solidFill>
                  <a:srgbClr val="00B0F0"/>
                </a:solidFill>
              </a:rPr>
              <a:t>parent_uniqueID</a:t>
            </a:r>
            <a:r>
              <a:rPr lang="en-US" altLang="zh-CN" dirty="0">
                <a:solidFill>
                  <a:srgbClr val="00B0F0"/>
                </a:solidFill>
              </a:rPr>
              <a:t>/c/</a:t>
            </a:r>
            <a:r>
              <a:rPr lang="zh-CN" altLang="en-US" dirty="0">
                <a:solidFill>
                  <a:srgbClr val="00B0F0"/>
                </a:solidFill>
              </a:rPr>
              <a:t>），但这会让文件系统感到困惑。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039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FC8AF-3161-44AD-83A0-2C4DA9A3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并发控制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BB50522-E2ED-4BB4-9714-81EAE2D86868}"/>
              </a:ext>
            </a:extLst>
          </p:cNvPr>
          <p:cNvGraphicFramePr>
            <a:graphicFrameLocks noGrp="1"/>
          </p:cNvGraphicFramePr>
          <p:nvPr/>
        </p:nvGraphicFramePr>
        <p:xfrm>
          <a:off x="583474" y="1511840"/>
          <a:ext cx="11025052" cy="5046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6263">
                  <a:extLst>
                    <a:ext uri="{9D8B030D-6E8A-4147-A177-3AD203B41FA5}">
                      <a16:colId xmlns:a16="http://schemas.microsoft.com/office/drawing/2014/main" val="866062782"/>
                    </a:ext>
                  </a:extLst>
                </a:gridCol>
                <a:gridCol w="2756263">
                  <a:extLst>
                    <a:ext uri="{9D8B030D-6E8A-4147-A177-3AD203B41FA5}">
                      <a16:colId xmlns:a16="http://schemas.microsoft.com/office/drawing/2014/main" val="3836787561"/>
                    </a:ext>
                  </a:extLst>
                </a:gridCol>
                <a:gridCol w="2756263">
                  <a:extLst>
                    <a:ext uri="{9D8B030D-6E8A-4147-A177-3AD203B41FA5}">
                      <a16:colId xmlns:a16="http://schemas.microsoft.com/office/drawing/2014/main" val="2117399661"/>
                    </a:ext>
                  </a:extLst>
                </a:gridCol>
                <a:gridCol w="2756263">
                  <a:extLst>
                    <a:ext uri="{9D8B030D-6E8A-4147-A177-3AD203B41FA5}">
                      <a16:colId xmlns:a16="http://schemas.microsoft.com/office/drawing/2014/main" val="55042680"/>
                    </a:ext>
                  </a:extLst>
                </a:gridCol>
              </a:tblGrid>
              <a:tr h="445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Operation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Scope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Access Mode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Remarks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01661"/>
                  </a:ext>
                </a:extLst>
              </a:tr>
              <a:tr h="445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Create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Parent Prefix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Exclusive/Modify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36466"/>
                  </a:ext>
                </a:extLst>
              </a:tr>
              <a:tr h="445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Delete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Parent Prefix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Exclusive/Modify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20645"/>
                  </a:ext>
                </a:extLst>
              </a:tr>
              <a:tr h="445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Read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Parent Prefix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Shared/Read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53733"/>
                  </a:ext>
                </a:extLst>
              </a:tr>
              <a:tr h="445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Write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Parent Prefix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Shared/Read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17469"/>
                  </a:ext>
                </a:extLst>
              </a:tr>
              <a:tr h="445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List Status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Parent Prefix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Shared/Read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49167"/>
                  </a:ext>
                </a:extLst>
              </a:tr>
              <a:tr h="4458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Mkdir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Parent Prefix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Exclusive/Modify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82887"/>
                  </a:ext>
                </a:extLst>
              </a:tr>
              <a:tr h="1588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Rename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Multiple(2) Parent Prefixes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Exclusive/Modify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Possible simplification is to consider the containing bucket as the scope of a rename operation.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48044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C20BD0-A476-4FC4-B56E-23E11D65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2112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1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BFFC07-FD49-4D0C-9768-D12D562D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8525027" cy="41359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2E6E90-F1D2-49FF-89FC-3100DEB54581}"/>
              </a:ext>
            </a:extLst>
          </p:cNvPr>
          <p:cNvSpPr txBox="1"/>
          <p:nvPr/>
        </p:nvSpPr>
        <p:spPr>
          <a:xfrm>
            <a:off x="9363227" y="365125"/>
            <a:ext cx="26979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  <a:r>
              <a:rPr lang="en-US" altLang="zh-CN" dirty="0">
                <a:solidFill>
                  <a:srgbClr val="FF0000"/>
                </a:solidFill>
              </a:rPr>
              <a:t>client</a:t>
            </a:r>
            <a:r>
              <a:rPr lang="zh-CN" altLang="en-US" dirty="0">
                <a:solidFill>
                  <a:srgbClr val="FF0000"/>
                </a:solidFill>
              </a:rPr>
              <a:t>发送写请求 指明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所在的</a:t>
            </a:r>
            <a:r>
              <a:rPr lang="en-US" altLang="zh-CN" dirty="0">
                <a:solidFill>
                  <a:srgbClr val="FF0000"/>
                </a:solidFill>
              </a:rPr>
              <a:t>volume bucket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OM</a:t>
            </a:r>
            <a:r>
              <a:rPr lang="zh-CN" altLang="en-US" dirty="0"/>
              <a:t>需要为</a:t>
            </a:r>
            <a:r>
              <a:rPr lang="en-US" altLang="zh-CN" dirty="0"/>
              <a:t>client</a:t>
            </a:r>
            <a:r>
              <a:rPr lang="zh-CN" altLang="en-US" dirty="0"/>
              <a:t>分配</a:t>
            </a:r>
            <a:r>
              <a:rPr lang="en-US" altLang="zh-CN" dirty="0"/>
              <a:t>block</a:t>
            </a:r>
            <a:r>
              <a:rPr lang="zh-CN" altLang="en-US" dirty="0"/>
              <a:t>，于是它向</a:t>
            </a:r>
            <a:r>
              <a:rPr lang="en-US" altLang="zh-CN" dirty="0"/>
              <a:t>SCM</a:t>
            </a:r>
            <a:r>
              <a:rPr lang="zh-CN" altLang="en-US" dirty="0"/>
              <a:t>请求</a:t>
            </a:r>
            <a:r>
              <a:rPr lang="en-US" altLang="zh-CN" dirty="0"/>
              <a:t>block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③</a:t>
            </a:r>
            <a:r>
              <a:rPr lang="en-US" altLang="zh-CN" dirty="0"/>
              <a:t>SCM</a:t>
            </a:r>
            <a:r>
              <a:rPr lang="zh-CN" altLang="en-US" dirty="0"/>
              <a:t>分配一个</a:t>
            </a:r>
            <a:r>
              <a:rPr lang="en-US" altLang="zh-CN" dirty="0"/>
              <a:t>block</a:t>
            </a:r>
            <a:r>
              <a:rPr lang="zh-CN" altLang="en-US" dirty="0"/>
              <a:t>，而实际上这个</a:t>
            </a:r>
            <a:r>
              <a:rPr lang="en-US" altLang="zh-CN" dirty="0"/>
              <a:t>block</a:t>
            </a:r>
            <a:r>
              <a:rPr lang="zh-CN" altLang="en-US" dirty="0"/>
              <a:t>会有</a:t>
            </a:r>
            <a:r>
              <a:rPr lang="en-US" altLang="zh-CN" dirty="0"/>
              <a:t>3</a:t>
            </a:r>
            <a:r>
              <a:rPr lang="zh-CN" altLang="en-US" dirty="0"/>
              <a:t>个副本（如果备份数是</a:t>
            </a:r>
            <a:r>
              <a:rPr lang="en-US" altLang="zh-CN" dirty="0"/>
              <a:t>3</a:t>
            </a:r>
            <a:r>
              <a:rPr lang="zh-CN" altLang="en-US" dirty="0"/>
              <a:t>），它们位于三个</a:t>
            </a:r>
            <a:r>
              <a:rPr lang="en-US" altLang="zh-CN" dirty="0"/>
              <a:t>datanode</a:t>
            </a:r>
            <a:r>
              <a:rPr lang="zh-CN" altLang="en-US" dirty="0"/>
              <a:t>上，然后</a:t>
            </a:r>
            <a:r>
              <a:rPr lang="en-US" altLang="zh-CN" dirty="0"/>
              <a:t>SCM</a:t>
            </a:r>
            <a:r>
              <a:rPr lang="zh-CN" altLang="en-US" dirty="0"/>
              <a:t>把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以及</a:t>
            </a:r>
            <a:r>
              <a:rPr lang="en-US" altLang="zh-CN" dirty="0"/>
              <a:t>token</a:t>
            </a:r>
            <a:r>
              <a:rPr lang="zh-CN" altLang="en-US" dirty="0"/>
              <a:t>返回给</a:t>
            </a:r>
            <a:r>
              <a:rPr lang="en-US" altLang="zh-CN" dirty="0"/>
              <a:t>OM</a:t>
            </a:r>
            <a:endParaRPr lang="zh-CN" altLang="en-US" dirty="0"/>
          </a:p>
          <a:p>
            <a:r>
              <a:rPr lang="zh-CN" altLang="en-US" dirty="0"/>
              <a:t>④</a:t>
            </a:r>
            <a:r>
              <a:rPr lang="en-US" altLang="zh-CN" dirty="0"/>
              <a:t>OM</a:t>
            </a:r>
            <a:r>
              <a:rPr lang="zh-CN" altLang="en-US" dirty="0"/>
              <a:t>记录下块的信息（作为</a:t>
            </a:r>
            <a:r>
              <a:rPr lang="en-US" altLang="zh-CN" dirty="0"/>
              <a:t>metadata</a:t>
            </a:r>
            <a:r>
              <a:rPr lang="zh-CN" altLang="en-US" dirty="0"/>
              <a:t>），然后将块的信息和</a:t>
            </a:r>
            <a:r>
              <a:rPr lang="en-US" altLang="zh-CN" dirty="0"/>
              <a:t>token</a:t>
            </a:r>
            <a:r>
              <a:rPr lang="zh-CN" altLang="en-US" dirty="0"/>
              <a:t>返回给</a:t>
            </a:r>
            <a:r>
              <a:rPr lang="en-US" altLang="zh-CN" dirty="0"/>
              <a:t>client</a:t>
            </a:r>
            <a:endParaRPr lang="zh-CN" altLang="en-US" dirty="0"/>
          </a:p>
          <a:p>
            <a:r>
              <a:rPr lang="zh-CN" altLang="en-US" dirty="0"/>
              <a:t>⑤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datanode</a:t>
            </a:r>
            <a:r>
              <a:rPr lang="zh-CN" altLang="en-US" dirty="0"/>
              <a:t>写入数据</a:t>
            </a:r>
          </a:p>
          <a:p>
            <a:r>
              <a:rPr lang="zh-CN" altLang="en-US" dirty="0"/>
              <a:t>⑥写入数据完成后，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OM </a:t>
            </a:r>
            <a:r>
              <a:rPr lang="zh-CN" altLang="en-US" dirty="0"/>
              <a:t>进行</a:t>
            </a:r>
            <a:r>
              <a:rPr lang="en-US" altLang="zh-CN" dirty="0"/>
              <a:t>commit</a:t>
            </a:r>
            <a:r>
              <a:rPr lang="zh-CN" altLang="en-US" dirty="0"/>
              <a:t>操作（代表写完了）</a:t>
            </a: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DCA2B9-B476-47F1-94CA-E12FF7DDA6B4}"/>
              </a:ext>
            </a:extLst>
          </p:cNvPr>
          <p:cNvSpPr/>
          <p:nvPr/>
        </p:nvSpPr>
        <p:spPr>
          <a:xfrm>
            <a:off x="2915528" y="17281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35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75AF1-C135-4618-AE1B-C377FC33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5"/>
            <a:ext cx="10903977" cy="1325563"/>
          </a:xfrm>
        </p:spPr>
        <p:txBody>
          <a:bodyPr/>
          <a:lstStyle/>
          <a:p>
            <a:r>
              <a:rPr lang="en-US" altLang="zh-CN" dirty="0"/>
              <a:t>rename</a:t>
            </a:r>
            <a:r>
              <a:rPr lang="zh-CN" altLang="en-US" dirty="0"/>
              <a:t>避免死锁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D1C181-688C-4B79-96FE-DC4706B9A032}"/>
              </a:ext>
            </a:extLst>
          </p:cNvPr>
          <p:cNvSpPr txBox="1"/>
          <p:nvPr/>
        </p:nvSpPr>
        <p:spPr>
          <a:xfrm>
            <a:off x="5009822" y="2456174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Directory Table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D739577-C1C6-4ED1-AFCF-DF739BB87C44}"/>
              </a:ext>
            </a:extLst>
          </p:cNvPr>
          <p:cNvSpPr txBox="1"/>
          <p:nvPr/>
        </p:nvSpPr>
        <p:spPr>
          <a:xfrm>
            <a:off x="5040674" y="4489856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File Table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CD4AD6-B378-48FB-B609-1206AC408FB6}"/>
              </a:ext>
            </a:extLst>
          </p:cNvPr>
          <p:cNvSpPr txBox="1"/>
          <p:nvPr/>
        </p:nvSpPr>
        <p:spPr>
          <a:xfrm>
            <a:off x="5859530" y="365125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before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E3E99B-C2DB-4188-AA5F-BB6A0FADB9DC}"/>
              </a:ext>
            </a:extLst>
          </p:cNvPr>
          <p:cNvSpPr txBox="1"/>
          <p:nvPr/>
        </p:nvSpPr>
        <p:spPr>
          <a:xfrm>
            <a:off x="845777" y="1507627"/>
            <a:ext cx="406455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“移动”整个文件夹</a:t>
            </a:r>
            <a:endParaRPr lang="en-US" altLang="zh-CN" sz="2400" dirty="0"/>
          </a:p>
          <a:p>
            <a:r>
              <a:rPr lang="en-US" altLang="zh-CN" sz="2400" dirty="0"/>
              <a:t>/a/b/</a:t>
            </a:r>
            <a:r>
              <a:rPr lang="zh-CN" altLang="en-US" sz="2400" dirty="0"/>
              <a:t>* </a:t>
            </a:r>
            <a:r>
              <a:rPr lang="en-US" altLang="zh-CN" sz="2400" dirty="0"/>
              <a:t>-&gt; /d/*</a:t>
            </a:r>
          </a:p>
          <a:p>
            <a:r>
              <a:rPr lang="zh-CN" altLang="en-US" sz="2400" dirty="0"/>
              <a:t>需要持有</a:t>
            </a:r>
            <a:r>
              <a:rPr lang="en-US" altLang="zh-CN" sz="2400" dirty="0"/>
              <a:t>/a</a:t>
            </a:r>
            <a:r>
              <a:rPr lang="zh-CN" altLang="en-US" sz="2400" dirty="0"/>
              <a:t>和</a:t>
            </a:r>
            <a:r>
              <a:rPr lang="en-US" altLang="zh-CN" sz="2400" dirty="0"/>
              <a:t>/</a:t>
            </a:r>
            <a:r>
              <a:rPr lang="zh-CN" altLang="en-US" sz="2400" dirty="0"/>
              <a:t>的写锁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假设同时进行一个</a:t>
            </a:r>
            <a:endParaRPr lang="en-US" altLang="zh-CN" sz="2400" dirty="0"/>
          </a:p>
          <a:p>
            <a:r>
              <a:rPr lang="en-US" altLang="zh-CN" sz="2400" dirty="0"/>
              <a:t>/a/</a:t>
            </a:r>
            <a:r>
              <a:rPr lang="zh-CN" altLang="en-US" sz="2400" dirty="0"/>
              <a:t>* </a:t>
            </a:r>
            <a:r>
              <a:rPr lang="en-US" altLang="zh-CN" sz="2400" dirty="0"/>
              <a:t>-&gt; /d/*</a:t>
            </a:r>
          </a:p>
          <a:p>
            <a:r>
              <a:rPr lang="zh-CN" altLang="en-US" sz="2400" dirty="0"/>
              <a:t>假设这两种操作的顺序都是先抢锁</a:t>
            </a:r>
            <a:r>
              <a:rPr lang="en-US" altLang="zh-CN" sz="2400" dirty="0"/>
              <a:t>/a/b</a:t>
            </a:r>
            <a:r>
              <a:rPr lang="zh-CN" altLang="en-US" sz="2400" dirty="0"/>
              <a:t>，再抢锁</a:t>
            </a:r>
            <a:r>
              <a:rPr lang="en-US" altLang="zh-CN" sz="2400" dirty="0"/>
              <a:t>/</a:t>
            </a:r>
          </a:p>
          <a:p>
            <a:r>
              <a:rPr lang="zh-CN" altLang="en-US" sz="2400" dirty="0"/>
              <a:t>只有一者成功，而另一个操作失败</a:t>
            </a:r>
            <a:endParaRPr lang="en-US" altLang="zh-CN" sz="2400" dirty="0"/>
          </a:p>
          <a:p>
            <a:r>
              <a:rPr lang="zh-CN" altLang="en-US" sz="2400" dirty="0"/>
              <a:t>但如果抢锁顺序不一致则有可能先入死锁</a:t>
            </a:r>
            <a:endParaRPr lang="en-US" altLang="zh-CN" sz="2400" dirty="0"/>
          </a:p>
          <a:p>
            <a:r>
              <a:rPr lang="zh-CN" altLang="en-US" sz="2400" dirty="0"/>
              <a:t>目前：</a:t>
            </a:r>
            <a:r>
              <a:rPr lang="en-US" altLang="zh-CN" sz="2400" dirty="0"/>
              <a:t>bucket</a:t>
            </a:r>
            <a:r>
              <a:rPr lang="zh-CN" altLang="en-US" sz="2400" dirty="0"/>
              <a:t>范围内加写锁</a:t>
            </a:r>
            <a:endParaRPr lang="en-US" altLang="zh-CN" sz="2400" dirty="0"/>
          </a:p>
          <a:p>
            <a:r>
              <a:rPr lang="zh-CN" altLang="en-US" sz="2400" dirty="0"/>
              <a:t>同时只有一个</a:t>
            </a:r>
            <a:r>
              <a:rPr lang="en-US" altLang="zh-CN" sz="2400" dirty="0"/>
              <a:t>rename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90479A30-EEEA-446D-83B3-DE45D5111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35011"/>
              </p:ext>
            </p:extLst>
          </p:nvPr>
        </p:nvGraphicFramePr>
        <p:xfrm>
          <a:off x="5126091" y="917265"/>
          <a:ext cx="2653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939">
                  <a:extLst>
                    <a:ext uri="{9D8B030D-6E8A-4147-A177-3AD203B41FA5}">
                      <a16:colId xmlns:a16="http://schemas.microsoft.com/office/drawing/2014/main" val="1376896218"/>
                    </a:ext>
                  </a:extLst>
                </a:gridCol>
                <a:gridCol w="1326939">
                  <a:extLst>
                    <a:ext uri="{9D8B030D-6E8A-4147-A177-3AD203B41FA5}">
                      <a16:colId xmlns:a16="http://schemas.microsoft.com/office/drawing/2014/main" val="203889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9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100/b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122241"/>
                  </a:ext>
                </a:extLst>
              </a:tr>
            </a:tbl>
          </a:graphicData>
        </a:graphic>
      </p:graphicFrame>
      <p:graphicFrame>
        <p:nvGraphicFramePr>
          <p:cNvPr id="34" name="表格 15">
            <a:extLst>
              <a:ext uri="{FF2B5EF4-FFF2-40B4-BE49-F238E27FC236}">
                <a16:creationId xmlns:a16="http://schemas.microsoft.com/office/drawing/2014/main" id="{0664B26B-9A00-4946-9926-20F923660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39360"/>
              </p:ext>
            </p:extLst>
          </p:nvPr>
        </p:nvGraphicFramePr>
        <p:xfrm>
          <a:off x="8434927" y="158513"/>
          <a:ext cx="2653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496">
                  <a:extLst>
                    <a:ext uri="{9D8B030D-6E8A-4147-A177-3AD203B41FA5}">
                      <a16:colId xmlns:a16="http://schemas.microsoft.com/office/drawing/2014/main" val="1376896218"/>
                    </a:ext>
                  </a:extLst>
                </a:gridCol>
                <a:gridCol w="1355382">
                  <a:extLst>
                    <a:ext uri="{9D8B030D-6E8A-4147-A177-3AD203B41FA5}">
                      <a16:colId xmlns:a16="http://schemas.microsoft.com/office/drawing/2014/main" val="203889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9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99/a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4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99/d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22241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063756B-4FFC-4E1E-A5E7-AA8AAD3A1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25303"/>
              </p:ext>
            </p:extLst>
          </p:nvPr>
        </p:nvGraphicFramePr>
        <p:xfrm>
          <a:off x="5126091" y="2908761"/>
          <a:ext cx="2653878" cy="14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579">
                  <a:extLst>
                    <a:ext uri="{9D8B030D-6E8A-4147-A177-3AD203B41FA5}">
                      <a16:colId xmlns:a16="http://schemas.microsoft.com/office/drawing/2014/main" val="1090658303"/>
                    </a:ext>
                  </a:extLst>
                </a:gridCol>
                <a:gridCol w="1159299">
                  <a:extLst>
                    <a:ext uri="{9D8B030D-6E8A-4147-A177-3AD203B41FA5}">
                      <a16:colId xmlns:a16="http://schemas.microsoft.com/office/drawing/2014/main" val="1070150698"/>
                    </a:ext>
                  </a:extLst>
                </a:gridCol>
              </a:tblGrid>
              <a:tr h="328968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44170"/>
                  </a:ext>
                </a:extLst>
              </a:tr>
              <a:tr h="400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101/file1.txt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3720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101/file2.txt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74165"/>
                  </a:ext>
                </a:extLst>
              </a:tr>
              <a:tr h="328968">
                <a:tc>
                  <a:txBody>
                    <a:bodyPr/>
                    <a:lstStyle/>
                    <a:p>
                      <a:r>
                        <a:rPr lang="en-US" altLang="zh-CN" dirty="0"/>
                        <a:t>100/file3.txt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26450"/>
                  </a:ext>
                </a:extLst>
              </a:tr>
            </a:tbl>
          </a:graphicData>
        </a:graphic>
      </p:graphicFrame>
      <p:graphicFrame>
        <p:nvGraphicFramePr>
          <p:cNvPr id="21" name="表格 3">
            <a:extLst>
              <a:ext uri="{FF2B5EF4-FFF2-40B4-BE49-F238E27FC236}">
                <a16:creationId xmlns:a16="http://schemas.microsoft.com/office/drawing/2014/main" id="{D43DEDA8-02C3-446A-8C53-2CB721A4E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31442"/>
              </p:ext>
            </p:extLst>
          </p:nvPr>
        </p:nvGraphicFramePr>
        <p:xfrm>
          <a:off x="8434927" y="1680425"/>
          <a:ext cx="2653878" cy="14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579">
                  <a:extLst>
                    <a:ext uri="{9D8B030D-6E8A-4147-A177-3AD203B41FA5}">
                      <a16:colId xmlns:a16="http://schemas.microsoft.com/office/drawing/2014/main" val="1090658303"/>
                    </a:ext>
                  </a:extLst>
                </a:gridCol>
                <a:gridCol w="1159299">
                  <a:extLst>
                    <a:ext uri="{9D8B030D-6E8A-4147-A177-3AD203B41FA5}">
                      <a16:colId xmlns:a16="http://schemas.microsoft.com/office/drawing/2014/main" val="1070150698"/>
                    </a:ext>
                  </a:extLst>
                </a:gridCol>
              </a:tblGrid>
              <a:tr h="313719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44170"/>
                  </a:ext>
                </a:extLst>
              </a:tr>
              <a:tr h="400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101/file1.txt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3720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101/file2.txt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74165"/>
                  </a:ext>
                </a:extLst>
              </a:tr>
              <a:tr h="328968">
                <a:tc>
                  <a:txBody>
                    <a:bodyPr/>
                    <a:lstStyle/>
                    <a:p>
                      <a:r>
                        <a:rPr lang="en-US" altLang="zh-CN" dirty="0"/>
                        <a:t>100/file3.txt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26450"/>
                  </a:ext>
                </a:extLst>
              </a:tr>
            </a:tbl>
          </a:graphicData>
        </a:graphic>
      </p:graphicFrame>
      <p:graphicFrame>
        <p:nvGraphicFramePr>
          <p:cNvPr id="36" name="表格 3">
            <a:extLst>
              <a:ext uri="{FF2B5EF4-FFF2-40B4-BE49-F238E27FC236}">
                <a16:creationId xmlns:a16="http://schemas.microsoft.com/office/drawing/2014/main" id="{BE3B2ED4-20B9-4D60-B60F-4624D38B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64526"/>
              </p:ext>
            </p:extLst>
          </p:nvPr>
        </p:nvGraphicFramePr>
        <p:xfrm>
          <a:off x="8434927" y="4995035"/>
          <a:ext cx="2653878" cy="14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579">
                  <a:extLst>
                    <a:ext uri="{9D8B030D-6E8A-4147-A177-3AD203B41FA5}">
                      <a16:colId xmlns:a16="http://schemas.microsoft.com/office/drawing/2014/main" val="1090658303"/>
                    </a:ext>
                  </a:extLst>
                </a:gridCol>
                <a:gridCol w="1159299">
                  <a:extLst>
                    <a:ext uri="{9D8B030D-6E8A-4147-A177-3AD203B41FA5}">
                      <a16:colId xmlns:a16="http://schemas.microsoft.com/office/drawing/2014/main" val="1070150698"/>
                    </a:ext>
                  </a:extLst>
                </a:gridCol>
              </a:tblGrid>
              <a:tr h="328968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44170"/>
                  </a:ext>
                </a:extLst>
              </a:tr>
              <a:tr h="400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101/file1.txt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3720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101/file2.txt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74165"/>
                  </a:ext>
                </a:extLst>
              </a:tr>
              <a:tr h="328968">
                <a:tc>
                  <a:txBody>
                    <a:bodyPr/>
                    <a:lstStyle/>
                    <a:p>
                      <a:r>
                        <a:rPr lang="en-US" altLang="zh-CN" dirty="0"/>
                        <a:t>100/file3.txt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26450"/>
                  </a:ext>
                </a:extLst>
              </a:tr>
            </a:tbl>
          </a:graphicData>
        </a:graphic>
      </p:graphicFrame>
      <p:graphicFrame>
        <p:nvGraphicFramePr>
          <p:cNvPr id="38" name="表格 15">
            <a:extLst>
              <a:ext uri="{FF2B5EF4-FFF2-40B4-BE49-F238E27FC236}">
                <a16:creationId xmlns:a16="http://schemas.microsoft.com/office/drawing/2014/main" id="{25BA7A47-9B57-4BBE-A7C6-C5416AB28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9749"/>
              </p:ext>
            </p:extLst>
          </p:nvPr>
        </p:nvGraphicFramePr>
        <p:xfrm>
          <a:off x="8434927" y="3481216"/>
          <a:ext cx="2653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939">
                  <a:extLst>
                    <a:ext uri="{9D8B030D-6E8A-4147-A177-3AD203B41FA5}">
                      <a16:colId xmlns:a16="http://schemas.microsoft.com/office/drawing/2014/main" val="1376896218"/>
                    </a:ext>
                  </a:extLst>
                </a:gridCol>
                <a:gridCol w="1326939">
                  <a:extLst>
                    <a:ext uri="{9D8B030D-6E8A-4147-A177-3AD203B41FA5}">
                      <a16:colId xmlns:a16="http://schemas.microsoft.com/office/drawing/2014/main" val="2038899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9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3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99/d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100/b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12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556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3384F-1EC1-4D12-8589-EDCC34E8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RMDIR</a:t>
            </a:r>
            <a:r>
              <a:rPr lang="zh-CN" altLang="en-US" dirty="0"/>
              <a:t>可能造成的数据丢失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5186C-ADF7-4EE0-A033-654B7F2E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对象存储中没有目录的概念，通过文件系统接口执行</a:t>
            </a:r>
            <a:r>
              <a:rPr lang="en-US" altLang="zh-CN" dirty="0" err="1"/>
              <a:t>rmdir</a:t>
            </a:r>
            <a:r>
              <a:rPr lang="zh-CN" altLang="en-US" dirty="0"/>
              <a:t>意味着删除以那个前缀开头的所有对象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例如，删除</a:t>
            </a:r>
            <a:r>
              <a:rPr lang="en-US" altLang="zh-CN" dirty="0"/>
              <a:t>/a/b/c/d</a:t>
            </a:r>
            <a:r>
              <a:rPr lang="zh-CN" altLang="en-US" dirty="0"/>
              <a:t>，需要</a:t>
            </a:r>
            <a:r>
              <a:rPr lang="en-US" altLang="zh-CN" dirty="0"/>
              <a:t>/a/b/c</a:t>
            </a:r>
            <a:r>
              <a:rPr lang="zh-CN" altLang="en-US" dirty="0"/>
              <a:t>的写锁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则同时创建一个</a:t>
            </a:r>
            <a:r>
              <a:rPr lang="en-US" altLang="zh-CN" dirty="0"/>
              <a:t>/a/b/c/d/2.txt</a:t>
            </a:r>
            <a:r>
              <a:rPr lang="zh-CN" altLang="en-US" dirty="0"/>
              <a:t>，需要</a:t>
            </a:r>
            <a:r>
              <a:rPr lang="en-US" altLang="zh-CN" dirty="0"/>
              <a:t>/a/b/c/d</a:t>
            </a:r>
            <a:r>
              <a:rPr lang="zh-CN" altLang="en-US" dirty="0"/>
              <a:t>写锁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可能</a:t>
            </a:r>
            <a:r>
              <a:rPr lang="en-US" altLang="zh-CN" dirty="0"/>
              <a:t>/a/b/c/d/2.txt</a:t>
            </a:r>
            <a:r>
              <a:rPr lang="zh-CN" altLang="en-US" dirty="0"/>
              <a:t>写成功后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/a/b/c/d</a:t>
            </a:r>
            <a:r>
              <a:rPr lang="zh-CN" altLang="en-US" dirty="0"/>
              <a:t>这一条目已经被删除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整个在</a:t>
            </a:r>
            <a:r>
              <a:rPr lang="en-US" altLang="zh-CN" dirty="0"/>
              <a:t>namespace</a:t>
            </a:r>
            <a:r>
              <a:rPr lang="zh-CN" altLang="en-US" dirty="0"/>
              <a:t>上加</a:t>
            </a:r>
            <a:r>
              <a:rPr lang="en-US" altLang="zh-CN" dirty="0"/>
              <a:t>___</a:t>
            </a:r>
            <a:r>
              <a:rPr lang="zh-CN" altLang="en-US" dirty="0"/>
              <a:t>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8514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469D-107B-4399-BE77-003A60FA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高可用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83117C-1F1B-4D25-84B0-582150F4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34075" cy="30861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E511A5F-46A8-43E9-82D0-84D9E0EBBC6C}"/>
              </a:ext>
            </a:extLst>
          </p:cNvPr>
          <p:cNvSpPr/>
          <p:nvPr/>
        </p:nvSpPr>
        <p:spPr>
          <a:xfrm>
            <a:off x="5560291" y="4304145"/>
            <a:ext cx="1283854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C66464-7371-431B-A996-888512F53BF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F43B56-049D-418C-82A7-BAEE0FDCCEBD}"/>
              </a:ext>
            </a:extLst>
          </p:cNvPr>
          <p:cNvSpPr txBox="1"/>
          <p:nvPr/>
        </p:nvSpPr>
        <p:spPr>
          <a:xfrm>
            <a:off x="7450077" y="1581941"/>
            <a:ext cx="4116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DataNode</a:t>
            </a:r>
            <a:r>
              <a:rPr lang="zh-CN" altLang="en-US" dirty="0"/>
              <a:t>之间使用</a:t>
            </a:r>
            <a:r>
              <a:rPr lang="en-US" altLang="zh-CN" dirty="0"/>
              <a:t>Raft</a:t>
            </a:r>
            <a:r>
              <a:rPr lang="zh-CN" altLang="en-US" dirty="0"/>
              <a:t>协议保证一致性</a:t>
            </a:r>
            <a:endParaRPr lang="en-US" altLang="zh-CN" dirty="0"/>
          </a:p>
          <a:p>
            <a:r>
              <a:rPr lang="en-US" altLang="zh-CN" dirty="0"/>
              <a:t>OM</a:t>
            </a:r>
            <a:r>
              <a:rPr lang="zh-CN" altLang="en-US" dirty="0"/>
              <a:t>、</a:t>
            </a:r>
            <a:r>
              <a:rPr lang="en-US" altLang="zh-CN" dirty="0"/>
              <a:t>SCM</a:t>
            </a:r>
            <a:r>
              <a:rPr lang="zh-CN" altLang="en-US" dirty="0"/>
              <a:t>应对单点失效亦是如此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Raft</a:t>
            </a:r>
            <a:r>
              <a:rPr lang="zh-CN" altLang="en-US" dirty="0"/>
              <a:t>协议：</a:t>
            </a:r>
            <a:endParaRPr lang="en-US" altLang="zh-CN" dirty="0"/>
          </a:p>
          <a:p>
            <a:r>
              <a:rPr lang="zh-CN" altLang="en-US" dirty="0"/>
              <a:t>为了在一些服务器中保证有一定数量的服务器持有相同的内容</a:t>
            </a:r>
            <a:endParaRPr lang="en-US" altLang="zh-CN" dirty="0"/>
          </a:p>
          <a:p>
            <a:r>
              <a:rPr lang="zh-CN" altLang="en-US" dirty="0"/>
              <a:t>在一组服务器中竞选一个</a:t>
            </a:r>
            <a:r>
              <a:rPr lang="en-US" altLang="zh-CN" dirty="0"/>
              <a:t>leader</a:t>
            </a:r>
            <a:r>
              <a:rPr lang="zh-CN" altLang="en-US" dirty="0"/>
              <a:t>，让</a:t>
            </a:r>
            <a:r>
              <a:rPr lang="en-US" altLang="zh-CN" dirty="0"/>
              <a:t>leader</a:t>
            </a:r>
            <a:r>
              <a:rPr lang="zh-CN" altLang="en-US" dirty="0"/>
              <a:t>收到新的内容后和剩余的服务器（称为</a:t>
            </a:r>
            <a:r>
              <a:rPr lang="en-US" altLang="zh-CN" dirty="0"/>
              <a:t>follower</a:t>
            </a:r>
            <a:r>
              <a:rPr lang="zh-CN" altLang="en-US" dirty="0"/>
              <a:t>）通信，只有确认新的内容被一定数量的</a:t>
            </a:r>
            <a:r>
              <a:rPr lang="en-US" altLang="zh-CN" dirty="0"/>
              <a:t>follower</a:t>
            </a:r>
            <a:r>
              <a:rPr lang="zh-CN" altLang="en-US" dirty="0"/>
              <a:t>收到后，才会接受新的内容。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88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469D-107B-4399-BE77-003A60FA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</a:t>
            </a:r>
            <a:r>
              <a:rPr lang="zh-CN" altLang="en-US" dirty="0"/>
              <a:t>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C66464-7371-431B-A996-888512F53BF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F43B56-049D-418C-82A7-BAEE0FDCCEBD}"/>
              </a:ext>
            </a:extLst>
          </p:cNvPr>
          <p:cNvSpPr txBox="1"/>
          <p:nvPr/>
        </p:nvSpPr>
        <p:spPr>
          <a:xfrm>
            <a:off x="6553200" y="1290494"/>
            <a:ext cx="4447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raft</a:t>
            </a:r>
            <a:r>
              <a:rPr lang="zh-CN" altLang="en-US" sz="2000" dirty="0"/>
              <a:t>协议的服务器应该有两个部分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log</a:t>
            </a:r>
            <a:r>
              <a:rPr lang="zh-CN" altLang="en-US" sz="2000" dirty="0"/>
              <a:t>和</a:t>
            </a:r>
            <a:r>
              <a:rPr lang="en-US" altLang="zh-CN" sz="2000" dirty="0"/>
              <a:t>state machine</a:t>
            </a:r>
          </a:p>
          <a:p>
            <a:r>
              <a:rPr lang="zh-CN" altLang="en-US" sz="2000" dirty="0"/>
              <a:t>一些对于状态机的命令被追加写到日志中，通过日志中的内容和通信协调来控制状态机状态的一致性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client</a:t>
            </a:r>
            <a:r>
              <a:rPr lang="zh-CN" altLang="en-US" sz="2000" dirty="0"/>
              <a:t>和</a:t>
            </a:r>
            <a:r>
              <a:rPr lang="en-US" altLang="zh-CN" sz="2000" dirty="0"/>
              <a:t>leader</a:t>
            </a:r>
            <a:r>
              <a:rPr lang="zh-CN" altLang="en-US" sz="2000" dirty="0"/>
              <a:t>交互</a:t>
            </a:r>
            <a:endParaRPr lang="en-US" altLang="zh-CN" sz="2000" dirty="0"/>
          </a:p>
          <a:p>
            <a:r>
              <a:rPr lang="en-US" altLang="zh-CN" sz="2000" dirty="0"/>
              <a:t>leader</a:t>
            </a:r>
            <a:r>
              <a:rPr lang="zh-CN" altLang="en-US" sz="2000" dirty="0"/>
              <a:t>挂了能选举新的</a:t>
            </a:r>
            <a:r>
              <a:rPr lang="en-US" altLang="zh-CN" sz="2000" dirty="0"/>
              <a:t>leader</a:t>
            </a:r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0CE5F-9370-4BC1-934B-96DD7850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597891"/>
            <a:ext cx="6072946" cy="425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6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DDC18-4631-4F48-B822-8D723F51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Raft</a:t>
            </a:r>
            <a:r>
              <a:rPr lang="zh-CN" altLang="en-US" dirty="0"/>
              <a:t>同步过程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556B7F-A84E-42DC-BB13-DB63325B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53" y="687359"/>
            <a:ext cx="6295138" cy="58055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176124-F207-48C7-B22D-8EAA76742E92}"/>
              </a:ext>
            </a:extLst>
          </p:cNvPr>
          <p:cNvSpPr txBox="1"/>
          <p:nvPr/>
        </p:nvSpPr>
        <p:spPr>
          <a:xfrm>
            <a:off x="736169" y="1690688"/>
            <a:ext cx="43956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client</a:t>
            </a:r>
            <a:r>
              <a:rPr lang="zh-CN" altLang="en-US" sz="2000" dirty="0"/>
              <a:t>发送条目</a:t>
            </a:r>
            <a:r>
              <a:rPr lang="en-US" altLang="zh-CN" sz="2000" dirty="0"/>
              <a:t>&lt;</a:t>
            </a:r>
            <a:r>
              <a:rPr lang="zh-CN" altLang="en-US" sz="2000" dirty="0"/>
              <a:t>请求序号，命令</a:t>
            </a:r>
            <a:r>
              <a:rPr lang="en-US" altLang="zh-CN" sz="2000" dirty="0"/>
              <a:t>&gt;</a:t>
            </a:r>
            <a:r>
              <a:rPr lang="zh-CN" altLang="en-US" sz="2000" dirty="0"/>
              <a:t>发送给</a:t>
            </a:r>
            <a:r>
              <a:rPr lang="en-US" altLang="zh-CN" sz="2000" dirty="0"/>
              <a:t>leader</a:t>
            </a:r>
          </a:p>
          <a:p>
            <a:r>
              <a:rPr lang="en-US" altLang="zh-CN" sz="2000" dirty="0"/>
              <a:t>leader</a:t>
            </a:r>
            <a:r>
              <a:rPr lang="zh-CN" altLang="en-US" sz="2000" dirty="0"/>
              <a:t>将这个条目追加写到其日志中</a:t>
            </a:r>
            <a:endParaRPr lang="en-US" altLang="zh-CN" sz="2000" dirty="0"/>
          </a:p>
          <a:p>
            <a:r>
              <a:rPr lang="en-US" altLang="zh-CN" sz="2000" dirty="0"/>
              <a:t>leader</a:t>
            </a:r>
            <a:r>
              <a:rPr lang="zh-CN" altLang="en-US" sz="2000" dirty="0"/>
              <a:t>通过</a:t>
            </a:r>
            <a:r>
              <a:rPr lang="en-US" altLang="zh-CN" sz="2000" dirty="0"/>
              <a:t>RPC(</a:t>
            </a:r>
            <a:r>
              <a:rPr lang="zh-CN" altLang="en-US" sz="2000" dirty="0"/>
              <a:t>远程过程调用</a:t>
            </a:r>
            <a:r>
              <a:rPr lang="en-US" altLang="zh-CN" sz="2000" dirty="0"/>
              <a:t>) </a:t>
            </a:r>
            <a:r>
              <a:rPr lang="zh-CN" altLang="en-US" sz="2000" dirty="0"/>
              <a:t>将这个条目写到</a:t>
            </a:r>
            <a:r>
              <a:rPr lang="en-US" altLang="zh-CN" sz="2000" dirty="0"/>
              <a:t>follower</a:t>
            </a:r>
            <a:r>
              <a:rPr lang="zh-CN" altLang="en-US" sz="2000" dirty="0"/>
              <a:t>的日志中</a:t>
            </a:r>
            <a:endParaRPr lang="en-US" altLang="zh-CN" sz="2000" dirty="0"/>
          </a:p>
          <a:p>
            <a:r>
              <a:rPr lang="en-US" altLang="zh-CN" sz="2000" dirty="0"/>
              <a:t>leader</a:t>
            </a:r>
            <a:r>
              <a:rPr lang="zh-CN" altLang="en-US" sz="2000" dirty="0"/>
              <a:t>收到足够数量的回应后</a:t>
            </a:r>
            <a:endParaRPr lang="en-US" altLang="zh-CN" sz="2000" dirty="0"/>
          </a:p>
          <a:p>
            <a:r>
              <a:rPr lang="zh-CN" altLang="en-US" sz="2000" dirty="0"/>
              <a:t>此时的状态是</a:t>
            </a:r>
            <a:r>
              <a:rPr lang="en-US" altLang="zh-CN" sz="2000" dirty="0"/>
              <a:t>【committed】</a:t>
            </a:r>
          </a:p>
          <a:p>
            <a:r>
              <a:rPr lang="zh-CN" altLang="en-US" sz="2000" dirty="0"/>
              <a:t>在状态机上执行这个新追加的命令</a:t>
            </a:r>
            <a:endParaRPr lang="en-US" altLang="zh-CN" sz="2000" dirty="0"/>
          </a:p>
          <a:p>
            <a:r>
              <a:rPr lang="zh-CN" altLang="en-US" sz="2000" dirty="0"/>
              <a:t>称为</a:t>
            </a:r>
            <a:r>
              <a:rPr lang="en-US" altLang="zh-CN" sz="2000" dirty="0"/>
              <a:t>【apply】</a:t>
            </a:r>
          </a:p>
          <a:p>
            <a:r>
              <a:rPr lang="zh-CN" altLang="en-US" sz="2000" dirty="0"/>
              <a:t>然后</a:t>
            </a:r>
            <a:r>
              <a:rPr lang="zh-CN" altLang="en-US" sz="2000" b="1" dirty="0"/>
              <a:t>立即</a:t>
            </a:r>
            <a:r>
              <a:rPr lang="zh-CN" altLang="en-US" sz="2000" dirty="0"/>
              <a:t>返回给</a:t>
            </a:r>
            <a:r>
              <a:rPr lang="en-US" altLang="zh-CN" sz="2000" dirty="0"/>
              <a:t>client</a:t>
            </a:r>
          </a:p>
          <a:p>
            <a:r>
              <a:rPr lang="en-US" altLang="zh-CN" sz="2000" dirty="0"/>
              <a:t>leader</a:t>
            </a:r>
            <a:r>
              <a:rPr lang="zh-CN" altLang="en-US" sz="2000" dirty="0"/>
              <a:t>会追踪</a:t>
            </a:r>
            <a:r>
              <a:rPr lang="en-US" altLang="zh-CN" sz="2000" dirty="0"/>
              <a:t>follower</a:t>
            </a:r>
            <a:r>
              <a:rPr lang="zh-CN" altLang="en-US" sz="2000" dirty="0"/>
              <a:t>日志的情况</a:t>
            </a:r>
            <a:endParaRPr lang="en-US" altLang="zh-CN" sz="2000" dirty="0"/>
          </a:p>
          <a:p>
            <a:r>
              <a:rPr lang="en-US" altLang="zh-CN" sz="2000" dirty="0"/>
              <a:t>follower</a:t>
            </a:r>
            <a:r>
              <a:rPr lang="zh-CN" altLang="en-US" sz="2000" dirty="0"/>
              <a:t>也会学习到一个条目是否被</a:t>
            </a:r>
            <a:r>
              <a:rPr lang="en-US" altLang="zh-CN" sz="2000" dirty="0"/>
              <a:t>committed</a:t>
            </a:r>
            <a:r>
              <a:rPr lang="zh-CN" altLang="en-US" sz="2000" dirty="0"/>
              <a:t>，然后更新它的状态机</a:t>
            </a:r>
          </a:p>
        </p:txBody>
      </p:sp>
    </p:spTree>
    <p:extLst>
      <p:ext uri="{BB962C8B-B14F-4D97-AF65-F5344CB8AC3E}">
        <p14:creationId xmlns:p14="http://schemas.microsoft.com/office/powerpoint/2010/main" val="2959511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1214B-2990-47A4-ADDE-E7CAD3B6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OM</a:t>
            </a:r>
            <a:r>
              <a:rPr lang="zh-CN" altLang="en-US" dirty="0"/>
              <a:t>如何使用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D7C10-E9F4-4E59-9780-EA59AD01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53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将</a:t>
            </a:r>
            <a:r>
              <a:rPr lang="en-US" altLang="zh-CN" sz="2400" dirty="0"/>
              <a:t>OM</a:t>
            </a:r>
            <a:r>
              <a:rPr lang="zh-CN" altLang="en-US" sz="2400" dirty="0"/>
              <a:t>上的元数据作为状态机实现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Raft server: </a:t>
            </a:r>
            <a:r>
              <a:rPr lang="zh-CN" altLang="en-US" sz="2400" dirty="0"/>
              <a:t>凡是修改</a:t>
            </a:r>
            <a:r>
              <a:rPr lang="en-US" altLang="zh-CN" sz="2400" dirty="0"/>
              <a:t>OM</a:t>
            </a:r>
            <a:r>
              <a:rPr lang="zh-CN" altLang="en-US" sz="2400" dirty="0"/>
              <a:t>上的</a:t>
            </a:r>
            <a:r>
              <a:rPr lang="en-US" altLang="zh-CN" sz="2400" dirty="0"/>
              <a:t>metadata</a:t>
            </a:r>
            <a:r>
              <a:rPr lang="zh-CN" altLang="en-US" sz="2400" dirty="0"/>
              <a:t>的请求借助</a:t>
            </a:r>
            <a:r>
              <a:rPr lang="en-US" altLang="zh-CN" sz="2400" dirty="0"/>
              <a:t>Raft</a:t>
            </a:r>
            <a:r>
              <a:rPr lang="zh-CN" altLang="en-US" sz="2400" dirty="0"/>
              <a:t>保持强一致性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RPC server: </a:t>
            </a:r>
            <a:r>
              <a:rPr lang="zh-CN" altLang="en-US" sz="2400" dirty="0"/>
              <a:t>不引发</a:t>
            </a:r>
            <a:r>
              <a:rPr lang="en-US" altLang="zh-CN" sz="2400" dirty="0"/>
              <a:t>OM</a:t>
            </a:r>
            <a:r>
              <a:rPr lang="zh-CN" altLang="en-US" sz="2400" dirty="0"/>
              <a:t>上的数据修改的不需要使用</a:t>
            </a:r>
            <a:r>
              <a:rPr lang="en-US" altLang="zh-CN" sz="2400" dirty="0"/>
              <a:t>Raft</a:t>
            </a:r>
          </a:p>
        </p:txBody>
      </p:sp>
    </p:spTree>
    <p:extLst>
      <p:ext uri="{BB962C8B-B14F-4D97-AF65-F5344CB8AC3E}">
        <p14:creationId xmlns:p14="http://schemas.microsoft.com/office/powerpoint/2010/main" val="2859922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1214B-2990-47A4-ADDE-E7CAD3B6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OM</a:t>
            </a:r>
            <a:r>
              <a:rPr lang="zh-CN" altLang="en-US" dirty="0"/>
              <a:t>如何使用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41265-7BCE-4DA9-B687-54B607B2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33" y="1690688"/>
            <a:ext cx="6127434" cy="46727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FA3BCF-B29D-4C93-B898-24196BDAAEE5}"/>
              </a:ext>
            </a:extLst>
          </p:cNvPr>
          <p:cNvSpPr txBox="1"/>
          <p:nvPr/>
        </p:nvSpPr>
        <p:spPr>
          <a:xfrm>
            <a:off x="5168645" y="1622613"/>
            <a:ext cx="710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此处所有可能潜在改变</a:t>
            </a:r>
            <a:r>
              <a:rPr lang="en-US" altLang="zh-CN" dirty="0"/>
              <a:t>OM</a:t>
            </a:r>
            <a:r>
              <a:rPr lang="zh-CN" altLang="en-US" dirty="0"/>
              <a:t>的数据的请求都是一个“</a:t>
            </a:r>
            <a:r>
              <a:rPr lang="en-US" altLang="zh-CN" dirty="0"/>
              <a:t>Write Request</a:t>
            </a:r>
            <a:r>
              <a:rPr lang="zh-CN" altLang="en-US" dirty="0"/>
              <a:t>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818956-C773-4A4E-9DAE-6CDB426BA4D3}"/>
              </a:ext>
            </a:extLst>
          </p:cNvPr>
          <p:cNvSpPr txBox="1"/>
          <p:nvPr/>
        </p:nvSpPr>
        <p:spPr>
          <a:xfrm>
            <a:off x="6642847" y="2294965"/>
            <a:ext cx="5074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当发生重新选举，</a:t>
            </a:r>
            <a:r>
              <a:rPr lang="en-US" altLang="zh-CN" dirty="0"/>
              <a:t>leader</a:t>
            </a:r>
            <a:r>
              <a:rPr lang="zh-CN" altLang="en-US" dirty="0"/>
              <a:t>改变的时候</a:t>
            </a:r>
            <a:endParaRPr lang="en-US" altLang="zh-CN" dirty="0"/>
          </a:p>
          <a:p>
            <a:r>
              <a:rPr lang="zh-CN" altLang="en-US" dirty="0"/>
              <a:t>新的</a:t>
            </a:r>
            <a:r>
              <a:rPr lang="en-US" altLang="zh-CN" dirty="0"/>
              <a:t>leader</a:t>
            </a:r>
            <a:r>
              <a:rPr lang="zh-CN" altLang="en-US" dirty="0"/>
              <a:t>会执行</a:t>
            </a:r>
            <a:r>
              <a:rPr lang="en-US" altLang="zh-CN" dirty="0"/>
              <a:t>log</a:t>
            </a:r>
            <a:r>
              <a:rPr lang="zh-CN" altLang="en-US" dirty="0"/>
              <a:t>中的命令，更新状态机到</a:t>
            </a:r>
            <a:r>
              <a:rPr lang="en-US" altLang="zh-CN" dirty="0" err="1"/>
              <a:t>committedID</a:t>
            </a:r>
            <a:r>
              <a:rPr lang="zh-CN" altLang="en-US" dirty="0"/>
              <a:t>位置</a:t>
            </a:r>
            <a:endParaRPr lang="en-US" altLang="zh-CN" dirty="0"/>
          </a:p>
          <a:p>
            <a:r>
              <a:rPr lang="zh-CN" altLang="en-US" dirty="0"/>
              <a:t>旧的</a:t>
            </a:r>
            <a:r>
              <a:rPr lang="en-US" altLang="zh-CN" dirty="0"/>
              <a:t>leader</a:t>
            </a:r>
            <a:r>
              <a:rPr lang="zh-CN" altLang="en-US" dirty="0"/>
              <a:t>即使没有及时切换，收不到剩余</a:t>
            </a:r>
            <a:r>
              <a:rPr lang="en-US" altLang="zh-CN" dirty="0" err="1"/>
              <a:t>follwer</a:t>
            </a:r>
            <a:r>
              <a:rPr lang="zh-CN" altLang="en-US" dirty="0"/>
              <a:t>的心跳</a:t>
            </a:r>
            <a:r>
              <a:rPr lang="en-US" altLang="zh-CN" dirty="0"/>
              <a:t>3</a:t>
            </a:r>
            <a:r>
              <a:rPr lang="zh-CN" altLang="en-US" dirty="0"/>
              <a:t>次以后则自动转换为</a:t>
            </a:r>
            <a:r>
              <a:rPr lang="en-US" altLang="zh-CN" dirty="0" err="1"/>
              <a:t>follwer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973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1214B-2990-47A4-ADDE-E7CAD3B6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OM</a:t>
            </a:r>
            <a:r>
              <a:rPr lang="zh-CN" altLang="en-US" dirty="0"/>
              <a:t>如何使用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37DFF7-8DB9-40FE-B91E-05475FE2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0" y="1558937"/>
            <a:ext cx="6459422" cy="3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9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1482-C0D4-4CE6-BA65-59A67362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r>
              <a:rPr lang="zh-CN" altLang="en-US" dirty="0"/>
              <a:t>：管道 数据的通道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39D15-CC41-4C66-858E-7D95AB5A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HDFS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CEF0E5-5D33-4E11-9D31-BB52197A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069017"/>
            <a:ext cx="5298034" cy="4423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A9AA5E-4813-4674-86B8-B36DC7D4F6C8}"/>
                  </a:ext>
                </a:extLst>
              </p:cNvPr>
              <p:cNvSpPr/>
              <p:nvPr/>
            </p:nvSpPr>
            <p:spPr>
              <a:xfrm>
                <a:off x="5734755" y="1974589"/>
                <a:ext cx="6340703" cy="42100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1. Client</a:t>
                </a:r>
                <a:r>
                  <a:rPr lang="zh-CN" altLang="en-US" dirty="0"/>
                  <a:t>从</a:t>
                </a:r>
                <a:r>
                  <a:rPr lang="en-US" altLang="zh-CN" dirty="0"/>
                  <a:t>Master</a:t>
                </a:r>
                <a:r>
                  <a:rPr lang="zh-CN" altLang="en-US" dirty="0"/>
                  <a:t>知晓</a:t>
                </a:r>
                <a:r>
                  <a:rPr lang="en-US" altLang="zh-CN" dirty="0"/>
                  <a:t>Primary</a:t>
                </a:r>
              </a:p>
              <a:p>
                <a:r>
                  <a:rPr lang="en-US" altLang="zh-CN" dirty="0"/>
                  <a:t>2. Client</a:t>
                </a:r>
                <a:r>
                  <a:rPr lang="zh-CN" altLang="en-US" dirty="0"/>
                  <a:t>缓存副本位置</a:t>
                </a:r>
                <a:r>
                  <a:rPr lang="en-US" altLang="zh-CN" dirty="0"/>
                  <a:t>/primary</a:t>
                </a:r>
                <a:r>
                  <a:rPr lang="zh-CN" altLang="en-US" dirty="0"/>
                  <a:t>身份信息</a:t>
                </a:r>
                <a:endParaRPr lang="en-US" altLang="zh-CN" dirty="0"/>
              </a:p>
              <a:p>
                <a:r>
                  <a:rPr lang="en-US" altLang="zh-CN" dirty="0"/>
                  <a:t>3. Client</a:t>
                </a:r>
                <a:r>
                  <a:rPr lang="zh-CN" altLang="en-US" dirty="0"/>
                  <a:t>可以以任何顺序发送数据</a:t>
                </a:r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确认所有</a:t>
                </a:r>
                <a:r>
                  <a:rPr lang="en-US" altLang="zh-CN" dirty="0"/>
                  <a:t>datanode</a:t>
                </a:r>
                <a:r>
                  <a:rPr lang="zh-CN" altLang="en-US" dirty="0"/>
                  <a:t>收到数据后 </a:t>
                </a:r>
                <a:r>
                  <a:rPr lang="en-US" altLang="zh-CN" dirty="0"/>
                  <a:t>Client</a:t>
                </a:r>
                <a:r>
                  <a:rPr lang="zh-CN" altLang="en-US" dirty="0"/>
                  <a:t>向</a:t>
                </a:r>
                <a:r>
                  <a:rPr lang="en-US" altLang="zh-CN" dirty="0"/>
                  <a:t>Primary</a:t>
                </a:r>
                <a:r>
                  <a:rPr lang="zh-CN" altLang="en-US" dirty="0"/>
                  <a:t>发送写请求</a:t>
                </a:r>
                <a:endParaRPr lang="en-US" altLang="zh-CN" dirty="0"/>
              </a:p>
              <a:p>
                <a:r>
                  <a:rPr lang="en-US" altLang="zh-CN" dirty="0"/>
                  <a:t>5. </a:t>
                </a:r>
                <a:r>
                  <a:rPr lang="zh-CN" altLang="en-US" dirty="0"/>
                  <a:t>由</a:t>
                </a:r>
                <a:r>
                  <a:rPr lang="en-US" altLang="zh-CN" dirty="0"/>
                  <a:t>Primary</a:t>
                </a:r>
                <a:r>
                  <a:rPr lang="zh-CN" altLang="en-US" dirty="0"/>
                  <a:t>通知剩余副本</a:t>
                </a:r>
                <a:r>
                  <a:rPr lang="en-US" altLang="zh-CN" dirty="0"/>
                  <a:t>server</a:t>
                </a:r>
              </a:p>
              <a:p>
                <a:r>
                  <a:rPr lang="en-US" altLang="zh-CN" dirty="0"/>
                  <a:t>6.</a:t>
                </a:r>
                <a:r>
                  <a:rPr lang="zh-CN" altLang="en-US" dirty="0"/>
                  <a:t> 副本完成 回应</a:t>
                </a:r>
                <a:endParaRPr lang="en-US" altLang="zh-CN" dirty="0"/>
              </a:p>
              <a:p>
                <a:r>
                  <a:rPr lang="en-US" altLang="zh-CN" dirty="0"/>
                  <a:t>7. Primary</a:t>
                </a:r>
                <a:r>
                  <a:rPr lang="zh-CN" altLang="en-US" dirty="0"/>
                  <a:t>回应给</a:t>
                </a:r>
                <a:r>
                  <a:rPr lang="en-US" altLang="zh-CN" dirty="0"/>
                  <a:t>Client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最大化利用网络带宽资源</a:t>
                </a:r>
                <a:endParaRPr lang="en-US" altLang="zh-CN" dirty="0"/>
              </a:p>
              <a:p>
                <a:r>
                  <a:rPr lang="zh-CN" altLang="en-US" dirty="0"/>
                  <a:t>当一个</a:t>
                </a:r>
                <a:r>
                  <a:rPr lang="en-US" altLang="zh-CN" dirty="0"/>
                  <a:t>server</a:t>
                </a:r>
                <a:r>
                  <a:rPr lang="zh-CN" altLang="en-US" dirty="0"/>
                  <a:t>收到数据的时候 它立即转发</a:t>
                </a:r>
                <a:endParaRPr lang="en-US" altLang="zh-CN" dirty="0"/>
              </a:p>
              <a:p>
                <a:r>
                  <a:rPr lang="zh-CN" altLang="en-US" dirty="0"/>
                  <a:t>在没有网络拥塞的情况下，两个</a:t>
                </a:r>
                <a:r>
                  <a:rPr lang="en-US" altLang="zh-CN" dirty="0"/>
                  <a:t>server</a:t>
                </a:r>
                <a:r>
                  <a:rPr lang="zh-CN" altLang="en-US" dirty="0"/>
                  <a:t>之间传播时延为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，网络带宽为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，向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个副本传输数据大小为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，理想用时为：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RL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100Mpbs</a:t>
                </a:r>
                <a:r>
                  <a:rPr lang="zh-CN" altLang="en-US" dirty="0"/>
                  <a:t>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1MB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远远小于</a:t>
                </a:r>
                <a:r>
                  <a:rPr lang="en-US" altLang="zh-CN" dirty="0"/>
                  <a:t>1ms</a:t>
                </a:r>
                <a:r>
                  <a:rPr lang="zh-CN" altLang="en-US" dirty="0"/>
                  <a:t>时，耗时约为</a:t>
                </a:r>
                <a:r>
                  <a:rPr lang="en-US" altLang="zh-CN" dirty="0"/>
                  <a:t>80ms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9A9AA5E-4813-4674-86B8-B36DC7D4F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55" y="1974589"/>
                <a:ext cx="6340703" cy="4210063"/>
              </a:xfrm>
              <a:prstGeom prst="rect">
                <a:avLst/>
              </a:prstGeom>
              <a:blipFill>
                <a:blip r:embed="rId3"/>
                <a:stretch>
                  <a:fillRect l="-865" t="-868" b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029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BFB1E-8547-41D7-9E1A-08DE5C99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r>
              <a:rPr lang="zh-CN" altLang="en-US" dirty="0"/>
              <a:t>：管道 数据的通道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33F4F-0DEF-45EC-BB38-1274A75732A5}"/>
              </a:ext>
            </a:extLst>
          </p:cNvPr>
          <p:cNvSpPr txBox="1">
            <a:spLocks/>
          </p:cNvSpPr>
          <p:nvPr/>
        </p:nvSpPr>
        <p:spPr>
          <a:xfrm>
            <a:off x="838200" y="1453092"/>
            <a:ext cx="1115657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Ozone</a:t>
            </a:r>
            <a:r>
              <a:rPr lang="zh-CN" altLang="en-US" dirty="0"/>
              <a:t>：对写入数据使用</a:t>
            </a:r>
            <a:r>
              <a:rPr lang="en-US" altLang="zh-CN" dirty="0"/>
              <a:t>Multi-Raft Pipeline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SCM</a:t>
            </a:r>
            <a:r>
              <a:rPr lang="zh-CN" altLang="en-US" dirty="0"/>
              <a:t>保存 </a:t>
            </a:r>
            <a:r>
              <a:rPr lang="en-US" altLang="zh-CN" dirty="0"/>
              <a:t>{ pipelineID -&gt; datanode</a:t>
            </a:r>
            <a:r>
              <a:rPr lang="zh-CN" altLang="en-US" dirty="0"/>
              <a:t>具体信息 </a:t>
            </a:r>
            <a:r>
              <a:rPr lang="en-US" altLang="zh-CN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DN</a:t>
            </a:r>
            <a:r>
              <a:rPr lang="zh-CN" altLang="en-US" dirty="0"/>
              <a:t>保存 </a:t>
            </a:r>
            <a:r>
              <a:rPr lang="en-US" altLang="zh-CN" dirty="0"/>
              <a:t>{ datanode -&gt; pipeline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对于</a:t>
            </a:r>
            <a:r>
              <a:rPr lang="en-US" altLang="zh-CN" dirty="0">
                <a:solidFill>
                  <a:srgbClr val="00B0F0"/>
                </a:solidFill>
              </a:rPr>
              <a:t>single-Raft Pipeline</a:t>
            </a:r>
            <a:r>
              <a:rPr lang="en-US" altLang="zh-CN" dirty="0"/>
              <a:t> , </a:t>
            </a:r>
            <a:r>
              <a:rPr lang="zh-CN" altLang="en-US" dirty="0"/>
              <a:t>一个</a:t>
            </a:r>
            <a:r>
              <a:rPr lang="en-US" altLang="zh-CN" dirty="0"/>
              <a:t>datanode</a:t>
            </a:r>
            <a:r>
              <a:rPr lang="zh-CN" altLang="en-US" dirty="0"/>
              <a:t>从属于一个</a:t>
            </a:r>
            <a:r>
              <a:rPr lang="en-US" altLang="zh-CN" dirty="0"/>
              <a:t>raft</a:t>
            </a:r>
            <a:r>
              <a:rPr lang="zh-CN" altLang="en-US" dirty="0"/>
              <a:t>群组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raft</a:t>
            </a:r>
            <a:r>
              <a:rPr lang="zh-CN" altLang="en-US" dirty="0"/>
              <a:t>群组中的</a:t>
            </a:r>
            <a:r>
              <a:rPr lang="en-US" altLang="zh-CN" dirty="0"/>
              <a:t>leader</a:t>
            </a:r>
            <a:r>
              <a:rPr lang="zh-CN" altLang="en-US" dirty="0"/>
              <a:t>写入数据，</a:t>
            </a:r>
            <a:r>
              <a:rPr lang="en-US" altLang="zh-CN" dirty="0"/>
              <a:t>leader</a:t>
            </a:r>
            <a:r>
              <a:rPr lang="zh-CN" altLang="en-US" dirty="0"/>
              <a:t>将这些数据同步到</a:t>
            </a:r>
            <a:r>
              <a:rPr lang="en-US" altLang="zh-CN" dirty="0"/>
              <a:t>follower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datanode</a:t>
            </a:r>
            <a:r>
              <a:rPr lang="zh-CN" altLang="en-US" dirty="0"/>
              <a:t>总数不是副本数量的整数倍时，余数部分的</a:t>
            </a:r>
            <a:r>
              <a:rPr lang="en-US" altLang="zh-CN" dirty="0"/>
              <a:t>datanode</a:t>
            </a:r>
            <a:r>
              <a:rPr lang="zh-CN" altLang="en-US" dirty="0"/>
              <a:t>不能组成</a:t>
            </a:r>
            <a:r>
              <a:rPr lang="en-US" altLang="zh-CN" dirty="0"/>
              <a:t>raft</a:t>
            </a:r>
            <a:r>
              <a:rPr lang="zh-CN" altLang="en-US" dirty="0"/>
              <a:t>群组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pipeline</a:t>
            </a:r>
            <a:r>
              <a:rPr lang="zh-CN" altLang="en-US" dirty="0"/>
              <a:t>中的</a:t>
            </a:r>
            <a:r>
              <a:rPr lang="en-US" altLang="zh-CN" dirty="0"/>
              <a:t>datanode</a:t>
            </a:r>
            <a:r>
              <a:rPr lang="zh-CN" altLang="en-US" dirty="0"/>
              <a:t>挂了，直到组成新的完整的</a:t>
            </a:r>
            <a:r>
              <a:rPr lang="en-US" altLang="zh-CN" dirty="0"/>
              <a:t>raft</a:t>
            </a:r>
            <a:r>
              <a:rPr lang="zh-CN" altLang="en-US" dirty="0"/>
              <a:t>群组，这个</a:t>
            </a:r>
            <a:r>
              <a:rPr lang="en-US" altLang="zh-CN" dirty="0"/>
              <a:t>pipeline</a:t>
            </a:r>
            <a:r>
              <a:rPr lang="zh-CN" altLang="en-US" dirty="0"/>
              <a:t>上的</a:t>
            </a:r>
            <a:r>
              <a:rPr lang="en-US" altLang="zh-CN" dirty="0"/>
              <a:t>container</a:t>
            </a:r>
            <a:r>
              <a:rPr lang="zh-CN" altLang="en-US" dirty="0"/>
              <a:t>才接受新的写入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77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BFFC07-FD49-4D0C-9768-D12D562D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8525027" cy="41359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2E6E90-F1D2-49FF-89FC-3100DEB54581}"/>
              </a:ext>
            </a:extLst>
          </p:cNvPr>
          <p:cNvSpPr txBox="1"/>
          <p:nvPr/>
        </p:nvSpPr>
        <p:spPr>
          <a:xfrm>
            <a:off x="9363227" y="365125"/>
            <a:ext cx="26979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client</a:t>
            </a:r>
            <a:r>
              <a:rPr lang="zh-CN" altLang="en-US" dirty="0"/>
              <a:t>发送写请求 指明</a:t>
            </a:r>
            <a:r>
              <a:rPr lang="en-US" altLang="zh-CN" dirty="0"/>
              <a:t>key</a:t>
            </a:r>
            <a:r>
              <a:rPr lang="zh-CN" altLang="en-US" dirty="0"/>
              <a:t>所在的</a:t>
            </a:r>
            <a:r>
              <a:rPr lang="en-US" altLang="zh-CN" dirty="0"/>
              <a:t>volume bucket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  <a:r>
              <a:rPr lang="en-US" altLang="zh-CN" dirty="0">
                <a:solidFill>
                  <a:srgbClr val="FF0000"/>
                </a:solidFill>
              </a:rPr>
              <a:t>OM</a:t>
            </a:r>
            <a:r>
              <a:rPr lang="zh-CN" altLang="en-US" dirty="0">
                <a:solidFill>
                  <a:srgbClr val="FF0000"/>
                </a:solidFill>
              </a:rPr>
              <a:t>需要为</a:t>
            </a:r>
            <a:r>
              <a:rPr lang="en-US" altLang="zh-CN" dirty="0">
                <a:solidFill>
                  <a:srgbClr val="FF0000"/>
                </a:solidFill>
              </a:rPr>
              <a:t>client</a:t>
            </a:r>
            <a:r>
              <a:rPr lang="zh-CN" altLang="en-US" dirty="0">
                <a:solidFill>
                  <a:srgbClr val="FF0000"/>
                </a:solidFill>
              </a:rPr>
              <a:t>分配</a:t>
            </a:r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，于是它向</a:t>
            </a:r>
            <a:r>
              <a:rPr lang="en-US" altLang="zh-CN" dirty="0">
                <a:solidFill>
                  <a:srgbClr val="FF0000"/>
                </a:solidFill>
              </a:rPr>
              <a:t>SCM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dirty="0"/>
              <a:t>③</a:t>
            </a:r>
            <a:r>
              <a:rPr lang="en-US" altLang="zh-CN" dirty="0"/>
              <a:t>SCM</a:t>
            </a:r>
            <a:r>
              <a:rPr lang="zh-CN" altLang="en-US" dirty="0"/>
              <a:t>分配一个</a:t>
            </a:r>
            <a:r>
              <a:rPr lang="en-US" altLang="zh-CN" dirty="0"/>
              <a:t>block</a:t>
            </a:r>
            <a:r>
              <a:rPr lang="zh-CN" altLang="en-US" dirty="0"/>
              <a:t>，而实际上这个</a:t>
            </a:r>
            <a:r>
              <a:rPr lang="en-US" altLang="zh-CN" dirty="0"/>
              <a:t>block</a:t>
            </a:r>
            <a:r>
              <a:rPr lang="zh-CN" altLang="en-US" dirty="0"/>
              <a:t>会有</a:t>
            </a:r>
            <a:r>
              <a:rPr lang="en-US" altLang="zh-CN" dirty="0"/>
              <a:t>3</a:t>
            </a:r>
            <a:r>
              <a:rPr lang="zh-CN" altLang="en-US" dirty="0"/>
              <a:t>个副本（如果备份数是</a:t>
            </a:r>
            <a:r>
              <a:rPr lang="en-US" altLang="zh-CN" dirty="0"/>
              <a:t>3</a:t>
            </a:r>
            <a:r>
              <a:rPr lang="zh-CN" altLang="en-US" dirty="0"/>
              <a:t>），它们位于三个</a:t>
            </a:r>
            <a:r>
              <a:rPr lang="en-US" altLang="zh-CN" dirty="0"/>
              <a:t>datanode</a:t>
            </a:r>
            <a:r>
              <a:rPr lang="zh-CN" altLang="en-US" dirty="0"/>
              <a:t>上，然后</a:t>
            </a:r>
            <a:r>
              <a:rPr lang="en-US" altLang="zh-CN" dirty="0"/>
              <a:t>SCM</a:t>
            </a:r>
            <a:r>
              <a:rPr lang="zh-CN" altLang="en-US" dirty="0"/>
              <a:t>把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以及</a:t>
            </a:r>
            <a:r>
              <a:rPr lang="en-US" altLang="zh-CN" dirty="0"/>
              <a:t>token</a:t>
            </a:r>
            <a:r>
              <a:rPr lang="zh-CN" altLang="en-US" dirty="0"/>
              <a:t>返回给</a:t>
            </a:r>
            <a:r>
              <a:rPr lang="en-US" altLang="zh-CN" dirty="0"/>
              <a:t>OM</a:t>
            </a:r>
            <a:endParaRPr lang="zh-CN" altLang="en-US" dirty="0"/>
          </a:p>
          <a:p>
            <a:r>
              <a:rPr lang="zh-CN" altLang="en-US" dirty="0"/>
              <a:t>④</a:t>
            </a:r>
            <a:r>
              <a:rPr lang="en-US" altLang="zh-CN" dirty="0"/>
              <a:t>OM</a:t>
            </a:r>
            <a:r>
              <a:rPr lang="zh-CN" altLang="en-US" dirty="0"/>
              <a:t>记录下块的信息（作为</a:t>
            </a:r>
            <a:r>
              <a:rPr lang="en-US" altLang="zh-CN" dirty="0"/>
              <a:t>metadata</a:t>
            </a:r>
            <a:r>
              <a:rPr lang="zh-CN" altLang="en-US" dirty="0"/>
              <a:t>），然后将块的信息和</a:t>
            </a:r>
            <a:r>
              <a:rPr lang="en-US" altLang="zh-CN" dirty="0"/>
              <a:t>token</a:t>
            </a:r>
            <a:r>
              <a:rPr lang="zh-CN" altLang="en-US" dirty="0"/>
              <a:t>返回给</a:t>
            </a:r>
            <a:r>
              <a:rPr lang="en-US" altLang="zh-CN" dirty="0"/>
              <a:t>client</a:t>
            </a:r>
            <a:endParaRPr lang="zh-CN" altLang="en-US" dirty="0"/>
          </a:p>
          <a:p>
            <a:r>
              <a:rPr lang="zh-CN" altLang="en-US" dirty="0"/>
              <a:t>⑤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datanode</a:t>
            </a:r>
            <a:r>
              <a:rPr lang="zh-CN" altLang="en-US" dirty="0"/>
              <a:t>写入数据</a:t>
            </a:r>
          </a:p>
          <a:p>
            <a:r>
              <a:rPr lang="zh-CN" altLang="en-US" dirty="0"/>
              <a:t>⑥写入数据完成后，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OM </a:t>
            </a:r>
            <a:r>
              <a:rPr lang="zh-CN" altLang="en-US" dirty="0"/>
              <a:t>进行</a:t>
            </a:r>
            <a:r>
              <a:rPr lang="en-US" altLang="zh-CN" dirty="0"/>
              <a:t>commit</a:t>
            </a:r>
            <a:r>
              <a:rPr lang="zh-CN" altLang="en-US" dirty="0"/>
              <a:t>操作（代表写完了）</a:t>
            </a:r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57A024-8EC4-4E61-A4C3-72DA805128A6}"/>
              </a:ext>
            </a:extLst>
          </p:cNvPr>
          <p:cNvSpPr/>
          <p:nvPr/>
        </p:nvSpPr>
        <p:spPr>
          <a:xfrm>
            <a:off x="5264281" y="26246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21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F447-33C8-4495-9633-0C3D96A4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Multi-Raft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39A5AE-9707-4FB0-B1A9-E7240E57585A}"/>
              </a:ext>
            </a:extLst>
          </p:cNvPr>
          <p:cNvSpPr txBox="1"/>
          <p:nvPr/>
        </p:nvSpPr>
        <p:spPr>
          <a:xfrm>
            <a:off x="838200" y="1325803"/>
            <a:ext cx="11353800" cy="221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而</a:t>
            </a:r>
            <a:r>
              <a:rPr lang="en-US" altLang="zh-CN" sz="2400" dirty="0">
                <a:solidFill>
                  <a:srgbClr val="00B0F0"/>
                </a:solidFill>
              </a:rPr>
              <a:t>Multi-raft</a:t>
            </a:r>
            <a:r>
              <a:rPr lang="zh-CN" altLang="en-US" sz="2400" dirty="0"/>
              <a:t>通过将</a:t>
            </a:r>
            <a:r>
              <a:rPr lang="en-US" altLang="zh-CN" sz="2400" dirty="0"/>
              <a:t>log</a:t>
            </a:r>
            <a:r>
              <a:rPr lang="zh-CN" altLang="en-US" sz="2400" dirty="0"/>
              <a:t>写入不同的磁盘中，使得一台物理机从属于多个</a:t>
            </a:r>
            <a:r>
              <a:rPr lang="en-US" altLang="zh-CN" sz="2400" dirty="0"/>
              <a:t>raft</a:t>
            </a:r>
            <a:r>
              <a:rPr lang="zh-CN" altLang="en-US" sz="2400" dirty="0"/>
              <a:t>群组</a:t>
            </a:r>
            <a:endParaRPr lang="en-US" altLang="zh-CN" sz="2400" dirty="0"/>
          </a:p>
          <a:p>
            <a:r>
              <a:rPr lang="zh-CN" altLang="en-US" sz="2400" dirty="0"/>
              <a:t>除了解决以上不能组成群组的问题，</a:t>
            </a:r>
            <a:endParaRPr lang="en-US" altLang="zh-CN" sz="2400" dirty="0"/>
          </a:p>
          <a:p>
            <a:r>
              <a:rPr lang="zh-CN" altLang="en-US" sz="2400" dirty="0"/>
              <a:t>注意到，因为</a:t>
            </a:r>
            <a:r>
              <a:rPr lang="en-US" altLang="zh-CN" sz="2400" dirty="0"/>
              <a:t>raft</a:t>
            </a:r>
            <a:r>
              <a:rPr lang="zh-CN" altLang="en-US" sz="2400" dirty="0"/>
              <a:t>中只有</a:t>
            </a:r>
            <a:r>
              <a:rPr lang="en-US" altLang="zh-CN" sz="2400" dirty="0"/>
              <a:t>leader</a:t>
            </a:r>
            <a:r>
              <a:rPr lang="zh-CN" altLang="en-US" sz="2400" dirty="0"/>
              <a:t>向</a:t>
            </a:r>
            <a:r>
              <a:rPr lang="en-US" altLang="zh-CN" sz="2400" dirty="0"/>
              <a:t>follower</a:t>
            </a:r>
            <a:r>
              <a:rPr lang="zh-CN" altLang="en-US" sz="2400" dirty="0"/>
              <a:t>写数据，</a:t>
            </a:r>
            <a:r>
              <a:rPr lang="en-US" altLang="zh-CN" sz="2400" dirty="0"/>
              <a:t>multi-raft</a:t>
            </a:r>
            <a:r>
              <a:rPr lang="zh-CN" altLang="en-US" sz="2400" dirty="0"/>
              <a:t>允许更多的群组存在，因而有更多的机器作为</a:t>
            </a:r>
            <a:r>
              <a:rPr lang="en-US" altLang="zh-CN" sz="2400" dirty="0"/>
              <a:t>leader</a:t>
            </a:r>
            <a:r>
              <a:rPr lang="zh-CN" altLang="en-US" sz="2400" dirty="0"/>
              <a:t>写，在写入大量文件时，能更有效地利用网络带宽资源。在磁盘</a:t>
            </a:r>
            <a:r>
              <a:rPr lang="en-US" altLang="zh-CN" sz="2400" dirty="0"/>
              <a:t>I/O</a:t>
            </a:r>
            <a:r>
              <a:rPr lang="zh-CN" altLang="en-US" sz="2400" dirty="0"/>
              <a:t>不是瓶颈的时候，使用</a:t>
            </a:r>
            <a:r>
              <a:rPr lang="en-US" altLang="zh-CN" sz="2400" dirty="0"/>
              <a:t>multi-raft</a:t>
            </a:r>
            <a:r>
              <a:rPr lang="zh-CN" altLang="en-US" sz="2400" dirty="0"/>
              <a:t>可以显著提高写入速度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A192C1-4ADC-4EC7-A74B-D9B87F78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77" y="3308000"/>
            <a:ext cx="69723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9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F447-33C8-4495-9633-0C3D96A4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Multi-Raft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39A5AE-9707-4FB0-B1A9-E7240E57585A}"/>
              </a:ext>
            </a:extLst>
          </p:cNvPr>
          <p:cNvSpPr txBox="1"/>
          <p:nvPr/>
        </p:nvSpPr>
        <p:spPr>
          <a:xfrm>
            <a:off x="838200" y="1325803"/>
            <a:ext cx="11353800" cy="221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而</a:t>
            </a:r>
            <a:r>
              <a:rPr lang="en-US" altLang="zh-CN" sz="2400" dirty="0">
                <a:solidFill>
                  <a:srgbClr val="00B0F0"/>
                </a:solidFill>
              </a:rPr>
              <a:t>Multi-raft</a:t>
            </a:r>
            <a:r>
              <a:rPr lang="zh-CN" altLang="en-US" sz="2400" dirty="0"/>
              <a:t>通过将</a:t>
            </a:r>
            <a:r>
              <a:rPr lang="en-US" altLang="zh-CN" sz="2400" dirty="0"/>
              <a:t>log</a:t>
            </a:r>
            <a:r>
              <a:rPr lang="zh-CN" altLang="en-US" sz="2400" dirty="0"/>
              <a:t>写入不同的磁盘中，使得一台物理机从属于多个</a:t>
            </a:r>
            <a:r>
              <a:rPr lang="en-US" altLang="zh-CN" sz="2400" dirty="0"/>
              <a:t>raft</a:t>
            </a:r>
            <a:r>
              <a:rPr lang="zh-CN" altLang="en-US" sz="2400" dirty="0"/>
              <a:t>群组</a:t>
            </a:r>
            <a:endParaRPr lang="en-US" altLang="zh-CN" sz="2400" dirty="0"/>
          </a:p>
          <a:p>
            <a:r>
              <a:rPr lang="zh-CN" altLang="en-US" sz="2400" dirty="0"/>
              <a:t>除了解决以上不能组成群组的问题，</a:t>
            </a:r>
            <a:endParaRPr lang="en-US" altLang="zh-CN" sz="2400" dirty="0"/>
          </a:p>
          <a:p>
            <a:r>
              <a:rPr lang="zh-CN" altLang="en-US" sz="2400" dirty="0"/>
              <a:t>注意到，因为</a:t>
            </a:r>
            <a:r>
              <a:rPr lang="en-US" altLang="zh-CN" sz="2400" dirty="0"/>
              <a:t>raft</a:t>
            </a:r>
            <a:r>
              <a:rPr lang="zh-CN" altLang="en-US" sz="2400" dirty="0"/>
              <a:t>中只有</a:t>
            </a:r>
            <a:r>
              <a:rPr lang="en-US" altLang="zh-CN" sz="2400" dirty="0"/>
              <a:t>leader</a:t>
            </a:r>
            <a:r>
              <a:rPr lang="zh-CN" altLang="en-US" sz="2400" dirty="0"/>
              <a:t>向</a:t>
            </a:r>
            <a:r>
              <a:rPr lang="en-US" altLang="zh-CN" sz="2400" dirty="0"/>
              <a:t>follower</a:t>
            </a:r>
            <a:r>
              <a:rPr lang="zh-CN" altLang="en-US" sz="2400" dirty="0"/>
              <a:t>写数据，</a:t>
            </a:r>
            <a:r>
              <a:rPr lang="en-US" altLang="zh-CN" sz="2400" dirty="0"/>
              <a:t>multi-raft</a:t>
            </a:r>
            <a:r>
              <a:rPr lang="zh-CN" altLang="en-US" sz="2400" dirty="0"/>
              <a:t>允许更多的群组存在，因而有更多的机器作为</a:t>
            </a:r>
            <a:r>
              <a:rPr lang="en-US" altLang="zh-CN" sz="2400" dirty="0"/>
              <a:t>leader</a:t>
            </a:r>
            <a:r>
              <a:rPr lang="zh-CN" altLang="en-US" sz="2400" dirty="0"/>
              <a:t>写，在写入大量文件时，能更有效地利用网络带宽资源。在磁盘</a:t>
            </a:r>
            <a:r>
              <a:rPr lang="en-US" altLang="zh-CN" sz="2400" dirty="0"/>
              <a:t>I/O</a:t>
            </a:r>
            <a:r>
              <a:rPr lang="zh-CN" altLang="en-US" sz="2400" dirty="0"/>
              <a:t>不是瓶颈的时候，使用</a:t>
            </a:r>
            <a:r>
              <a:rPr lang="en-US" altLang="zh-CN" sz="2400" dirty="0"/>
              <a:t>multi-raft</a:t>
            </a:r>
            <a:r>
              <a:rPr lang="zh-CN" altLang="en-US" sz="2400" dirty="0"/>
              <a:t>可以显著提高写入速度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4B4CDD3F-5541-4F52-B7AB-A5C154497313}"/>
              </a:ext>
            </a:extLst>
          </p:cNvPr>
          <p:cNvGraphicFramePr>
            <a:graphicFrameLocks noGrp="1"/>
          </p:cNvGraphicFramePr>
          <p:nvPr/>
        </p:nvGraphicFramePr>
        <p:xfrm>
          <a:off x="924233" y="3332857"/>
          <a:ext cx="10938895" cy="3063873"/>
        </p:xfrm>
        <a:graphic>
          <a:graphicData uri="http://schemas.openxmlformats.org/drawingml/2006/table">
            <a:tbl>
              <a:tblPr firstRow="1" firstCol="1" bandRow="1"/>
              <a:tblGrid>
                <a:gridCol w="2763163">
                  <a:extLst>
                    <a:ext uri="{9D8B030D-6E8A-4147-A177-3AD203B41FA5}">
                      <a16:colId xmlns:a16="http://schemas.microsoft.com/office/drawing/2014/main" val="3014156180"/>
                    </a:ext>
                  </a:extLst>
                </a:gridCol>
                <a:gridCol w="993249">
                  <a:extLst>
                    <a:ext uri="{9D8B030D-6E8A-4147-A177-3AD203B41FA5}">
                      <a16:colId xmlns:a16="http://schemas.microsoft.com/office/drawing/2014/main" val="3635662341"/>
                    </a:ext>
                  </a:extLst>
                </a:gridCol>
                <a:gridCol w="991062">
                  <a:extLst>
                    <a:ext uri="{9D8B030D-6E8A-4147-A177-3AD203B41FA5}">
                      <a16:colId xmlns:a16="http://schemas.microsoft.com/office/drawing/2014/main" val="1982918381"/>
                    </a:ext>
                  </a:extLst>
                </a:gridCol>
                <a:gridCol w="1030445">
                  <a:extLst>
                    <a:ext uri="{9D8B030D-6E8A-4147-A177-3AD203B41FA5}">
                      <a16:colId xmlns:a16="http://schemas.microsoft.com/office/drawing/2014/main" val="2684304847"/>
                    </a:ext>
                  </a:extLst>
                </a:gridCol>
                <a:gridCol w="947311">
                  <a:extLst>
                    <a:ext uri="{9D8B030D-6E8A-4147-A177-3AD203B41FA5}">
                      <a16:colId xmlns:a16="http://schemas.microsoft.com/office/drawing/2014/main" val="1234164759"/>
                    </a:ext>
                  </a:extLst>
                </a:gridCol>
                <a:gridCol w="1056695">
                  <a:extLst>
                    <a:ext uri="{9D8B030D-6E8A-4147-A177-3AD203B41FA5}">
                      <a16:colId xmlns:a16="http://schemas.microsoft.com/office/drawing/2014/main" val="3483529365"/>
                    </a:ext>
                  </a:extLst>
                </a:gridCol>
                <a:gridCol w="1074202">
                  <a:extLst>
                    <a:ext uri="{9D8B030D-6E8A-4147-A177-3AD203B41FA5}">
                      <a16:colId xmlns:a16="http://schemas.microsoft.com/office/drawing/2014/main" val="1495846076"/>
                    </a:ext>
                  </a:extLst>
                </a:gridCol>
                <a:gridCol w="1085138">
                  <a:extLst>
                    <a:ext uri="{9D8B030D-6E8A-4147-A177-3AD203B41FA5}">
                      <a16:colId xmlns:a16="http://schemas.microsoft.com/office/drawing/2014/main" val="2244437191"/>
                    </a:ext>
                  </a:extLst>
                </a:gridCol>
                <a:gridCol w="997630">
                  <a:extLst>
                    <a:ext uri="{9D8B030D-6E8A-4147-A177-3AD203B41FA5}">
                      <a16:colId xmlns:a16="http://schemas.microsoft.com/office/drawing/2014/main" val="3460011083"/>
                    </a:ext>
                  </a:extLst>
                </a:gridCol>
              </a:tblGrid>
              <a:tr h="437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Avg_t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（平均执行时间</a:t>
                      </a: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ms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Ozone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Hadoop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469751"/>
                  </a:ext>
                </a:extLst>
              </a:tr>
              <a:tr h="729494">
                <a:tc>
                  <a:txBody>
                    <a:bodyPr/>
                    <a:lstStyle/>
                    <a:p>
                      <a:pPr marL="666750" indent="-66675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   fileNum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66750" indent="-666750"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fileSize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333376"/>
                  </a:ext>
                </a:extLst>
              </a:tr>
              <a:tr h="437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100KB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30.65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20.366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18.0329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30.99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29.704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29.2707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70295"/>
                  </a:ext>
                </a:extLst>
              </a:tr>
              <a:tr h="437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500KB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25.44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23.19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23.7548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49.85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47.398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44.1574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732996"/>
                  </a:ext>
                </a:extLst>
              </a:tr>
              <a:tr h="583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5MB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113.15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138.111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122.71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132.21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130.4464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98223"/>
                  </a:ext>
                </a:extLst>
              </a:tr>
              <a:tr h="437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500MB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9746.78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7568.9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40549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832FC6A0-1BFB-4701-A3D4-81DD8BA7CB54}"/>
              </a:ext>
            </a:extLst>
          </p:cNvPr>
          <p:cNvSpPr txBox="1"/>
          <p:nvPr/>
        </p:nvSpPr>
        <p:spPr>
          <a:xfrm>
            <a:off x="838200" y="6396730"/>
            <a:ext cx="936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表：三台</a:t>
            </a:r>
            <a:r>
              <a:rPr lang="en-US" altLang="zh-CN" dirty="0"/>
              <a:t>CVM 3</a:t>
            </a:r>
            <a:r>
              <a:rPr lang="zh-CN" altLang="en-US" dirty="0"/>
              <a:t>个</a:t>
            </a:r>
            <a:r>
              <a:rPr lang="en-US" altLang="zh-CN" dirty="0"/>
              <a:t>datanode </a:t>
            </a:r>
            <a:r>
              <a:rPr lang="zh-CN" altLang="en-US" dirty="0"/>
              <a:t>写入 </a:t>
            </a:r>
            <a:r>
              <a:rPr lang="en-US" altLang="zh-CN" dirty="0"/>
              <a:t>Ozone</a:t>
            </a:r>
            <a:r>
              <a:rPr lang="zh-CN" altLang="en-US" dirty="0"/>
              <a:t>在小文件中表现更优</a:t>
            </a:r>
          </a:p>
        </p:txBody>
      </p:sp>
    </p:spTree>
    <p:extLst>
      <p:ext uri="{BB962C8B-B14F-4D97-AF65-F5344CB8AC3E}">
        <p14:creationId xmlns:p14="http://schemas.microsoft.com/office/powerpoint/2010/main" val="2095713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22C6-C24B-4F0D-8638-C00AA867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架构感知（读优势）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7824C6-6638-4A7A-B3E2-096210E0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0" y="1289252"/>
            <a:ext cx="6529613" cy="42794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6D6EA7-F6A8-4779-8780-34097991D347}"/>
              </a:ext>
            </a:extLst>
          </p:cNvPr>
          <p:cNvSpPr txBox="1"/>
          <p:nvPr/>
        </p:nvSpPr>
        <p:spPr>
          <a:xfrm>
            <a:off x="7207200" y="1087200"/>
            <a:ext cx="456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同时考虑</a:t>
            </a:r>
            <a:r>
              <a:rPr lang="en-US" altLang="zh-CN" dirty="0"/>
              <a:t>Raft Pipeline</a:t>
            </a:r>
            <a:r>
              <a:rPr lang="zh-CN" altLang="en-US" dirty="0"/>
              <a:t>的传输花费和可用性</a:t>
            </a:r>
            <a:endParaRPr lang="en-US" altLang="zh-CN" dirty="0"/>
          </a:p>
          <a:p>
            <a:r>
              <a:rPr lang="zh-CN" altLang="en-US" dirty="0"/>
              <a:t>前两个副本通常在一个</a:t>
            </a:r>
            <a:r>
              <a:rPr lang="en-US" altLang="zh-CN" dirty="0"/>
              <a:t>NodeGroup/rack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个副本在最远处（</a:t>
            </a:r>
            <a:r>
              <a:rPr lang="en-US" altLang="zh-CN" dirty="0"/>
              <a:t>cost</a:t>
            </a:r>
            <a:r>
              <a:rPr lang="zh-CN" altLang="en-US" dirty="0"/>
              <a:t>最大）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M</a:t>
            </a:r>
            <a:r>
              <a:rPr lang="zh-CN" altLang="en-US" dirty="0"/>
              <a:t>个副本的耗费比</a:t>
            </a:r>
            <a:r>
              <a:rPr lang="en-US" altLang="zh-CN" dirty="0"/>
              <a:t>M-1</a:t>
            </a:r>
            <a:r>
              <a:rPr lang="zh-CN" altLang="en-US" dirty="0"/>
              <a:t>更大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B79D99-7FDF-4CC1-959B-B0CB873A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90" y="4899889"/>
            <a:ext cx="7532370" cy="15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22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22C6-C24B-4F0D-8638-C00AA867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架构感知（读优势）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7824C6-6638-4A7A-B3E2-096210E0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0" y="1289252"/>
            <a:ext cx="6529613" cy="42794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6D6EA7-F6A8-4779-8780-34097991D347}"/>
              </a:ext>
            </a:extLst>
          </p:cNvPr>
          <p:cNvSpPr txBox="1"/>
          <p:nvPr/>
        </p:nvSpPr>
        <p:spPr>
          <a:xfrm>
            <a:off x="7207200" y="1087200"/>
            <a:ext cx="456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同时考虑</a:t>
            </a:r>
            <a:r>
              <a:rPr lang="en-US" altLang="zh-CN" dirty="0"/>
              <a:t>Raft Pipeline</a:t>
            </a:r>
            <a:r>
              <a:rPr lang="zh-CN" altLang="en-US" dirty="0"/>
              <a:t>的传输花费和可用性</a:t>
            </a:r>
            <a:endParaRPr lang="en-US" altLang="zh-CN" dirty="0"/>
          </a:p>
          <a:p>
            <a:r>
              <a:rPr lang="zh-CN" altLang="en-US" dirty="0"/>
              <a:t>前两个副本通常在一个</a:t>
            </a:r>
            <a:r>
              <a:rPr lang="en-US" altLang="zh-CN" dirty="0"/>
              <a:t>NodeGroup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个副本在最远处（</a:t>
            </a:r>
            <a:r>
              <a:rPr lang="en-US" altLang="zh-CN" dirty="0"/>
              <a:t>cost</a:t>
            </a:r>
            <a:r>
              <a:rPr lang="zh-CN" altLang="en-US" dirty="0"/>
              <a:t>最大）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M</a:t>
            </a:r>
            <a:r>
              <a:rPr lang="zh-CN" altLang="en-US" dirty="0"/>
              <a:t>个副本的耗费比</a:t>
            </a:r>
            <a:r>
              <a:rPr lang="en-US" altLang="zh-CN" dirty="0"/>
              <a:t>M-1</a:t>
            </a:r>
            <a:r>
              <a:rPr lang="zh-CN" altLang="en-US" dirty="0"/>
              <a:t>更大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6B0F63-5A0F-4CD1-9FCA-A2D71A25D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882" y="4944860"/>
            <a:ext cx="76104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83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22C6-C24B-4F0D-8638-C00AA867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架构感知（读优势）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7824C6-6638-4A7A-B3E2-096210E0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0" y="1289252"/>
            <a:ext cx="6529613" cy="42794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6D6EA7-F6A8-4779-8780-34097991D347}"/>
              </a:ext>
            </a:extLst>
          </p:cNvPr>
          <p:cNvSpPr txBox="1"/>
          <p:nvPr/>
        </p:nvSpPr>
        <p:spPr>
          <a:xfrm>
            <a:off x="7207200" y="1087200"/>
            <a:ext cx="456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同时考虑</a:t>
            </a:r>
            <a:r>
              <a:rPr lang="en-US" altLang="zh-CN" dirty="0"/>
              <a:t>Raft Pipeline</a:t>
            </a:r>
            <a:r>
              <a:rPr lang="zh-CN" altLang="en-US" dirty="0"/>
              <a:t>的传输花费和可用性</a:t>
            </a:r>
            <a:endParaRPr lang="en-US" altLang="zh-CN" dirty="0"/>
          </a:p>
          <a:p>
            <a:r>
              <a:rPr lang="zh-CN" altLang="en-US" dirty="0"/>
              <a:t>前两个副本通常在一个</a:t>
            </a:r>
            <a:r>
              <a:rPr lang="en-US" altLang="zh-CN" dirty="0"/>
              <a:t>NodeGroup/rack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个副本在最远处（</a:t>
            </a:r>
            <a:r>
              <a:rPr lang="en-US" altLang="zh-CN" dirty="0"/>
              <a:t>cost</a:t>
            </a:r>
            <a:r>
              <a:rPr lang="zh-CN" altLang="en-US" dirty="0"/>
              <a:t>最大）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M</a:t>
            </a:r>
            <a:r>
              <a:rPr lang="zh-CN" altLang="en-US" dirty="0"/>
              <a:t>个副本的耗费比</a:t>
            </a:r>
            <a:r>
              <a:rPr lang="en-US" altLang="zh-CN" dirty="0"/>
              <a:t>M-1</a:t>
            </a:r>
            <a:r>
              <a:rPr lang="zh-CN" altLang="en-US" dirty="0"/>
              <a:t>更大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9E760D-9684-43F9-B37A-C5CD0887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559" y="4927710"/>
            <a:ext cx="7540441" cy="16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41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22C6-C24B-4F0D-8638-C00AA867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架构感知（读优势）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7824C6-6638-4A7A-B3E2-096210E0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0" y="1289252"/>
            <a:ext cx="6529613" cy="42794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6D6EA7-F6A8-4779-8780-34097991D347}"/>
              </a:ext>
            </a:extLst>
          </p:cNvPr>
          <p:cNvSpPr txBox="1"/>
          <p:nvPr/>
        </p:nvSpPr>
        <p:spPr>
          <a:xfrm>
            <a:off x="7207200" y="1087200"/>
            <a:ext cx="456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同时考虑</a:t>
            </a:r>
            <a:r>
              <a:rPr lang="en-US" altLang="zh-CN" dirty="0"/>
              <a:t>Raft Pipeline</a:t>
            </a:r>
            <a:r>
              <a:rPr lang="zh-CN" altLang="en-US" dirty="0"/>
              <a:t>的传输花费和可用性</a:t>
            </a:r>
            <a:endParaRPr lang="en-US" altLang="zh-CN" dirty="0"/>
          </a:p>
          <a:p>
            <a:r>
              <a:rPr lang="zh-CN" altLang="en-US" dirty="0"/>
              <a:t>前两个副本通常在一个</a:t>
            </a:r>
            <a:r>
              <a:rPr lang="en-US" altLang="zh-CN" dirty="0"/>
              <a:t>NodeGroup/rack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个副本在最远处（</a:t>
            </a:r>
            <a:r>
              <a:rPr lang="en-US" altLang="zh-CN" dirty="0"/>
              <a:t>cost</a:t>
            </a:r>
            <a:r>
              <a:rPr lang="zh-CN" altLang="en-US" dirty="0"/>
              <a:t>最大）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M</a:t>
            </a:r>
            <a:r>
              <a:rPr lang="zh-CN" altLang="en-US" dirty="0"/>
              <a:t>个副本的耗费比</a:t>
            </a:r>
            <a:r>
              <a:rPr lang="en-US" altLang="zh-CN" dirty="0"/>
              <a:t>M-1</a:t>
            </a:r>
            <a:r>
              <a:rPr lang="zh-CN" altLang="en-US" dirty="0"/>
              <a:t>更大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F3300D-D37F-4BB2-91C4-516954B0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17" y="4642644"/>
            <a:ext cx="7010083" cy="1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59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云形 4">
            <a:extLst>
              <a:ext uri="{FF2B5EF4-FFF2-40B4-BE49-F238E27FC236}">
                <a16:creationId xmlns:a16="http://schemas.microsoft.com/office/drawing/2014/main" id="{50535713-D526-4410-9180-468C46AC0559}"/>
              </a:ext>
            </a:extLst>
          </p:cNvPr>
          <p:cNvSpPr/>
          <p:nvPr/>
        </p:nvSpPr>
        <p:spPr>
          <a:xfrm>
            <a:off x="2298357" y="1699053"/>
            <a:ext cx="1488897" cy="73707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9.134.79.255/20</a:t>
            </a:r>
            <a:endParaRPr lang="zh-CN" altLang="en-US" sz="1100" dirty="0"/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C57B4970-F75D-499B-AD1A-4AFA82FCAE06}"/>
              </a:ext>
            </a:extLst>
          </p:cNvPr>
          <p:cNvSpPr/>
          <p:nvPr/>
        </p:nvSpPr>
        <p:spPr>
          <a:xfrm>
            <a:off x="4718874" y="1610158"/>
            <a:ext cx="1616831" cy="73707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9.134.191.255/20</a:t>
            </a:r>
            <a:endParaRPr lang="zh-CN" altLang="en-US" sz="1100" dirty="0"/>
          </a:p>
        </p:txBody>
      </p:sp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BBD91B4C-F28F-4C99-AC04-67D1C5B8A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4643" y="2855793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91230E7B-5DD9-46BE-9773-003281991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8768" y="285579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A5D65230-AFC1-44C6-B1DF-57E8D4C3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7289" y="2855793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966B81FC-7D49-4C27-A920-06A935DC3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1948" y="4518875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759DF0D-156E-465C-9EA9-632E20E0DF87}"/>
              </a:ext>
            </a:extLst>
          </p:cNvPr>
          <p:cNvSpPr txBox="1"/>
          <p:nvPr/>
        </p:nvSpPr>
        <p:spPr>
          <a:xfrm>
            <a:off x="1071871" y="3639388"/>
            <a:ext cx="1671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9.134.69.170 </a:t>
            </a:r>
            <a:r>
              <a:rPr lang="zh-CN" altLang="en-US" sz="1100" dirty="0"/>
              <a:t>（</a:t>
            </a:r>
            <a:r>
              <a:rPr lang="en-US" altLang="zh-CN" sz="1100" dirty="0"/>
              <a:t>snowbin</a:t>
            </a:r>
            <a:r>
              <a:rPr lang="zh-CN" altLang="en-US" sz="1100" dirty="0"/>
              <a:t>）</a:t>
            </a:r>
            <a:endParaRPr lang="en-US" altLang="zh-CN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026B6D-53E0-4CCC-ABBE-D5A6C13D10D4}"/>
              </a:ext>
            </a:extLst>
          </p:cNvPr>
          <p:cNvSpPr/>
          <p:nvPr/>
        </p:nvSpPr>
        <p:spPr>
          <a:xfrm>
            <a:off x="2933009" y="3643950"/>
            <a:ext cx="1456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9.134.76.89 (paumk)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CB61EA-CD1A-41FA-AC74-200704A86FE1}"/>
              </a:ext>
            </a:extLst>
          </p:cNvPr>
          <p:cNvSpPr/>
          <p:nvPr/>
        </p:nvSpPr>
        <p:spPr>
          <a:xfrm>
            <a:off x="5196876" y="3639388"/>
            <a:ext cx="13965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9.134.186.82 (wczxt)</a:t>
            </a:r>
            <a:endParaRPr lang="zh-CN" altLang="en-US" sz="11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8856308-2690-445F-9174-1CEFD09015B8}"/>
              </a:ext>
            </a:extLst>
          </p:cNvPr>
          <p:cNvCxnSpPr/>
          <p:nvPr/>
        </p:nvCxnSpPr>
        <p:spPr>
          <a:xfrm flipH="1">
            <a:off x="1856096" y="2299648"/>
            <a:ext cx="887626" cy="75745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FABD7CE-27CA-4E31-903E-B62E533A89A6}"/>
              </a:ext>
            </a:extLst>
          </p:cNvPr>
          <p:cNvCxnSpPr>
            <a:cxnSpLocks/>
          </p:cNvCxnSpPr>
          <p:nvPr/>
        </p:nvCxnSpPr>
        <p:spPr>
          <a:xfrm>
            <a:off x="3330054" y="2320028"/>
            <a:ext cx="267422" cy="7370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DB77E0-6D95-49EE-A0A1-824801439ACB}"/>
              </a:ext>
            </a:extLst>
          </p:cNvPr>
          <p:cNvCxnSpPr>
            <a:cxnSpLocks/>
          </p:cNvCxnSpPr>
          <p:nvPr/>
        </p:nvCxnSpPr>
        <p:spPr>
          <a:xfrm>
            <a:off x="5607368" y="2264305"/>
            <a:ext cx="214049" cy="72900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07ECF13-F6BA-4C4C-90BA-00B8013F1313}"/>
              </a:ext>
            </a:extLst>
          </p:cNvPr>
          <p:cNvSpPr txBox="1"/>
          <p:nvPr/>
        </p:nvSpPr>
        <p:spPr>
          <a:xfrm>
            <a:off x="4748451" y="3857067"/>
            <a:ext cx="2293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  <a:cs typeface="Rod" panose="020B0604020202020204" pitchFamily="49" charset="-79"/>
              </a:rPr>
              <a:t>OzoneManagerStarter</a:t>
            </a:r>
          </a:p>
          <a:p>
            <a:pPr algn="ctr"/>
            <a:r>
              <a:rPr lang="en-US" altLang="zh-CN" sz="1000" dirty="0">
                <a:latin typeface="Consolas" panose="020B0609020204030204" pitchFamily="49" charset="0"/>
                <a:cs typeface="Rod" panose="020B0604020202020204" pitchFamily="49" charset="-79"/>
              </a:rPr>
              <a:t>StorageContainerManagerStarter</a:t>
            </a:r>
          </a:p>
          <a:p>
            <a:pPr algn="ctr"/>
            <a:r>
              <a:rPr lang="en-US" altLang="zh-CN" sz="1000" dirty="0">
                <a:latin typeface="Consolas" panose="020B0609020204030204" pitchFamily="49" charset="0"/>
                <a:cs typeface="Rod" panose="020B0604020202020204" pitchFamily="49" charset="-79"/>
              </a:rPr>
              <a:t>HddsDatanodeService</a:t>
            </a:r>
            <a:endParaRPr lang="zh-CN" altLang="en-US" sz="1000" dirty="0">
              <a:latin typeface="Consolas" panose="020B0609020204030204" pitchFamily="49" charset="0"/>
              <a:cs typeface="Rod" panose="020B0604020202020204" pitchFamily="49" charset="-79"/>
            </a:endParaRPr>
          </a:p>
          <a:p>
            <a:endParaRPr lang="zh-CN" altLang="en-US" sz="1000" dirty="0">
              <a:latin typeface="Consolas" panose="020B0609020204030204" pitchFamily="49" charset="0"/>
              <a:cs typeface="Rod" panose="020B0604020202020204" pitchFamily="49" charset="-79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CB152FE-B992-4ED9-988B-B82D4F22D8A1}"/>
              </a:ext>
            </a:extLst>
          </p:cNvPr>
          <p:cNvSpPr/>
          <p:nvPr/>
        </p:nvSpPr>
        <p:spPr>
          <a:xfrm>
            <a:off x="2933009" y="3900997"/>
            <a:ext cx="1524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  <a:cs typeface="Rod" panose="020B0604020202020204" pitchFamily="49" charset="-79"/>
              </a:rPr>
              <a:t>HddsDatanodeService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3691080-591C-4024-9F4E-EF0E0146AEC4}"/>
              </a:ext>
            </a:extLst>
          </p:cNvPr>
          <p:cNvSpPr/>
          <p:nvPr/>
        </p:nvSpPr>
        <p:spPr>
          <a:xfrm>
            <a:off x="1071871" y="3900998"/>
            <a:ext cx="15247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  <a:cs typeface="Rod" panose="020B0604020202020204" pitchFamily="49" charset="-79"/>
              </a:rPr>
              <a:t>HddsDatanodeService</a:t>
            </a:r>
            <a:endParaRPr lang="zh-CN" altLang="en-US" sz="1000" dirty="0">
              <a:latin typeface="Consolas" panose="020B0609020204030204" pitchFamily="49" charset="0"/>
              <a:cs typeface="Rod" panose="020B0604020202020204" pitchFamily="49" charset="-79"/>
            </a:endParaRPr>
          </a:p>
        </p:txBody>
      </p:sp>
      <p:sp>
        <p:nvSpPr>
          <p:cNvPr id="40" name="云形 39">
            <a:extLst>
              <a:ext uri="{FF2B5EF4-FFF2-40B4-BE49-F238E27FC236}">
                <a16:creationId xmlns:a16="http://schemas.microsoft.com/office/drawing/2014/main" id="{6BB70F2D-E685-47E3-9BF0-32EE9DD1F38A}"/>
              </a:ext>
            </a:extLst>
          </p:cNvPr>
          <p:cNvSpPr/>
          <p:nvPr/>
        </p:nvSpPr>
        <p:spPr>
          <a:xfrm>
            <a:off x="1724313" y="4264096"/>
            <a:ext cx="1524775" cy="61635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DB47D6E-B224-460E-B508-77BE0755A423}"/>
              </a:ext>
            </a:extLst>
          </p:cNvPr>
          <p:cNvCxnSpPr>
            <a:cxnSpLocks/>
          </p:cNvCxnSpPr>
          <p:nvPr/>
        </p:nvCxnSpPr>
        <p:spPr>
          <a:xfrm>
            <a:off x="3221673" y="4616049"/>
            <a:ext cx="904824" cy="29810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E6CBF9A-9FAD-4F74-8428-AEF10D1BA9B9}"/>
              </a:ext>
            </a:extLst>
          </p:cNvPr>
          <p:cNvSpPr/>
          <p:nvPr/>
        </p:nvSpPr>
        <p:spPr>
          <a:xfrm>
            <a:off x="1883487" y="4409026"/>
            <a:ext cx="1213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9.135.103.255</a:t>
            </a:r>
            <a:r>
              <a:rPr lang="en-US" altLang="zh-CN" sz="1100" dirty="0"/>
              <a:t>/21</a:t>
            </a:r>
            <a:endParaRPr lang="zh-CN" altLang="en-US" sz="11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091107-55F4-4AB9-87A9-2260D670D670}"/>
              </a:ext>
            </a:extLst>
          </p:cNvPr>
          <p:cNvSpPr/>
          <p:nvPr/>
        </p:nvSpPr>
        <p:spPr>
          <a:xfrm>
            <a:off x="4309692" y="5284593"/>
            <a:ext cx="6463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  <a:cs typeface="Rod" panose="020B0604020202020204" pitchFamily="49" charset="-79"/>
              </a:rPr>
              <a:t>Client</a:t>
            </a:r>
            <a:endParaRPr lang="zh-CN" altLang="en-US" sz="1100" dirty="0">
              <a:solidFill>
                <a:srgbClr val="FF0000"/>
              </a:solidFill>
              <a:latin typeface="Consolas" panose="020B0609020204030204" pitchFamily="49" charset="0"/>
              <a:cs typeface="Rod" panose="020B0604020202020204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7853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云形 4">
            <a:extLst>
              <a:ext uri="{FF2B5EF4-FFF2-40B4-BE49-F238E27FC236}">
                <a16:creationId xmlns:a16="http://schemas.microsoft.com/office/drawing/2014/main" id="{50535713-D526-4410-9180-468C46AC0559}"/>
              </a:ext>
            </a:extLst>
          </p:cNvPr>
          <p:cNvSpPr/>
          <p:nvPr/>
        </p:nvSpPr>
        <p:spPr>
          <a:xfrm>
            <a:off x="2298357" y="1699053"/>
            <a:ext cx="1488897" cy="73707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9.134.79.255/20</a:t>
            </a:r>
            <a:endParaRPr lang="zh-CN" altLang="en-US" sz="1100" dirty="0"/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C57B4970-F75D-499B-AD1A-4AFA82FCAE06}"/>
              </a:ext>
            </a:extLst>
          </p:cNvPr>
          <p:cNvSpPr/>
          <p:nvPr/>
        </p:nvSpPr>
        <p:spPr>
          <a:xfrm>
            <a:off x="4718874" y="1610158"/>
            <a:ext cx="1616831" cy="73707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9.134.191.255/20</a:t>
            </a:r>
            <a:endParaRPr lang="zh-CN" altLang="en-US" sz="1100" dirty="0"/>
          </a:p>
        </p:txBody>
      </p:sp>
      <p:pic>
        <p:nvPicPr>
          <p:cNvPr id="10" name="图形 9" descr="计算机">
            <a:extLst>
              <a:ext uri="{FF2B5EF4-FFF2-40B4-BE49-F238E27FC236}">
                <a16:creationId xmlns:a16="http://schemas.microsoft.com/office/drawing/2014/main" id="{BBD91B4C-F28F-4C99-AC04-67D1C5B8A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4643" y="2855793"/>
            <a:ext cx="914400" cy="914400"/>
          </a:xfrm>
          <a:prstGeom prst="rect">
            <a:avLst/>
          </a:prstGeom>
        </p:spPr>
      </p:pic>
      <p:pic>
        <p:nvPicPr>
          <p:cNvPr id="11" name="图形 10" descr="计算机">
            <a:extLst>
              <a:ext uri="{FF2B5EF4-FFF2-40B4-BE49-F238E27FC236}">
                <a16:creationId xmlns:a16="http://schemas.microsoft.com/office/drawing/2014/main" id="{91230E7B-5DD9-46BE-9773-003281991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8768" y="2855793"/>
            <a:ext cx="914400" cy="914400"/>
          </a:xfrm>
          <a:prstGeom prst="rect">
            <a:avLst/>
          </a:prstGeom>
        </p:spPr>
      </p:pic>
      <p:pic>
        <p:nvPicPr>
          <p:cNvPr id="12" name="图形 11" descr="计算机">
            <a:extLst>
              <a:ext uri="{FF2B5EF4-FFF2-40B4-BE49-F238E27FC236}">
                <a16:creationId xmlns:a16="http://schemas.microsoft.com/office/drawing/2014/main" id="{A5D65230-AFC1-44C6-B1DF-57E8D4C3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7289" y="2855793"/>
            <a:ext cx="914400" cy="914400"/>
          </a:xfrm>
          <a:prstGeom prst="rect">
            <a:avLst/>
          </a:prstGeom>
        </p:spPr>
      </p:pic>
      <p:pic>
        <p:nvPicPr>
          <p:cNvPr id="13" name="图形 12" descr="计算机">
            <a:extLst>
              <a:ext uri="{FF2B5EF4-FFF2-40B4-BE49-F238E27FC236}">
                <a16:creationId xmlns:a16="http://schemas.microsoft.com/office/drawing/2014/main" id="{966B81FC-7D49-4C27-A920-06A935DC3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1948" y="4518875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759DF0D-156E-465C-9EA9-632E20E0DF87}"/>
              </a:ext>
            </a:extLst>
          </p:cNvPr>
          <p:cNvSpPr txBox="1"/>
          <p:nvPr/>
        </p:nvSpPr>
        <p:spPr>
          <a:xfrm>
            <a:off x="1071871" y="3639388"/>
            <a:ext cx="1671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9.134.69.170 </a:t>
            </a:r>
            <a:r>
              <a:rPr lang="zh-CN" altLang="en-US" sz="1100" dirty="0"/>
              <a:t>（</a:t>
            </a:r>
            <a:r>
              <a:rPr lang="en-US" altLang="zh-CN" sz="1100" dirty="0"/>
              <a:t>snowbin</a:t>
            </a:r>
            <a:r>
              <a:rPr lang="zh-CN" altLang="en-US" sz="1100" dirty="0"/>
              <a:t>）</a:t>
            </a:r>
            <a:endParaRPr lang="en-US" altLang="zh-CN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026B6D-53E0-4CCC-ABBE-D5A6C13D10D4}"/>
              </a:ext>
            </a:extLst>
          </p:cNvPr>
          <p:cNvSpPr/>
          <p:nvPr/>
        </p:nvSpPr>
        <p:spPr>
          <a:xfrm>
            <a:off x="2933009" y="3643950"/>
            <a:ext cx="1456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9.134.76.89 (paumk)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CB61EA-CD1A-41FA-AC74-200704A86FE1}"/>
              </a:ext>
            </a:extLst>
          </p:cNvPr>
          <p:cNvSpPr/>
          <p:nvPr/>
        </p:nvSpPr>
        <p:spPr>
          <a:xfrm>
            <a:off x="5196876" y="3639388"/>
            <a:ext cx="13965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9.134.186.82 (wczxt)</a:t>
            </a:r>
            <a:endParaRPr lang="zh-CN" altLang="en-US" sz="11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8856308-2690-445F-9174-1CEFD09015B8}"/>
              </a:ext>
            </a:extLst>
          </p:cNvPr>
          <p:cNvCxnSpPr/>
          <p:nvPr/>
        </p:nvCxnSpPr>
        <p:spPr>
          <a:xfrm flipH="1">
            <a:off x="1856096" y="2299648"/>
            <a:ext cx="887626" cy="75745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FABD7CE-27CA-4E31-903E-B62E533A89A6}"/>
              </a:ext>
            </a:extLst>
          </p:cNvPr>
          <p:cNvCxnSpPr>
            <a:cxnSpLocks/>
          </p:cNvCxnSpPr>
          <p:nvPr/>
        </p:nvCxnSpPr>
        <p:spPr>
          <a:xfrm>
            <a:off x="3330054" y="2320028"/>
            <a:ext cx="267422" cy="7370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DB77E0-6D95-49EE-A0A1-824801439ACB}"/>
              </a:ext>
            </a:extLst>
          </p:cNvPr>
          <p:cNvCxnSpPr>
            <a:cxnSpLocks/>
          </p:cNvCxnSpPr>
          <p:nvPr/>
        </p:nvCxnSpPr>
        <p:spPr>
          <a:xfrm>
            <a:off x="5607368" y="2264305"/>
            <a:ext cx="214049" cy="72900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07ECF13-F6BA-4C4C-90BA-00B8013F1313}"/>
              </a:ext>
            </a:extLst>
          </p:cNvPr>
          <p:cNvSpPr txBox="1"/>
          <p:nvPr/>
        </p:nvSpPr>
        <p:spPr>
          <a:xfrm>
            <a:off x="5520683" y="385706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  <a:cs typeface="Rod" panose="020B0604020202020204" pitchFamily="49" charset="-79"/>
              </a:rPr>
              <a:t>NameNode</a:t>
            </a:r>
          </a:p>
          <a:p>
            <a:pPr algn="ctr"/>
            <a:r>
              <a:rPr lang="en-US" altLang="zh-CN" sz="1000" dirty="0">
                <a:latin typeface="Consolas" panose="020B0609020204030204" pitchFamily="49" charset="0"/>
                <a:cs typeface="Rod" panose="020B0604020202020204" pitchFamily="49" charset="-79"/>
              </a:rPr>
              <a:t>DataNode</a:t>
            </a:r>
            <a:endParaRPr lang="zh-CN" altLang="en-US" sz="1000" dirty="0">
              <a:latin typeface="Consolas" panose="020B0609020204030204" pitchFamily="49" charset="0"/>
              <a:cs typeface="Rod" panose="020B0604020202020204" pitchFamily="49" charset="-79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CB152FE-B992-4ED9-988B-B82D4F22D8A1}"/>
              </a:ext>
            </a:extLst>
          </p:cNvPr>
          <p:cNvSpPr/>
          <p:nvPr/>
        </p:nvSpPr>
        <p:spPr>
          <a:xfrm>
            <a:off x="3320935" y="3900997"/>
            <a:ext cx="7489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  <a:cs typeface="Rod" panose="020B0604020202020204" pitchFamily="49" charset="-79"/>
              </a:rPr>
              <a:t>DataNode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3691080-591C-4024-9F4E-EF0E0146AEC4}"/>
              </a:ext>
            </a:extLst>
          </p:cNvPr>
          <p:cNvSpPr/>
          <p:nvPr/>
        </p:nvSpPr>
        <p:spPr>
          <a:xfrm>
            <a:off x="1459799" y="3900998"/>
            <a:ext cx="7489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  <a:cs typeface="Rod" panose="020B0604020202020204" pitchFamily="49" charset="-79"/>
              </a:rPr>
              <a:t>DataNode</a:t>
            </a:r>
            <a:endParaRPr lang="zh-CN" altLang="en-US" sz="1000" dirty="0">
              <a:latin typeface="Consolas" panose="020B0609020204030204" pitchFamily="49" charset="0"/>
              <a:cs typeface="Rod" panose="020B0604020202020204" pitchFamily="49" charset="-79"/>
            </a:endParaRPr>
          </a:p>
        </p:txBody>
      </p:sp>
      <p:sp>
        <p:nvSpPr>
          <p:cNvPr id="40" name="云形 39">
            <a:extLst>
              <a:ext uri="{FF2B5EF4-FFF2-40B4-BE49-F238E27FC236}">
                <a16:creationId xmlns:a16="http://schemas.microsoft.com/office/drawing/2014/main" id="{6BB70F2D-E685-47E3-9BF0-32EE9DD1F38A}"/>
              </a:ext>
            </a:extLst>
          </p:cNvPr>
          <p:cNvSpPr/>
          <p:nvPr/>
        </p:nvSpPr>
        <p:spPr>
          <a:xfrm>
            <a:off x="1724313" y="4264096"/>
            <a:ext cx="1524775" cy="61635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DB47D6E-B224-460E-B508-77BE0755A423}"/>
              </a:ext>
            </a:extLst>
          </p:cNvPr>
          <p:cNvCxnSpPr>
            <a:cxnSpLocks/>
          </p:cNvCxnSpPr>
          <p:nvPr/>
        </p:nvCxnSpPr>
        <p:spPr>
          <a:xfrm>
            <a:off x="3221673" y="4616049"/>
            <a:ext cx="904824" cy="29810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E6CBF9A-9FAD-4F74-8428-AEF10D1BA9B9}"/>
              </a:ext>
            </a:extLst>
          </p:cNvPr>
          <p:cNvSpPr/>
          <p:nvPr/>
        </p:nvSpPr>
        <p:spPr>
          <a:xfrm>
            <a:off x="1883487" y="4409026"/>
            <a:ext cx="1213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9.135.103.255</a:t>
            </a:r>
            <a:r>
              <a:rPr lang="en-US" altLang="zh-CN" sz="1100" dirty="0"/>
              <a:t>/21</a:t>
            </a:r>
            <a:endParaRPr lang="zh-CN" altLang="en-US" sz="11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091107-55F4-4AB9-87A9-2260D670D670}"/>
              </a:ext>
            </a:extLst>
          </p:cNvPr>
          <p:cNvSpPr/>
          <p:nvPr/>
        </p:nvSpPr>
        <p:spPr>
          <a:xfrm>
            <a:off x="4309692" y="5284593"/>
            <a:ext cx="6463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  <a:cs typeface="Rod" panose="020B0604020202020204" pitchFamily="49" charset="-79"/>
              </a:rPr>
              <a:t>Client</a:t>
            </a:r>
            <a:endParaRPr lang="zh-CN" altLang="en-US" sz="1100" dirty="0">
              <a:solidFill>
                <a:srgbClr val="FF0000"/>
              </a:solidFill>
              <a:latin typeface="Consolas" panose="020B0609020204030204" pitchFamily="49" charset="0"/>
              <a:cs typeface="Rod" panose="020B0604020202020204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0053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5613-881C-4177-BB85-3BC03130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hdfs</a:t>
            </a:r>
            <a:r>
              <a:rPr lang="zh-CN" altLang="en-US" dirty="0"/>
              <a:t>接口时的表现对比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ABE60-9534-4C3C-99D4-AA195091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F36F88-01C6-4C65-A0D5-1AB0281E2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15004"/>
              </p:ext>
            </p:extLst>
          </p:nvPr>
        </p:nvGraphicFramePr>
        <p:xfrm>
          <a:off x="1012798" y="1581501"/>
          <a:ext cx="10166404" cy="1544247"/>
        </p:xfrm>
        <a:graphic>
          <a:graphicData uri="http://schemas.openxmlformats.org/drawingml/2006/table">
            <a:tbl>
              <a:tblPr firstRow="1" firstCol="1" bandRow="1"/>
              <a:tblGrid>
                <a:gridCol w="2568034">
                  <a:extLst>
                    <a:ext uri="{9D8B030D-6E8A-4147-A177-3AD203B41FA5}">
                      <a16:colId xmlns:a16="http://schemas.microsoft.com/office/drawing/2014/main" val="1513288486"/>
                    </a:ext>
                  </a:extLst>
                </a:gridCol>
                <a:gridCol w="923109">
                  <a:extLst>
                    <a:ext uri="{9D8B030D-6E8A-4147-A177-3AD203B41FA5}">
                      <a16:colId xmlns:a16="http://schemas.microsoft.com/office/drawing/2014/main" val="2707162198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160762278"/>
                    </a:ext>
                  </a:extLst>
                </a:gridCol>
                <a:gridCol w="957676">
                  <a:extLst>
                    <a:ext uri="{9D8B030D-6E8A-4147-A177-3AD203B41FA5}">
                      <a16:colId xmlns:a16="http://schemas.microsoft.com/office/drawing/2014/main" val="2552918833"/>
                    </a:ext>
                  </a:extLst>
                </a:gridCol>
                <a:gridCol w="880410">
                  <a:extLst>
                    <a:ext uri="{9D8B030D-6E8A-4147-A177-3AD203B41FA5}">
                      <a16:colId xmlns:a16="http://schemas.microsoft.com/office/drawing/2014/main" val="3118818466"/>
                    </a:ext>
                  </a:extLst>
                </a:gridCol>
                <a:gridCol w="982075">
                  <a:extLst>
                    <a:ext uri="{9D8B030D-6E8A-4147-A177-3AD203B41FA5}">
                      <a16:colId xmlns:a16="http://schemas.microsoft.com/office/drawing/2014/main" val="3092421867"/>
                    </a:ext>
                  </a:extLst>
                </a:gridCol>
                <a:gridCol w="998341">
                  <a:extLst>
                    <a:ext uri="{9D8B030D-6E8A-4147-A177-3AD203B41FA5}">
                      <a16:colId xmlns:a16="http://schemas.microsoft.com/office/drawing/2014/main" val="2345057014"/>
                    </a:ext>
                  </a:extLst>
                </a:gridCol>
                <a:gridCol w="1008508">
                  <a:extLst>
                    <a:ext uri="{9D8B030D-6E8A-4147-A177-3AD203B41FA5}">
                      <a16:colId xmlns:a16="http://schemas.microsoft.com/office/drawing/2014/main" val="1929938544"/>
                    </a:ext>
                  </a:extLst>
                </a:gridCol>
                <a:gridCol w="927176">
                  <a:extLst>
                    <a:ext uri="{9D8B030D-6E8A-4147-A177-3AD203B41FA5}">
                      <a16:colId xmlns:a16="http://schemas.microsoft.com/office/drawing/2014/main" val="3693164568"/>
                    </a:ext>
                  </a:extLst>
                </a:gridCol>
              </a:tblGrid>
              <a:tr h="220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Avg_t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（平均执行时间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ms</a:t>
                      </a:r>
                      <a:r>
                        <a:rPr 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Ozone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Hadoop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08814"/>
                  </a:ext>
                </a:extLst>
              </a:tr>
              <a:tr h="441212">
                <a:tc>
                  <a:txBody>
                    <a:bodyPr/>
                    <a:lstStyle/>
                    <a:p>
                      <a:pPr marL="666750" indent="-6667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   fileNum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66750" indent="-666750"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fileSize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798501"/>
                  </a:ext>
                </a:extLst>
              </a:tr>
              <a:tr h="220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100KB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30.65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20.366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18.0329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30.99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29.704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29.2707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90679"/>
                  </a:ext>
                </a:extLst>
              </a:tr>
              <a:tr h="220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500KB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25.44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23.19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23.7548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49.85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47.398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44.1574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257704"/>
                  </a:ext>
                </a:extLst>
              </a:tr>
              <a:tr h="220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5MB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113.15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138.111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122.71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132.21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130.4464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940588"/>
                  </a:ext>
                </a:extLst>
              </a:tr>
              <a:tr h="2206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500MB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9746.78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7568.9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28624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AEEAC5-403D-4340-A24F-B4BFDD91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53288"/>
              </p:ext>
            </p:extLst>
          </p:nvPr>
        </p:nvGraphicFramePr>
        <p:xfrm>
          <a:off x="1012798" y="3429000"/>
          <a:ext cx="10166404" cy="1493520"/>
        </p:xfrm>
        <a:graphic>
          <a:graphicData uri="http://schemas.openxmlformats.org/drawingml/2006/table">
            <a:tbl>
              <a:tblPr firstRow="1" firstCol="1" bandRow="1"/>
              <a:tblGrid>
                <a:gridCol w="2576167">
                  <a:extLst>
                    <a:ext uri="{9D8B030D-6E8A-4147-A177-3AD203B41FA5}">
                      <a16:colId xmlns:a16="http://schemas.microsoft.com/office/drawing/2014/main" val="1603087787"/>
                    </a:ext>
                  </a:extLst>
                </a:gridCol>
                <a:gridCol w="931243">
                  <a:extLst>
                    <a:ext uri="{9D8B030D-6E8A-4147-A177-3AD203B41FA5}">
                      <a16:colId xmlns:a16="http://schemas.microsoft.com/office/drawing/2014/main" val="3481422394"/>
                    </a:ext>
                  </a:extLst>
                </a:gridCol>
                <a:gridCol w="929210">
                  <a:extLst>
                    <a:ext uri="{9D8B030D-6E8A-4147-A177-3AD203B41FA5}">
                      <a16:colId xmlns:a16="http://schemas.microsoft.com/office/drawing/2014/main" val="925097683"/>
                    </a:ext>
                  </a:extLst>
                </a:gridCol>
                <a:gridCol w="965808">
                  <a:extLst>
                    <a:ext uri="{9D8B030D-6E8A-4147-A177-3AD203B41FA5}">
                      <a16:colId xmlns:a16="http://schemas.microsoft.com/office/drawing/2014/main" val="2773995621"/>
                    </a:ext>
                  </a:extLst>
                </a:gridCol>
                <a:gridCol w="888543">
                  <a:extLst>
                    <a:ext uri="{9D8B030D-6E8A-4147-A177-3AD203B41FA5}">
                      <a16:colId xmlns:a16="http://schemas.microsoft.com/office/drawing/2014/main" val="365248015"/>
                    </a:ext>
                  </a:extLst>
                </a:gridCol>
                <a:gridCol w="990207">
                  <a:extLst>
                    <a:ext uri="{9D8B030D-6E8A-4147-A177-3AD203B41FA5}">
                      <a16:colId xmlns:a16="http://schemas.microsoft.com/office/drawing/2014/main" val="2486386223"/>
                    </a:ext>
                  </a:extLst>
                </a:gridCol>
                <a:gridCol w="1006474">
                  <a:extLst>
                    <a:ext uri="{9D8B030D-6E8A-4147-A177-3AD203B41FA5}">
                      <a16:colId xmlns:a16="http://schemas.microsoft.com/office/drawing/2014/main" val="1275276398"/>
                    </a:ext>
                  </a:extLst>
                </a:gridCol>
                <a:gridCol w="943443">
                  <a:extLst>
                    <a:ext uri="{9D8B030D-6E8A-4147-A177-3AD203B41FA5}">
                      <a16:colId xmlns:a16="http://schemas.microsoft.com/office/drawing/2014/main" val="81982514"/>
                    </a:ext>
                  </a:extLst>
                </a:gridCol>
                <a:gridCol w="935309">
                  <a:extLst>
                    <a:ext uri="{9D8B030D-6E8A-4147-A177-3AD203B41FA5}">
                      <a16:colId xmlns:a16="http://schemas.microsoft.com/office/drawing/2014/main" val="2544430563"/>
                    </a:ext>
                  </a:extLst>
                </a:gridCol>
              </a:tblGrid>
              <a:tr h="142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Avg_t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（平均执行时间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ms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Ozone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Hadoop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95730"/>
                  </a:ext>
                </a:extLst>
              </a:tr>
              <a:tr h="284004">
                <a:tc>
                  <a:txBody>
                    <a:bodyPr/>
                    <a:lstStyle/>
                    <a:p>
                      <a:pPr marL="666750" indent="-66675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   fileNum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66750" indent="-666750"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fileSize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296159"/>
                  </a:ext>
                </a:extLst>
              </a:tr>
              <a:tr h="142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100KB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11.36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6.827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5.2063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3.73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2.785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2.4315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298044"/>
                  </a:ext>
                </a:extLst>
              </a:tr>
              <a:tr h="142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500KB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10.61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7.91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6.7444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5.54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3.873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3.7068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494918"/>
                  </a:ext>
                </a:extLst>
              </a:tr>
              <a:tr h="142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5MB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41.67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38.428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24.23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27.172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28.3128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946946"/>
                  </a:ext>
                </a:extLst>
              </a:tr>
              <a:tr h="1420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500MB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6416.18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2950.84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01656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572D52-1625-40C8-BFE6-7968D5961240}"/>
              </a:ext>
            </a:extLst>
          </p:cNvPr>
          <p:cNvSpPr txBox="1"/>
          <p:nvPr/>
        </p:nvSpPr>
        <p:spPr>
          <a:xfrm>
            <a:off x="929639" y="1276101"/>
            <a:ext cx="129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create_write</a:t>
            </a:r>
            <a:endParaRPr lang="zh-CN" altLang="en-US" sz="14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C06EF52-4AD0-4447-AD34-0FE80A9FA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5369"/>
              </p:ext>
            </p:extLst>
          </p:nvPr>
        </p:nvGraphicFramePr>
        <p:xfrm>
          <a:off x="1012799" y="5225772"/>
          <a:ext cx="10166404" cy="1493520"/>
        </p:xfrm>
        <a:graphic>
          <a:graphicData uri="http://schemas.openxmlformats.org/drawingml/2006/table">
            <a:tbl>
              <a:tblPr firstRow="1" firstCol="1" bandRow="1"/>
              <a:tblGrid>
                <a:gridCol w="2576167">
                  <a:extLst>
                    <a:ext uri="{9D8B030D-6E8A-4147-A177-3AD203B41FA5}">
                      <a16:colId xmlns:a16="http://schemas.microsoft.com/office/drawing/2014/main" val="4106978624"/>
                    </a:ext>
                  </a:extLst>
                </a:gridCol>
                <a:gridCol w="931243">
                  <a:extLst>
                    <a:ext uri="{9D8B030D-6E8A-4147-A177-3AD203B41FA5}">
                      <a16:colId xmlns:a16="http://schemas.microsoft.com/office/drawing/2014/main" val="2461804554"/>
                    </a:ext>
                  </a:extLst>
                </a:gridCol>
                <a:gridCol w="929210">
                  <a:extLst>
                    <a:ext uri="{9D8B030D-6E8A-4147-A177-3AD203B41FA5}">
                      <a16:colId xmlns:a16="http://schemas.microsoft.com/office/drawing/2014/main" val="340402465"/>
                    </a:ext>
                  </a:extLst>
                </a:gridCol>
                <a:gridCol w="965808">
                  <a:extLst>
                    <a:ext uri="{9D8B030D-6E8A-4147-A177-3AD203B41FA5}">
                      <a16:colId xmlns:a16="http://schemas.microsoft.com/office/drawing/2014/main" val="3491892353"/>
                    </a:ext>
                  </a:extLst>
                </a:gridCol>
                <a:gridCol w="888543">
                  <a:extLst>
                    <a:ext uri="{9D8B030D-6E8A-4147-A177-3AD203B41FA5}">
                      <a16:colId xmlns:a16="http://schemas.microsoft.com/office/drawing/2014/main" val="633341752"/>
                    </a:ext>
                  </a:extLst>
                </a:gridCol>
                <a:gridCol w="990207">
                  <a:extLst>
                    <a:ext uri="{9D8B030D-6E8A-4147-A177-3AD203B41FA5}">
                      <a16:colId xmlns:a16="http://schemas.microsoft.com/office/drawing/2014/main" val="1327629810"/>
                    </a:ext>
                  </a:extLst>
                </a:gridCol>
                <a:gridCol w="1006474">
                  <a:extLst>
                    <a:ext uri="{9D8B030D-6E8A-4147-A177-3AD203B41FA5}">
                      <a16:colId xmlns:a16="http://schemas.microsoft.com/office/drawing/2014/main" val="1634137886"/>
                    </a:ext>
                  </a:extLst>
                </a:gridCol>
                <a:gridCol w="943443">
                  <a:extLst>
                    <a:ext uri="{9D8B030D-6E8A-4147-A177-3AD203B41FA5}">
                      <a16:colId xmlns:a16="http://schemas.microsoft.com/office/drawing/2014/main" val="3742282957"/>
                    </a:ext>
                  </a:extLst>
                </a:gridCol>
                <a:gridCol w="935309">
                  <a:extLst>
                    <a:ext uri="{9D8B030D-6E8A-4147-A177-3AD203B41FA5}">
                      <a16:colId xmlns:a16="http://schemas.microsoft.com/office/drawing/2014/main" val="617607703"/>
                    </a:ext>
                  </a:extLst>
                </a:gridCol>
              </a:tblGrid>
              <a:tr h="167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Avg_t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（平均执行时间 </a:t>
                      </a: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zh-CN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Ozone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Hadoop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43663"/>
                  </a:ext>
                </a:extLst>
              </a:tr>
              <a:tr h="335722">
                <a:tc>
                  <a:txBody>
                    <a:bodyPr/>
                    <a:lstStyle/>
                    <a:p>
                      <a:pPr marL="666750" indent="-66675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        fileNum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66750" indent="-66675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fileSize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100000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575031"/>
                  </a:ext>
                </a:extLst>
              </a:tr>
              <a:tr h="167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100KB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26.52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21.045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20.6369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2.50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2.455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2.3228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313945"/>
                  </a:ext>
                </a:extLst>
              </a:tr>
              <a:tr h="167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500KB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26.78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23.704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22.9933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2.445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2.3299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766029"/>
                  </a:ext>
                </a:extLst>
              </a:tr>
              <a:tr h="167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5MB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27.4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24.769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2.402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2.368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040172"/>
                  </a:ext>
                </a:extLst>
              </a:tr>
              <a:tr h="167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500MB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28.71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2.65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3080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C048D29-A120-4531-AB1A-0C3A777069CC}"/>
              </a:ext>
            </a:extLst>
          </p:cNvPr>
          <p:cNvSpPr txBox="1"/>
          <p:nvPr/>
        </p:nvSpPr>
        <p:spPr>
          <a:xfrm>
            <a:off x="929639" y="3115110"/>
            <a:ext cx="1296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open_read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A0BD77-9B28-439A-8367-6AACCABC379B}"/>
              </a:ext>
            </a:extLst>
          </p:cNvPr>
          <p:cNvSpPr txBox="1"/>
          <p:nvPr/>
        </p:nvSpPr>
        <p:spPr>
          <a:xfrm>
            <a:off x="929638" y="4920258"/>
            <a:ext cx="438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rename</a:t>
            </a:r>
            <a:r>
              <a:rPr lang="zh-CN" altLang="en-US" sz="1400" dirty="0"/>
              <a:t>（遍历并修改同一个文件夹下的单个文件）</a:t>
            </a:r>
          </a:p>
        </p:txBody>
      </p:sp>
    </p:spTree>
    <p:extLst>
      <p:ext uri="{BB962C8B-B14F-4D97-AF65-F5344CB8AC3E}">
        <p14:creationId xmlns:p14="http://schemas.microsoft.com/office/powerpoint/2010/main" val="41832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BFFC07-FD49-4D0C-9768-D12D562D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8525027" cy="41359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2E6E90-F1D2-49FF-89FC-3100DEB54581}"/>
              </a:ext>
            </a:extLst>
          </p:cNvPr>
          <p:cNvSpPr txBox="1"/>
          <p:nvPr/>
        </p:nvSpPr>
        <p:spPr>
          <a:xfrm>
            <a:off x="9363227" y="365125"/>
            <a:ext cx="26979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client</a:t>
            </a:r>
            <a:r>
              <a:rPr lang="zh-CN" altLang="en-US" dirty="0"/>
              <a:t>发送写请求 指明</a:t>
            </a:r>
            <a:r>
              <a:rPr lang="en-US" altLang="zh-CN" dirty="0"/>
              <a:t>key</a:t>
            </a:r>
            <a:r>
              <a:rPr lang="zh-CN" altLang="en-US" dirty="0"/>
              <a:t>所在的</a:t>
            </a:r>
            <a:r>
              <a:rPr lang="en-US" altLang="zh-CN" dirty="0"/>
              <a:t>volume bucket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OM</a:t>
            </a:r>
            <a:r>
              <a:rPr lang="zh-CN" altLang="en-US" dirty="0"/>
              <a:t>需要为</a:t>
            </a:r>
            <a:r>
              <a:rPr lang="en-US" altLang="zh-CN" dirty="0"/>
              <a:t>client</a:t>
            </a:r>
            <a:r>
              <a:rPr lang="zh-CN" altLang="en-US" dirty="0"/>
              <a:t>分配</a:t>
            </a:r>
            <a:r>
              <a:rPr lang="en-US" altLang="zh-CN" dirty="0"/>
              <a:t>block</a:t>
            </a:r>
            <a:r>
              <a:rPr lang="zh-CN" altLang="en-US" dirty="0"/>
              <a:t>，于是它向</a:t>
            </a:r>
            <a:r>
              <a:rPr lang="en-US" altLang="zh-CN" dirty="0"/>
              <a:t>SCM</a:t>
            </a:r>
            <a:r>
              <a:rPr lang="zh-CN" altLang="en-US" dirty="0"/>
              <a:t>请求</a:t>
            </a:r>
            <a:r>
              <a:rPr lang="en-US" altLang="zh-CN" dirty="0"/>
              <a:t>block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③</a:t>
            </a:r>
            <a:r>
              <a:rPr lang="en-US" altLang="zh-CN" dirty="0">
                <a:solidFill>
                  <a:srgbClr val="FF0000"/>
                </a:solidFill>
              </a:rPr>
              <a:t>SCM</a:t>
            </a:r>
            <a:r>
              <a:rPr lang="zh-CN" altLang="en-US" dirty="0">
                <a:solidFill>
                  <a:srgbClr val="FF0000"/>
                </a:solidFill>
              </a:rPr>
              <a:t>分配一个</a:t>
            </a:r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，而实际上这个</a:t>
            </a:r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会有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个副本（如果备份数是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），它们位于三个</a:t>
            </a:r>
            <a:r>
              <a:rPr lang="en-US" altLang="zh-CN" dirty="0">
                <a:solidFill>
                  <a:srgbClr val="FF0000"/>
                </a:solidFill>
              </a:rPr>
              <a:t>datanode</a:t>
            </a:r>
            <a:r>
              <a:rPr lang="zh-CN" altLang="en-US" dirty="0">
                <a:solidFill>
                  <a:srgbClr val="FF0000"/>
                </a:solidFill>
              </a:rPr>
              <a:t>上，然后</a:t>
            </a:r>
            <a:r>
              <a:rPr lang="en-US" altLang="zh-CN" dirty="0">
                <a:solidFill>
                  <a:srgbClr val="FF0000"/>
                </a:solidFill>
              </a:rPr>
              <a:t>SCM</a:t>
            </a:r>
            <a:r>
              <a:rPr lang="zh-CN" altLang="en-US" dirty="0">
                <a:solidFill>
                  <a:srgbClr val="FF0000"/>
                </a:solidFill>
              </a:rPr>
              <a:t>把</a:t>
            </a:r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以及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返回给</a:t>
            </a:r>
            <a:r>
              <a:rPr lang="en-US" altLang="zh-CN" dirty="0">
                <a:solidFill>
                  <a:srgbClr val="FF0000"/>
                </a:solidFill>
              </a:rPr>
              <a:t>OM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④</a:t>
            </a:r>
            <a:r>
              <a:rPr lang="en-US" altLang="zh-CN" dirty="0"/>
              <a:t>OM</a:t>
            </a:r>
            <a:r>
              <a:rPr lang="zh-CN" altLang="en-US" dirty="0"/>
              <a:t>记录下块的信息（作为</a:t>
            </a:r>
            <a:r>
              <a:rPr lang="en-US" altLang="zh-CN" dirty="0"/>
              <a:t>metadata</a:t>
            </a:r>
            <a:r>
              <a:rPr lang="zh-CN" altLang="en-US" dirty="0"/>
              <a:t>），然后将块的信息和</a:t>
            </a:r>
            <a:r>
              <a:rPr lang="en-US" altLang="zh-CN" dirty="0"/>
              <a:t>token</a:t>
            </a:r>
            <a:r>
              <a:rPr lang="zh-CN" altLang="en-US" dirty="0"/>
              <a:t>返回给</a:t>
            </a:r>
            <a:r>
              <a:rPr lang="en-US" altLang="zh-CN" dirty="0"/>
              <a:t>client</a:t>
            </a:r>
            <a:endParaRPr lang="zh-CN" altLang="en-US" dirty="0"/>
          </a:p>
          <a:p>
            <a:r>
              <a:rPr lang="zh-CN" altLang="en-US" dirty="0"/>
              <a:t>⑤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datanode</a:t>
            </a:r>
            <a:r>
              <a:rPr lang="zh-CN" altLang="en-US" dirty="0"/>
              <a:t>写入数据</a:t>
            </a:r>
          </a:p>
          <a:p>
            <a:r>
              <a:rPr lang="zh-CN" altLang="en-US" dirty="0"/>
              <a:t>⑥写入数据完成后，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OM </a:t>
            </a:r>
            <a:r>
              <a:rPr lang="zh-CN" altLang="en-US" dirty="0"/>
              <a:t>进行</a:t>
            </a:r>
            <a:r>
              <a:rPr lang="en-US" altLang="zh-CN" dirty="0"/>
              <a:t>commit</a:t>
            </a:r>
            <a:r>
              <a:rPr lang="zh-CN" altLang="en-US" dirty="0"/>
              <a:t>操作（代表写完了）</a:t>
            </a:r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12B75C-2170-4E45-B5DE-6D903820AF24}"/>
              </a:ext>
            </a:extLst>
          </p:cNvPr>
          <p:cNvSpPr/>
          <p:nvPr/>
        </p:nvSpPr>
        <p:spPr>
          <a:xfrm>
            <a:off x="4412634" y="38935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③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751C4E-B27A-463D-BA15-E7F9CF03B397}"/>
              </a:ext>
            </a:extLst>
          </p:cNvPr>
          <p:cNvCxnSpPr/>
          <p:nvPr/>
        </p:nvCxnSpPr>
        <p:spPr>
          <a:xfrm flipV="1">
            <a:off x="5558117" y="3621741"/>
            <a:ext cx="0" cy="869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9E6E9B0-4EFD-466A-9518-22C1DFC9B835}"/>
              </a:ext>
            </a:extLst>
          </p:cNvPr>
          <p:cNvCxnSpPr>
            <a:cxnSpLocks/>
          </p:cNvCxnSpPr>
          <p:nvPr/>
        </p:nvCxnSpPr>
        <p:spPr>
          <a:xfrm>
            <a:off x="5298141" y="3621741"/>
            <a:ext cx="0" cy="869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B248717-8D8F-47DE-AC6A-592B0D773448}"/>
              </a:ext>
            </a:extLst>
          </p:cNvPr>
          <p:cNvCxnSpPr/>
          <p:nvPr/>
        </p:nvCxnSpPr>
        <p:spPr>
          <a:xfrm flipV="1">
            <a:off x="5558117" y="2375646"/>
            <a:ext cx="0" cy="869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9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BFFC07-FD49-4D0C-9768-D12D562D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8525027" cy="41359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2E6E90-F1D2-49FF-89FC-3100DEB54581}"/>
              </a:ext>
            </a:extLst>
          </p:cNvPr>
          <p:cNvSpPr txBox="1"/>
          <p:nvPr/>
        </p:nvSpPr>
        <p:spPr>
          <a:xfrm>
            <a:off x="9363227" y="365125"/>
            <a:ext cx="26979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client</a:t>
            </a:r>
            <a:r>
              <a:rPr lang="zh-CN" altLang="en-US" dirty="0"/>
              <a:t>发送写请求 指明</a:t>
            </a:r>
            <a:r>
              <a:rPr lang="en-US" altLang="zh-CN" dirty="0"/>
              <a:t>key</a:t>
            </a:r>
            <a:r>
              <a:rPr lang="zh-CN" altLang="en-US" dirty="0"/>
              <a:t>所在的</a:t>
            </a:r>
            <a:r>
              <a:rPr lang="en-US" altLang="zh-CN" dirty="0"/>
              <a:t>volume bucket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OM</a:t>
            </a:r>
            <a:r>
              <a:rPr lang="zh-CN" altLang="en-US" dirty="0"/>
              <a:t>需要为</a:t>
            </a:r>
            <a:r>
              <a:rPr lang="en-US" altLang="zh-CN" dirty="0"/>
              <a:t>client</a:t>
            </a:r>
            <a:r>
              <a:rPr lang="zh-CN" altLang="en-US" dirty="0"/>
              <a:t>分配</a:t>
            </a:r>
            <a:r>
              <a:rPr lang="en-US" altLang="zh-CN" dirty="0"/>
              <a:t>block</a:t>
            </a:r>
            <a:r>
              <a:rPr lang="zh-CN" altLang="en-US" dirty="0"/>
              <a:t>，于是它向</a:t>
            </a:r>
            <a:r>
              <a:rPr lang="en-US" altLang="zh-CN" dirty="0"/>
              <a:t>SCM</a:t>
            </a:r>
            <a:r>
              <a:rPr lang="zh-CN" altLang="en-US" dirty="0"/>
              <a:t>请求</a:t>
            </a:r>
            <a:r>
              <a:rPr lang="en-US" altLang="zh-CN" dirty="0"/>
              <a:t>block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③</a:t>
            </a:r>
            <a:r>
              <a:rPr lang="en-US" altLang="zh-CN" dirty="0"/>
              <a:t>SCM</a:t>
            </a:r>
            <a:r>
              <a:rPr lang="zh-CN" altLang="en-US" dirty="0"/>
              <a:t>分配一个</a:t>
            </a:r>
            <a:r>
              <a:rPr lang="en-US" altLang="zh-CN" dirty="0"/>
              <a:t>block</a:t>
            </a:r>
            <a:r>
              <a:rPr lang="zh-CN" altLang="en-US" dirty="0"/>
              <a:t>，而实际上这个</a:t>
            </a:r>
            <a:r>
              <a:rPr lang="en-US" altLang="zh-CN" dirty="0"/>
              <a:t>block</a:t>
            </a:r>
            <a:r>
              <a:rPr lang="zh-CN" altLang="en-US" dirty="0"/>
              <a:t>会有</a:t>
            </a:r>
            <a:r>
              <a:rPr lang="en-US" altLang="zh-CN" dirty="0"/>
              <a:t>3</a:t>
            </a:r>
            <a:r>
              <a:rPr lang="zh-CN" altLang="en-US" dirty="0"/>
              <a:t>个副本（如果备份数是</a:t>
            </a:r>
            <a:r>
              <a:rPr lang="en-US" altLang="zh-CN" dirty="0"/>
              <a:t>3</a:t>
            </a:r>
            <a:r>
              <a:rPr lang="zh-CN" altLang="en-US" dirty="0"/>
              <a:t>），它们位于三个</a:t>
            </a:r>
            <a:r>
              <a:rPr lang="en-US" altLang="zh-CN" dirty="0"/>
              <a:t>datanode</a:t>
            </a:r>
            <a:r>
              <a:rPr lang="zh-CN" altLang="en-US" dirty="0"/>
              <a:t>上，然后</a:t>
            </a:r>
            <a:r>
              <a:rPr lang="en-US" altLang="zh-CN" dirty="0"/>
              <a:t>SCM</a:t>
            </a:r>
            <a:r>
              <a:rPr lang="zh-CN" altLang="en-US" dirty="0"/>
              <a:t>把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以及</a:t>
            </a:r>
            <a:r>
              <a:rPr lang="en-US" altLang="zh-CN" dirty="0"/>
              <a:t>token</a:t>
            </a:r>
            <a:r>
              <a:rPr lang="zh-CN" altLang="en-US" dirty="0"/>
              <a:t>返回给</a:t>
            </a:r>
            <a:r>
              <a:rPr lang="en-US" altLang="zh-CN" dirty="0"/>
              <a:t>OM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④</a:t>
            </a:r>
            <a:r>
              <a:rPr lang="en-US" altLang="zh-CN" dirty="0">
                <a:solidFill>
                  <a:srgbClr val="FF0000"/>
                </a:solidFill>
              </a:rPr>
              <a:t>OM</a:t>
            </a:r>
            <a:r>
              <a:rPr lang="zh-CN" altLang="en-US" dirty="0">
                <a:solidFill>
                  <a:srgbClr val="FF0000"/>
                </a:solidFill>
              </a:rPr>
              <a:t>记录下块的信息（作为</a:t>
            </a:r>
            <a:r>
              <a:rPr lang="en-US" altLang="zh-CN" dirty="0">
                <a:solidFill>
                  <a:srgbClr val="FF0000"/>
                </a:solidFill>
              </a:rPr>
              <a:t>metadata</a:t>
            </a:r>
            <a:r>
              <a:rPr lang="zh-CN" altLang="en-US" dirty="0">
                <a:solidFill>
                  <a:srgbClr val="FF0000"/>
                </a:solidFill>
              </a:rPr>
              <a:t>），然后将块的信息和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  <a:r>
              <a:rPr lang="zh-CN" altLang="en-US" dirty="0">
                <a:solidFill>
                  <a:srgbClr val="FF0000"/>
                </a:solidFill>
              </a:rPr>
              <a:t>返回给</a:t>
            </a:r>
            <a:r>
              <a:rPr lang="en-US" altLang="zh-CN" dirty="0">
                <a:solidFill>
                  <a:srgbClr val="FF0000"/>
                </a:solidFill>
              </a:rPr>
              <a:t>client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⑤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datanode</a:t>
            </a:r>
            <a:r>
              <a:rPr lang="zh-CN" altLang="en-US" dirty="0"/>
              <a:t>写入数据</a:t>
            </a:r>
          </a:p>
          <a:p>
            <a:r>
              <a:rPr lang="zh-CN" altLang="en-US" dirty="0"/>
              <a:t>⑥写入数据完成后，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OM </a:t>
            </a:r>
            <a:r>
              <a:rPr lang="zh-CN" altLang="en-US" dirty="0"/>
              <a:t>进行</a:t>
            </a:r>
            <a:r>
              <a:rPr lang="en-US" altLang="zh-CN" dirty="0"/>
              <a:t>commit</a:t>
            </a:r>
            <a:r>
              <a:rPr lang="zh-CN" altLang="en-US" dirty="0"/>
              <a:t>操作（代表写完了）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066C58-D601-4DED-9EE5-966503F116F9}"/>
              </a:ext>
            </a:extLst>
          </p:cNvPr>
          <p:cNvSpPr/>
          <p:nvPr/>
        </p:nvSpPr>
        <p:spPr>
          <a:xfrm>
            <a:off x="2867146" y="15671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④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A6D4BDB-2FFE-4781-9782-B2BF1161288F}"/>
              </a:ext>
            </a:extLst>
          </p:cNvPr>
          <p:cNvCxnSpPr>
            <a:cxnSpLocks/>
          </p:cNvCxnSpPr>
          <p:nvPr/>
        </p:nvCxnSpPr>
        <p:spPr>
          <a:xfrm flipH="1">
            <a:off x="2689414" y="1963272"/>
            <a:ext cx="7709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0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BFFC07-FD49-4D0C-9768-D12D562D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8525027" cy="41359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2E6E90-F1D2-49FF-89FC-3100DEB54581}"/>
              </a:ext>
            </a:extLst>
          </p:cNvPr>
          <p:cNvSpPr txBox="1"/>
          <p:nvPr/>
        </p:nvSpPr>
        <p:spPr>
          <a:xfrm>
            <a:off x="9363227" y="365125"/>
            <a:ext cx="26979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client</a:t>
            </a:r>
            <a:r>
              <a:rPr lang="zh-CN" altLang="en-US" dirty="0"/>
              <a:t>发送写请求 指明</a:t>
            </a:r>
            <a:r>
              <a:rPr lang="en-US" altLang="zh-CN" dirty="0"/>
              <a:t>key</a:t>
            </a:r>
            <a:r>
              <a:rPr lang="zh-CN" altLang="en-US" dirty="0"/>
              <a:t>所在的</a:t>
            </a:r>
            <a:r>
              <a:rPr lang="en-US" altLang="zh-CN" dirty="0"/>
              <a:t>volume bucket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OM</a:t>
            </a:r>
            <a:r>
              <a:rPr lang="zh-CN" altLang="en-US" dirty="0"/>
              <a:t>需要为</a:t>
            </a:r>
            <a:r>
              <a:rPr lang="en-US" altLang="zh-CN" dirty="0"/>
              <a:t>client</a:t>
            </a:r>
            <a:r>
              <a:rPr lang="zh-CN" altLang="en-US" dirty="0"/>
              <a:t>分配</a:t>
            </a:r>
            <a:r>
              <a:rPr lang="en-US" altLang="zh-CN" dirty="0"/>
              <a:t>block</a:t>
            </a:r>
            <a:r>
              <a:rPr lang="zh-CN" altLang="en-US" dirty="0"/>
              <a:t>，于是它向</a:t>
            </a:r>
            <a:r>
              <a:rPr lang="en-US" altLang="zh-CN" dirty="0"/>
              <a:t>SCM</a:t>
            </a:r>
            <a:r>
              <a:rPr lang="zh-CN" altLang="en-US" dirty="0"/>
              <a:t>请求</a:t>
            </a:r>
            <a:r>
              <a:rPr lang="en-US" altLang="zh-CN" dirty="0"/>
              <a:t>block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③</a:t>
            </a:r>
            <a:r>
              <a:rPr lang="en-US" altLang="zh-CN" dirty="0"/>
              <a:t>SCM</a:t>
            </a:r>
            <a:r>
              <a:rPr lang="zh-CN" altLang="en-US" dirty="0"/>
              <a:t>分配一个</a:t>
            </a:r>
            <a:r>
              <a:rPr lang="en-US" altLang="zh-CN" dirty="0"/>
              <a:t>block</a:t>
            </a:r>
            <a:r>
              <a:rPr lang="zh-CN" altLang="en-US" dirty="0"/>
              <a:t>，而实际上这个</a:t>
            </a:r>
            <a:r>
              <a:rPr lang="en-US" altLang="zh-CN" dirty="0"/>
              <a:t>block</a:t>
            </a:r>
            <a:r>
              <a:rPr lang="zh-CN" altLang="en-US" dirty="0"/>
              <a:t>会有</a:t>
            </a:r>
            <a:r>
              <a:rPr lang="en-US" altLang="zh-CN" dirty="0"/>
              <a:t>3</a:t>
            </a:r>
            <a:r>
              <a:rPr lang="zh-CN" altLang="en-US" dirty="0"/>
              <a:t>个副本（如果备份数是</a:t>
            </a:r>
            <a:r>
              <a:rPr lang="en-US" altLang="zh-CN" dirty="0"/>
              <a:t>3</a:t>
            </a:r>
            <a:r>
              <a:rPr lang="zh-CN" altLang="en-US" dirty="0"/>
              <a:t>），它们位于三个</a:t>
            </a:r>
            <a:r>
              <a:rPr lang="en-US" altLang="zh-CN" dirty="0"/>
              <a:t>datanode</a:t>
            </a:r>
            <a:r>
              <a:rPr lang="zh-CN" altLang="en-US" dirty="0"/>
              <a:t>上，然后</a:t>
            </a:r>
            <a:r>
              <a:rPr lang="en-US" altLang="zh-CN" dirty="0"/>
              <a:t>SCM</a:t>
            </a:r>
            <a:r>
              <a:rPr lang="zh-CN" altLang="en-US" dirty="0"/>
              <a:t>把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以及</a:t>
            </a:r>
            <a:r>
              <a:rPr lang="en-US" altLang="zh-CN" dirty="0"/>
              <a:t>token</a:t>
            </a:r>
            <a:r>
              <a:rPr lang="zh-CN" altLang="en-US" dirty="0"/>
              <a:t>返回给</a:t>
            </a:r>
            <a:r>
              <a:rPr lang="en-US" altLang="zh-CN" dirty="0"/>
              <a:t>OM</a:t>
            </a:r>
            <a:endParaRPr lang="zh-CN" altLang="en-US" dirty="0"/>
          </a:p>
          <a:p>
            <a:r>
              <a:rPr lang="zh-CN" altLang="en-US" dirty="0"/>
              <a:t>④</a:t>
            </a:r>
            <a:r>
              <a:rPr lang="en-US" altLang="zh-CN" dirty="0"/>
              <a:t>OM</a:t>
            </a:r>
            <a:r>
              <a:rPr lang="zh-CN" altLang="en-US" dirty="0"/>
              <a:t>记录下块的信息（作为</a:t>
            </a:r>
            <a:r>
              <a:rPr lang="en-US" altLang="zh-CN" dirty="0"/>
              <a:t>metadata</a:t>
            </a:r>
            <a:r>
              <a:rPr lang="zh-CN" altLang="en-US" dirty="0"/>
              <a:t>），然后将块的信息和</a:t>
            </a:r>
            <a:r>
              <a:rPr lang="en-US" altLang="zh-CN" dirty="0"/>
              <a:t>token</a:t>
            </a:r>
            <a:r>
              <a:rPr lang="zh-CN" altLang="en-US" dirty="0"/>
              <a:t>返回给</a:t>
            </a:r>
            <a:r>
              <a:rPr lang="en-US" altLang="zh-CN" dirty="0"/>
              <a:t>client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⑤</a:t>
            </a:r>
            <a:r>
              <a:rPr lang="en-US" altLang="zh-CN" dirty="0">
                <a:solidFill>
                  <a:srgbClr val="FF0000"/>
                </a:solidFill>
              </a:rPr>
              <a:t>client</a:t>
            </a:r>
            <a:r>
              <a:rPr lang="zh-CN" altLang="en-US" dirty="0">
                <a:solidFill>
                  <a:srgbClr val="FF0000"/>
                </a:solidFill>
              </a:rPr>
              <a:t>向</a:t>
            </a:r>
            <a:r>
              <a:rPr lang="en-US" altLang="zh-CN" dirty="0">
                <a:solidFill>
                  <a:srgbClr val="FF0000"/>
                </a:solidFill>
              </a:rPr>
              <a:t>datanode</a:t>
            </a:r>
            <a:r>
              <a:rPr lang="zh-CN" altLang="en-US" dirty="0">
                <a:solidFill>
                  <a:srgbClr val="FF0000"/>
                </a:solidFill>
              </a:rPr>
              <a:t>写入数据</a:t>
            </a:r>
          </a:p>
          <a:p>
            <a:r>
              <a:rPr lang="zh-CN" altLang="en-US" dirty="0"/>
              <a:t>⑥写入数据完成后，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OM </a:t>
            </a:r>
            <a:r>
              <a:rPr lang="zh-CN" altLang="en-US" dirty="0"/>
              <a:t>进行</a:t>
            </a:r>
            <a:r>
              <a:rPr lang="en-US" altLang="zh-CN" dirty="0"/>
              <a:t>commit</a:t>
            </a:r>
            <a:r>
              <a:rPr lang="zh-CN" altLang="en-US" dirty="0"/>
              <a:t>操作（代表写完了）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4C6EC0-DABB-4C65-9DC8-F28E224FB25A}"/>
              </a:ext>
            </a:extLst>
          </p:cNvPr>
          <p:cNvSpPr/>
          <p:nvPr/>
        </p:nvSpPr>
        <p:spPr>
          <a:xfrm>
            <a:off x="3252628" y="38935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⑤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8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BFFC07-FD49-4D0C-9768-D12D562D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8525027" cy="41359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2E6E90-F1D2-49FF-89FC-3100DEB54581}"/>
              </a:ext>
            </a:extLst>
          </p:cNvPr>
          <p:cNvSpPr txBox="1"/>
          <p:nvPr/>
        </p:nvSpPr>
        <p:spPr>
          <a:xfrm>
            <a:off x="9363227" y="365125"/>
            <a:ext cx="26979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client</a:t>
            </a:r>
            <a:r>
              <a:rPr lang="zh-CN" altLang="en-US" dirty="0"/>
              <a:t>发送写请求 指明</a:t>
            </a:r>
            <a:r>
              <a:rPr lang="en-US" altLang="zh-CN" dirty="0"/>
              <a:t>key</a:t>
            </a:r>
            <a:r>
              <a:rPr lang="zh-CN" altLang="en-US" dirty="0"/>
              <a:t>所在的</a:t>
            </a:r>
            <a:r>
              <a:rPr lang="en-US" altLang="zh-CN" dirty="0"/>
              <a:t>volume bucket</a:t>
            </a:r>
          </a:p>
          <a:p>
            <a:r>
              <a:rPr lang="zh-CN" altLang="en-US" dirty="0"/>
              <a:t>②</a:t>
            </a:r>
            <a:r>
              <a:rPr lang="en-US" altLang="zh-CN" dirty="0"/>
              <a:t>OM</a:t>
            </a:r>
            <a:r>
              <a:rPr lang="zh-CN" altLang="en-US" dirty="0"/>
              <a:t>需要为</a:t>
            </a:r>
            <a:r>
              <a:rPr lang="en-US" altLang="zh-CN" dirty="0"/>
              <a:t>client</a:t>
            </a:r>
            <a:r>
              <a:rPr lang="zh-CN" altLang="en-US" dirty="0"/>
              <a:t>分配</a:t>
            </a:r>
            <a:r>
              <a:rPr lang="en-US" altLang="zh-CN" dirty="0"/>
              <a:t>block</a:t>
            </a:r>
            <a:r>
              <a:rPr lang="zh-CN" altLang="en-US" dirty="0"/>
              <a:t>，于是它向</a:t>
            </a:r>
            <a:r>
              <a:rPr lang="en-US" altLang="zh-CN" dirty="0"/>
              <a:t>SCM</a:t>
            </a:r>
            <a:r>
              <a:rPr lang="zh-CN" altLang="en-US" dirty="0"/>
              <a:t>请求</a:t>
            </a:r>
            <a:r>
              <a:rPr lang="en-US" altLang="zh-CN" dirty="0"/>
              <a:t>block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③</a:t>
            </a:r>
            <a:r>
              <a:rPr lang="en-US" altLang="zh-CN" dirty="0"/>
              <a:t>SCM</a:t>
            </a:r>
            <a:r>
              <a:rPr lang="zh-CN" altLang="en-US" dirty="0"/>
              <a:t>分配一个</a:t>
            </a:r>
            <a:r>
              <a:rPr lang="en-US" altLang="zh-CN" dirty="0"/>
              <a:t>block</a:t>
            </a:r>
            <a:r>
              <a:rPr lang="zh-CN" altLang="en-US" dirty="0"/>
              <a:t>，而实际上这个</a:t>
            </a:r>
            <a:r>
              <a:rPr lang="en-US" altLang="zh-CN" dirty="0"/>
              <a:t>block</a:t>
            </a:r>
            <a:r>
              <a:rPr lang="zh-CN" altLang="en-US" dirty="0"/>
              <a:t>会有</a:t>
            </a:r>
            <a:r>
              <a:rPr lang="en-US" altLang="zh-CN" dirty="0"/>
              <a:t>3</a:t>
            </a:r>
            <a:r>
              <a:rPr lang="zh-CN" altLang="en-US" dirty="0"/>
              <a:t>个副本（如果备份数是</a:t>
            </a:r>
            <a:r>
              <a:rPr lang="en-US" altLang="zh-CN" dirty="0"/>
              <a:t>3</a:t>
            </a:r>
            <a:r>
              <a:rPr lang="zh-CN" altLang="en-US" dirty="0"/>
              <a:t>），它们位于三个</a:t>
            </a:r>
            <a:r>
              <a:rPr lang="en-US" altLang="zh-CN" dirty="0"/>
              <a:t>datanode</a:t>
            </a:r>
            <a:r>
              <a:rPr lang="zh-CN" altLang="en-US" dirty="0"/>
              <a:t>上，然后</a:t>
            </a:r>
            <a:r>
              <a:rPr lang="en-US" altLang="zh-CN" dirty="0"/>
              <a:t>SCM</a:t>
            </a:r>
            <a:r>
              <a:rPr lang="zh-CN" altLang="en-US" dirty="0"/>
              <a:t>把</a:t>
            </a:r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以及</a:t>
            </a:r>
            <a:r>
              <a:rPr lang="en-US" altLang="zh-CN" dirty="0"/>
              <a:t>token</a:t>
            </a:r>
            <a:r>
              <a:rPr lang="zh-CN" altLang="en-US" dirty="0"/>
              <a:t>返回给</a:t>
            </a:r>
            <a:r>
              <a:rPr lang="en-US" altLang="zh-CN" dirty="0"/>
              <a:t>OM</a:t>
            </a:r>
            <a:endParaRPr lang="zh-CN" altLang="en-US" dirty="0"/>
          </a:p>
          <a:p>
            <a:r>
              <a:rPr lang="zh-CN" altLang="en-US" dirty="0"/>
              <a:t>④</a:t>
            </a:r>
            <a:r>
              <a:rPr lang="en-US" altLang="zh-CN" dirty="0"/>
              <a:t>OM</a:t>
            </a:r>
            <a:r>
              <a:rPr lang="zh-CN" altLang="en-US" dirty="0"/>
              <a:t>记录下块的信息（作为</a:t>
            </a:r>
            <a:r>
              <a:rPr lang="en-US" altLang="zh-CN" dirty="0"/>
              <a:t>metadata</a:t>
            </a:r>
            <a:r>
              <a:rPr lang="zh-CN" altLang="en-US" dirty="0"/>
              <a:t>），然后将块的信息和</a:t>
            </a:r>
            <a:r>
              <a:rPr lang="en-US" altLang="zh-CN" dirty="0"/>
              <a:t>token</a:t>
            </a:r>
            <a:r>
              <a:rPr lang="zh-CN" altLang="en-US" dirty="0"/>
              <a:t>返回给</a:t>
            </a:r>
            <a:r>
              <a:rPr lang="en-US" altLang="zh-CN" dirty="0"/>
              <a:t>client</a:t>
            </a:r>
            <a:endParaRPr lang="zh-CN" altLang="en-US" dirty="0"/>
          </a:p>
          <a:p>
            <a:r>
              <a:rPr lang="zh-CN" altLang="en-US" dirty="0"/>
              <a:t>⑤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datanode</a:t>
            </a:r>
            <a:r>
              <a:rPr lang="zh-CN" altLang="en-US" dirty="0"/>
              <a:t>写入数据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⑥写入数据完成后，</a:t>
            </a:r>
            <a:r>
              <a:rPr lang="en-US" altLang="zh-CN" dirty="0">
                <a:solidFill>
                  <a:srgbClr val="FF0000"/>
                </a:solidFill>
              </a:rPr>
              <a:t>client</a:t>
            </a:r>
            <a:r>
              <a:rPr lang="zh-CN" altLang="en-US" dirty="0">
                <a:solidFill>
                  <a:srgbClr val="FF0000"/>
                </a:solidFill>
              </a:rPr>
              <a:t>向</a:t>
            </a:r>
            <a:r>
              <a:rPr lang="en-US" altLang="zh-CN" dirty="0">
                <a:solidFill>
                  <a:srgbClr val="FF0000"/>
                </a:solidFill>
              </a:rPr>
              <a:t>OM </a:t>
            </a:r>
            <a:r>
              <a:rPr lang="zh-CN" altLang="en-US" dirty="0">
                <a:solidFill>
                  <a:srgbClr val="FF0000"/>
                </a:solidFill>
              </a:rPr>
              <a:t>进行</a:t>
            </a:r>
            <a:r>
              <a:rPr lang="en-US" altLang="zh-CN" dirty="0">
                <a:solidFill>
                  <a:srgbClr val="FF0000"/>
                </a:solidFill>
              </a:rPr>
              <a:t>commit</a:t>
            </a:r>
            <a:r>
              <a:rPr lang="zh-CN" altLang="en-US" dirty="0">
                <a:solidFill>
                  <a:srgbClr val="FF0000"/>
                </a:solidFill>
              </a:rPr>
              <a:t>操作（代表写完了）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AB902E-0A5E-47DF-B830-CBF6158BA37C}"/>
              </a:ext>
            </a:extLst>
          </p:cNvPr>
          <p:cNvSpPr/>
          <p:nvPr/>
        </p:nvSpPr>
        <p:spPr>
          <a:xfrm>
            <a:off x="4477467" y="5407533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⑥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CEB07-6CCA-424D-8CE9-F1E58348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EA1-708A-4BAC-AB25-3CCDA930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2E6E90-F1D2-49FF-89FC-3100DEB54581}"/>
              </a:ext>
            </a:extLst>
          </p:cNvPr>
          <p:cNvSpPr txBox="1"/>
          <p:nvPr/>
        </p:nvSpPr>
        <p:spPr>
          <a:xfrm>
            <a:off x="7073153" y="1582340"/>
            <a:ext cx="4988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  <a:r>
              <a:rPr lang="en-US" altLang="zh-CN" dirty="0">
                <a:solidFill>
                  <a:srgbClr val="FF0000"/>
                </a:solidFill>
              </a:rPr>
              <a:t>Client</a:t>
            </a:r>
            <a:r>
              <a:rPr lang="zh-CN" altLang="en-US" dirty="0">
                <a:solidFill>
                  <a:srgbClr val="FF0000"/>
                </a:solidFill>
              </a:rPr>
              <a:t>向</a:t>
            </a:r>
            <a:r>
              <a:rPr lang="en-US" altLang="zh-CN" dirty="0">
                <a:solidFill>
                  <a:srgbClr val="FF0000"/>
                </a:solidFill>
              </a:rPr>
              <a:t>OM</a:t>
            </a:r>
            <a:r>
              <a:rPr lang="zh-CN" altLang="en-US" dirty="0">
                <a:solidFill>
                  <a:srgbClr val="FF0000"/>
                </a:solidFill>
              </a:rPr>
              <a:t>发送读请求，想得到相应的</a:t>
            </a:r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的信息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②</a:t>
            </a:r>
            <a:r>
              <a:rPr lang="en-US" altLang="zh-CN" dirty="0"/>
              <a:t>OM</a:t>
            </a:r>
            <a:r>
              <a:rPr lang="zh-CN" altLang="en-US" dirty="0"/>
              <a:t>需要和</a:t>
            </a:r>
            <a:r>
              <a:rPr lang="en-US" altLang="zh-CN" dirty="0"/>
              <a:t>SCM</a:t>
            </a:r>
            <a:r>
              <a:rPr lang="zh-CN" altLang="en-US" dirty="0"/>
              <a:t>交流，然后返回块的列表和相应的</a:t>
            </a:r>
            <a:r>
              <a:rPr lang="en-US" altLang="zh-CN" dirty="0"/>
              <a:t>token</a:t>
            </a:r>
            <a:r>
              <a:rPr lang="zh-CN" altLang="en-US" dirty="0"/>
              <a:t>（读的凭证）</a:t>
            </a:r>
            <a:endParaRPr lang="en-US" altLang="zh-CN" dirty="0"/>
          </a:p>
          <a:p>
            <a:r>
              <a:rPr lang="zh-CN" altLang="en-US" dirty="0"/>
              <a:t>③</a:t>
            </a:r>
            <a:r>
              <a:rPr lang="en-US" altLang="zh-CN" dirty="0"/>
              <a:t>client</a:t>
            </a:r>
            <a:r>
              <a:rPr lang="zh-CN" altLang="en-US" dirty="0"/>
              <a:t>连接</a:t>
            </a:r>
            <a:r>
              <a:rPr lang="en-US" altLang="zh-CN" dirty="0"/>
              <a:t>datanode</a:t>
            </a:r>
            <a:r>
              <a:rPr lang="zh-CN" altLang="en-US" dirty="0"/>
              <a:t>，直接读数据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5E2ADF-7C89-4E97-AAD9-37E19A8E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34075" cy="30861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4D4E8A6-6281-45F5-ABBC-7F1CE533DA4D}"/>
              </a:ext>
            </a:extLst>
          </p:cNvPr>
          <p:cNvSpPr/>
          <p:nvPr/>
        </p:nvSpPr>
        <p:spPr>
          <a:xfrm>
            <a:off x="3202398" y="15823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4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19605</TotalTime>
  <Words>4991</Words>
  <Application>Microsoft Office PowerPoint</Application>
  <PresentationFormat>宽屏</PresentationFormat>
  <Paragraphs>898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等线</vt:lpstr>
      <vt:lpstr>等线 Light</vt:lpstr>
      <vt:lpstr>Arial</vt:lpstr>
      <vt:lpstr>Cambria Math</vt:lpstr>
      <vt:lpstr>Consolas</vt:lpstr>
      <vt:lpstr>Courier New</vt:lpstr>
      <vt:lpstr>Office 主题​​</vt:lpstr>
      <vt:lpstr>设计假设</vt:lpstr>
      <vt:lpstr>Architecture</vt:lpstr>
      <vt:lpstr>Key Write</vt:lpstr>
      <vt:lpstr>Key Write</vt:lpstr>
      <vt:lpstr>Key Write</vt:lpstr>
      <vt:lpstr>Key Write</vt:lpstr>
      <vt:lpstr>Key Write</vt:lpstr>
      <vt:lpstr>Key Write</vt:lpstr>
      <vt:lpstr>Key Read</vt:lpstr>
      <vt:lpstr>Key Read</vt:lpstr>
      <vt:lpstr>Key Read</vt:lpstr>
      <vt:lpstr>职责-OM</vt:lpstr>
      <vt:lpstr>职责-SCM</vt:lpstr>
      <vt:lpstr>Container &amp; Datanode</vt:lpstr>
      <vt:lpstr>Questions</vt:lpstr>
      <vt:lpstr>定位Container</vt:lpstr>
      <vt:lpstr>Namespace结构</vt:lpstr>
      <vt:lpstr>分离前缀——Directory table &amp; File table</vt:lpstr>
      <vt:lpstr>分离前缀的优势-减少元数据</vt:lpstr>
      <vt:lpstr>分离前缀的优势-便于在任何层次上rename</vt:lpstr>
      <vt:lpstr>分离前缀的优势-便于在任何层次上rename</vt:lpstr>
      <vt:lpstr>分离前缀的优势-便于在任何层次上rename</vt:lpstr>
      <vt:lpstr>Filesystem接口</vt:lpstr>
      <vt:lpstr>证明Ozone使用的是分离前缀</vt:lpstr>
      <vt:lpstr>证明Ozone使用的是分离前缀</vt:lpstr>
      <vt:lpstr>证明Ozone使用的是分离前缀</vt:lpstr>
      <vt:lpstr>证明Ozone使用的是分离前缀</vt:lpstr>
      <vt:lpstr>并发控制-prefix lock机制</vt:lpstr>
      <vt:lpstr>并发控制</vt:lpstr>
      <vt:lpstr>rename避免死锁</vt:lpstr>
      <vt:lpstr>RMDIR可能造成的数据丢失</vt:lpstr>
      <vt:lpstr>高可用</vt:lpstr>
      <vt:lpstr>Raft概念</vt:lpstr>
      <vt:lpstr>Raft同步过程</vt:lpstr>
      <vt:lpstr>OM如何使用Raft</vt:lpstr>
      <vt:lpstr>OM如何使用Raft</vt:lpstr>
      <vt:lpstr>OM如何使用Raft</vt:lpstr>
      <vt:lpstr>Pipeline：管道 数据的通道</vt:lpstr>
      <vt:lpstr>Pipeline：管道 数据的通道</vt:lpstr>
      <vt:lpstr>Multi-Raft</vt:lpstr>
      <vt:lpstr>Multi-Raft</vt:lpstr>
      <vt:lpstr>架构感知（读优势）</vt:lpstr>
      <vt:lpstr>架构感知（读优势）</vt:lpstr>
      <vt:lpstr>架构感知（读优势）</vt:lpstr>
      <vt:lpstr>架构感知（读优势）</vt:lpstr>
      <vt:lpstr>PowerPoint 演示文稿</vt:lpstr>
      <vt:lpstr>PowerPoint 演示文稿</vt:lpstr>
      <vt:lpstr>使用hdfs接口时的表现对比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T180182</dc:creator>
  <cp:lastModifiedBy>T180182</cp:lastModifiedBy>
  <cp:revision>118</cp:revision>
  <dcterms:created xsi:type="dcterms:W3CDTF">2021-02-20T11:09:20Z</dcterms:created>
  <dcterms:modified xsi:type="dcterms:W3CDTF">2021-04-22T09:52:27Z</dcterms:modified>
</cp:coreProperties>
</file>