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notesSlides/notesSlide4.xml" ContentType="application/vnd.openxmlformats-officedocument.presentationml.notesSlide+xml"/>
  <Override PartName="/ppt/tags/tag9.xml" ContentType="application/vnd.openxmlformats-officedocument.presentationml.tags+xml"/>
  <Override PartName="/ppt/notesSlides/notesSlide5.xml" ContentType="application/vnd.openxmlformats-officedocument.presentationml.notesSlide+xml"/>
  <Override PartName="/ppt/tags/tag10.xml" ContentType="application/vnd.openxmlformats-officedocument.presentationml.tags+xml"/>
  <Override PartName="/ppt/notesSlides/notesSlide6.xml" ContentType="application/vnd.openxmlformats-officedocument.presentationml.notesSlide+xml"/>
  <Override PartName="/ppt/tags/tag11.xml" ContentType="application/vnd.openxmlformats-officedocument.presentationml.tags+xml"/>
  <Override PartName="/ppt/notesSlides/notesSlide7.xml" ContentType="application/vnd.openxmlformats-officedocument.presentationml.notesSlide+xml"/>
  <Override PartName="/ppt/tags/tag12.xml" ContentType="application/vnd.openxmlformats-officedocument.presentationml.tags+xml"/>
  <Override PartName="/ppt/notesSlides/notesSlide8.xml" ContentType="application/vnd.openxmlformats-officedocument.presentationml.notesSlide+xml"/>
  <Override PartName="/ppt/tags/tag13.xml" ContentType="application/vnd.openxmlformats-officedocument.presentationml.tags+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10.xml" ContentType="application/vnd.openxmlformats-officedocument.presentationml.notesSlide+xml"/>
  <Override PartName="/ppt/tags/tag15.xml" ContentType="application/vnd.openxmlformats-officedocument.presentationml.tags+xml"/>
  <Override PartName="/ppt/notesSlides/notesSlide11.xml" ContentType="application/vnd.openxmlformats-officedocument.presentationml.notesSlide+xml"/>
  <Override PartName="/ppt/tags/tag16.xml" ContentType="application/vnd.openxmlformats-officedocument.presentationml.tags+xml"/>
  <Override PartName="/ppt/notesSlides/notesSlide12.xml" ContentType="application/vnd.openxmlformats-officedocument.presentationml.notesSlide+xml"/>
  <Override PartName="/ppt/tags/tag17.xml" ContentType="application/vnd.openxmlformats-officedocument.presentationml.tags+xml"/>
  <Override PartName="/ppt/notesSlides/notesSlide13.xml" ContentType="application/vnd.openxmlformats-officedocument.presentationml.notesSlide+xml"/>
  <Override PartName="/ppt/tags/tag18.xml" ContentType="application/vnd.openxmlformats-officedocument.presentationml.tags+xml"/>
  <Override PartName="/ppt/notesSlides/notesSlide14.xml" ContentType="application/vnd.openxmlformats-officedocument.presentationml.notesSlide+xml"/>
  <Override PartName="/ppt/tags/tag19.xml" ContentType="application/vnd.openxmlformats-officedocument.presentationml.tags+xml"/>
  <Override PartName="/ppt/notesSlides/notesSlide15.xml" ContentType="application/vnd.openxmlformats-officedocument.presentationml.notesSlide+xml"/>
  <Override PartName="/ppt/tags/tag20.xml" ContentType="application/vnd.openxmlformats-officedocument.presentationml.tags+xml"/>
  <Override PartName="/ppt/notesSlides/notesSlide16.xml" ContentType="application/vnd.openxmlformats-officedocument.presentationml.notesSlide+xml"/>
  <Override PartName="/ppt/tags/tag21.xml" ContentType="application/vnd.openxmlformats-officedocument.presentationml.tags+xml"/>
  <Override PartName="/ppt/notesSlides/notesSlide17.xml" ContentType="application/vnd.openxmlformats-officedocument.presentationml.notesSlide+xml"/>
  <Override PartName="/ppt/tags/tag22.xml" ContentType="application/vnd.openxmlformats-officedocument.presentationml.tags+xml"/>
  <Override PartName="/ppt/notesSlides/notesSlide18.xml" ContentType="application/vnd.openxmlformats-officedocument.presentationml.notesSlide+xml"/>
  <Override PartName="/ppt/tags/tag23.xml" ContentType="application/vnd.openxmlformats-officedocument.presentationml.tags+xml"/>
  <Override PartName="/ppt/notesSlides/notesSlide19.xml" ContentType="application/vnd.openxmlformats-officedocument.presentationml.notesSlide+xml"/>
  <Override PartName="/ppt/tags/tag24.xml" ContentType="application/vnd.openxmlformats-officedocument.presentationml.tags+xml"/>
  <Override PartName="/ppt/notesSlides/notesSlide20.xml" ContentType="application/vnd.openxmlformats-officedocument.presentationml.notesSlide+xml"/>
  <Override PartName="/ppt/tags/tag25.xml" ContentType="application/vnd.openxmlformats-officedocument.presentationml.tags+xml"/>
  <Override PartName="/ppt/notesSlides/notesSlide21.xml" ContentType="application/vnd.openxmlformats-officedocument.presentationml.notesSlide+xml"/>
  <Override PartName="/ppt/tags/tag26.xml" ContentType="application/vnd.openxmlformats-officedocument.presentationml.tags+xml"/>
  <Override PartName="/ppt/notesSlides/notesSlide22.xml" ContentType="application/vnd.openxmlformats-officedocument.presentationml.notesSlide+xml"/>
  <Override PartName="/ppt/tags/tag27.xml" ContentType="application/vnd.openxmlformats-officedocument.presentationml.tags+xml"/>
  <Override PartName="/ppt/notesSlides/notesSlide23.xml" ContentType="application/vnd.openxmlformats-officedocument.presentationml.notesSlide+xml"/>
  <Override PartName="/ppt/tags/tag28.xml" ContentType="application/vnd.openxmlformats-officedocument.presentationml.tags+xml"/>
  <Override PartName="/ppt/notesSlides/notesSlide24.xml" ContentType="application/vnd.openxmlformats-officedocument.presentationml.notesSlide+xml"/>
  <Override PartName="/ppt/tags/tag29.xml" ContentType="application/vnd.openxmlformats-officedocument.presentationml.tags+xml"/>
  <Override PartName="/ppt/notesSlides/notesSlide25.xml" ContentType="application/vnd.openxmlformats-officedocument.presentationml.notesSlide+xml"/>
  <Override PartName="/ppt/tags/tag30.xml" ContentType="application/vnd.openxmlformats-officedocument.presentationml.tags+xml"/>
  <Override PartName="/ppt/notesSlides/notesSlide26.xml" ContentType="application/vnd.openxmlformats-officedocument.presentationml.notesSlide+xml"/>
  <Override PartName="/ppt/tags/tag31.xml" ContentType="application/vnd.openxmlformats-officedocument.presentationml.tags+xml"/>
  <Override PartName="/ppt/notesSlides/notesSlide27.xml" ContentType="application/vnd.openxmlformats-officedocument.presentationml.notesSlide+xml"/>
  <Override PartName="/ppt/tags/tag32.xml" ContentType="application/vnd.openxmlformats-officedocument.presentationml.tags+xml"/>
  <Override PartName="/ppt/notesSlides/notesSlide28.xml" ContentType="application/vnd.openxmlformats-officedocument.presentationml.notesSlide+xml"/>
  <Override PartName="/ppt/tags/tag33.xml" ContentType="application/vnd.openxmlformats-officedocument.presentationml.tags+xml"/>
  <Override PartName="/ppt/notesSlides/notesSlide29.xml" ContentType="application/vnd.openxmlformats-officedocument.presentationml.notesSlide+xml"/>
  <Override PartName="/ppt/tags/tag34.xml" ContentType="application/vnd.openxmlformats-officedocument.presentationml.tags+xml"/>
  <Override PartName="/ppt/notesSlides/notesSlide30.xml" ContentType="application/vnd.openxmlformats-officedocument.presentationml.notesSlide+xml"/>
  <Override PartName="/ppt/tags/tag35.xml" ContentType="application/vnd.openxmlformats-officedocument.presentationml.tags+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Lst>
  <p:notesMasterIdLst>
    <p:notesMasterId r:id="rId42"/>
  </p:notesMasterIdLst>
  <p:sldIdLst>
    <p:sldId id="256" r:id="rId5"/>
    <p:sldId id="865" r:id="rId6"/>
    <p:sldId id="858" r:id="rId7"/>
    <p:sldId id="867" r:id="rId8"/>
    <p:sldId id="634" r:id="rId9"/>
    <p:sldId id="635" r:id="rId10"/>
    <p:sldId id="860" r:id="rId11"/>
    <p:sldId id="636" r:id="rId12"/>
    <p:sldId id="862" r:id="rId13"/>
    <p:sldId id="861" r:id="rId14"/>
    <p:sldId id="866" r:id="rId15"/>
    <p:sldId id="637" r:id="rId16"/>
    <p:sldId id="638" r:id="rId17"/>
    <p:sldId id="863" r:id="rId18"/>
    <p:sldId id="639" r:id="rId19"/>
    <p:sldId id="868" r:id="rId20"/>
    <p:sldId id="642" r:id="rId21"/>
    <p:sldId id="663" r:id="rId22"/>
    <p:sldId id="640" r:id="rId23"/>
    <p:sldId id="643" r:id="rId24"/>
    <p:sldId id="644" r:id="rId25"/>
    <p:sldId id="645" r:id="rId26"/>
    <p:sldId id="646" r:id="rId27"/>
    <p:sldId id="647" r:id="rId28"/>
    <p:sldId id="648" r:id="rId29"/>
    <p:sldId id="649" r:id="rId30"/>
    <p:sldId id="650" r:id="rId31"/>
    <p:sldId id="652" r:id="rId32"/>
    <p:sldId id="653" r:id="rId33"/>
    <p:sldId id="654" r:id="rId34"/>
    <p:sldId id="655" r:id="rId35"/>
    <p:sldId id="656" r:id="rId36"/>
    <p:sldId id="864" r:id="rId37"/>
    <p:sldId id="657" r:id="rId38"/>
    <p:sldId id="658" r:id="rId39"/>
    <p:sldId id="659" r:id="rId40"/>
    <p:sldId id="660" r:id="rId41"/>
  </p:sldIdLst>
  <p:sldSz cx="12192000" cy="6858000"/>
  <p:notesSz cx="6858000" cy="9144000"/>
  <p:custDataLst>
    <p:tags r:id="rId4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270481-4D66-405B-8BE5-E20731F89E88}" v="2" dt="2023-06-21T08:14:29.6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877" autoAdjust="0"/>
    <p:restoredTop sz="43400" autoAdjust="0"/>
  </p:normalViewPr>
  <p:slideViewPr>
    <p:cSldViewPr snapToGrid="0">
      <p:cViewPr varScale="1">
        <p:scale>
          <a:sx n="55" d="100"/>
          <a:sy n="55" d="100"/>
        </p:scale>
        <p:origin x="2244" y="60"/>
      </p:cViewPr>
      <p:guideLst/>
    </p:cSldViewPr>
  </p:slideViewPr>
  <p:outlineViewPr>
    <p:cViewPr>
      <p:scale>
        <a:sx n="33" d="100"/>
        <a:sy n="33" d="100"/>
      </p:scale>
      <p:origin x="0" y="0"/>
    </p:cViewPr>
  </p:outlineViewPr>
  <p:notesTextViewPr>
    <p:cViewPr>
      <p:scale>
        <a:sx n="1" d="1"/>
        <a:sy n="1" d="1"/>
      </p:scale>
      <p:origin x="0" y="-1986"/>
    </p:cViewPr>
  </p:notesTextViewPr>
  <p:notesViewPr>
    <p:cSldViewPr snapToGrid="0">
      <p:cViewPr varScale="1">
        <p:scale>
          <a:sx n="96" d="100"/>
          <a:sy n="96" d="100"/>
        </p:scale>
        <p:origin x="3642"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gs" Target="tags/tag1.xml"/><Relationship Id="rId48"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phen Charles" userId="2a2cf64c-47e4-43ef-bcab-d8a9d31c469e" providerId="ADAL" clId="{B8270481-4D66-405B-8BE5-E20731F89E88}"/>
    <pc:docChg chg="modSld">
      <pc:chgData name="Stephen Charles" userId="2a2cf64c-47e4-43ef-bcab-d8a9d31c469e" providerId="ADAL" clId="{B8270481-4D66-405B-8BE5-E20731F89E88}" dt="2023-06-21T08:45:13.462" v="10" actId="20577"/>
      <pc:docMkLst>
        <pc:docMk/>
      </pc:docMkLst>
      <pc:sldChg chg="modNotesTx">
        <pc:chgData name="Stephen Charles" userId="2a2cf64c-47e4-43ef-bcab-d8a9d31c469e" providerId="ADAL" clId="{B8270481-4D66-405B-8BE5-E20731F89E88}" dt="2023-06-21T08:10:44.179" v="0" actId="255"/>
        <pc:sldMkLst>
          <pc:docMk/>
          <pc:sldMk cId="2308472765" sldId="638"/>
        </pc:sldMkLst>
      </pc:sldChg>
      <pc:sldChg chg="modNotesTx">
        <pc:chgData name="Stephen Charles" userId="2a2cf64c-47e4-43ef-bcab-d8a9d31c469e" providerId="ADAL" clId="{B8270481-4D66-405B-8BE5-E20731F89E88}" dt="2023-06-21T08:14:14.251" v="3" actId="20577"/>
        <pc:sldMkLst>
          <pc:docMk/>
          <pc:sldMk cId="1089955504" sldId="640"/>
        </pc:sldMkLst>
      </pc:sldChg>
      <pc:sldChg chg="modNotesTx">
        <pc:chgData name="Stephen Charles" userId="2a2cf64c-47e4-43ef-bcab-d8a9d31c469e" providerId="ADAL" clId="{B8270481-4D66-405B-8BE5-E20731F89E88}" dt="2023-06-21T08:14:34.739" v="4" actId="255"/>
        <pc:sldMkLst>
          <pc:docMk/>
          <pc:sldMk cId="975508556" sldId="643"/>
        </pc:sldMkLst>
      </pc:sldChg>
      <pc:sldChg chg="modNotesTx">
        <pc:chgData name="Stephen Charles" userId="2a2cf64c-47e4-43ef-bcab-d8a9d31c469e" providerId="ADAL" clId="{B8270481-4D66-405B-8BE5-E20731F89E88}" dt="2023-06-21T08:14:58.473" v="5" actId="255"/>
        <pc:sldMkLst>
          <pc:docMk/>
          <pc:sldMk cId="4279785193" sldId="649"/>
        </pc:sldMkLst>
      </pc:sldChg>
      <pc:sldChg chg="modNotesTx">
        <pc:chgData name="Stephen Charles" userId="2a2cf64c-47e4-43ef-bcab-d8a9d31c469e" providerId="ADAL" clId="{B8270481-4D66-405B-8BE5-E20731F89E88}" dt="2023-06-21T08:15:13.004" v="6" actId="255"/>
        <pc:sldMkLst>
          <pc:docMk/>
          <pc:sldMk cId="795695253" sldId="654"/>
        </pc:sldMkLst>
      </pc:sldChg>
      <pc:sldChg chg="modNotesTx">
        <pc:chgData name="Stephen Charles" userId="2a2cf64c-47e4-43ef-bcab-d8a9d31c469e" providerId="ADAL" clId="{B8270481-4D66-405B-8BE5-E20731F89E88}" dt="2023-06-21T08:21:54.955" v="7" actId="255"/>
        <pc:sldMkLst>
          <pc:docMk/>
          <pc:sldMk cId="1143556287" sldId="659"/>
        </pc:sldMkLst>
      </pc:sldChg>
      <pc:sldChg chg="modNotesTx">
        <pc:chgData name="Stephen Charles" userId="2a2cf64c-47e4-43ef-bcab-d8a9d31c469e" providerId="ADAL" clId="{B8270481-4D66-405B-8BE5-E20731F89E88}" dt="2023-06-21T08:45:13.462" v="10" actId="20577"/>
        <pc:sldMkLst>
          <pc:docMk/>
          <pc:sldMk cId="855104494" sldId="66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691F8B-6F57-44F8-AEA4-591747CF610F}" type="datetimeFigureOut">
              <a:rPr lang="en-GB" smtClean="0"/>
              <a:t>21/06/2023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157F1C-8FB2-4BEE-9BCE-627838AA1319}" type="slidenum">
              <a:rPr lang="en-GB" smtClean="0"/>
              <a:t>‹#›</a:t>
            </a:fld>
            <a:endParaRPr lang="en-GB"/>
          </a:p>
        </p:txBody>
      </p:sp>
    </p:spTree>
    <p:extLst>
      <p:ext uri="{BB962C8B-B14F-4D97-AF65-F5344CB8AC3E}">
        <p14:creationId xmlns:p14="http://schemas.microsoft.com/office/powerpoint/2010/main" val="2745492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investopedia.com/terms/p/purchaseprice.asp"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www.investopedia.com/terms/a/asset.asp"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2"/>
          <p:cNvSpPr>
            <a:spLocks noChangeArrowheads="1"/>
          </p:cNvSpPr>
          <p:nvPr/>
        </p:nvSpPr>
        <p:spPr bwMode="auto">
          <a:xfrm>
            <a:off x="3850846" y="-1587"/>
            <a:ext cx="2946830" cy="496650"/>
          </a:xfrm>
          <a:prstGeom prst="rect">
            <a:avLst/>
          </a:prstGeom>
          <a:noFill/>
          <a:ln w="9525">
            <a:noFill/>
            <a:miter lim="800000"/>
            <a:headEnd/>
            <a:tailEnd/>
          </a:ln>
        </p:spPr>
        <p:txBody>
          <a:bodyPr wrap="none" anchor="ctr"/>
          <a:lstStyle/>
          <a:p>
            <a:endParaRPr lang="en-US" dirty="0"/>
          </a:p>
        </p:txBody>
      </p:sp>
      <p:sp>
        <p:nvSpPr>
          <p:cNvPr id="19463" name="Rectangle 4"/>
          <p:cNvSpPr>
            <a:spLocks noChangeArrowheads="1"/>
          </p:cNvSpPr>
          <p:nvPr/>
        </p:nvSpPr>
        <p:spPr bwMode="auto">
          <a:xfrm>
            <a:off x="0" y="-1587"/>
            <a:ext cx="2946831" cy="496650"/>
          </a:xfrm>
          <a:prstGeom prst="rect">
            <a:avLst/>
          </a:prstGeom>
          <a:noFill/>
          <a:ln w="9525">
            <a:noFill/>
            <a:miter lim="800000"/>
            <a:headEnd/>
            <a:tailEnd/>
          </a:ln>
        </p:spPr>
        <p:txBody>
          <a:bodyPr wrap="none" anchor="ctr"/>
          <a:lstStyle/>
          <a:p>
            <a:endParaRPr lang="en-US" dirty="0"/>
          </a:p>
        </p:txBody>
      </p:sp>
      <p:sp>
        <p:nvSpPr>
          <p:cNvPr id="19464" name="Rectangle 5"/>
          <p:cNvSpPr>
            <a:spLocks noChangeArrowheads="1"/>
          </p:cNvSpPr>
          <p:nvPr/>
        </p:nvSpPr>
        <p:spPr bwMode="auto">
          <a:xfrm>
            <a:off x="3850846" y="-1587"/>
            <a:ext cx="2946830" cy="496650"/>
          </a:xfrm>
          <a:prstGeom prst="rect">
            <a:avLst/>
          </a:prstGeom>
          <a:noFill/>
          <a:ln w="9525">
            <a:noFill/>
            <a:miter lim="800000"/>
            <a:headEnd/>
            <a:tailEnd/>
          </a:ln>
        </p:spPr>
        <p:txBody>
          <a:bodyPr wrap="none" anchor="ctr"/>
          <a:lstStyle/>
          <a:p>
            <a:endParaRPr lang="en-US" dirty="0"/>
          </a:p>
        </p:txBody>
      </p:sp>
      <p:sp>
        <p:nvSpPr>
          <p:cNvPr id="19467" name="Rectangle 8"/>
          <p:cNvSpPr>
            <a:spLocks noChangeArrowheads="1"/>
          </p:cNvSpPr>
          <p:nvPr/>
        </p:nvSpPr>
        <p:spPr bwMode="auto">
          <a:xfrm>
            <a:off x="0" y="-1587"/>
            <a:ext cx="2946831" cy="496650"/>
          </a:xfrm>
          <a:prstGeom prst="rect">
            <a:avLst/>
          </a:prstGeom>
          <a:noFill/>
          <a:ln w="9525">
            <a:noFill/>
            <a:miter lim="800000"/>
            <a:headEnd/>
            <a:tailEnd/>
          </a:ln>
        </p:spPr>
        <p:txBody>
          <a:bodyPr wrap="none" anchor="ctr"/>
          <a:lstStyle/>
          <a:p>
            <a:endParaRPr lang="en-US" dirty="0"/>
          </a:p>
        </p:txBody>
      </p:sp>
      <p:sp>
        <p:nvSpPr>
          <p:cNvPr id="19468" name="Rectangle 9"/>
          <p:cNvSpPr>
            <a:spLocks noChangeArrowheads="1"/>
          </p:cNvSpPr>
          <p:nvPr/>
        </p:nvSpPr>
        <p:spPr bwMode="auto">
          <a:xfrm>
            <a:off x="3850846" y="-1587"/>
            <a:ext cx="2946830" cy="496650"/>
          </a:xfrm>
          <a:prstGeom prst="rect">
            <a:avLst/>
          </a:prstGeom>
          <a:noFill/>
          <a:ln w="9525">
            <a:noFill/>
            <a:miter lim="800000"/>
            <a:headEnd/>
            <a:tailEnd/>
          </a:ln>
        </p:spPr>
        <p:txBody>
          <a:bodyPr wrap="none" anchor="ctr"/>
          <a:lstStyle/>
          <a:p>
            <a:endParaRPr lang="en-US" dirty="0"/>
          </a:p>
        </p:txBody>
      </p:sp>
      <p:sp>
        <p:nvSpPr>
          <p:cNvPr id="19471" name="Rectangle 12"/>
          <p:cNvSpPr>
            <a:spLocks noChangeArrowheads="1"/>
          </p:cNvSpPr>
          <p:nvPr/>
        </p:nvSpPr>
        <p:spPr bwMode="auto">
          <a:xfrm>
            <a:off x="0" y="-1587"/>
            <a:ext cx="2946831" cy="496650"/>
          </a:xfrm>
          <a:prstGeom prst="rect">
            <a:avLst/>
          </a:prstGeom>
          <a:noFill/>
          <a:ln w="9525">
            <a:noFill/>
            <a:miter lim="800000"/>
            <a:headEnd/>
            <a:tailEnd/>
          </a:ln>
        </p:spPr>
        <p:txBody>
          <a:bodyPr wrap="none" anchor="ctr"/>
          <a:lstStyle/>
          <a:p>
            <a:endParaRPr lang="en-US" dirty="0"/>
          </a:p>
        </p:txBody>
      </p:sp>
      <p:sp>
        <p:nvSpPr>
          <p:cNvPr id="19473" name="Rectangle 14"/>
          <p:cNvSpPr>
            <a:spLocks noGrp="1" noChangeArrowheads="1"/>
          </p:cNvSpPr>
          <p:nvPr>
            <p:ph type="body" idx="1"/>
          </p:nvPr>
        </p:nvSpPr>
        <p:spPr/>
        <p:txBody>
          <a:bodyPr/>
          <a:lstStyle/>
          <a:p>
            <a:endParaRPr lang="en-GB" dirty="0"/>
          </a:p>
        </p:txBody>
      </p:sp>
      <p:sp>
        <p:nvSpPr>
          <p:cNvPr id="3" name="Slide Image Placeholder 2">
            <a:extLst>
              <a:ext uri="{FF2B5EF4-FFF2-40B4-BE49-F238E27FC236}">
                <a16:creationId xmlns:a16="http://schemas.microsoft.com/office/drawing/2014/main" id="{B45DA725-A3A6-4260-8A50-129CF37997D3}"/>
              </a:ext>
            </a:extLst>
          </p:cNvPr>
          <p:cNvSpPr>
            <a:spLocks noGrp="1" noRot="1" noChangeAspect="1"/>
          </p:cNvSpPr>
          <p:nvPr>
            <p:ph type="sldImg"/>
          </p:nvPr>
        </p:nvSpPr>
        <p:spPr>
          <a:xfrm>
            <a:off x="295275" y="630238"/>
            <a:ext cx="6207125" cy="3492500"/>
          </a:xfrm>
        </p:spPr>
      </p:sp>
    </p:spTree>
    <p:extLst>
      <p:ext uri="{BB962C8B-B14F-4D97-AF65-F5344CB8AC3E}">
        <p14:creationId xmlns:p14="http://schemas.microsoft.com/office/powerpoint/2010/main" val="18288055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R="0" algn="l" rtl="0"/>
            <a:endParaRPr lang="en-GB" altLang="ja-JP" sz="1800" b="0" i="0" u="none" strike="noStrike" baseline="0" dirty="0">
              <a:latin typeface="Arial" panose="020B0604020202020204" pitchFamily="34" charset="0"/>
            </a:endParaRPr>
          </a:p>
          <a:p>
            <a:pPr marR="0" algn="l" rtl="0"/>
            <a:r>
              <a:rPr lang="en-IE" altLang="ja-JP" sz="1800" b="0" i="0" u="none" strike="noStrike" baseline="0" dirty="0">
                <a:latin typeface="Arial" panose="020B0604020202020204" pitchFamily="34" charset="0"/>
              </a:rPr>
              <a:t> </a:t>
            </a:r>
            <a:r>
              <a:rPr lang="en-IE" altLang="ja-JP" sz="1800" b="0" i="0" u="none" strike="noStrike" baseline="0" dirty="0">
                <a:latin typeface="Calibri" panose="020F0502020204030204" pitchFamily="34" charset="0"/>
              </a:rPr>
              <a:t>The core of a business case is a financial analysis evaluating an expenditure for profitability and risk. This analysis should consider both qualitative and quantitative aspects. A positive business case indicates that the expected benefits exceed the expenditures and risks.</a:t>
            </a:r>
            <a:endParaRPr lang="en-IE" altLang="ja-JP" sz="1800" b="0" i="0" u="none" strike="noStrike" baseline="0" dirty="0">
              <a:latin typeface="Arial" panose="020B0604020202020204" pitchFamily="34" charset="0"/>
            </a:endParaRPr>
          </a:p>
          <a:p>
            <a:pPr marR="0" algn="l" rtl="0"/>
            <a:r>
              <a:rPr lang="en-GB" altLang="ja-JP" sz="1800" b="0" i="0" u="none" strike="noStrike" baseline="0" dirty="0">
                <a:latin typeface="Arial" panose="020B0604020202020204" pitchFamily="34" charset="0"/>
              </a:rPr>
              <a:t>  </a:t>
            </a:r>
          </a:p>
          <a:p>
            <a:pPr marR="0" algn="l" rtl="0"/>
            <a:r>
              <a:rPr lang="en-IE" altLang="ja-JP" sz="1800" b="0" i="0" u="none" strike="noStrike" baseline="0" dirty="0">
                <a:latin typeface="Arial" panose="020B0604020202020204" pitchFamily="34" charset="0"/>
              </a:rPr>
              <a:t> </a:t>
            </a:r>
            <a:r>
              <a:rPr lang="en-IE" altLang="ja-JP" sz="1800" b="0" i="0" u="none" strike="noStrike" baseline="0" dirty="0">
                <a:latin typeface="Calibri" panose="020F0502020204030204" pitchFamily="34" charset="0"/>
              </a:rPr>
              <a:t>A service business case should ideally cover all the areas of a full service, from service consumer purposes to products and resources.</a:t>
            </a:r>
          </a:p>
          <a:p>
            <a:pPr marR="0" algn="l" rtl="0"/>
            <a:r>
              <a:rPr lang="en-GB" altLang="ja-JP" sz="1800" b="0" i="0" u="none" strike="noStrike" baseline="0" dirty="0">
                <a:latin typeface="Arial" panose="020B0604020202020204" pitchFamily="34" charset="0"/>
              </a:rPr>
              <a:t>  </a:t>
            </a:r>
          </a:p>
          <a:p>
            <a:pPr marR="0" algn="l" rtl="0"/>
            <a:endParaRPr lang="en-GB" altLang="ja-JP" sz="1800" b="0" i="0" u="none" strike="noStrike" baseline="0" dirty="0">
              <a:latin typeface="Arial" panose="020B0604020202020204" pitchFamily="34" charset="0"/>
            </a:endParaRPr>
          </a:p>
          <a:p>
            <a:pPr marR="0" algn="l" rtl="0"/>
            <a:r>
              <a:rPr lang="en-IE" altLang="ja-JP" sz="1800" b="0" i="0" u="none" strike="noStrike" baseline="0" dirty="0">
                <a:latin typeface="Arial" panose="020B0604020202020204" pitchFamily="34" charset="0"/>
              </a:rPr>
              <a:t> </a:t>
            </a:r>
            <a:r>
              <a:rPr lang="en-IE" altLang="ja-JP" sz="1800" b="0" i="0" u="none" strike="noStrike" baseline="0" dirty="0">
                <a:latin typeface="Calibri" panose="020F0502020204030204" pitchFamily="34" charset="0"/>
              </a:rPr>
              <a:t>The purpose of a business case is to establish a foundation for informed decision-making, but it is based on assumptions. These assumptions are subject to uncertainty and often conflicting needs and interests. Different perspectives affect the business analyst’s ability to prioritize the consumer requirements.</a:t>
            </a:r>
          </a:p>
          <a:p>
            <a:pPr marR="0" algn="l" rtl="0"/>
            <a:endParaRPr lang="en-IE" altLang="ja-JP" sz="1800" b="0" i="0" u="none" strike="noStrike" baseline="0" dirty="0">
              <a:latin typeface="Calibri" panose="020F0502020204030204" pitchFamily="34" charset="0"/>
            </a:endParaRPr>
          </a:p>
          <a:p>
            <a:pPr algn="l"/>
            <a:r>
              <a:rPr lang="en-GB" sz="1800" b="1" i="0" dirty="0">
                <a:solidFill>
                  <a:srgbClr val="111111"/>
                </a:solidFill>
                <a:effectLst/>
                <a:latin typeface="Cabin-semi-bold"/>
              </a:rPr>
              <a:t>What Is Total Cost of Ownership?</a:t>
            </a:r>
          </a:p>
          <a:p>
            <a:pPr algn="l"/>
            <a:r>
              <a:rPr lang="en-GB" sz="1800" b="0" i="0" dirty="0">
                <a:solidFill>
                  <a:srgbClr val="111111"/>
                </a:solidFill>
                <a:effectLst/>
                <a:latin typeface="SourceSansPro"/>
              </a:rPr>
              <a:t>Total cost of ownership (TCO) is the </a:t>
            </a:r>
            <a:r>
              <a:rPr lang="en-GB" sz="1800" b="0" i="0" u="sng" dirty="0">
                <a:solidFill>
                  <a:srgbClr val="2C40D0"/>
                </a:solidFill>
                <a:effectLst/>
                <a:latin typeface="SourceSansPro"/>
                <a:hlinkClick r:id="rId3"/>
              </a:rPr>
              <a:t>purchase price</a:t>
            </a:r>
            <a:r>
              <a:rPr lang="en-GB" sz="1800" b="0" i="0" dirty="0">
                <a:solidFill>
                  <a:srgbClr val="111111"/>
                </a:solidFill>
                <a:effectLst/>
                <a:latin typeface="SourceSansPro"/>
              </a:rPr>
              <a:t> of an </a:t>
            </a:r>
            <a:r>
              <a:rPr lang="en-GB" sz="1800" b="0" i="0" u="sng" dirty="0">
                <a:solidFill>
                  <a:srgbClr val="2C40D0"/>
                </a:solidFill>
                <a:effectLst/>
                <a:latin typeface="SourceSansPro"/>
                <a:hlinkClick r:id="rId4"/>
              </a:rPr>
              <a:t>asset</a:t>
            </a:r>
            <a:r>
              <a:rPr lang="en-GB" sz="1800" b="0" i="0" dirty="0">
                <a:solidFill>
                  <a:srgbClr val="111111"/>
                </a:solidFill>
                <a:effectLst/>
                <a:latin typeface="SourceSansPro"/>
              </a:rPr>
              <a:t> plus the costs of operation. Assessing the total cost of ownership means taking a bigger picture look at what the product is and what its value is over time.</a:t>
            </a:r>
          </a:p>
          <a:p>
            <a:pPr marR="0" algn="l" rtl="0"/>
            <a:r>
              <a:rPr lang="en-IE" altLang="ja-JP" sz="1800" b="0" i="0" u="none" strike="noStrike" baseline="0" dirty="0">
                <a:latin typeface="Calibri" panose="020F0502020204030204" pitchFamily="34" charset="0"/>
              </a:rPr>
              <a:t>https://www.investopedia.com/terms/t/totalcostofownership.asp</a:t>
            </a:r>
          </a:p>
          <a:p>
            <a:pPr marR="0" algn="l" rtl="0"/>
            <a:endParaRPr lang="en-IE" altLang="ja-JP" sz="1800" b="0" i="0" u="none" strike="noStrike" baseline="0" dirty="0">
              <a:latin typeface="Calibri" panose="020F0502020204030204" pitchFamily="34" charset="0"/>
            </a:endParaRPr>
          </a:p>
        </p:txBody>
      </p:sp>
      <p:sp>
        <p:nvSpPr>
          <p:cNvPr id="4" name="Slide Number Placeholder 3"/>
          <p:cNvSpPr>
            <a:spLocks noGrp="1"/>
          </p:cNvSpPr>
          <p:nvPr>
            <p:ph type="sldNum" sz="quarter" idx="5"/>
          </p:nvPr>
        </p:nvSpPr>
        <p:spPr/>
        <p:txBody>
          <a:bodyPr/>
          <a:lstStyle/>
          <a:p>
            <a:fld id="{16C10386-3129-D040-9582-5A9BC1627735}" type="slidenum">
              <a:rPr lang="en-GB" smtClean="0"/>
              <a:t>13</a:t>
            </a:fld>
            <a:endParaRPr lang="en-GB" dirty="0"/>
          </a:p>
        </p:txBody>
      </p:sp>
    </p:spTree>
    <p:extLst>
      <p:ext uri="{BB962C8B-B14F-4D97-AF65-F5344CB8AC3E}">
        <p14:creationId xmlns:p14="http://schemas.microsoft.com/office/powerpoint/2010/main" val="7620226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GB" dirty="0"/>
          </a:p>
        </p:txBody>
      </p:sp>
      <p:sp>
        <p:nvSpPr>
          <p:cNvPr id="4" name="Slide Number Placeholder 3"/>
          <p:cNvSpPr>
            <a:spLocks noGrp="1"/>
          </p:cNvSpPr>
          <p:nvPr>
            <p:ph type="sldNum" sz="quarter" idx="5"/>
          </p:nvPr>
        </p:nvSpPr>
        <p:spPr/>
        <p:txBody>
          <a:bodyPr/>
          <a:lstStyle/>
          <a:p>
            <a:fld id="{16C10386-3129-D040-9582-5A9BC1627735}" type="slidenum">
              <a:rPr lang="en-GB" smtClean="0"/>
              <a:t>15</a:t>
            </a:fld>
            <a:endParaRPr lang="en-GB" dirty="0"/>
          </a:p>
        </p:txBody>
      </p:sp>
    </p:spTree>
    <p:extLst>
      <p:ext uri="{BB962C8B-B14F-4D97-AF65-F5344CB8AC3E}">
        <p14:creationId xmlns:p14="http://schemas.microsoft.com/office/powerpoint/2010/main" val="31438731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R="0" algn="l" rtl="0"/>
            <a:endParaRPr lang="en-GB" altLang="ja-JP" sz="1800" b="0" i="0" u="none" strike="noStrike" baseline="0" dirty="0">
              <a:latin typeface="Arial" panose="020B0604020202020204" pitchFamily="34" charset="0"/>
            </a:endParaRPr>
          </a:p>
          <a:p>
            <a:pPr marR="0" algn="l" rtl="0"/>
            <a:r>
              <a:rPr lang="en-IE" altLang="ja-JP" sz="1800" b="0" i="0" u="none" strike="noStrike" baseline="0" dirty="0">
                <a:latin typeface="Arial" panose="020B0604020202020204" pitchFamily="34" charset="0"/>
              </a:rPr>
              <a:t> </a:t>
            </a:r>
            <a:r>
              <a:rPr lang="en-IE" altLang="ja-JP" sz="1800" b="0" i="0" u="none" strike="noStrike" baseline="0" dirty="0">
                <a:latin typeface="Calibri" panose="020F0502020204030204" pitchFamily="34" charset="0"/>
              </a:rPr>
              <a:t>It is important that an SLA is the result of an accurate discussion between both parties. Even if the service provider is inflexible and does not offer much space for negotiation, the customer should be provided with the services that were defined in the SLA with their informed consent. </a:t>
            </a:r>
            <a:endParaRPr lang="en-IE" altLang="ja-JP" sz="1800" b="0" i="0" u="none" strike="noStrike" baseline="0" dirty="0">
              <a:latin typeface="Arial" panose="020B0604020202020204" pitchFamily="34" charset="0"/>
            </a:endParaRPr>
          </a:p>
          <a:p>
            <a:pPr marR="0" algn="l" rtl="0"/>
            <a:r>
              <a:rPr lang="en-GB" altLang="ja-JP" sz="1800" b="0" i="0" u="none" strike="noStrike" baseline="0" dirty="0">
                <a:latin typeface="Arial" panose="020B0604020202020204" pitchFamily="34" charset="0"/>
              </a:rPr>
              <a:t>  </a:t>
            </a:r>
          </a:p>
          <a:p>
            <a:pPr marR="0" algn="l" rtl="0"/>
            <a:r>
              <a:rPr lang="en-IE" altLang="ja-JP" sz="1800" b="0" i="0" u="none" strike="noStrike" baseline="0" dirty="0">
                <a:latin typeface="Arial" panose="020B0604020202020204" pitchFamily="34" charset="0"/>
              </a:rPr>
              <a:t> </a:t>
            </a:r>
            <a:r>
              <a:rPr lang="en-IE" altLang="ja-JP" sz="1800" b="0" i="0" u="none" strike="noStrike" baseline="0" dirty="0">
                <a:latin typeface="Calibri" panose="020F0502020204030204" pitchFamily="34" charset="0"/>
              </a:rPr>
              <a:t>Awareness and consent are minimum requirements of agreement-based relationships. SLAs may have different formality levels. The level of formalization may reflect the level of trust between the service provider and the service consumer. </a:t>
            </a:r>
          </a:p>
          <a:p>
            <a:pPr marR="0" algn="l" rtl="0"/>
            <a:r>
              <a:rPr lang="en-GB" altLang="ja-JP" sz="1800" b="0" i="0" u="none" strike="noStrike" baseline="0" dirty="0">
                <a:latin typeface="Arial" panose="020B0604020202020204" pitchFamily="34" charset="0"/>
              </a:rPr>
              <a:t>  </a:t>
            </a:r>
          </a:p>
          <a:p>
            <a:pPr marR="0" algn="l" rtl="0"/>
            <a:r>
              <a:rPr lang="en-IE" altLang="ja-JP" sz="1800" b="0" i="0" u="none" strike="noStrike" baseline="0" dirty="0">
                <a:latin typeface="Arial" panose="020B0604020202020204" pitchFamily="34" charset="0"/>
              </a:rPr>
              <a:t> </a:t>
            </a:r>
            <a:r>
              <a:rPr lang="en-IE" altLang="ja-JP" sz="1800" b="0" i="0" u="none" strike="noStrike" baseline="0" dirty="0">
                <a:latin typeface="Calibri" panose="020F0502020204030204" pitchFamily="34" charset="0"/>
              </a:rPr>
              <a:t>If the trust level is low, the organization will try to include as much detail in the agreement as possible. If the trust level is high and is gained through positive experience of the relationship, the parties tend to focus on the most important and specific service characteristics, implying that what is not mentioned in the agreement will be delivered and consumed according to established practice and expectations. These implications can be described as promises. </a:t>
            </a:r>
          </a:p>
          <a:p>
            <a:pPr marR="0" algn="l" rtl="0"/>
            <a:r>
              <a:rPr lang="en-GB" altLang="ja-JP" sz="1800" b="0" i="0" u="none" strike="noStrike" baseline="0" dirty="0">
                <a:latin typeface="Arial" panose="020B0604020202020204" pitchFamily="34" charset="0"/>
              </a:rPr>
              <a:t>  </a:t>
            </a:r>
          </a:p>
          <a:p>
            <a:pPr marR="0" algn="l" rtl="0"/>
            <a:r>
              <a:rPr lang="en-IE" altLang="ja-JP" sz="1800" b="0" i="0" u="none" strike="noStrike" baseline="0" dirty="0">
                <a:latin typeface="Arial" panose="020B0604020202020204" pitchFamily="34" charset="0"/>
              </a:rPr>
              <a:t> </a:t>
            </a:r>
            <a:r>
              <a:rPr lang="en-IE" altLang="ja-JP" sz="1800" b="0" i="0" u="none" strike="noStrike" baseline="0" dirty="0">
                <a:latin typeface="Calibri" panose="020F0502020204030204" pitchFamily="34" charset="0"/>
              </a:rPr>
              <a:t>In high-trust service relationships, or if service characteristics are simple, agreements may be formed verbally or through a brief email or text message.</a:t>
            </a:r>
          </a:p>
          <a:p>
            <a:pPr marR="0" algn="l" rtl="0"/>
            <a:r>
              <a:rPr lang="en-GB" altLang="ja-JP" sz="1800" b="0" i="0" u="none" strike="noStrike" baseline="0" dirty="0">
                <a:latin typeface="Arial" panose="020B0604020202020204" pitchFamily="34" charset="0"/>
              </a:rPr>
              <a:t>  </a:t>
            </a:r>
          </a:p>
          <a:p>
            <a:pPr marR="0" algn="l" rtl="0"/>
            <a:r>
              <a:rPr lang="en-IE" altLang="ja-JP" sz="1800" b="0" i="0" u="none" strike="noStrike" baseline="0" dirty="0">
                <a:latin typeface="Arial" panose="020B0604020202020204" pitchFamily="34" charset="0"/>
              </a:rPr>
              <a:t> </a:t>
            </a:r>
            <a:r>
              <a:rPr lang="en-IE" altLang="ja-JP" sz="1800" b="0" i="0" u="none" strike="noStrike" baseline="0" dirty="0">
                <a:latin typeface="Calibri" panose="020F0502020204030204" pitchFamily="34" charset="0"/>
              </a:rPr>
              <a:t>To successfully reach an agreement on service relationships and service quality, organizations should apply the following ITIL management practices: </a:t>
            </a:r>
          </a:p>
          <a:p>
            <a:pPr marR="0" algn="l" rtl="0"/>
            <a:r>
              <a:rPr lang="en-GB" altLang="ja-JP" sz="1800" b="0" i="0" u="none" strike="noStrike" baseline="0" dirty="0">
                <a:latin typeface="Arial" panose="020B0604020202020204" pitchFamily="34" charset="0"/>
              </a:rPr>
              <a:t>  </a:t>
            </a:r>
          </a:p>
          <a:p>
            <a:pPr marR="0" algn="l" rtl="0">
              <a:buFont typeface="Symbol" panose="05050102010706020507" pitchFamily="18" charset="2"/>
              <a:buChar char="·"/>
            </a:pPr>
            <a:r>
              <a:rPr lang="en-GB" altLang="ja-JP" sz="1800" b="0" i="0" u="none" strike="noStrike" baseline="0" dirty="0">
                <a:latin typeface="Arial" panose="020B0604020202020204" pitchFamily="34" charset="0"/>
              </a:rPr>
              <a:t> </a:t>
            </a:r>
            <a:r>
              <a:rPr lang="en-GB" altLang="ja-JP" sz="1800" b="0" i="0" u="none" strike="noStrike" baseline="0" dirty="0">
                <a:latin typeface="Calibri" panose="020F0502020204030204" pitchFamily="34" charset="0"/>
              </a:rPr>
              <a:t>business analysis </a:t>
            </a:r>
            <a:endParaRPr lang="en-GB" altLang="ja-JP" sz="1800" b="0" i="0" u="none" strike="noStrike" baseline="0" dirty="0">
              <a:latin typeface="Arial" panose="020B0604020202020204" pitchFamily="34" charset="0"/>
            </a:endParaRPr>
          </a:p>
          <a:p>
            <a:pPr marR="0" algn="l" rtl="0"/>
            <a:r>
              <a:rPr lang="en-GB" altLang="ja-JP" sz="1800" b="0" i="0" u="none" strike="noStrike" baseline="0" dirty="0">
                <a:latin typeface="Arial" panose="020B0604020202020204" pitchFamily="34" charset="0"/>
              </a:rPr>
              <a:t>  </a:t>
            </a:r>
          </a:p>
          <a:p>
            <a:pPr marR="0" algn="l" rtl="0">
              <a:buFont typeface="Symbol" panose="05050102010706020507" pitchFamily="18" charset="2"/>
              <a:buChar char="·"/>
            </a:pPr>
            <a:r>
              <a:rPr lang="en-GB" altLang="ja-JP" sz="1800" b="0" i="0" u="none" strike="noStrike" baseline="0" dirty="0">
                <a:latin typeface="Arial" panose="020B0604020202020204" pitchFamily="34" charset="0"/>
              </a:rPr>
              <a:t> </a:t>
            </a:r>
            <a:r>
              <a:rPr lang="en-GB" altLang="ja-JP" sz="1800" b="0" i="0" u="none" strike="noStrike" baseline="0" dirty="0">
                <a:latin typeface="Calibri" panose="020F0502020204030204" pitchFamily="34" charset="0"/>
              </a:rPr>
              <a:t>relationship management </a:t>
            </a:r>
            <a:endParaRPr lang="en-GB" altLang="ja-JP" sz="1800" b="0" i="0" u="none" strike="noStrike" baseline="0" dirty="0">
              <a:latin typeface="Arial" panose="020B0604020202020204" pitchFamily="34" charset="0"/>
            </a:endParaRPr>
          </a:p>
          <a:p>
            <a:pPr marR="0" algn="l" rtl="0"/>
            <a:r>
              <a:rPr lang="en-GB" altLang="ja-JP" sz="1800" b="0" i="0" u="none" strike="noStrike" baseline="0" dirty="0">
                <a:latin typeface="Arial" panose="020B0604020202020204" pitchFamily="34" charset="0"/>
              </a:rPr>
              <a:t>  </a:t>
            </a:r>
          </a:p>
          <a:p>
            <a:pPr marR="0" algn="l" rtl="0">
              <a:buFont typeface="Symbol" panose="05050102010706020507" pitchFamily="18" charset="2"/>
              <a:buChar char="·"/>
            </a:pPr>
            <a:r>
              <a:rPr lang="en-GB" altLang="ja-JP" sz="1800" b="0" i="0" u="none" strike="noStrike" baseline="0" dirty="0">
                <a:latin typeface="Arial" panose="020B0604020202020204" pitchFamily="34" charset="0"/>
              </a:rPr>
              <a:t> </a:t>
            </a:r>
            <a:r>
              <a:rPr lang="en-GB" altLang="ja-JP" sz="1800" b="0" i="0" u="none" strike="noStrike" baseline="0" dirty="0">
                <a:latin typeface="Calibri" panose="020F0502020204030204" pitchFamily="34" charset="0"/>
              </a:rPr>
              <a:t>service catalogue management </a:t>
            </a:r>
            <a:endParaRPr lang="en-GB" altLang="ja-JP" sz="1800" b="0" i="0" u="none" strike="noStrike" baseline="0" dirty="0">
              <a:latin typeface="Arial" panose="020B0604020202020204" pitchFamily="34" charset="0"/>
            </a:endParaRPr>
          </a:p>
          <a:p>
            <a:pPr marR="0" algn="l" rtl="0"/>
            <a:r>
              <a:rPr lang="en-GB" altLang="ja-JP" sz="1800" b="0" i="0" u="none" strike="noStrike" baseline="0" dirty="0">
                <a:latin typeface="Arial" panose="020B0604020202020204" pitchFamily="34" charset="0"/>
              </a:rPr>
              <a:t>  </a:t>
            </a:r>
          </a:p>
          <a:p>
            <a:pPr marR="0" algn="l" rtl="0">
              <a:buFont typeface="Symbol" panose="05050102010706020507" pitchFamily="18" charset="2"/>
              <a:buChar char="·"/>
            </a:pPr>
            <a:r>
              <a:rPr lang="en-GB" altLang="ja-JP" sz="1800" b="0" i="0" u="none" strike="noStrike" baseline="0" dirty="0">
                <a:latin typeface="Arial" panose="020B0604020202020204" pitchFamily="34" charset="0"/>
              </a:rPr>
              <a:t> </a:t>
            </a:r>
            <a:r>
              <a:rPr lang="en-GB" altLang="ja-JP" sz="1800" b="0" i="0" u="none" strike="noStrike" baseline="0" dirty="0">
                <a:latin typeface="Calibri" panose="020F0502020204030204" pitchFamily="34" charset="0"/>
              </a:rPr>
              <a:t>service financial management </a:t>
            </a:r>
          </a:p>
          <a:p>
            <a:pPr marR="0" algn="l" rtl="0">
              <a:buFont typeface="Symbol" panose="05050102010706020507" pitchFamily="18" charset="2"/>
              <a:buChar char="·"/>
            </a:pPr>
            <a:endParaRPr lang="en-GB" altLang="ja-JP" sz="1800" b="0" i="0" u="none" strike="noStrike" baseline="0" dirty="0">
              <a:latin typeface="Calibri" panose="020F0502020204030204" pitchFamily="34" charset="0"/>
            </a:endParaRPr>
          </a:p>
          <a:p>
            <a:pPr marR="0" algn="l" rtl="0">
              <a:buFont typeface="Symbol" panose="05050102010706020507" pitchFamily="18" charset="2"/>
              <a:buNone/>
            </a:pPr>
            <a:r>
              <a:rPr lang="en-GB" sz="2000" b="1" i="0" dirty="0">
                <a:solidFill>
                  <a:srgbClr val="4D5156"/>
                </a:solidFill>
                <a:effectLst/>
                <a:latin typeface="arial" panose="020B0604020202020204" pitchFamily="34" charset="0"/>
              </a:rPr>
              <a:t>Service Financial Management </a:t>
            </a:r>
            <a:r>
              <a:rPr lang="en-GB" sz="2000" b="1" i="0" dirty="0">
                <a:solidFill>
                  <a:srgbClr val="5F6368"/>
                </a:solidFill>
                <a:effectLst/>
                <a:latin typeface="arial" panose="020B0604020202020204" pitchFamily="34" charset="0"/>
              </a:rPr>
              <a:t>handles managing the budgeting, accounting, costing, and charging for the activities of an organization or business</a:t>
            </a:r>
            <a:endParaRPr lang="en-GB" altLang="ja-JP" sz="2000" b="1" i="0" u="none" strike="noStrike" baseline="0" dirty="0">
              <a:latin typeface="Arial" panose="020B0604020202020204" pitchFamily="34" charset="0"/>
            </a:endParaRPr>
          </a:p>
          <a:p>
            <a:pPr marR="0" algn="l" rtl="0"/>
            <a:r>
              <a:rPr lang="en-GB" altLang="ja-JP" sz="1800" b="0" i="0" u="none" strike="noStrike" baseline="0" dirty="0">
                <a:latin typeface="Arial" panose="020B0604020202020204" pitchFamily="34" charset="0"/>
              </a:rPr>
              <a:t>  </a:t>
            </a:r>
          </a:p>
          <a:p>
            <a:pPr marR="0" algn="l" rtl="0">
              <a:buFont typeface="Symbol" panose="05050102010706020507" pitchFamily="18" charset="2"/>
              <a:buChar char="·"/>
            </a:pPr>
            <a:r>
              <a:rPr lang="en-GB" altLang="ja-JP" sz="1800" b="0" i="0" u="none" strike="noStrike" baseline="0" dirty="0">
                <a:latin typeface="Arial" panose="020B0604020202020204" pitchFamily="34" charset="0"/>
              </a:rPr>
              <a:t> </a:t>
            </a:r>
            <a:r>
              <a:rPr lang="en-GB" altLang="ja-JP" sz="1800" b="0" i="0" u="none" strike="noStrike" baseline="0" dirty="0">
                <a:latin typeface="Calibri" panose="020F0502020204030204" pitchFamily="34" charset="0"/>
              </a:rPr>
              <a:t>service level management </a:t>
            </a:r>
            <a:endParaRPr lang="en-GB" altLang="ja-JP" sz="1800" b="0" i="0" u="none" strike="noStrike" baseline="0" dirty="0">
              <a:latin typeface="Arial" panose="020B0604020202020204" pitchFamily="34" charset="0"/>
            </a:endParaRPr>
          </a:p>
          <a:p>
            <a:pPr marR="0" algn="l" rtl="0">
              <a:buFont typeface="Symbol" panose="05050102010706020507" pitchFamily="18" charset="2"/>
              <a:buChar char="·"/>
            </a:pPr>
            <a:r>
              <a:rPr lang="en-GB" altLang="ja-JP" sz="1800" b="0" i="0" u="none" strike="noStrike" baseline="0" dirty="0">
                <a:latin typeface="Arial" panose="020B0604020202020204" pitchFamily="34" charset="0"/>
              </a:rPr>
              <a:t> </a:t>
            </a:r>
            <a:r>
              <a:rPr lang="en-GB" altLang="ja-JP" sz="1800" b="0" i="0" u="none" strike="noStrike" baseline="0" dirty="0">
                <a:latin typeface="Calibri" panose="020F0502020204030204" pitchFamily="34" charset="0"/>
              </a:rPr>
              <a:t>supplier management</a:t>
            </a:r>
            <a:endParaRPr lang="en-GB" altLang="ja-JP" sz="1800" b="0" i="0" u="none" strike="noStrike" baseline="0" dirty="0">
              <a:latin typeface="Arial" panose="020B0604020202020204" pitchFamily="34" charset="0"/>
            </a:endParaRPr>
          </a:p>
          <a:p>
            <a:pPr marR="0" algn="l" rtl="0"/>
            <a:r>
              <a:rPr lang="en-GB" altLang="ja-JP" sz="1800" b="0" i="0" u="none" strike="noStrike" baseline="0" dirty="0">
                <a:latin typeface="Arial" panose="020B0604020202020204" pitchFamily="34" charset="0"/>
              </a:rPr>
              <a:t> </a:t>
            </a:r>
          </a:p>
        </p:txBody>
      </p:sp>
      <p:sp>
        <p:nvSpPr>
          <p:cNvPr id="4" name="Slide Number Placeholder 3"/>
          <p:cNvSpPr>
            <a:spLocks noGrp="1"/>
          </p:cNvSpPr>
          <p:nvPr>
            <p:ph type="sldNum" sz="quarter" idx="5"/>
          </p:nvPr>
        </p:nvSpPr>
        <p:spPr/>
        <p:txBody>
          <a:bodyPr/>
          <a:lstStyle/>
          <a:p>
            <a:fld id="{16C10386-3129-D040-9582-5A9BC1627735}" type="slidenum">
              <a:rPr lang="en-GB" smtClean="0"/>
              <a:t>17</a:t>
            </a:fld>
            <a:endParaRPr lang="en-GB" dirty="0"/>
          </a:p>
        </p:txBody>
      </p:sp>
    </p:spTree>
    <p:extLst>
      <p:ext uri="{BB962C8B-B14F-4D97-AF65-F5344CB8AC3E}">
        <p14:creationId xmlns:p14="http://schemas.microsoft.com/office/powerpoint/2010/main" val="39880257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R="0" algn="l" rtl="0"/>
            <a:endParaRPr lang="en-GB" altLang="ja-JP" sz="1800" b="0" i="0" u="none" strike="noStrike" baseline="0" dirty="0">
              <a:latin typeface="Arial" panose="020B0604020202020204" pitchFamily="34" charset="0"/>
            </a:endParaRPr>
          </a:p>
          <a:p>
            <a:pPr marR="0" algn="l" rtl="0"/>
            <a:r>
              <a:rPr lang="en-IE" altLang="ja-JP" sz="1800" b="0" i="0" u="none" strike="noStrike" baseline="0" dirty="0">
                <a:latin typeface="Arial" panose="020B0604020202020204" pitchFamily="34" charset="0"/>
              </a:rPr>
              <a:t> </a:t>
            </a:r>
            <a:endParaRPr lang="en-GB" dirty="0"/>
          </a:p>
        </p:txBody>
      </p:sp>
      <p:sp>
        <p:nvSpPr>
          <p:cNvPr id="4" name="Slide Number Placeholder 3"/>
          <p:cNvSpPr>
            <a:spLocks noGrp="1"/>
          </p:cNvSpPr>
          <p:nvPr>
            <p:ph type="sldNum" sz="quarter" idx="5"/>
          </p:nvPr>
        </p:nvSpPr>
        <p:spPr/>
        <p:txBody>
          <a:bodyPr/>
          <a:lstStyle/>
          <a:p>
            <a:fld id="{16C10386-3129-D040-9582-5A9BC1627735}" type="slidenum">
              <a:rPr lang="en-GB" smtClean="0"/>
              <a:t>18</a:t>
            </a:fld>
            <a:endParaRPr lang="en-GB" dirty="0"/>
          </a:p>
        </p:txBody>
      </p:sp>
    </p:spTree>
    <p:extLst>
      <p:ext uri="{BB962C8B-B14F-4D97-AF65-F5344CB8AC3E}">
        <p14:creationId xmlns:p14="http://schemas.microsoft.com/office/powerpoint/2010/main" val="10307172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Onboarding includes all the activities necessary for a service consumer to start using the service and a service provider to be ready to deliver the service. These could range from the service being turned on and made available to use (for example, a mobile phone connecting to a network) to contractual agreements, user awareness, training, and sharing of resources (for example, outsourcing desktop provision). </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Effective onboarding enables service provision and consumption, increases service usage efficiency, improves user experience, ensures satisfaction, and enriches the relationship between the service provider and the service consumer.</a:t>
            </a:r>
          </a:p>
          <a:p>
            <a:pPr>
              <a:lnSpc>
                <a:spcPct val="107000"/>
              </a:lnSpc>
              <a:spcAft>
                <a:spcPts val="800"/>
              </a:spcAft>
            </a:pP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Onboarding occurs after an agreement is reached or changed but before service consumption starts. Onboarding creates the first service impression for users, which may strongly impact any further decisions about the service relationship made by sponsors and customers. Therefore, each onboarding initiative should be carefully planned and managed in line with the agreed plans.</a:t>
            </a:r>
          </a:p>
          <a:p>
            <a:pPr>
              <a:lnSpc>
                <a:spcPct val="107000"/>
              </a:lnSpc>
              <a:spcAft>
                <a:spcPts val="800"/>
              </a:spcAft>
            </a:pP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Onboarding includes:</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building awareness about the new service consumers (or the new scope of a service relationship with existing consumers) among stakeholders</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ensuring that all resources within the scope of the service offering are prepared for the service provision </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ensuring that customers and users are ready for the service consumption. </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GB" dirty="0"/>
          </a:p>
        </p:txBody>
      </p:sp>
      <p:sp>
        <p:nvSpPr>
          <p:cNvPr id="4" name="Slide Number Placeholder 3"/>
          <p:cNvSpPr>
            <a:spLocks noGrp="1"/>
          </p:cNvSpPr>
          <p:nvPr>
            <p:ph type="sldNum" sz="quarter" idx="5"/>
          </p:nvPr>
        </p:nvSpPr>
        <p:spPr/>
        <p:txBody>
          <a:bodyPr/>
          <a:lstStyle/>
          <a:p>
            <a:fld id="{16C10386-3129-D040-9582-5A9BC1627735}" type="slidenum">
              <a:rPr lang="en-GB" smtClean="0"/>
              <a:t>19</a:t>
            </a:fld>
            <a:endParaRPr lang="en-GB" dirty="0"/>
          </a:p>
        </p:txBody>
      </p:sp>
    </p:spTree>
    <p:extLst>
      <p:ext uri="{BB962C8B-B14F-4D97-AF65-F5344CB8AC3E}">
        <p14:creationId xmlns:p14="http://schemas.microsoft.com/office/powerpoint/2010/main" val="37400861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Onboarding is often perceived as a service provider activity with minimal involvement from the service consumer. However, successful onboarding involves both the service provider and the service consumer. If service consumer involvement requires significant resources, organizations commonly agree and plan the onboarding approach with customers in advance. </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It is important to ensure that other partners and suppliers are aware of and accept the onboarding approach and plan, if they will be involved in its implementation. When onboarding is defined in detail as part of the design of the products, services, and service offerings, planning for a specific initiative is easier, safer, and faster.</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 For this reason, onboarding approaches were defined as part of product, service, and service offering design.</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From the service provider perspective, successful onboarding relies on the following ITIL management practices: </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deployment management </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organizational change management </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release management </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service configuration management </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service design </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service desk </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service level management. </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Other practices may also be involved in planning and running an onboarding initiative. For example, sometimes onboarding is managed as a project and needs project management practice.</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GB" dirty="0"/>
          </a:p>
        </p:txBody>
      </p:sp>
      <p:sp>
        <p:nvSpPr>
          <p:cNvPr id="4" name="Slide Number Placeholder 3"/>
          <p:cNvSpPr>
            <a:spLocks noGrp="1"/>
          </p:cNvSpPr>
          <p:nvPr>
            <p:ph type="sldNum" sz="quarter" idx="5"/>
          </p:nvPr>
        </p:nvSpPr>
        <p:spPr/>
        <p:txBody>
          <a:bodyPr/>
          <a:lstStyle/>
          <a:p>
            <a:fld id="{16C10386-3129-D040-9582-5A9BC1627735}" type="slidenum">
              <a:rPr lang="en-GB" smtClean="0"/>
              <a:t>20</a:t>
            </a:fld>
            <a:endParaRPr lang="en-GB" dirty="0"/>
          </a:p>
        </p:txBody>
      </p:sp>
    </p:spTree>
    <p:extLst>
      <p:ext uri="{BB962C8B-B14F-4D97-AF65-F5344CB8AC3E}">
        <p14:creationId xmlns:p14="http://schemas.microsoft.com/office/powerpoint/2010/main" val="38055816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GB" dirty="0"/>
          </a:p>
        </p:txBody>
      </p:sp>
      <p:sp>
        <p:nvSpPr>
          <p:cNvPr id="4" name="Slide Number Placeholder 3"/>
          <p:cNvSpPr>
            <a:spLocks noGrp="1"/>
          </p:cNvSpPr>
          <p:nvPr>
            <p:ph type="sldNum" sz="quarter" idx="5"/>
          </p:nvPr>
        </p:nvSpPr>
        <p:spPr/>
        <p:txBody>
          <a:bodyPr/>
          <a:lstStyle/>
          <a:p>
            <a:fld id="{16C10386-3129-D040-9582-5A9BC1627735}" type="slidenum">
              <a:rPr lang="en-GB" smtClean="0"/>
              <a:t>21</a:t>
            </a:fld>
            <a:endParaRPr lang="en-GB" dirty="0"/>
          </a:p>
        </p:txBody>
      </p:sp>
    </p:spTree>
    <p:extLst>
      <p:ext uri="{BB962C8B-B14F-4D97-AF65-F5344CB8AC3E}">
        <p14:creationId xmlns:p14="http://schemas.microsoft.com/office/powerpoint/2010/main" val="29634310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GB" dirty="0"/>
          </a:p>
        </p:txBody>
      </p:sp>
      <p:sp>
        <p:nvSpPr>
          <p:cNvPr id="4" name="Slide Number Placeholder 3"/>
          <p:cNvSpPr>
            <a:spLocks noGrp="1"/>
          </p:cNvSpPr>
          <p:nvPr>
            <p:ph type="sldNum" sz="quarter" idx="5"/>
          </p:nvPr>
        </p:nvSpPr>
        <p:spPr/>
        <p:txBody>
          <a:bodyPr/>
          <a:lstStyle/>
          <a:p>
            <a:fld id="{16C10386-3129-D040-9582-5A9BC1627735}" type="slidenum">
              <a:rPr lang="en-GB" smtClean="0"/>
              <a:t>22</a:t>
            </a:fld>
            <a:endParaRPr lang="en-GB" dirty="0"/>
          </a:p>
        </p:txBody>
      </p:sp>
    </p:spTree>
    <p:extLst>
      <p:ext uri="{BB962C8B-B14F-4D97-AF65-F5344CB8AC3E}">
        <p14:creationId xmlns:p14="http://schemas.microsoft.com/office/powerpoint/2010/main" val="133316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GB" dirty="0"/>
          </a:p>
        </p:txBody>
      </p:sp>
      <p:sp>
        <p:nvSpPr>
          <p:cNvPr id="4" name="Slide Number Placeholder 3"/>
          <p:cNvSpPr>
            <a:spLocks noGrp="1"/>
          </p:cNvSpPr>
          <p:nvPr>
            <p:ph type="sldNum" sz="quarter" idx="5"/>
          </p:nvPr>
        </p:nvSpPr>
        <p:spPr/>
        <p:txBody>
          <a:bodyPr/>
          <a:lstStyle/>
          <a:p>
            <a:fld id="{16C10386-3129-D040-9582-5A9BC1627735}" type="slidenum">
              <a:rPr lang="en-GB" smtClean="0"/>
              <a:t>23</a:t>
            </a:fld>
            <a:endParaRPr lang="en-GB" dirty="0"/>
          </a:p>
        </p:txBody>
      </p:sp>
    </p:spTree>
    <p:extLst>
      <p:ext uri="{BB962C8B-B14F-4D97-AF65-F5344CB8AC3E}">
        <p14:creationId xmlns:p14="http://schemas.microsoft.com/office/powerpoint/2010/main" val="33291147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GB" dirty="0"/>
          </a:p>
        </p:txBody>
      </p:sp>
      <p:sp>
        <p:nvSpPr>
          <p:cNvPr id="4" name="Slide Number Placeholder 3"/>
          <p:cNvSpPr>
            <a:spLocks noGrp="1"/>
          </p:cNvSpPr>
          <p:nvPr>
            <p:ph type="sldNum" sz="quarter" idx="5"/>
          </p:nvPr>
        </p:nvSpPr>
        <p:spPr/>
        <p:txBody>
          <a:bodyPr/>
          <a:lstStyle/>
          <a:p>
            <a:fld id="{16C10386-3129-D040-9582-5A9BC1627735}" type="slidenum">
              <a:rPr lang="en-GB" smtClean="0"/>
              <a:t>24</a:t>
            </a:fld>
            <a:endParaRPr lang="en-GB" dirty="0"/>
          </a:p>
        </p:txBody>
      </p:sp>
    </p:spTree>
    <p:extLst>
      <p:ext uri="{BB962C8B-B14F-4D97-AF65-F5344CB8AC3E}">
        <p14:creationId xmlns:p14="http://schemas.microsoft.com/office/powerpoint/2010/main" val="2664147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2000" dirty="0"/>
          </a:p>
        </p:txBody>
      </p:sp>
      <p:sp>
        <p:nvSpPr>
          <p:cNvPr id="4" name="Slide Number Placeholder 3"/>
          <p:cNvSpPr>
            <a:spLocks noGrp="1"/>
          </p:cNvSpPr>
          <p:nvPr>
            <p:ph type="sldNum" sz="quarter" idx="5"/>
          </p:nvPr>
        </p:nvSpPr>
        <p:spPr/>
        <p:txBody>
          <a:bodyPr/>
          <a:lstStyle/>
          <a:p>
            <a:fld id="{FF157F1C-8FB2-4BEE-9BCE-627838AA1319}" type="slidenum">
              <a:rPr lang="en-GB" smtClean="0"/>
              <a:t>4</a:t>
            </a:fld>
            <a:endParaRPr lang="en-GB"/>
          </a:p>
        </p:txBody>
      </p:sp>
    </p:spTree>
    <p:extLst>
      <p:ext uri="{BB962C8B-B14F-4D97-AF65-F5344CB8AC3E}">
        <p14:creationId xmlns:p14="http://schemas.microsoft.com/office/powerpoint/2010/main" val="31591092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Man on the moon example</a:t>
            </a:r>
          </a:p>
          <a:p>
            <a:pPr>
              <a:lnSpc>
                <a:spcPct val="107000"/>
              </a:lnSpc>
              <a:spcAft>
                <a:spcPts val="800"/>
              </a:spcAft>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People involved in the early steps of the service journey within the band of visibility are often qualified to manage service relationships and demonstrate good interpersonal skills, service empathy, and effective communication. However, at the co-create step, people who are involved in ongoing service provision and consumption may not share this service mindset.</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Key message</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Service mindset is not only for the providers of direct user-facing services. It is equally important for the organizations providing infrastructure, platform, environmental, and other services that do not have direct users.</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Service relationships may involve service interactions between service provider and service consumer resources in various combinations. People, technology, processes, and third parties may all interact. In some cases, these service interactions do not involve users, as the services are provided to the service consumer’s resources in other dimensions. </a:t>
            </a:r>
          </a:p>
          <a:p>
            <a:pPr>
              <a:lnSpc>
                <a:spcPct val="107000"/>
              </a:lnSpc>
              <a:spcAft>
                <a:spcPts val="800"/>
              </a:spcAft>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Some examples include:</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Platform and infrastructure as a service. Service provider’s technology resources are used by service consumer’s technology resources.</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Service consumer’s IoT devices communicate with service provider platforms. </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Office cleaning performed outside business hours. Service provider’s people clean service consumer’s working space, usually with no interactions with people working in the office.</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Street cleaning. </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Audit services</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GB" dirty="0"/>
          </a:p>
        </p:txBody>
      </p:sp>
      <p:sp>
        <p:nvSpPr>
          <p:cNvPr id="4" name="Slide Number Placeholder 3"/>
          <p:cNvSpPr>
            <a:spLocks noGrp="1"/>
          </p:cNvSpPr>
          <p:nvPr>
            <p:ph type="sldNum" sz="quarter" idx="5"/>
          </p:nvPr>
        </p:nvSpPr>
        <p:spPr/>
        <p:txBody>
          <a:bodyPr/>
          <a:lstStyle/>
          <a:p>
            <a:fld id="{16C10386-3129-D040-9582-5A9BC1627735}" type="slidenum">
              <a:rPr lang="en-GB" smtClean="0"/>
              <a:t>25</a:t>
            </a:fld>
            <a:endParaRPr lang="en-GB" dirty="0"/>
          </a:p>
        </p:txBody>
      </p:sp>
    </p:spTree>
    <p:extLst>
      <p:ext uri="{BB962C8B-B14F-4D97-AF65-F5344CB8AC3E}">
        <p14:creationId xmlns:p14="http://schemas.microsoft.com/office/powerpoint/2010/main" val="19854875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E" sz="1800" b="1" dirty="0"/>
              <a:t>Intelligent disobedience </a:t>
            </a:r>
            <a:r>
              <a:rPr lang="en-IE" sz="1800" dirty="0"/>
              <a:t>is the act of breaking the rules to do the right thing. In terms of service relationships, perception advantages typically include factors such as familiarity, direct involvement with a service, or awareness of a user’s or customer’s needs. This knowledge is valuable and beneficial.</a:t>
            </a:r>
          </a:p>
        </p:txBody>
      </p:sp>
      <p:sp>
        <p:nvSpPr>
          <p:cNvPr id="4" name="Slide Number Placeholder 3"/>
          <p:cNvSpPr>
            <a:spLocks noGrp="1"/>
          </p:cNvSpPr>
          <p:nvPr>
            <p:ph type="sldNum" sz="quarter" idx="5"/>
          </p:nvPr>
        </p:nvSpPr>
        <p:spPr/>
        <p:txBody>
          <a:bodyPr/>
          <a:lstStyle/>
          <a:p>
            <a:fld id="{16C10386-3129-D040-9582-5A9BC1627735}" type="slidenum">
              <a:rPr lang="en-GB" smtClean="0"/>
              <a:t>26</a:t>
            </a:fld>
            <a:endParaRPr lang="en-GB" dirty="0"/>
          </a:p>
        </p:txBody>
      </p:sp>
    </p:spTree>
    <p:extLst>
      <p:ext uri="{BB962C8B-B14F-4D97-AF65-F5344CB8AC3E}">
        <p14:creationId xmlns:p14="http://schemas.microsoft.com/office/powerpoint/2010/main" val="23234265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GB" dirty="0"/>
          </a:p>
        </p:txBody>
      </p:sp>
      <p:sp>
        <p:nvSpPr>
          <p:cNvPr id="4" name="Slide Number Placeholder 3"/>
          <p:cNvSpPr>
            <a:spLocks noGrp="1"/>
          </p:cNvSpPr>
          <p:nvPr>
            <p:ph type="sldNum" sz="quarter" idx="5"/>
          </p:nvPr>
        </p:nvSpPr>
        <p:spPr/>
        <p:txBody>
          <a:bodyPr/>
          <a:lstStyle/>
          <a:p>
            <a:fld id="{16C10386-3129-D040-9582-5A9BC1627735}" type="slidenum">
              <a:rPr lang="en-GB" smtClean="0"/>
              <a:t>27</a:t>
            </a:fld>
            <a:endParaRPr lang="en-GB" dirty="0"/>
          </a:p>
        </p:txBody>
      </p:sp>
    </p:spTree>
    <p:extLst>
      <p:ext uri="{BB962C8B-B14F-4D97-AF65-F5344CB8AC3E}">
        <p14:creationId xmlns:p14="http://schemas.microsoft.com/office/powerpoint/2010/main" val="40495364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GB" dirty="0"/>
          </a:p>
        </p:txBody>
      </p:sp>
      <p:sp>
        <p:nvSpPr>
          <p:cNvPr id="4" name="Slide Number Placeholder 3"/>
          <p:cNvSpPr>
            <a:spLocks noGrp="1"/>
          </p:cNvSpPr>
          <p:nvPr>
            <p:ph type="sldNum" sz="quarter" idx="5"/>
          </p:nvPr>
        </p:nvSpPr>
        <p:spPr/>
        <p:txBody>
          <a:bodyPr/>
          <a:lstStyle/>
          <a:p>
            <a:fld id="{16C10386-3129-D040-9582-5A9BC1627735}" type="slidenum">
              <a:rPr lang="en-GB" smtClean="0"/>
              <a:t>28</a:t>
            </a:fld>
            <a:endParaRPr lang="en-GB" dirty="0"/>
          </a:p>
        </p:txBody>
      </p:sp>
    </p:spTree>
    <p:extLst>
      <p:ext uri="{BB962C8B-B14F-4D97-AF65-F5344CB8AC3E}">
        <p14:creationId xmlns:p14="http://schemas.microsoft.com/office/powerpoint/2010/main" val="35813496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GB" dirty="0"/>
          </a:p>
        </p:txBody>
      </p:sp>
      <p:sp>
        <p:nvSpPr>
          <p:cNvPr id="4" name="Slide Number Placeholder 3"/>
          <p:cNvSpPr>
            <a:spLocks noGrp="1"/>
          </p:cNvSpPr>
          <p:nvPr>
            <p:ph type="sldNum" sz="quarter" idx="5"/>
          </p:nvPr>
        </p:nvSpPr>
        <p:spPr/>
        <p:txBody>
          <a:bodyPr/>
          <a:lstStyle/>
          <a:p>
            <a:fld id="{16C10386-3129-D040-9582-5A9BC1627735}" type="slidenum">
              <a:rPr lang="en-GB" smtClean="0"/>
              <a:t>29</a:t>
            </a:fld>
            <a:endParaRPr lang="en-GB" dirty="0"/>
          </a:p>
        </p:txBody>
      </p:sp>
    </p:spTree>
    <p:extLst>
      <p:ext uri="{BB962C8B-B14F-4D97-AF65-F5344CB8AC3E}">
        <p14:creationId xmlns:p14="http://schemas.microsoft.com/office/powerpoint/2010/main" val="3143717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sz="1800" b="0" i="0" dirty="0">
                <a:solidFill>
                  <a:srgbClr val="202124"/>
                </a:solidFill>
                <a:effectLst/>
                <a:latin typeface="Google Sans"/>
              </a:rPr>
              <a:t>What is AB testing?</a:t>
            </a:r>
            <a:endParaRPr lang="en-GB" sz="1800" b="0" i="0" dirty="0">
              <a:solidFill>
                <a:srgbClr val="202124"/>
              </a:solidFill>
              <a:effectLst/>
              <a:latin typeface="arial" panose="020B0604020202020204" pitchFamily="34" charset="0"/>
            </a:endParaRPr>
          </a:p>
          <a:p>
            <a:pPr algn="l"/>
            <a:r>
              <a:rPr lang="en-GB" sz="1800" b="0" i="0" dirty="0">
                <a:solidFill>
                  <a:srgbClr val="4D5156"/>
                </a:solidFill>
                <a:effectLst/>
                <a:latin typeface="Google Sans"/>
              </a:rPr>
              <a:t>What is A/B testing? A/B testing (also known as split testing or bucket testing) is </a:t>
            </a:r>
            <a:r>
              <a:rPr lang="en-GB" sz="1800" b="0" i="0" dirty="0">
                <a:solidFill>
                  <a:srgbClr val="040C28"/>
                </a:solidFill>
                <a:effectLst/>
                <a:latin typeface="Google Sans"/>
              </a:rPr>
              <a:t>a methodology for comparing two versions of a webpage or app against each other to determine which one performs </a:t>
            </a:r>
            <a:r>
              <a:rPr lang="en-GB" sz="1800" b="0" i="0" dirty="0" err="1">
                <a:solidFill>
                  <a:srgbClr val="040C28"/>
                </a:solidFill>
                <a:effectLst/>
                <a:latin typeface="Google Sans"/>
              </a:rPr>
              <a:t>bette</a:t>
            </a:r>
            <a:endParaRPr lang="en-GB" sz="1800" b="0" i="0" dirty="0">
              <a:solidFill>
                <a:srgbClr val="202124"/>
              </a:solidFill>
              <a:effectLst/>
              <a:latin typeface="arial" panose="020B0604020202020204" pitchFamily="34" charset="0"/>
            </a:endParaRPr>
          </a:p>
          <a:p>
            <a:pPr algn="l"/>
            <a:endParaRPr lang="en-GB" dirty="0"/>
          </a:p>
        </p:txBody>
      </p:sp>
      <p:sp>
        <p:nvSpPr>
          <p:cNvPr id="4" name="Slide Number Placeholder 3"/>
          <p:cNvSpPr>
            <a:spLocks noGrp="1"/>
          </p:cNvSpPr>
          <p:nvPr>
            <p:ph type="sldNum" sz="quarter" idx="5"/>
          </p:nvPr>
        </p:nvSpPr>
        <p:spPr/>
        <p:txBody>
          <a:bodyPr/>
          <a:lstStyle/>
          <a:p>
            <a:fld id="{16C10386-3129-D040-9582-5A9BC1627735}" type="slidenum">
              <a:rPr lang="en-GB" smtClean="0"/>
              <a:t>30</a:t>
            </a:fld>
            <a:endParaRPr lang="en-GB" dirty="0"/>
          </a:p>
        </p:txBody>
      </p:sp>
    </p:spTree>
    <p:extLst>
      <p:ext uri="{BB962C8B-B14F-4D97-AF65-F5344CB8AC3E}">
        <p14:creationId xmlns:p14="http://schemas.microsoft.com/office/powerpoint/2010/main" val="5122593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GB" dirty="0"/>
          </a:p>
        </p:txBody>
      </p:sp>
      <p:sp>
        <p:nvSpPr>
          <p:cNvPr id="4" name="Slide Number Placeholder 3"/>
          <p:cNvSpPr>
            <a:spLocks noGrp="1"/>
          </p:cNvSpPr>
          <p:nvPr>
            <p:ph type="sldNum" sz="quarter" idx="5"/>
          </p:nvPr>
        </p:nvSpPr>
        <p:spPr/>
        <p:txBody>
          <a:bodyPr/>
          <a:lstStyle/>
          <a:p>
            <a:fld id="{16C10386-3129-D040-9582-5A9BC1627735}" type="slidenum">
              <a:rPr lang="en-GB" smtClean="0"/>
              <a:t>31</a:t>
            </a:fld>
            <a:endParaRPr lang="en-GB" dirty="0"/>
          </a:p>
        </p:txBody>
      </p:sp>
    </p:spTree>
    <p:extLst>
      <p:ext uri="{BB962C8B-B14F-4D97-AF65-F5344CB8AC3E}">
        <p14:creationId xmlns:p14="http://schemas.microsoft.com/office/powerpoint/2010/main" val="37140654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GB" dirty="0"/>
          </a:p>
        </p:txBody>
      </p:sp>
      <p:sp>
        <p:nvSpPr>
          <p:cNvPr id="4" name="Slide Number Placeholder 3"/>
          <p:cNvSpPr>
            <a:spLocks noGrp="1"/>
          </p:cNvSpPr>
          <p:nvPr>
            <p:ph type="sldNum" sz="quarter" idx="5"/>
          </p:nvPr>
        </p:nvSpPr>
        <p:spPr/>
        <p:txBody>
          <a:bodyPr/>
          <a:lstStyle/>
          <a:p>
            <a:fld id="{16C10386-3129-D040-9582-5A9BC1627735}" type="slidenum">
              <a:rPr lang="en-GB" smtClean="0"/>
              <a:t>32</a:t>
            </a:fld>
            <a:endParaRPr lang="en-GB" dirty="0"/>
          </a:p>
        </p:txBody>
      </p:sp>
    </p:spTree>
    <p:extLst>
      <p:ext uri="{BB962C8B-B14F-4D97-AF65-F5344CB8AC3E}">
        <p14:creationId xmlns:p14="http://schemas.microsoft.com/office/powerpoint/2010/main" val="42817968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GB" dirty="0"/>
          </a:p>
        </p:txBody>
      </p:sp>
      <p:sp>
        <p:nvSpPr>
          <p:cNvPr id="4" name="Slide Number Placeholder 3"/>
          <p:cNvSpPr>
            <a:spLocks noGrp="1"/>
          </p:cNvSpPr>
          <p:nvPr>
            <p:ph type="sldNum" sz="quarter" idx="5"/>
          </p:nvPr>
        </p:nvSpPr>
        <p:spPr/>
        <p:txBody>
          <a:bodyPr/>
          <a:lstStyle/>
          <a:p>
            <a:fld id="{16C10386-3129-D040-9582-5A9BC1627735}" type="slidenum">
              <a:rPr lang="en-GB" smtClean="0"/>
              <a:t>34</a:t>
            </a:fld>
            <a:endParaRPr lang="en-GB" dirty="0"/>
          </a:p>
        </p:txBody>
      </p:sp>
    </p:spTree>
    <p:extLst>
      <p:ext uri="{BB962C8B-B14F-4D97-AF65-F5344CB8AC3E}">
        <p14:creationId xmlns:p14="http://schemas.microsoft.com/office/powerpoint/2010/main" val="38279105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GB" dirty="0"/>
          </a:p>
        </p:txBody>
      </p:sp>
      <p:sp>
        <p:nvSpPr>
          <p:cNvPr id="4" name="Slide Number Placeholder 3"/>
          <p:cNvSpPr>
            <a:spLocks noGrp="1"/>
          </p:cNvSpPr>
          <p:nvPr>
            <p:ph type="sldNum" sz="quarter" idx="5"/>
          </p:nvPr>
        </p:nvSpPr>
        <p:spPr/>
        <p:txBody>
          <a:bodyPr/>
          <a:lstStyle/>
          <a:p>
            <a:fld id="{16C10386-3129-D040-9582-5A9BC1627735}" type="slidenum">
              <a:rPr lang="en-GB" smtClean="0"/>
              <a:t>35</a:t>
            </a:fld>
            <a:endParaRPr lang="en-GB" dirty="0"/>
          </a:p>
        </p:txBody>
      </p:sp>
    </p:spTree>
    <p:extLst>
      <p:ext uri="{BB962C8B-B14F-4D97-AF65-F5344CB8AC3E}">
        <p14:creationId xmlns:p14="http://schemas.microsoft.com/office/powerpoint/2010/main" val="3865253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R="0" algn="l" rtl="0"/>
            <a:endParaRPr lang="en-GB" altLang="ja-JP" sz="1800" b="0" i="0" u="none" strike="noStrike" baseline="0" dirty="0">
              <a:latin typeface="Arial" panose="020B0604020202020204" pitchFamily="34" charset="0"/>
            </a:endParaRPr>
          </a:p>
          <a:p>
            <a:pPr marR="0" algn="l" rtl="0"/>
            <a:r>
              <a:rPr lang="en-IE" altLang="ja-JP" sz="1800" b="0" i="0" u="none" strike="noStrike" baseline="0" dirty="0">
                <a:latin typeface="Arial" panose="020B0604020202020204" pitchFamily="34" charset="0"/>
              </a:rPr>
              <a:t> </a:t>
            </a:r>
            <a:r>
              <a:rPr lang="en-IE" altLang="ja-JP" sz="1800" b="0" i="0" u="none" strike="noStrike" baseline="0" dirty="0">
                <a:latin typeface="Calibri" panose="020F0502020204030204" pitchFamily="34" charset="0"/>
              </a:rPr>
              <a:t>Before a service consumer is able to completely understand and articulate its needs for service, the organization’s purpose and any influencing external and internal factors must be understood. When these have been explored, the service consumer is in a better position to make conscious product and service decisions.</a:t>
            </a:r>
            <a:endParaRPr lang="en-IE" altLang="ja-JP" sz="1800" b="0" i="0" u="none" strike="noStrike" baseline="0" dirty="0">
              <a:latin typeface="Arial" panose="020B0604020202020204" pitchFamily="34" charset="0"/>
            </a:endParaRPr>
          </a:p>
          <a:p>
            <a:pPr marR="0" algn="l" rtl="0"/>
            <a:r>
              <a:rPr lang="en-GB" altLang="ja-JP" sz="1800" b="0" i="0" u="none" strike="noStrike" baseline="0" dirty="0">
                <a:latin typeface="Arial" panose="020B0604020202020204" pitchFamily="34" charset="0"/>
              </a:rPr>
              <a:t>  </a:t>
            </a:r>
          </a:p>
          <a:p>
            <a:pPr marR="0" algn="l" rtl="0"/>
            <a:r>
              <a:rPr lang="en-GB" altLang="ja-JP" sz="1800" b="1" i="0" u="none" strike="noStrike" baseline="0" dirty="0">
                <a:solidFill>
                  <a:srgbClr val="4F81BD"/>
                </a:solidFill>
                <a:latin typeface="Arial" panose="020B0604020202020204" pitchFamily="34" charset="0"/>
              </a:rPr>
              <a:t> </a:t>
            </a:r>
            <a:r>
              <a:rPr lang="en-GB" altLang="ja-JP" sz="1800" b="1" i="0" u="none" strike="noStrike" baseline="0" dirty="0">
                <a:solidFill>
                  <a:srgbClr val="4F81BD"/>
                </a:solidFill>
                <a:latin typeface="Calibri Light" panose="020F0302020204030204" pitchFamily="34" charset="0"/>
              </a:rPr>
              <a:t>External Factors</a:t>
            </a:r>
          </a:p>
          <a:p>
            <a:pPr marR="0" algn="l" rtl="0"/>
            <a:r>
              <a:rPr lang="en-GB" altLang="ja-JP" sz="1800" b="0" i="0" u="none" strike="noStrike" baseline="0" dirty="0">
                <a:latin typeface="Arial" panose="020B0604020202020204" pitchFamily="34" charset="0"/>
              </a:rPr>
              <a:t>  </a:t>
            </a:r>
          </a:p>
          <a:p>
            <a:pPr marR="0" algn="l" rtl="0"/>
            <a:r>
              <a:rPr lang="en-GB" altLang="ja-JP" sz="1800" b="0" i="0" u="none" strike="noStrike" baseline="0" dirty="0">
                <a:solidFill>
                  <a:srgbClr val="D9D9D9"/>
                </a:solidFill>
                <a:latin typeface="Arial" panose="020B0604020202020204" pitchFamily="34" charset="0"/>
              </a:rPr>
              <a:t> </a:t>
            </a:r>
            <a:r>
              <a:rPr lang="en-GB" altLang="ja-JP" sz="1800" b="0" i="0" u="none" strike="noStrike" baseline="0" dirty="0">
                <a:solidFill>
                  <a:srgbClr val="D9D9D9"/>
                </a:solidFill>
                <a:latin typeface="Calibri" panose="020F0502020204030204" pitchFamily="34" charset="0"/>
              </a:rPr>
              <a:t>Knowledge Content</a:t>
            </a:r>
          </a:p>
          <a:p>
            <a:pPr marR="0" algn="l" rtl="0"/>
            <a:r>
              <a:rPr lang="en-GB" altLang="ja-JP" sz="1800" b="0" i="0" u="none" strike="noStrike" baseline="0" dirty="0">
                <a:latin typeface="Arial" panose="020B0604020202020204" pitchFamily="34" charset="0"/>
              </a:rPr>
              <a:t>  </a:t>
            </a:r>
          </a:p>
          <a:p>
            <a:pPr marR="0" algn="l" rtl="0"/>
            <a:r>
              <a:rPr lang="en-IE" altLang="ja-JP" sz="1800" b="0" i="0" u="none" strike="noStrike" baseline="0" dirty="0">
                <a:latin typeface="Arial" panose="020B0604020202020204" pitchFamily="34" charset="0"/>
              </a:rPr>
              <a:t> </a:t>
            </a:r>
            <a:r>
              <a:rPr lang="en-IE" altLang="ja-JP" sz="1800" b="0" i="0" u="none" strike="noStrike" baseline="0" dirty="0">
                <a:latin typeface="Calibri" panose="020F0502020204030204" pitchFamily="34" charset="0"/>
              </a:rPr>
              <a:t>A prerequisite for a successful strategy is understanding the context of an organization, including the markets, customers, and other stakeholders. A widely used technique to explore the external context is the PESTLE analysis. A PESTLE analysis is a strategic tool that provides input for the organization’s strategy and direction, as well as for internal policies and procedures.</a:t>
            </a:r>
            <a:endParaRPr lang="en-IE" altLang="ja-JP" sz="1800" b="0" i="0" u="none" strike="noStrike" baseline="0" dirty="0">
              <a:latin typeface="Arial" panose="020B0604020202020204" pitchFamily="34" charset="0"/>
            </a:endParaRPr>
          </a:p>
          <a:p>
            <a:pPr marR="0" algn="l" rtl="0"/>
            <a:r>
              <a:rPr lang="en-GB" altLang="ja-JP" sz="1800" b="0" i="0" u="none" strike="noStrike" baseline="0" dirty="0">
                <a:latin typeface="Arial" panose="020B0604020202020204" pitchFamily="34" charset="0"/>
              </a:rPr>
              <a:t>  </a:t>
            </a:r>
          </a:p>
          <a:p>
            <a:pPr marR="0" algn="l" rtl="0"/>
            <a:r>
              <a:rPr lang="en-IE" altLang="ja-JP" sz="1800" b="0" i="0" u="none" strike="noStrike" baseline="0" dirty="0">
                <a:latin typeface="Arial" panose="020B0604020202020204" pitchFamily="34" charset="0"/>
              </a:rPr>
              <a:t> </a:t>
            </a:r>
            <a:r>
              <a:rPr lang="en-IE" altLang="ja-JP" sz="1800" b="0" i="0" u="none" strike="noStrike" baseline="0" dirty="0">
                <a:latin typeface="Calibri" panose="020F0502020204030204" pitchFamily="34" charset="0"/>
              </a:rPr>
              <a:t>A PESTLE analysis covers six areas that are likely to affect the business: political, economic, sociological, technological, legal, and environmental.</a:t>
            </a:r>
          </a:p>
          <a:p>
            <a:pPr marR="0" algn="l" rtl="0"/>
            <a:r>
              <a:rPr lang="en-GB" altLang="ja-JP" sz="1800" b="0" i="0" u="none" strike="noStrike" baseline="0" dirty="0">
                <a:latin typeface="Arial" panose="020B0604020202020204" pitchFamily="34" charset="0"/>
              </a:rPr>
              <a:t>  </a:t>
            </a:r>
          </a:p>
          <a:p>
            <a:pPr marR="0" algn="l" rtl="0"/>
            <a:r>
              <a:rPr lang="en-GB" altLang="ja-JP" sz="1800" b="1" i="0" u="none" strike="noStrike" baseline="0" dirty="0">
                <a:solidFill>
                  <a:srgbClr val="4F81BD"/>
                </a:solidFill>
                <a:latin typeface="Arial" panose="020B0604020202020204" pitchFamily="34" charset="0"/>
              </a:rPr>
              <a:t> </a:t>
            </a:r>
            <a:r>
              <a:rPr lang="en-GB" altLang="ja-JP" sz="1800" b="1" i="0" u="none" strike="noStrike" baseline="0" dirty="0">
                <a:solidFill>
                  <a:srgbClr val="4F81BD"/>
                </a:solidFill>
                <a:latin typeface="Calibri Light" panose="020F0302020204030204" pitchFamily="34" charset="0"/>
              </a:rPr>
              <a:t>Internal Factors</a:t>
            </a:r>
          </a:p>
          <a:p>
            <a:pPr marR="0" algn="l" rtl="0"/>
            <a:r>
              <a:rPr lang="en-GB" altLang="ja-JP" sz="1800" b="0" i="0" u="none" strike="noStrike" baseline="0" dirty="0">
                <a:latin typeface="Arial" panose="020B0604020202020204" pitchFamily="34" charset="0"/>
              </a:rPr>
              <a:t>  </a:t>
            </a:r>
          </a:p>
          <a:p>
            <a:pPr marR="0" algn="l" rtl="0"/>
            <a:r>
              <a:rPr lang="en-GB" altLang="ja-JP" sz="1800" b="0" i="0" u="none" strike="noStrike" baseline="0" dirty="0">
                <a:solidFill>
                  <a:srgbClr val="D9D9D9"/>
                </a:solidFill>
                <a:latin typeface="Arial" panose="020B0604020202020204" pitchFamily="34" charset="0"/>
              </a:rPr>
              <a:t> </a:t>
            </a:r>
            <a:r>
              <a:rPr lang="en-GB" altLang="ja-JP" sz="1800" b="0" i="0" u="none" strike="noStrike" baseline="0" dirty="0">
                <a:solidFill>
                  <a:srgbClr val="D9D9D9"/>
                </a:solidFill>
                <a:latin typeface="Calibri" panose="020F0502020204030204" pitchFamily="34" charset="0"/>
              </a:rPr>
              <a:t>Knowledge Content</a:t>
            </a:r>
          </a:p>
          <a:p>
            <a:pPr marR="0" algn="l" rtl="0"/>
            <a:r>
              <a:rPr lang="en-GB" altLang="ja-JP" sz="1800" b="0" i="0" u="none" strike="noStrike" baseline="0" dirty="0">
                <a:latin typeface="Arial" panose="020B0604020202020204" pitchFamily="34" charset="0"/>
              </a:rPr>
              <a:t>  </a:t>
            </a:r>
          </a:p>
          <a:p>
            <a:pPr marR="0" algn="l" rtl="0"/>
            <a:r>
              <a:rPr lang="en-IE" altLang="ja-JP" sz="1800" b="0" i="0" u="none" strike="noStrike" baseline="0" dirty="0">
                <a:latin typeface="Arial" panose="020B0604020202020204" pitchFamily="34" charset="0"/>
              </a:rPr>
              <a:t> </a:t>
            </a:r>
            <a:r>
              <a:rPr lang="en-IE" altLang="ja-JP" sz="1800" b="0" i="0" u="none" strike="noStrike" baseline="0" dirty="0">
                <a:latin typeface="Calibri" panose="020F0502020204030204" pitchFamily="34" charset="0"/>
              </a:rPr>
              <a:t>Internal factors should be carefully assessed before changing or obtaining services. The objective should be to gain a common understanding of the current situation and to establish a baseline. The result of this assessment can be a baseline report that highlights developments and improvements.</a:t>
            </a:r>
            <a:endParaRPr lang="en-IE" altLang="ja-JP" sz="1800" b="0" i="0" u="none" strike="noStrike" baseline="0" dirty="0">
              <a:latin typeface="Arial" panose="020B0604020202020204" pitchFamily="34" charset="0"/>
            </a:endParaRPr>
          </a:p>
          <a:p>
            <a:pPr marR="0" algn="l" rtl="0"/>
            <a:r>
              <a:rPr lang="en-GB" altLang="ja-JP" sz="1800" b="0" i="0" u="none" strike="noStrike" baseline="0" dirty="0">
                <a:latin typeface="Arial" panose="020B0604020202020204" pitchFamily="34" charset="0"/>
              </a:rPr>
              <a:t>  </a:t>
            </a:r>
          </a:p>
          <a:p>
            <a:pPr marR="0" algn="l" rtl="0"/>
            <a:r>
              <a:rPr lang="en-IE" altLang="ja-JP" sz="1800" b="0" i="0" u="none" strike="noStrike" baseline="0" dirty="0">
                <a:latin typeface="Arial" panose="020B0604020202020204" pitchFamily="34" charset="0"/>
              </a:rPr>
              <a:t> </a:t>
            </a:r>
            <a:r>
              <a:rPr lang="en-IE" altLang="ja-JP" sz="1800" b="0" i="0" u="none" strike="noStrike" baseline="0" dirty="0">
                <a:latin typeface="Calibri" panose="020F0502020204030204" pitchFamily="34" charset="0"/>
              </a:rPr>
              <a:t>The four dimensions of service management should be assessed in order to understand internal factors.</a:t>
            </a:r>
          </a:p>
          <a:p>
            <a:pPr marR="0" algn="l" rtl="0"/>
            <a:r>
              <a:rPr lang="en-GB" altLang="ja-JP" sz="1800" b="0" i="0" u="none" strike="noStrike" baseline="0" dirty="0">
                <a:latin typeface="Arial" panose="020B0604020202020204" pitchFamily="34" charset="0"/>
              </a:rPr>
              <a:t>  </a:t>
            </a:r>
          </a:p>
          <a:p>
            <a:pPr marR="0" algn="l" rtl="0"/>
            <a:r>
              <a:rPr lang="en-IE" altLang="ja-JP" sz="1800" b="0" i="0" u="none" strike="noStrike" baseline="0" dirty="0">
                <a:latin typeface="Arial" panose="020B0604020202020204" pitchFamily="34" charset="0"/>
              </a:rPr>
              <a:t> </a:t>
            </a:r>
            <a:r>
              <a:rPr lang="en-IE" altLang="ja-JP" sz="1800" b="0" i="0" u="none" strike="noStrike" baseline="0" dirty="0">
                <a:latin typeface="Calibri" panose="020F0502020204030204" pitchFamily="34" charset="0"/>
              </a:rPr>
              <a:t>There are a number of methods that can be used to assess internal factors and establish a baseline, including interviews, workshops, surveys, and questionnaires. </a:t>
            </a:r>
          </a:p>
          <a:p>
            <a:pPr marR="0" algn="l" rtl="0"/>
            <a:r>
              <a:rPr lang="en-GB" altLang="ja-JP" sz="1800" b="0" i="0" u="none" strike="noStrike" baseline="0" dirty="0">
                <a:latin typeface="Arial" panose="020B0604020202020204" pitchFamily="34" charset="0"/>
              </a:rPr>
              <a:t>  </a:t>
            </a:r>
          </a:p>
          <a:p>
            <a:pPr marR="0" algn="l" rtl="0"/>
            <a:r>
              <a:rPr lang="en-GB" altLang="ja-JP" sz="1800" b="1" i="0" u="none" strike="noStrike" baseline="0" dirty="0">
                <a:solidFill>
                  <a:srgbClr val="4F81BD"/>
                </a:solidFill>
                <a:latin typeface="Arial" panose="020B0604020202020204" pitchFamily="34" charset="0"/>
              </a:rPr>
              <a:t> </a:t>
            </a:r>
            <a:r>
              <a:rPr lang="en-GB" altLang="ja-JP" sz="1800" b="1" i="0" u="none" strike="noStrike" baseline="0" dirty="0">
                <a:solidFill>
                  <a:srgbClr val="4F81BD"/>
                </a:solidFill>
                <a:latin typeface="Calibri Light" panose="020F0302020204030204" pitchFamily="34" charset="0"/>
              </a:rPr>
              <a:t>SWOT</a:t>
            </a:r>
          </a:p>
          <a:p>
            <a:pPr marR="0" algn="l" rtl="0"/>
            <a:r>
              <a:rPr lang="en-GB" altLang="ja-JP" sz="1800" b="0" i="0" u="none" strike="noStrike" baseline="0" dirty="0">
                <a:latin typeface="Arial" panose="020B0604020202020204" pitchFamily="34" charset="0"/>
              </a:rPr>
              <a:t>    </a:t>
            </a:r>
          </a:p>
          <a:p>
            <a:pPr marR="0" algn="l" rtl="0"/>
            <a:r>
              <a:rPr lang="en-IE" altLang="ja-JP" sz="1800" b="0" i="0" u="none" strike="noStrike" baseline="0" dirty="0">
                <a:latin typeface="Arial" panose="020B0604020202020204" pitchFamily="34" charset="0"/>
              </a:rPr>
              <a:t> </a:t>
            </a:r>
            <a:r>
              <a:rPr lang="en-IE" altLang="ja-JP" sz="1800" b="0" i="0" u="none" strike="noStrike" baseline="0" dirty="0">
                <a:latin typeface="Calibri" panose="020F0502020204030204" pitchFamily="34" charset="0"/>
              </a:rPr>
              <a:t>A SWOT (strengths, weaknesses, opportunities, and threats) analysis is often used to combine the results of internal and external assessments to evaluate whether a service is needed and whether it should be provided internally or not.</a:t>
            </a:r>
            <a:endParaRPr lang="en-IE" altLang="ja-JP" sz="1800" b="0" i="0" u="none" strike="noStrike" baseline="0" dirty="0">
              <a:latin typeface="Arial" panose="020B0604020202020204" pitchFamily="34" charset="0"/>
            </a:endParaRPr>
          </a:p>
          <a:p>
            <a:pPr marR="0" algn="l" rtl="0"/>
            <a:r>
              <a:rPr lang="en-GB" altLang="ja-JP" sz="1800" b="0" i="0" u="none" strike="noStrike" baseline="0" dirty="0">
                <a:latin typeface="Arial" panose="020B0604020202020204" pitchFamily="34" charset="0"/>
              </a:rPr>
              <a:t>  </a:t>
            </a:r>
          </a:p>
          <a:p>
            <a:pPr marR="0" algn="l" rtl="0"/>
            <a:r>
              <a:rPr lang="en-IE" altLang="ja-JP" sz="1800" b="0" i="0" u="none" strike="noStrike" baseline="0" dirty="0">
                <a:latin typeface="Arial" panose="020B0604020202020204" pitchFamily="34" charset="0"/>
              </a:rPr>
              <a:t> </a:t>
            </a:r>
            <a:r>
              <a:rPr lang="en-IE" altLang="ja-JP" sz="1800" b="0" i="0" u="none" strike="noStrike" baseline="0" dirty="0">
                <a:latin typeface="Calibri" panose="020F0502020204030204" pitchFamily="34" charset="0"/>
              </a:rPr>
              <a:t>A SWOT analysis involves four specific aspects of an organization: the internal strengths and weaknesses, and the external opportunities and threats.</a:t>
            </a:r>
          </a:p>
          <a:p>
            <a:pPr marR="0" algn="l" rtl="0"/>
            <a:r>
              <a:rPr lang="en-GB" altLang="ja-JP" sz="1800" b="0" i="0" u="none" strike="noStrike" baseline="0" dirty="0">
                <a:latin typeface="Arial" panose="020B0604020202020204" pitchFamily="34" charset="0"/>
              </a:rPr>
              <a:t>  </a:t>
            </a:r>
          </a:p>
          <a:p>
            <a:pPr algn="l"/>
            <a:endParaRPr lang="en-GB" dirty="0"/>
          </a:p>
        </p:txBody>
      </p:sp>
      <p:sp>
        <p:nvSpPr>
          <p:cNvPr id="4" name="Slide Number Placeholder 3"/>
          <p:cNvSpPr>
            <a:spLocks noGrp="1"/>
          </p:cNvSpPr>
          <p:nvPr>
            <p:ph type="sldNum" sz="quarter" idx="5"/>
          </p:nvPr>
        </p:nvSpPr>
        <p:spPr/>
        <p:txBody>
          <a:bodyPr/>
          <a:lstStyle/>
          <a:p>
            <a:fld id="{16C10386-3129-D040-9582-5A9BC1627735}" type="slidenum">
              <a:rPr lang="en-GB" smtClean="0"/>
              <a:t>5</a:t>
            </a:fld>
            <a:endParaRPr lang="en-GB" dirty="0"/>
          </a:p>
        </p:txBody>
      </p:sp>
    </p:spTree>
    <p:extLst>
      <p:ext uri="{BB962C8B-B14F-4D97-AF65-F5344CB8AC3E}">
        <p14:creationId xmlns:p14="http://schemas.microsoft.com/office/powerpoint/2010/main" val="176938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sz="1800" b="0" i="0" dirty="0">
                <a:solidFill>
                  <a:srgbClr val="D1D5DB"/>
                </a:solidFill>
                <a:effectLst/>
                <a:latin typeface="Söhne"/>
              </a:rPr>
              <a:t>Recovery with an additional margin refers to a situation where a business is able to recoup its costs and generate revenue beyond the break-even point. While this may seem similar to making a profit, it is important to distinguish between the two concepts.</a:t>
            </a:r>
          </a:p>
          <a:p>
            <a:pPr algn="l"/>
            <a:endParaRPr lang="en-GB" sz="1800" b="0" i="0" dirty="0">
              <a:solidFill>
                <a:srgbClr val="D1D5DB"/>
              </a:solidFill>
              <a:effectLst/>
              <a:latin typeface="Söhne"/>
            </a:endParaRPr>
          </a:p>
          <a:p>
            <a:pPr algn="l"/>
            <a:r>
              <a:rPr lang="en-GB" sz="1800" b="0" i="0" dirty="0">
                <a:solidFill>
                  <a:srgbClr val="D1D5DB"/>
                </a:solidFill>
                <a:effectLst/>
                <a:latin typeface="Söhne"/>
              </a:rPr>
              <a:t>Profit is the financial gain that a business achieves after deducting all expenses, including both variable and fixed costs, from its total revenue. In other words, profit is what remains when all costs associated with producing and selling goods or services have been accounted for.</a:t>
            </a:r>
          </a:p>
          <a:p>
            <a:pPr algn="l"/>
            <a:endParaRPr lang="en-GB" sz="1800" b="0" i="0" dirty="0">
              <a:solidFill>
                <a:srgbClr val="D1D5DB"/>
              </a:solidFill>
              <a:effectLst/>
              <a:latin typeface="Söhne"/>
            </a:endParaRPr>
          </a:p>
          <a:p>
            <a:pPr algn="l"/>
            <a:endParaRPr lang="en-GB" sz="1800" b="0" i="0" dirty="0">
              <a:solidFill>
                <a:srgbClr val="D1D5DB"/>
              </a:solidFill>
              <a:effectLst/>
              <a:latin typeface="Söhne"/>
            </a:endParaRPr>
          </a:p>
          <a:p>
            <a:pPr algn="l"/>
            <a:r>
              <a:rPr lang="en-GB" sz="1800" b="0" i="0" dirty="0">
                <a:solidFill>
                  <a:srgbClr val="D1D5DB"/>
                </a:solidFill>
                <a:effectLst/>
                <a:latin typeface="Söhne"/>
              </a:rPr>
              <a:t>On the other hand, recovery with an additional margin refers to covering the costs incurred in a specific activity or project and earning an additional amount beyond that. It may represent a surplus above the break-even point, where revenue exceeds the variable costs associated with the specific activity.</a:t>
            </a:r>
          </a:p>
          <a:p>
            <a:pPr algn="l"/>
            <a:endParaRPr lang="en-GB" sz="1800" b="0" i="0" dirty="0">
              <a:solidFill>
                <a:srgbClr val="D1D5DB"/>
              </a:solidFill>
              <a:effectLst/>
              <a:latin typeface="Söhne"/>
            </a:endParaRPr>
          </a:p>
          <a:p>
            <a:pPr algn="l"/>
            <a:r>
              <a:rPr lang="en-GB" sz="1800" b="0" i="0" dirty="0">
                <a:solidFill>
                  <a:srgbClr val="D1D5DB"/>
                </a:solidFill>
                <a:effectLst/>
                <a:latin typeface="Söhne"/>
              </a:rPr>
              <a:t>However, this additional margin does not necessarily equate to overall profit for the business as a whole. The additional margin may be required to cover other fixed costs, such as rent, utilities, salaries, or interest payments. These costs are not directly tied to the specific activity or project but are necessary for the overall operation of the business.</a:t>
            </a:r>
          </a:p>
          <a:p>
            <a:pPr algn="l"/>
            <a:r>
              <a:rPr lang="en-GB" sz="1800" b="0" i="0" dirty="0">
                <a:solidFill>
                  <a:srgbClr val="D1D5DB"/>
                </a:solidFill>
                <a:effectLst/>
                <a:latin typeface="Söhne"/>
              </a:rPr>
              <a:t>To determine if a business is truly making a profit, all costs, including both variable and fixed costs, need to be considered and deducted from the total revenue. Only if the remaining amount is positive, indicating that revenue exceeds all costs, can it be considered as profit</a:t>
            </a:r>
          </a:p>
          <a:p>
            <a:pPr algn="l"/>
            <a:endParaRPr lang="en-GB" dirty="0"/>
          </a:p>
        </p:txBody>
      </p:sp>
      <p:sp>
        <p:nvSpPr>
          <p:cNvPr id="4" name="Slide Number Placeholder 3"/>
          <p:cNvSpPr>
            <a:spLocks noGrp="1"/>
          </p:cNvSpPr>
          <p:nvPr>
            <p:ph type="sldNum" sz="quarter" idx="5"/>
          </p:nvPr>
        </p:nvSpPr>
        <p:spPr/>
        <p:txBody>
          <a:bodyPr/>
          <a:lstStyle/>
          <a:p>
            <a:fld id="{16C10386-3129-D040-9582-5A9BC1627735}" type="slidenum">
              <a:rPr lang="en-GB" smtClean="0"/>
              <a:t>36</a:t>
            </a:fld>
            <a:endParaRPr lang="en-GB" dirty="0"/>
          </a:p>
        </p:txBody>
      </p:sp>
    </p:spTree>
    <p:extLst>
      <p:ext uri="{BB962C8B-B14F-4D97-AF65-F5344CB8AC3E}">
        <p14:creationId xmlns:p14="http://schemas.microsoft.com/office/powerpoint/2010/main" val="34928019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sz="1800" b="0" i="0" dirty="0">
                <a:solidFill>
                  <a:srgbClr val="202124"/>
                </a:solidFill>
                <a:effectLst/>
                <a:latin typeface="Google Sans"/>
              </a:rPr>
              <a:t>Portfolio management is </a:t>
            </a:r>
            <a:r>
              <a:rPr lang="en-GB" sz="1800" b="0" i="0" dirty="0">
                <a:solidFill>
                  <a:srgbClr val="040C28"/>
                </a:solidFill>
                <a:effectLst/>
                <a:latin typeface="Google Sans"/>
              </a:rPr>
              <a:t>the selection, prioritisation and control of an organisation's programmes and projects, in line with its strategic objectives and capacity to deliver</a:t>
            </a:r>
            <a:r>
              <a:rPr lang="en-GB" sz="1800" b="0" i="0" dirty="0">
                <a:solidFill>
                  <a:srgbClr val="202124"/>
                </a:solidFill>
                <a:effectLst/>
                <a:latin typeface="Google Sans"/>
              </a:rPr>
              <a:t>. The goal is to balance the implementation of change initiatives and the maintenance of business-as-usual, while optimising return on investment.</a:t>
            </a:r>
            <a:endParaRPr lang="en-GB" sz="1800" b="0" i="0" dirty="0">
              <a:solidFill>
                <a:srgbClr val="D1D5DB"/>
              </a:solidFill>
              <a:effectLst/>
              <a:latin typeface="Söhne"/>
            </a:endParaRPr>
          </a:p>
          <a:p>
            <a:pPr algn="l"/>
            <a:endParaRPr lang="en-GB" sz="1800" b="0" i="0" dirty="0">
              <a:solidFill>
                <a:srgbClr val="D1D5DB"/>
              </a:solidFill>
              <a:effectLst/>
              <a:latin typeface="Söhne"/>
            </a:endParaRPr>
          </a:p>
          <a:p>
            <a:pPr algn="l"/>
            <a:endParaRPr lang="en-GB" sz="1800" b="0" i="0" dirty="0">
              <a:solidFill>
                <a:srgbClr val="D1D5DB"/>
              </a:solidFill>
              <a:effectLst/>
              <a:latin typeface="Söhne"/>
            </a:endParaRPr>
          </a:p>
          <a:p>
            <a:pPr algn="l"/>
            <a:r>
              <a:rPr lang="en-GB" sz="1800" b="0" i="0" dirty="0">
                <a:solidFill>
                  <a:srgbClr val="D1D5DB"/>
                </a:solidFill>
                <a:effectLst/>
                <a:latin typeface="Söhne"/>
              </a:rPr>
              <a:t>Single-loop learning and double-loop learning are two concepts introduced by organizational theorist Chris Argyris to explain different levels of learning and problem-solving within organizations.</a:t>
            </a:r>
          </a:p>
          <a:p>
            <a:pPr algn="l">
              <a:buFont typeface="+mj-lt"/>
              <a:buAutoNum type="arabicPeriod"/>
            </a:pPr>
            <a:r>
              <a:rPr lang="en-GB" sz="1800" b="0" i="0" dirty="0">
                <a:solidFill>
                  <a:srgbClr val="D1D5DB"/>
                </a:solidFill>
                <a:effectLst/>
                <a:latin typeface="Söhne"/>
              </a:rPr>
              <a:t>Single-loop learning: Single-loop learning refers to the process of making incremental adjustments and improvements within an existing framework or set of rules. It focuses on identifying and correcting errors or deviations from established norms or goals. In single-loop learning, the underlying assumptions and mental models guiding decision-making remain unchanged, and the emphasis is on solving specific problems without questioning the underlying system or structure.</a:t>
            </a:r>
          </a:p>
          <a:p>
            <a:pPr algn="l">
              <a:buFont typeface="+mj-lt"/>
              <a:buAutoNum type="arabicPeriod"/>
            </a:pPr>
            <a:endParaRPr lang="en-GB" sz="1800" b="0" i="0" dirty="0">
              <a:solidFill>
                <a:srgbClr val="D1D5DB"/>
              </a:solidFill>
              <a:effectLst/>
              <a:latin typeface="Söhne"/>
            </a:endParaRPr>
          </a:p>
          <a:p>
            <a:pPr algn="l"/>
            <a:r>
              <a:rPr lang="en-GB" sz="1800" b="0" i="0" dirty="0">
                <a:solidFill>
                  <a:srgbClr val="D1D5DB"/>
                </a:solidFill>
                <a:effectLst/>
                <a:latin typeface="Söhne"/>
              </a:rPr>
              <a:t>Example: A company implements a new sales strategy, and during the evaluation, they find that some sales representatives are not meeting their targets. The management responds by providing additional training and coaching to improve individual performance and address the immediate issue. This is an example of single-loop learning as the focus is on solving the problem within the existing sales strategy without questioning the underlying assumptions or approach.</a:t>
            </a:r>
          </a:p>
          <a:p>
            <a:pPr algn="l"/>
            <a:endParaRPr lang="en-GB" sz="1800" b="0" i="0" dirty="0">
              <a:solidFill>
                <a:srgbClr val="D1D5DB"/>
              </a:solidFill>
              <a:effectLst/>
              <a:latin typeface="Söhne"/>
            </a:endParaRPr>
          </a:p>
          <a:p>
            <a:pPr algn="l">
              <a:buFont typeface="+mj-lt"/>
              <a:buAutoNum type="arabicPeriod" startAt="2"/>
            </a:pPr>
            <a:r>
              <a:rPr lang="en-GB" sz="1800" b="0" i="0" dirty="0">
                <a:solidFill>
                  <a:srgbClr val="D1D5DB"/>
                </a:solidFill>
                <a:effectLst/>
                <a:latin typeface="Söhne"/>
              </a:rPr>
              <a:t>Double-loop learning: Double-loop learning goes beyond single-loop learning by questioning and challenging the underlying assumptions, values, and mental models that shape decision-making and problem-solving. It involves reflecting on the fundamental beliefs and paradigms that inform the organization's actions and considering alternative perspectives or approaches. Double-loop learning requires a higher level of critical thinking and a willingness to challenge existing systems and structures.</a:t>
            </a:r>
          </a:p>
          <a:p>
            <a:pPr algn="l">
              <a:buFont typeface="+mj-lt"/>
              <a:buAutoNum type="arabicPeriod" startAt="2"/>
            </a:pPr>
            <a:endParaRPr lang="en-GB" sz="1800" b="0" i="0" dirty="0">
              <a:solidFill>
                <a:srgbClr val="D1D5DB"/>
              </a:solidFill>
              <a:effectLst/>
              <a:latin typeface="Söhne"/>
            </a:endParaRPr>
          </a:p>
          <a:p>
            <a:pPr algn="l"/>
            <a:r>
              <a:rPr lang="en-GB" sz="1800" b="0" i="0" dirty="0">
                <a:solidFill>
                  <a:srgbClr val="D1D5DB"/>
                </a:solidFill>
                <a:effectLst/>
                <a:latin typeface="Söhne"/>
              </a:rPr>
              <a:t>Example: In the same sales strategy example, if the management engages in double-loop learning, they would not only address the performance issues of individual sales representatives but also critically examine the sales strategy itself. They would question the assumptions and beliefs underlying the strategy, explore alternative approaches, and potentially make significant changes to the sales strategy or even the overall business model.</a:t>
            </a:r>
          </a:p>
          <a:p>
            <a:pPr algn="l"/>
            <a:r>
              <a:rPr lang="en-GB" sz="1800" b="0" i="0" dirty="0">
                <a:solidFill>
                  <a:srgbClr val="D1D5DB"/>
                </a:solidFill>
                <a:effectLst/>
                <a:latin typeface="Söhne"/>
              </a:rPr>
              <a:t>In summary, single-loop learning focuses on solving immediate problems within existing frameworks, while double-loop learning involves questioning and challenging underlying </a:t>
            </a:r>
            <a:r>
              <a:rPr lang="en-GB" sz="1800" b="0" i="0">
                <a:solidFill>
                  <a:srgbClr val="D1D5DB"/>
                </a:solidFill>
                <a:effectLst/>
                <a:latin typeface="Söhne"/>
              </a:rPr>
              <a:t>assumptions to </a:t>
            </a:r>
            <a:r>
              <a:rPr lang="en-GB" sz="1800" b="0" i="0" dirty="0">
                <a:solidFill>
                  <a:srgbClr val="D1D5DB"/>
                </a:solidFill>
                <a:effectLst/>
                <a:latin typeface="Söhne"/>
              </a:rPr>
              <a:t>bring about more fundamental changes and improvements. Double-loop learning promotes a more adaptive and transformative mindset that can lead to innovation and organizational growth</a:t>
            </a:r>
          </a:p>
          <a:p>
            <a:pPr algn="l"/>
            <a:endParaRPr lang="en-GB" dirty="0"/>
          </a:p>
        </p:txBody>
      </p:sp>
      <p:sp>
        <p:nvSpPr>
          <p:cNvPr id="4" name="Slide Number Placeholder 3"/>
          <p:cNvSpPr>
            <a:spLocks noGrp="1"/>
          </p:cNvSpPr>
          <p:nvPr>
            <p:ph type="sldNum" sz="quarter" idx="5"/>
          </p:nvPr>
        </p:nvSpPr>
        <p:spPr/>
        <p:txBody>
          <a:bodyPr/>
          <a:lstStyle/>
          <a:p>
            <a:fld id="{16C10386-3129-D040-9582-5A9BC1627735}" type="slidenum">
              <a:rPr lang="en-GB" smtClean="0"/>
              <a:t>37</a:t>
            </a:fld>
            <a:endParaRPr lang="en-GB" dirty="0"/>
          </a:p>
        </p:txBody>
      </p:sp>
    </p:spTree>
    <p:extLst>
      <p:ext uri="{BB962C8B-B14F-4D97-AF65-F5344CB8AC3E}">
        <p14:creationId xmlns:p14="http://schemas.microsoft.com/office/powerpoint/2010/main" val="2285568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R="0" algn="l" rtl="0"/>
            <a:endParaRPr lang="en-GB" altLang="ja-JP" sz="1800" b="0" i="0" u="none" strike="noStrike" baseline="0" dirty="0">
              <a:latin typeface="Arial" panose="020B0604020202020204" pitchFamily="34" charset="0"/>
            </a:endParaRPr>
          </a:p>
          <a:p>
            <a:pPr marR="0" algn="l" rtl="0"/>
            <a:r>
              <a:rPr lang="en-IE" altLang="ja-JP" sz="1800" b="0" i="0" u="none" strike="noStrike" baseline="0" dirty="0">
                <a:latin typeface="Arial" panose="020B0604020202020204" pitchFamily="34" charset="0"/>
              </a:rPr>
              <a:t> </a:t>
            </a:r>
            <a:r>
              <a:rPr lang="en-IE" altLang="ja-JP" sz="1800" b="0" i="0" u="none" strike="noStrike" baseline="0" dirty="0">
                <a:latin typeface="Calibri" panose="020F0502020204030204" pitchFamily="34" charset="0"/>
              </a:rPr>
              <a:t>When an organization has identified its demand for service and the opportunities for satisfying this demand, the next step is to identify and evaluate options to source this service.</a:t>
            </a:r>
            <a:endParaRPr lang="en-IE" altLang="ja-JP" sz="1800" b="0" i="0" u="none" strike="noStrike" baseline="0" dirty="0">
              <a:latin typeface="Arial" panose="020B0604020202020204" pitchFamily="34" charset="0"/>
            </a:endParaRPr>
          </a:p>
          <a:p>
            <a:pPr marR="0" algn="l" rtl="0"/>
            <a:r>
              <a:rPr lang="en-GB" altLang="ja-JP" sz="1800" b="0" i="0" u="none" strike="noStrike" baseline="0" dirty="0">
                <a:latin typeface="Arial" panose="020B0604020202020204" pitchFamily="34" charset="0"/>
              </a:rPr>
              <a:t>  </a:t>
            </a:r>
          </a:p>
          <a:p>
            <a:pPr marR="0" algn="l" rtl="0"/>
            <a:r>
              <a:rPr lang="en-IE" altLang="ja-JP" sz="1800" b="0" i="0" u="none" strike="noStrike" baseline="0" dirty="0">
                <a:latin typeface="Arial" panose="020B0604020202020204" pitchFamily="34" charset="0"/>
              </a:rPr>
              <a:t> </a:t>
            </a:r>
            <a:r>
              <a:rPr lang="en-IE" altLang="ja-JP" sz="1800" b="0" i="0" u="none" strike="noStrike" baseline="0" dirty="0">
                <a:latin typeface="Calibri" panose="020F0502020204030204" pitchFamily="34" charset="0"/>
              </a:rPr>
              <a:t>There may be numerous service providers to choose from for any needed service, so the process of identifying and choosing a provider may be time-consuming. Most organizations widely advertise their brand and services, which may serve as initial input for a shortlist of suitable service providers.</a:t>
            </a:r>
          </a:p>
          <a:p>
            <a:pPr marR="0" algn="l" rtl="0"/>
            <a:r>
              <a:rPr lang="en-GB" altLang="ja-JP" sz="1800" b="0" i="0" u="none" strike="noStrike" baseline="0" dirty="0">
                <a:latin typeface="Arial" panose="020B0604020202020204" pitchFamily="34" charset="0"/>
              </a:rPr>
              <a:t>  </a:t>
            </a:r>
          </a:p>
          <a:p>
            <a:pPr marR="0" algn="l" rtl="0"/>
            <a:endParaRPr lang="en-GB" altLang="ja-JP" sz="1800" b="0" i="0" u="none" strike="noStrike" baseline="0" dirty="0">
              <a:latin typeface="Arial" panose="020B0604020202020204" pitchFamily="34" charset="0"/>
            </a:endParaRPr>
          </a:p>
          <a:p>
            <a:pPr marR="0" algn="l" rtl="0"/>
            <a:r>
              <a:rPr lang="en-IE" altLang="ja-JP" sz="1800" b="0" i="0" u="none" strike="noStrike" baseline="0" dirty="0">
                <a:latin typeface="Arial" panose="020B0604020202020204" pitchFamily="34" charset="0"/>
              </a:rPr>
              <a:t> </a:t>
            </a:r>
            <a:r>
              <a:rPr lang="en-IE" altLang="ja-JP" sz="1800" b="0" i="0" u="none" strike="noStrike" baseline="0" dirty="0">
                <a:latin typeface="Calibri" panose="020F0502020204030204" pitchFamily="34" charset="0"/>
              </a:rPr>
              <a:t>The choice also depends on service provider types, their interests, value propositions, power positions, and histories.</a:t>
            </a:r>
          </a:p>
          <a:p>
            <a:pPr marR="0" algn="l" rtl="0"/>
            <a:r>
              <a:rPr lang="en-GB" altLang="ja-JP" sz="1800" b="0" i="0" u="none" strike="noStrike" baseline="0" dirty="0">
                <a:latin typeface="Arial" panose="020B0604020202020204" pitchFamily="34" charset="0"/>
              </a:rPr>
              <a:t>  </a:t>
            </a:r>
          </a:p>
          <a:p>
            <a:pPr marR="0" algn="l" rtl="0"/>
            <a:r>
              <a:rPr lang="en-IE" altLang="ja-JP" sz="1800" b="0" i="0" u="none" strike="noStrike" baseline="0" dirty="0">
                <a:latin typeface="Arial" panose="020B0604020202020204" pitchFamily="34" charset="0"/>
              </a:rPr>
              <a:t> </a:t>
            </a:r>
            <a:r>
              <a:rPr lang="en-IE" altLang="ja-JP" sz="1800" b="0" i="0" u="none" strike="noStrike" baseline="0" dirty="0">
                <a:latin typeface="Calibri" panose="020F0502020204030204" pitchFamily="34" charset="0"/>
              </a:rPr>
              <a:t>A decision matrix is often used in the decision process, combining the most important criteria and their worth. Intangible aspects should not be reflected in the matrix. To assist in the decision process, it is important to have open and honest discussions to determine the most important criteria for the service consumer.</a:t>
            </a:r>
          </a:p>
          <a:p>
            <a:pPr marR="0" algn="l" rtl="0"/>
            <a:r>
              <a:rPr lang="en-GB" altLang="ja-JP" sz="1800" b="0" i="0" u="none" strike="noStrike" baseline="0" dirty="0">
                <a:latin typeface="Arial" panose="020B0604020202020204" pitchFamily="34" charset="0"/>
              </a:rPr>
              <a:t>  </a:t>
            </a:r>
          </a:p>
          <a:p>
            <a:pPr marR="0" algn="l" rtl="0"/>
            <a:r>
              <a:rPr lang="en-IE" altLang="ja-JP" sz="1800" b="0" i="0" u="none" strike="noStrike" baseline="0" dirty="0">
                <a:latin typeface="Arial" panose="020B0604020202020204" pitchFamily="34" charset="0"/>
              </a:rPr>
              <a:t> </a:t>
            </a:r>
            <a:r>
              <a:rPr lang="en-IE" altLang="ja-JP" sz="1800" b="0" i="0" u="none" strike="noStrike" baseline="0" dirty="0">
                <a:latin typeface="Calibri" panose="020F0502020204030204" pitchFamily="34" charset="0"/>
              </a:rPr>
              <a:t>The final selection of one or more service providers, whether internal or external, will typically occur only when the service consumer has gone through the engage step. For relationships where services must be configured, customized, or developed, the final selection may only take place after requirements have been shaped with the potential service provider(s) in the offer step.</a:t>
            </a:r>
          </a:p>
          <a:p>
            <a:pPr marR="0" algn="l" rtl="0"/>
            <a:r>
              <a:rPr lang="en-GB" altLang="ja-JP" sz="1800" b="0" i="0" u="none" strike="noStrike" baseline="0" dirty="0">
                <a:latin typeface="Arial" panose="020B0604020202020204" pitchFamily="34" charset="0"/>
              </a:rPr>
              <a:t>  </a:t>
            </a:r>
          </a:p>
          <a:p>
            <a:pPr algn="l"/>
            <a:endParaRPr lang="en-GB" dirty="0"/>
          </a:p>
        </p:txBody>
      </p:sp>
      <p:sp>
        <p:nvSpPr>
          <p:cNvPr id="4" name="Slide Number Placeholder 3"/>
          <p:cNvSpPr>
            <a:spLocks noGrp="1"/>
          </p:cNvSpPr>
          <p:nvPr>
            <p:ph type="sldNum" sz="quarter" idx="5"/>
          </p:nvPr>
        </p:nvSpPr>
        <p:spPr/>
        <p:txBody>
          <a:bodyPr/>
          <a:lstStyle/>
          <a:p>
            <a:fld id="{16C10386-3129-D040-9582-5A9BC1627735}" type="slidenum">
              <a:rPr lang="en-GB" smtClean="0"/>
              <a:t>6</a:t>
            </a:fld>
            <a:endParaRPr lang="en-GB" dirty="0"/>
          </a:p>
        </p:txBody>
      </p:sp>
    </p:spTree>
    <p:extLst>
      <p:ext uri="{BB962C8B-B14F-4D97-AF65-F5344CB8AC3E}">
        <p14:creationId xmlns:p14="http://schemas.microsoft.com/office/powerpoint/2010/main" val="3364812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R="0" algn="l" rtl="0"/>
            <a:endParaRPr lang="en-GB" altLang="ja-JP" sz="1800" b="0" i="0" u="none" strike="noStrike" baseline="0" dirty="0">
              <a:latin typeface="Arial" panose="020B0604020202020204" pitchFamily="34" charset="0"/>
            </a:endParaRPr>
          </a:p>
          <a:p>
            <a:pPr marR="0" algn="l" rtl="0"/>
            <a:r>
              <a:rPr lang="en-IE" altLang="ja-JP" sz="1800" b="0" i="0" u="none" strike="noStrike" baseline="0" dirty="0">
                <a:latin typeface="Arial" panose="020B0604020202020204" pitchFamily="34" charset="0"/>
              </a:rPr>
              <a:t> </a:t>
            </a:r>
            <a:r>
              <a:rPr lang="en-IE" altLang="ja-JP" sz="1800" b="0" i="0" u="none" strike="noStrike" baseline="0" dirty="0">
                <a:latin typeface="Calibri" panose="020F0502020204030204" pitchFamily="34" charset="0"/>
              </a:rPr>
              <a:t>The purpose of the engage step is to build transparency, continual engagement, and trust between the stakeholders in order to ensure a good mutual understanding of each stakeholder’s preferences and experience. For any service, relationship and trust are essential factors for a successful value realization. When a high level of trust exists, each party is convinced the other is committed to mutual success and, as the relationship leads to interdependent successes, more trust may be accumulated.</a:t>
            </a:r>
          </a:p>
          <a:p>
            <a:pPr marR="0" algn="l" rtl="0"/>
            <a:r>
              <a:rPr lang="en-GB" altLang="ja-JP" sz="1800" b="0" i="0" u="none" strike="noStrike" baseline="0" dirty="0">
                <a:latin typeface="Arial" panose="020B0604020202020204" pitchFamily="34" charset="0"/>
              </a:rPr>
              <a:t>  </a:t>
            </a:r>
          </a:p>
          <a:p>
            <a:pPr marR="0" algn="l" rtl="0"/>
            <a:r>
              <a:rPr lang="en-IE" altLang="ja-JP" sz="1800" b="0" i="0" u="none" strike="noStrike" baseline="0" dirty="0">
                <a:latin typeface="Arial" panose="020B0604020202020204" pitchFamily="34" charset="0"/>
              </a:rPr>
              <a:t> </a:t>
            </a:r>
            <a:r>
              <a:rPr lang="en-IE" altLang="ja-JP" sz="1800" b="0" i="0" u="none" strike="noStrike" baseline="0" dirty="0">
                <a:latin typeface="Calibri" panose="020F0502020204030204" pitchFamily="34" charset="0"/>
              </a:rPr>
              <a:t>All stakeholders are successful when they foster and sustain an environment for collaboration and trust because: </a:t>
            </a:r>
          </a:p>
          <a:p>
            <a:pPr marR="0" algn="l" rtl="0"/>
            <a:r>
              <a:rPr lang="en-GB" altLang="ja-JP" sz="1800" b="0" i="0" u="none" strike="noStrike" baseline="0" dirty="0">
                <a:latin typeface="Arial" panose="020B0604020202020204" pitchFamily="34" charset="0"/>
              </a:rPr>
              <a:t>  </a:t>
            </a:r>
          </a:p>
          <a:p>
            <a:pPr marR="0" algn="l" rtl="0">
              <a:buFont typeface="Symbol" panose="05050102010706020507" pitchFamily="18" charset="2"/>
              <a:buChar char="·"/>
            </a:pPr>
            <a:r>
              <a:rPr lang="en-IE" altLang="ja-JP" sz="1800" b="0" i="0" u="none" strike="noStrike" baseline="0" dirty="0">
                <a:latin typeface="Arial" panose="020B0604020202020204" pitchFamily="34" charset="0"/>
              </a:rPr>
              <a:t> </a:t>
            </a:r>
            <a:r>
              <a:rPr lang="en-IE" altLang="ja-JP" sz="1800" b="0" i="0" u="none" strike="noStrike" baseline="0" dirty="0">
                <a:latin typeface="Calibri" panose="020F0502020204030204" pitchFamily="34" charset="0"/>
              </a:rPr>
              <a:t>With a high level of trust, a customer tends to increase demand, effectively contributing to value co-creation.  </a:t>
            </a:r>
            <a:endParaRPr lang="en-IE" altLang="ja-JP" sz="1800" b="0" i="0" u="none" strike="noStrike" baseline="0" dirty="0">
              <a:latin typeface="Arial" panose="020B0604020202020204" pitchFamily="34" charset="0"/>
            </a:endParaRPr>
          </a:p>
          <a:p>
            <a:pPr marR="0" algn="l" rtl="0"/>
            <a:r>
              <a:rPr lang="en-GB" altLang="ja-JP" sz="1800" b="0" i="0" u="none" strike="noStrike" baseline="0" dirty="0">
                <a:latin typeface="Arial" panose="020B0604020202020204" pitchFamily="34" charset="0"/>
              </a:rPr>
              <a:t>  </a:t>
            </a:r>
          </a:p>
          <a:p>
            <a:pPr marR="0" algn="l" rtl="0">
              <a:buFont typeface="Symbol" panose="05050102010706020507" pitchFamily="18" charset="2"/>
              <a:buChar char="·"/>
            </a:pPr>
            <a:r>
              <a:rPr lang="en-IE" altLang="ja-JP" sz="1800" b="0" i="0" u="none" strike="noStrike" baseline="0" dirty="0">
                <a:latin typeface="Arial" panose="020B0604020202020204" pitchFamily="34" charset="0"/>
              </a:rPr>
              <a:t> </a:t>
            </a:r>
            <a:r>
              <a:rPr lang="en-IE" altLang="ja-JP" sz="1800" b="0" i="0" u="none" strike="noStrike" baseline="0" dirty="0">
                <a:latin typeface="Calibri" panose="020F0502020204030204" pitchFamily="34" charset="0"/>
              </a:rPr>
              <a:t>A service provider that does well acquires the resources to create and deliver a quality product or service for the service consumer. This strengthens its competitive advantage.</a:t>
            </a:r>
            <a:endParaRPr lang="en-IE" altLang="ja-JP" sz="1800" b="0" i="0" u="none" strike="noStrike" baseline="0" dirty="0">
              <a:latin typeface="Arial" panose="020B0604020202020204" pitchFamily="34" charset="0"/>
            </a:endParaRPr>
          </a:p>
          <a:p>
            <a:pPr marR="0" algn="l" rtl="0"/>
            <a:r>
              <a:rPr lang="en-GB" altLang="ja-JP" sz="1800" b="0" i="0" u="none" strike="noStrike" baseline="0" dirty="0">
                <a:latin typeface="Arial" panose="020B0604020202020204" pitchFamily="34" charset="0"/>
              </a:rPr>
              <a:t>  </a:t>
            </a:r>
          </a:p>
          <a:p>
            <a:pPr marR="0" algn="l" rtl="0"/>
            <a:r>
              <a:rPr lang="en-GB" altLang="ja-JP" sz="1800" b="0" i="0" u="none" strike="noStrike" baseline="0" dirty="0">
                <a:latin typeface="Arial" panose="020B0604020202020204" pitchFamily="34" charset="0"/>
              </a:rPr>
              <a:t> </a:t>
            </a:r>
          </a:p>
          <a:p>
            <a:pPr marR="0" algn="l" rtl="0"/>
            <a:r>
              <a:rPr lang="en-GB" altLang="ja-JP" sz="1800" b="0" i="0" u="none" strike="noStrike" baseline="0" dirty="0">
                <a:latin typeface="Arial" panose="020B0604020202020204" pitchFamily="34" charset="0"/>
              </a:rPr>
              <a:t>  </a:t>
            </a:r>
          </a:p>
          <a:p>
            <a:pPr marR="0" algn="l" rtl="0"/>
            <a:r>
              <a:rPr lang="en-IE" altLang="ja-JP" sz="1800" b="0" i="0" u="none" strike="noStrike" baseline="0" dirty="0">
                <a:latin typeface="Arial" panose="020B0604020202020204" pitchFamily="34" charset="0"/>
              </a:rPr>
              <a:t> </a:t>
            </a:r>
            <a:r>
              <a:rPr lang="en-IE" altLang="ja-JP" sz="1800" b="0" i="0" u="none" strike="noStrike" baseline="0" dirty="0">
                <a:latin typeface="Calibri" panose="020F0502020204030204" pitchFamily="34" charset="0"/>
              </a:rPr>
              <a:t>In a low-trust relationship, everything tends to be fixed, documented, and regulated; in a high-trust relationship, it is more flexible and the number of touchpoints and service interactions may increase. For this reason, collaboration becomes easier.</a:t>
            </a:r>
          </a:p>
          <a:p>
            <a:pPr marR="0" algn="l" rtl="0"/>
            <a:r>
              <a:rPr lang="en-GB" altLang="ja-JP" sz="1800" b="0" i="0" u="none" strike="noStrike" baseline="0" dirty="0">
                <a:latin typeface="Arial" panose="020B0604020202020204" pitchFamily="34" charset="0"/>
              </a:rPr>
              <a:t>  </a:t>
            </a:r>
          </a:p>
          <a:p>
            <a:pPr marR="0" algn="l" rtl="0"/>
            <a:r>
              <a:rPr lang="en-IE" altLang="ja-JP" sz="1800" b="0" i="0" u="none" strike="noStrike" baseline="0" dirty="0">
                <a:latin typeface="Arial" panose="020B0604020202020204" pitchFamily="34" charset="0"/>
              </a:rPr>
              <a:t> </a:t>
            </a:r>
            <a:r>
              <a:rPr lang="en-IE" altLang="ja-JP" sz="1800" b="0" i="0" u="none" strike="noStrike" baseline="0" dirty="0">
                <a:latin typeface="Calibri" panose="020F0502020204030204" pitchFamily="34" charset="0"/>
              </a:rPr>
              <a:t>In most cases, it is not enough for a service to meet a stakeholder’s actual need for outcomes. The stakeholder also needs to trust that the service provider will continue to provide a certain level of service and improve it over time. The parties must have a shared understanding of expectations, not only in terms of outcomes but also in experience and preferences. </a:t>
            </a:r>
          </a:p>
          <a:p>
            <a:pPr marR="0" algn="l" rtl="0"/>
            <a:r>
              <a:rPr lang="en-GB" altLang="ja-JP" sz="1800" b="0" i="0" u="none" strike="noStrike" baseline="0" dirty="0">
                <a:latin typeface="Arial" panose="020B0604020202020204" pitchFamily="34" charset="0"/>
              </a:rPr>
              <a:t>  </a:t>
            </a:r>
          </a:p>
          <a:p>
            <a:pPr marR="0" algn="l" rtl="0"/>
            <a:r>
              <a:rPr lang="en-IE" altLang="ja-JP" sz="1800" b="0" i="0" u="none" strike="noStrike" baseline="0" dirty="0">
                <a:latin typeface="Arial" panose="020B0604020202020204" pitchFamily="34" charset="0"/>
              </a:rPr>
              <a:t> </a:t>
            </a:r>
            <a:r>
              <a:rPr lang="en-IE" altLang="ja-JP" sz="1800" b="0" i="0" u="none" strike="noStrike" baseline="0" dirty="0">
                <a:latin typeface="Calibri" panose="020F0502020204030204" pitchFamily="34" charset="0"/>
              </a:rPr>
              <a:t>A good service relationship fosters and reveals an understanding of each stakeholder’s expectations of outcomes, experience, and preferences. Since prejudices and wrong assumptions are primary threats to the mutual endeavour for success, it is always a good idea to engage as early as possible in the journey in order to start clarifying and communicating mutual assumptions and expectations.</a:t>
            </a:r>
          </a:p>
          <a:p>
            <a:pPr marR="0" algn="l" rtl="0"/>
            <a:r>
              <a:rPr lang="en-GB" altLang="ja-JP" sz="1800" b="0" i="0" u="none" strike="noStrike" baseline="0" dirty="0">
                <a:latin typeface="Arial" panose="020B0604020202020204" pitchFamily="34" charset="0"/>
              </a:rPr>
              <a:t>  </a:t>
            </a:r>
          </a:p>
          <a:p>
            <a:pPr marR="0" algn="l" rtl="0"/>
            <a:r>
              <a:rPr lang="en-GB" altLang="ja-JP" sz="1800" b="1" i="0" u="none" strike="noStrike" baseline="0" dirty="0">
                <a:solidFill>
                  <a:srgbClr val="4F81BD"/>
                </a:solidFill>
                <a:latin typeface="Arial" panose="020B0604020202020204" pitchFamily="34" charset="0"/>
              </a:rPr>
              <a:t> </a:t>
            </a:r>
            <a:r>
              <a:rPr lang="en-GB" altLang="ja-JP" sz="1800" b="1" i="0" u="none" strike="noStrike" baseline="0" dirty="0">
                <a:solidFill>
                  <a:srgbClr val="4F81BD"/>
                </a:solidFill>
                <a:latin typeface="Calibri Light" panose="020F0302020204030204" pitchFamily="34" charset="0"/>
              </a:rPr>
              <a:t>Summary</a:t>
            </a:r>
          </a:p>
          <a:p>
            <a:pPr marR="0" algn="l" rtl="0"/>
            <a:r>
              <a:rPr lang="en-GB" altLang="ja-JP" sz="1800" b="0" i="0" u="none" strike="noStrike" baseline="0" dirty="0">
                <a:latin typeface="Arial" panose="020B0604020202020204" pitchFamily="34" charset="0"/>
              </a:rPr>
              <a:t>  </a:t>
            </a:r>
          </a:p>
          <a:p>
            <a:pPr marR="0" algn="l" rtl="0"/>
            <a:r>
              <a:rPr lang="en-GB" altLang="ja-JP" sz="1800" b="0" i="0" u="none" strike="noStrike" baseline="0" dirty="0">
                <a:solidFill>
                  <a:srgbClr val="D9D9D9"/>
                </a:solidFill>
                <a:latin typeface="Arial" panose="020B0604020202020204" pitchFamily="34" charset="0"/>
              </a:rPr>
              <a:t> </a:t>
            </a:r>
            <a:r>
              <a:rPr lang="en-GB" altLang="ja-JP" sz="1800" b="0" i="0" u="none" strike="noStrike" baseline="0" dirty="0">
                <a:solidFill>
                  <a:srgbClr val="D9D9D9"/>
                </a:solidFill>
                <a:latin typeface="Calibri" panose="020F0502020204030204" pitchFamily="34" charset="0"/>
              </a:rPr>
              <a:t>Knowledge Content</a:t>
            </a:r>
          </a:p>
          <a:p>
            <a:pPr marR="0" algn="l" rtl="0"/>
            <a:r>
              <a:rPr lang="en-GB" altLang="ja-JP" sz="1800" b="0" i="0" u="none" strike="noStrike" baseline="0" dirty="0">
                <a:latin typeface="Arial" panose="020B0604020202020204" pitchFamily="34" charset="0"/>
              </a:rPr>
              <a:t>  </a:t>
            </a:r>
          </a:p>
          <a:p>
            <a:pPr marR="0" algn="l" rtl="0"/>
            <a:r>
              <a:rPr lang="en-IE" altLang="ja-JP" sz="1800" b="0" i="0" u="none" strike="noStrike" baseline="0" dirty="0">
                <a:latin typeface="Arial" panose="020B0604020202020204" pitchFamily="34" charset="0"/>
              </a:rPr>
              <a:t> </a:t>
            </a:r>
            <a:r>
              <a:rPr lang="en-IE" altLang="ja-JP" sz="1800" b="0" i="0" u="none" strike="noStrike" baseline="0" dirty="0">
                <a:latin typeface="Calibri" panose="020F0502020204030204" pitchFamily="34" charset="0"/>
              </a:rPr>
              <a:t>Good relationships are required for the management of cooperative relationships, partnerships, and basic relationships. Fostering a good relationship includes creating environments where relational patterns can emerge, trust is built, and mutual needs and value are understood.</a:t>
            </a:r>
            <a:endParaRPr lang="en-IE" altLang="ja-JP" sz="1800" b="0" i="0" u="none" strike="noStrike" baseline="0" dirty="0">
              <a:latin typeface="Arial" panose="020B0604020202020204" pitchFamily="34" charset="0"/>
            </a:endParaRPr>
          </a:p>
          <a:p>
            <a:pPr marR="0" algn="l" rtl="0"/>
            <a:r>
              <a:rPr lang="en-GB" altLang="ja-JP" sz="1800" b="0" i="0" u="none" strike="noStrike" baseline="0" dirty="0">
                <a:latin typeface="Arial" panose="020B0604020202020204" pitchFamily="34" charset="0"/>
              </a:rPr>
              <a:t>  </a:t>
            </a:r>
          </a:p>
          <a:p>
            <a:pPr algn="l"/>
            <a:endParaRPr lang="en-GB" dirty="0"/>
          </a:p>
        </p:txBody>
      </p:sp>
      <p:sp>
        <p:nvSpPr>
          <p:cNvPr id="4" name="Slide Number Placeholder 3"/>
          <p:cNvSpPr>
            <a:spLocks noGrp="1"/>
          </p:cNvSpPr>
          <p:nvPr>
            <p:ph type="sldNum" sz="quarter" idx="5"/>
          </p:nvPr>
        </p:nvSpPr>
        <p:spPr/>
        <p:txBody>
          <a:bodyPr/>
          <a:lstStyle/>
          <a:p>
            <a:fld id="{16C10386-3129-D040-9582-5A9BC1627735}" type="slidenum">
              <a:rPr lang="en-GB" smtClean="0"/>
              <a:t>8</a:t>
            </a:fld>
            <a:endParaRPr lang="en-GB" dirty="0"/>
          </a:p>
        </p:txBody>
      </p:sp>
    </p:spTree>
    <p:extLst>
      <p:ext uri="{BB962C8B-B14F-4D97-AF65-F5344CB8AC3E}">
        <p14:creationId xmlns:p14="http://schemas.microsoft.com/office/powerpoint/2010/main" val="5296804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GB" dirty="0"/>
          </a:p>
        </p:txBody>
      </p:sp>
      <p:sp>
        <p:nvSpPr>
          <p:cNvPr id="4" name="Slide Number Placeholder 3"/>
          <p:cNvSpPr>
            <a:spLocks noGrp="1"/>
          </p:cNvSpPr>
          <p:nvPr>
            <p:ph type="sldNum" sz="quarter" idx="5"/>
          </p:nvPr>
        </p:nvSpPr>
        <p:spPr/>
        <p:txBody>
          <a:bodyPr/>
          <a:lstStyle/>
          <a:p>
            <a:fld id="{16C10386-3129-D040-9582-5A9BC1627735}" type="slidenum">
              <a:rPr lang="en-GB" smtClean="0"/>
              <a:t>9</a:t>
            </a:fld>
            <a:endParaRPr lang="en-GB" dirty="0"/>
          </a:p>
        </p:txBody>
      </p:sp>
    </p:spTree>
    <p:extLst>
      <p:ext uri="{BB962C8B-B14F-4D97-AF65-F5344CB8AC3E}">
        <p14:creationId xmlns:p14="http://schemas.microsoft.com/office/powerpoint/2010/main" val="920205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GB" dirty="0"/>
          </a:p>
        </p:txBody>
      </p:sp>
      <p:sp>
        <p:nvSpPr>
          <p:cNvPr id="4" name="Slide Number Placeholder 3"/>
          <p:cNvSpPr>
            <a:spLocks noGrp="1"/>
          </p:cNvSpPr>
          <p:nvPr>
            <p:ph type="sldNum" sz="quarter" idx="5"/>
          </p:nvPr>
        </p:nvSpPr>
        <p:spPr/>
        <p:txBody>
          <a:bodyPr/>
          <a:lstStyle/>
          <a:p>
            <a:fld id="{16C10386-3129-D040-9582-5A9BC1627735}" type="slidenum">
              <a:rPr lang="en-GB" smtClean="0"/>
              <a:t>10</a:t>
            </a:fld>
            <a:endParaRPr lang="en-GB" dirty="0"/>
          </a:p>
        </p:txBody>
      </p:sp>
    </p:spTree>
    <p:extLst>
      <p:ext uri="{BB962C8B-B14F-4D97-AF65-F5344CB8AC3E}">
        <p14:creationId xmlns:p14="http://schemas.microsoft.com/office/powerpoint/2010/main" val="18107052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GB" dirty="0"/>
          </a:p>
        </p:txBody>
      </p:sp>
      <p:sp>
        <p:nvSpPr>
          <p:cNvPr id="4" name="Slide Number Placeholder 3"/>
          <p:cNvSpPr>
            <a:spLocks noGrp="1"/>
          </p:cNvSpPr>
          <p:nvPr>
            <p:ph type="sldNum" sz="quarter" idx="5"/>
          </p:nvPr>
        </p:nvSpPr>
        <p:spPr/>
        <p:txBody>
          <a:bodyPr/>
          <a:lstStyle/>
          <a:p>
            <a:fld id="{16C10386-3129-D040-9582-5A9BC1627735}" type="slidenum">
              <a:rPr lang="en-GB" smtClean="0"/>
              <a:t>11</a:t>
            </a:fld>
            <a:endParaRPr lang="en-GB" dirty="0"/>
          </a:p>
        </p:txBody>
      </p:sp>
    </p:spTree>
    <p:extLst>
      <p:ext uri="{BB962C8B-B14F-4D97-AF65-F5344CB8AC3E}">
        <p14:creationId xmlns:p14="http://schemas.microsoft.com/office/powerpoint/2010/main" val="12703715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GB" dirty="0"/>
          </a:p>
        </p:txBody>
      </p:sp>
      <p:sp>
        <p:nvSpPr>
          <p:cNvPr id="4" name="Slide Number Placeholder 3"/>
          <p:cNvSpPr>
            <a:spLocks noGrp="1"/>
          </p:cNvSpPr>
          <p:nvPr>
            <p:ph type="sldNum" sz="quarter" idx="5"/>
          </p:nvPr>
        </p:nvSpPr>
        <p:spPr/>
        <p:txBody>
          <a:bodyPr/>
          <a:lstStyle/>
          <a:p>
            <a:fld id="{16C10386-3129-D040-9582-5A9BC1627735}" type="slidenum">
              <a:rPr lang="en-GB" smtClean="0"/>
              <a:t>12</a:t>
            </a:fld>
            <a:endParaRPr lang="en-GB" dirty="0"/>
          </a:p>
        </p:txBody>
      </p:sp>
    </p:spTree>
    <p:extLst>
      <p:ext uri="{BB962C8B-B14F-4D97-AF65-F5344CB8AC3E}">
        <p14:creationId xmlns:p14="http://schemas.microsoft.com/office/powerpoint/2010/main" val="9126624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6.sv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2756B24-28C4-AA1C-96D0-F683C8CE4221}"/>
              </a:ext>
            </a:extLst>
          </p:cNvPr>
          <p:cNvSpPr/>
          <p:nvPr/>
        </p:nvSpPr>
        <p:spPr>
          <a:xfrm>
            <a:off x="-120485" y="-239369"/>
            <a:ext cx="12432970" cy="709612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pic>
        <p:nvPicPr>
          <p:cNvPr id="12" name="Picture 11" descr="Logo&#10;&#10;Description automatically generated">
            <a:extLst>
              <a:ext uri="{FF2B5EF4-FFF2-40B4-BE49-F238E27FC236}">
                <a16:creationId xmlns:a16="http://schemas.microsoft.com/office/drawing/2014/main" id="{9604C785-EEB7-0FE4-52A5-BC70CD697E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8949" y="381110"/>
            <a:ext cx="2487600" cy="966017"/>
          </a:xfrm>
          <a:prstGeom prst="rect">
            <a:avLst/>
          </a:prstGeom>
        </p:spPr>
      </p:pic>
      <p:pic>
        <p:nvPicPr>
          <p:cNvPr id="9" name="Picture 8" descr="A close up of a card&#10;&#10;Description automatically generated">
            <a:extLst>
              <a:ext uri="{FF2B5EF4-FFF2-40B4-BE49-F238E27FC236}">
                <a16:creationId xmlns:a16="http://schemas.microsoft.com/office/drawing/2014/main" id="{B1E636AE-2A4D-AD67-98C5-21B3B8C94D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V="1">
            <a:off x="0" y="4335534"/>
            <a:ext cx="3886076" cy="2244928"/>
          </a:xfrm>
          <a:prstGeom prst="rect">
            <a:avLst/>
          </a:prstGeom>
        </p:spPr>
      </p:pic>
      <p:sp>
        <p:nvSpPr>
          <p:cNvPr id="10" name="Rectangle 9">
            <a:extLst>
              <a:ext uri="{FF2B5EF4-FFF2-40B4-BE49-F238E27FC236}">
                <a16:creationId xmlns:a16="http://schemas.microsoft.com/office/drawing/2014/main" id="{1EEDBD78-A56D-441D-C6C8-5E0CAB8D2BD4}"/>
              </a:ext>
            </a:extLst>
          </p:cNvPr>
          <p:cNvSpPr/>
          <p:nvPr/>
        </p:nvSpPr>
        <p:spPr>
          <a:xfrm>
            <a:off x="0" y="1663700"/>
            <a:ext cx="12192000" cy="3695700"/>
          </a:xfrm>
          <a:prstGeom prst="rect">
            <a:avLst/>
          </a:prstGeom>
          <a:solidFill>
            <a:srgbClr val="3132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GB" dirty="0"/>
          </a:p>
        </p:txBody>
      </p:sp>
      <p:pic>
        <p:nvPicPr>
          <p:cNvPr id="11" name="Picture 10">
            <a:extLst>
              <a:ext uri="{FF2B5EF4-FFF2-40B4-BE49-F238E27FC236}">
                <a16:creationId xmlns:a16="http://schemas.microsoft.com/office/drawing/2014/main" id="{E058FF3E-A7DB-81C6-0C72-DE154AA15A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17981" y="6534490"/>
            <a:ext cx="3415862" cy="322266"/>
          </a:xfrm>
          <a:prstGeom prst="rect">
            <a:avLst/>
          </a:prstGeom>
        </p:spPr>
      </p:pic>
      <p:sp>
        <p:nvSpPr>
          <p:cNvPr id="2" name="Title 1">
            <a:extLst>
              <a:ext uri="{FF2B5EF4-FFF2-40B4-BE49-F238E27FC236}">
                <a16:creationId xmlns:a16="http://schemas.microsoft.com/office/drawing/2014/main" id="{D77A21B9-7341-078F-AA7B-E8F504C9E365}"/>
              </a:ext>
            </a:extLst>
          </p:cNvPr>
          <p:cNvSpPr>
            <a:spLocks noGrp="1"/>
          </p:cNvSpPr>
          <p:nvPr>
            <p:ph type="ctrTitle"/>
          </p:nvPr>
        </p:nvSpPr>
        <p:spPr>
          <a:xfrm>
            <a:off x="799200" y="2710800"/>
            <a:ext cx="8784000" cy="496800"/>
          </a:xfrm>
        </p:spPr>
        <p:txBody>
          <a:bodyPr anchor="b">
            <a:noAutofit/>
          </a:bodyPr>
          <a:lstStyle>
            <a:lvl1pPr algn="l">
              <a:defRPr sz="3200">
                <a:solidFill>
                  <a:schemeClr val="bg1"/>
                </a:solidFill>
              </a:defRPr>
            </a:lvl1pPr>
          </a:lstStyle>
          <a:p>
            <a:r>
              <a:rPr lang="en-US"/>
              <a:t>Click to edit Master title style</a:t>
            </a:r>
            <a:endParaRPr lang="en-GB" dirty="0"/>
          </a:p>
        </p:txBody>
      </p:sp>
      <p:sp>
        <p:nvSpPr>
          <p:cNvPr id="3" name="Subtitle 2">
            <a:extLst>
              <a:ext uri="{FF2B5EF4-FFF2-40B4-BE49-F238E27FC236}">
                <a16:creationId xmlns:a16="http://schemas.microsoft.com/office/drawing/2014/main" id="{A3877425-904B-E864-DD5A-E0ECB40E728B}"/>
              </a:ext>
            </a:extLst>
          </p:cNvPr>
          <p:cNvSpPr>
            <a:spLocks noGrp="1"/>
          </p:cNvSpPr>
          <p:nvPr>
            <p:ph type="subTitle" idx="1"/>
          </p:nvPr>
        </p:nvSpPr>
        <p:spPr>
          <a:xfrm>
            <a:off x="799200" y="3384000"/>
            <a:ext cx="11044800" cy="1220400"/>
          </a:xfrm>
        </p:spPr>
        <p:txBody>
          <a:bodyPr>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4" name="Date Placeholder 3">
            <a:extLst>
              <a:ext uri="{FF2B5EF4-FFF2-40B4-BE49-F238E27FC236}">
                <a16:creationId xmlns:a16="http://schemas.microsoft.com/office/drawing/2014/main" id="{2813854A-3052-0648-BDF6-78A5FA35997A}"/>
              </a:ext>
            </a:extLst>
          </p:cNvPr>
          <p:cNvSpPr>
            <a:spLocks noGrp="1"/>
          </p:cNvSpPr>
          <p:nvPr>
            <p:ph type="dt" sz="half" idx="10"/>
          </p:nvPr>
        </p:nvSpPr>
        <p:spPr>
          <a:xfrm>
            <a:off x="838200" y="6356350"/>
            <a:ext cx="2743200" cy="365125"/>
          </a:xfrm>
          <a:prstGeom prst="rect">
            <a:avLst/>
          </a:prstGeom>
        </p:spPr>
        <p:txBody>
          <a:bodyPr/>
          <a:lstStyle/>
          <a:p>
            <a:fld id="{0D038CD4-B5BD-4307-8249-E2F7B8EC9292}" type="datetimeFigureOut">
              <a:rPr lang="en-GB" smtClean="0"/>
              <a:t>21/06/2023</a:t>
            </a:fld>
            <a:endParaRPr lang="en-GB"/>
          </a:p>
        </p:txBody>
      </p:sp>
      <p:sp>
        <p:nvSpPr>
          <p:cNvPr id="5" name="Footer Placeholder 4">
            <a:extLst>
              <a:ext uri="{FF2B5EF4-FFF2-40B4-BE49-F238E27FC236}">
                <a16:creationId xmlns:a16="http://schemas.microsoft.com/office/drawing/2014/main" id="{84BD8613-BECB-B6CF-01C0-F2BD95ADB02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FF9B3DF-0223-684C-4EC7-84177EE4C578}"/>
              </a:ext>
            </a:extLst>
          </p:cNvPr>
          <p:cNvSpPr>
            <a:spLocks noGrp="1"/>
          </p:cNvSpPr>
          <p:nvPr>
            <p:ph type="sldNum" sz="quarter" idx="12"/>
          </p:nvPr>
        </p:nvSpPr>
        <p:spPr>
          <a:xfrm>
            <a:off x="8610600" y="6356350"/>
            <a:ext cx="2743200" cy="365125"/>
          </a:xfrm>
          <a:prstGeom prst="rect">
            <a:avLst/>
          </a:prstGeom>
        </p:spPr>
        <p:txBody>
          <a:bodyPr/>
          <a:lstStyle/>
          <a:p>
            <a:fld id="{797B31E1-46BF-4635-9CE6-C445127B988D}" type="slidenum">
              <a:rPr lang="en-GB" smtClean="0"/>
              <a:t>‹#›</a:t>
            </a:fld>
            <a:endParaRPr lang="en-GB"/>
          </a:p>
        </p:txBody>
      </p:sp>
    </p:spTree>
    <p:extLst>
      <p:ext uri="{BB962C8B-B14F-4D97-AF65-F5344CB8AC3E}">
        <p14:creationId xmlns:p14="http://schemas.microsoft.com/office/powerpoint/2010/main" val="2916295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A6A21671-137F-26C8-B330-6E9E3A9CA316}"/>
              </a:ext>
            </a:extLst>
          </p:cNvPr>
          <p:cNvSpPr>
            <a:spLocks noGrp="1"/>
          </p:cNvSpPr>
          <p:nvPr>
            <p:ph type="dt" sz="half" idx="10"/>
          </p:nvPr>
        </p:nvSpPr>
        <p:spPr/>
        <p:txBody>
          <a:bodyPr/>
          <a:lstStyle/>
          <a:p>
            <a:fld id="{0D038CD4-B5BD-4307-8249-E2F7B8EC9292}" type="datetimeFigureOut">
              <a:rPr lang="en-GB" smtClean="0"/>
              <a:t>21/06/2023</a:t>
            </a:fld>
            <a:endParaRPr lang="en-GB"/>
          </a:p>
        </p:txBody>
      </p:sp>
      <p:sp>
        <p:nvSpPr>
          <p:cNvPr id="6" name="Footer Placeholder 5">
            <a:extLst>
              <a:ext uri="{FF2B5EF4-FFF2-40B4-BE49-F238E27FC236}">
                <a16:creationId xmlns:a16="http://schemas.microsoft.com/office/drawing/2014/main" id="{ACA6EC30-00C3-DEC9-C497-1A217632A66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A4DAAB3-D34F-8BDA-AF4E-82837432FB0B}"/>
              </a:ext>
            </a:extLst>
          </p:cNvPr>
          <p:cNvSpPr>
            <a:spLocks noGrp="1"/>
          </p:cNvSpPr>
          <p:nvPr>
            <p:ph type="sldNum" sz="quarter" idx="12"/>
          </p:nvPr>
        </p:nvSpPr>
        <p:spPr/>
        <p:txBody>
          <a:bodyPr/>
          <a:lstStyle/>
          <a:p>
            <a:fld id="{797B31E1-46BF-4635-9CE6-C445127B988D}" type="slidenum">
              <a:rPr lang="en-GB" smtClean="0"/>
              <a:t>‹#›</a:t>
            </a:fld>
            <a:endParaRPr lang="en-GB"/>
          </a:p>
        </p:txBody>
      </p:sp>
    </p:spTree>
    <p:extLst>
      <p:ext uri="{BB962C8B-B14F-4D97-AF65-F5344CB8AC3E}">
        <p14:creationId xmlns:p14="http://schemas.microsoft.com/office/powerpoint/2010/main" val="903782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025B4-36F2-928A-900F-018A3FCFBAA9}"/>
              </a:ext>
            </a:extLst>
          </p:cNvPr>
          <p:cNvSpPr>
            <a:spLocks noGrp="1"/>
          </p:cNvSpPr>
          <p:nvPr>
            <p:ph type="title"/>
          </p:nvPr>
        </p:nvSpPr>
        <p:spPr>
          <a:xfrm>
            <a:off x="709200" y="118800"/>
            <a:ext cx="9460800" cy="5760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C5974CF-6378-1204-0491-BA2F77F73D21}"/>
              </a:ext>
            </a:extLst>
          </p:cNvPr>
          <p:cNvSpPr>
            <a:spLocks noGrp="1"/>
          </p:cNvSpPr>
          <p:nvPr>
            <p:ph idx="1"/>
          </p:nvPr>
        </p:nvSpPr>
        <p:spPr>
          <a:xfrm>
            <a:off x="4798725" y="820799"/>
            <a:ext cx="7233948" cy="5476091"/>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ext Placeholder 3">
            <a:extLst>
              <a:ext uri="{FF2B5EF4-FFF2-40B4-BE49-F238E27FC236}">
                <a16:creationId xmlns:a16="http://schemas.microsoft.com/office/drawing/2014/main" id="{FF3ABD4B-E4A0-C9F6-2426-E4B55BC95E11}"/>
              </a:ext>
            </a:extLst>
          </p:cNvPr>
          <p:cNvSpPr>
            <a:spLocks noGrp="1"/>
          </p:cNvSpPr>
          <p:nvPr>
            <p:ph type="body" sz="half" idx="2"/>
          </p:nvPr>
        </p:nvSpPr>
        <p:spPr>
          <a:xfrm>
            <a:off x="709200" y="820799"/>
            <a:ext cx="3932237" cy="5476091"/>
          </a:xfrm>
        </p:spPr>
        <p:txBody>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1FD300C0-0826-7371-6A9F-7A98404982F8}"/>
              </a:ext>
            </a:extLst>
          </p:cNvPr>
          <p:cNvSpPr/>
          <p:nvPr/>
        </p:nvSpPr>
        <p:spPr>
          <a:xfrm>
            <a:off x="795764" y="701070"/>
            <a:ext cx="1644383" cy="45719"/>
          </a:xfrm>
          <a:prstGeom prst="rect">
            <a:avLst/>
          </a:prstGeom>
          <a:solidFill>
            <a:srgbClr val="32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3299CC"/>
              </a:solidFill>
            </a:endParaRPr>
          </a:p>
        </p:txBody>
      </p:sp>
      <p:sp>
        <p:nvSpPr>
          <p:cNvPr id="6" name="Rectangle 5">
            <a:extLst>
              <a:ext uri="{FF2B5EF4-FFF2-40B4-BE49-F238E27FC236}">
                <a16:creationId xmlns:a16="http://schemas.microsoft.com/office/drawing/2014/main" id="{646BD6C7-C478-0027-F917-79DCA8EF0C45}"/>
              </a:ext>
            </a:extLst>
          </p:cNvPr>
          <p:cNvSpPr/>
          <p:nvPr/>
        </p:nvSpPr>
        <p:spPr>
          <a:xfrm>
            <a:off x="2528190" y="700083"/>
            <a:ext cx="1644383" cy="45719"/>
          </a:xfrm>
          <a:prstGeom prst="rect">
            <a:avLst/>
          </a:prstGeom>
          <a:solidFill>
            <a:srgbClr val="33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339933"/>
              </a:solidFill>
            </a:endParaRPr>
          </a:p>
        </p:txBody>
      </p:sp>
      <p:sp>
        <p:nvSpPr>
          <p:cNvPr id="7" name="Rectangle 6">
            <a:extLst>
              <a:ext uri="{FF2B5EF4-FFF2-40B4-BE49-F238E27FC236}">
                <a16:creationId xmlns:a16="http://schemas.microsoft.com/office/drawing/2014/main" id="{C0B1A1D4-5B47-FDDB-5818-3AC028E64BFE}"/>
              </a:ext>
            </a:extLst>
          </p:cNvPr>
          <p:cNvSpPr/>
          <p:nvPr/>
        </p:nvSpPr>
        <p:spPr>
          <a:xfrm flipV="1">
            <a:off x="4260616" y="699102"/>
            <a:ext cx="1644383" cy="45719"/>
          </a:xfrm>
          <a:prstGeom prst="rect">
            <a:avLst/>
          </a:prstGeom>
          <a:solidFill>
            <a:srgbClr val="99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59673669-1E5F-4850-3739-0DE1F7DF5A6C}"/>
              </a:ext>
            </a:extLst>
          </p:cNvPr>
          <p:cNvSpPr/>
          <p:nvPr/>
        </p:nvSpPr>
        <p:spPr>
          <a:xfrm>
            <a:off x="5993042" y="700082"/>
            <a:ext cx="1644382" cy="45719"/>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39917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1DD-EE94-9ECC-9052-072C3D7A6921}"/>
              </a:ext>
            </a:extLst>
          </p:cNvPr>
          <p:cNvSpPr>
            <a:spLocks noGrp="1"/>
          </p:cNvSpPr>
          <p:nvPr>
            <p:ph type="title"/>
          </p:nvPr>
        </p:nvSpPr>
        <p:spPr>
          <a:xfrm>
            <a:off x="709200" y="118800"/>
            <a:ext cx="9460800" cy="5760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993AA0C-9067-C80A-64D3-17F4B72EAA6F}"/>
              </a:ext>
            </a:extLst>
          </p:cNvPr>
          <p:cNvSpPr>
            <a:spLocks noGrp="1"/>
          </p:cNvSpPr>
          <p:nvPr>
            <p:ph type="pic" idx="1"/>
          </p:nvPr>
        </p:nvSpPr>
        <p:spPr>
          <a:xfrm>
            <a:off x="4779817" y="820800"/>
            <a:ext cx="7252855" cy="547609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a:extLst>
              <a:ext uri="{FF2B5EF4-FFF2-40B4-BE49-F238E27FC236}">
                <a16:creationId xmlns:a16="http://schemas.microsoft.com/office/drawing/2014/main" id="{E3D228A1-139A-12D1-6B14-E75AF8E0C95D}"/>
              </a:ext>
            </a:extLst>
          </p:cNvPr>
          <p:cNvSpPr>
            <a:spLocks noGrp="1"/>
          </p:cNvSpPr>
          <p:nvPr>
            <p:ph type="body" sz="half" idx="2"/>
          </p:nvPr>
        </p:nvSpPr>
        <p:spPr>
          <a:xfrm>
            <a:off x="709200" y="820799"/>
            <a:ext cx="3932237" cy="547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24CACFB4-A6D9-F728-0C4F-0B85AEBF6202}"/>
              </a:ext>
            </a:extLst>
          </p:cNvPr>
          <p:cNvSpPr/>
          <p:nvPr/>
        </p:nvSpPr>
        <p:spPr>
          <a:xfrm>
            <a:off x="795764" y="701070"/>
            <a:ext cx="1644383" cy="45719"/>
          </a:xfrm>
          <a:prstGeom prst="rect">
            <a:avLst/>
          </a:prstGeom>
          <a:solidFill>
            <a:srgbClr val="32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3299CC"/>
              </a:solidFill>
            </a:endParaRPr>
          </a:p>
        </p:txBody>
      </p:sp>
      <p:sp>
        <p:nvSpPr>
          <p:cNvPr id="6" name="Rectangle 5">
            <a:extLst>
              <a:ext uri="{FF2B5EF4-FFF2-40B4-BE49-F238E27FC236}">
                <a16:creationId xmlns:a16="http://schemas.microsoft.com/office/drawing/2014/main" id="{9B1C5884-CD27-6039-8A79-3D791D1691E5}"/>
              </a:ext>
            </a:extLst>
          </p:cNvPr>
          <p:cNvSpPr/>
          <p:nvPr/>
        </p:nvSpPr>
        <p:spPr>
          <a:xfrm>
            <a:off x="2528190" y="700083"/>
            <a:ext cx="1644383" cy="45719"/>
          </a:xfrm>
          <a:prstGeom prst="rect">
            <a:avLst/>
          </a:prstGeom>
          <a:solidFill>
            <a:srgbClr val="33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339933"/>
              </a:solidFill>
            </a:endParaRPr>
          </a:p>
        </p:txBody>
      </p:sp>
      <p:sp>
        <p:nvSpPr>
          <p:cNvPr id="7" name="Rectangle 6">
            <a:extLst>
              <a:ext uri="{FF2B5EF4-FFF2-40B4-BE49-F238E27FC236}">
                <a16:creationId xmlns:a16="http://schemas.microsoft.com/office/drawing/2014/main" id="{810CE783-0D6E-E669-FBA8-B6BC15DFCFAD}"/>
              </a:ext>
            </a:extLst>
          </p:cNvPr>
          <p:cNvSpPr/>
          <p:nvPr/>
        </p:nvSpPr>
        <p:spPr>
          <a:xfrm flipV="1">
            <a:off x="4260616" y="699102"/>
            <a:ext cx="1644383" cy="45719"/>
          </a:xfrm>
          <a:prstGeom prst="rect">
            <a:avLst/>
          </a:prstGeom>
          <a:solidFill>
            <a:srgbClr val="99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9DCD95BF-05C0-F6CB-A6EB-869A9DAB4907}"/>
              </a:ext>
            </a:extLst>
          </p:cNvPr>
          <p:cNvSpPr/>
          <p:nvPr/>
        </p:nvSpPr>
        <p:spPr>
          <a:xfrm>
            <a:off x="5993042" y="700082"/>
            <a:ext cx="1644382" cy="45719"/>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310294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786B2-4FD6-31DA-1C81-627C64E134E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E4706DF-7A16-888C-5CBB-218D93C368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21D8EFF-30AE-670D-CDBA-3F821F1916DA}"/>
              </a:ext>
            </a:extLst>
          </p:cNvPr>
          <p:cNvSpPr>
            <a:spLocks noGrp="1"/>
          </p:cNvSpPr>
          <p:nvPr>
            <p:ph type="dt" sz="half" idx="10"/>
          </p:nvPr>
        </p:nvSpPr>
        <p:spPr/>
        <p:txBody>
          <a:bodyPr/>
          <a:lstStyle/>
          <a:p>
            <a:fld id="{0D038CD4-B5BD-4307-8249-E2F7B8EC9292}" type="datetimeFigureOut">
              <a:rPr lang="en-GB" smtClean="0"/>
              <a:t>21/06/2023</a:t>
            </a:fld>
            <a:endParaRPr lang="en-GB"/>
          </a:p>
        </p:txBody>
      </p:sp>
      <p:sp>
        <p:nvSpPr>
          <p:cNvPr id="8" name="Footer Placeholder 7">
            <a:extLst>
              <a:ext uri="{FF2B5EF4-FFF2-40B4-BE49-F238E27FC236}">
                <a16:creationId xmlns:a16="http://schemas.microsoft.com/office/drawing/2014/main" id="{163632AE-ECD8-466B-3792-D9959F00466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A876E76-92F3-BE6E-63E3-7EE47A01746A}"/>
              </a:ext>
            </a:extLst>
          </p:cNvPr>
          <p:cNvSpPr>
            <a:spLocks noGrp="1"/>
          </p:cNvSpPr>
          <p:nvPr>
            <p:ph type="sldNum" sz="quarter" idx="12"/>
          </p:nvPr>
        </p:nvSpPr>
        <p:spPr/>
        <p:txBody>
          <a:bodyPr/>
          <a:lstStyle/>
          <a:p>
            <a:fld id="{797B31E1-46BF-4635-9CE6-C445127B988D}" type="slidenum">
              <a:rPr lang="en-GB" smtClean="0"/>
              <a:t>‹#›</a:t>
            </a:fld>
            <a:endParaRPr lang="en-GB"/>
          </a:p>
        </p:txBody>
      </p:sp>
      <p:sp>
        <p:nvSpPr>
          <p:cNvPr id="4" name="Rectangle 3">
            <a:extLst>
              <a:ext uri="{FF2B5EF4-FFF2-40B4-BE49-F238E27FC236}">
                <a16:creationId xmlns:a16="http://schemas.microsoft.com/office/drawing/2014/main" id="{97E9C209-419A-88E0-CD16-0272993D6607}"/>
              </a:ext>
            </a:extLst>
          </p:cNvPr>
          <p:cNvSpPr/>
          <p:nvPr/>
        </p:nvSpPr>
        <p:spPr>
          <a:xfrm>
            <a:off x="795764" y="701070"/>
            <a:ext cx="1644383" cy="45719"/>
          </a:xfrm>
          <a:prstGeom prst="rect">
            <a:avLst/>
          </a:prstGeom>
          <a:solidFill>
            <a:srgbClr val="32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3299CC"/>
              </a:solidFill>
            </a:endParaRPr>
          </a:p>
        </p:txBody>
      </p:sp>
      <p:sp>
        <p:nvSpPr>
          <p:cNvPr id="5" name="Rectangle 4">
            <a:extLst>
              <a:ext uri="{FF2B5EF4-FFF2-40B4-BE49-F238E27FC236}">
                <a16:creationId xmlns:a16="http://schemas.microsoft.com/office/drawing/2014/main" id="{424CAFDA-078D-9152-AC6E-FB025DD1AF55}"/>
              </a:ext>
            </a:extLst>
          </p:cNvPr>
          <p:cNvSpPr/>
          <p:nvPr/>
        </p:nvSpPr>
        <p:spPr>
          <a:xfrm>
            <a:off x="2528190" y="700083"/>
            <a:ext cx="1644383" cy="45719"/>
          </a:xfrm>
          <a:prstGeom prst="rect">
            <a:avLst/>
          </a:prstGeom>
          <a:solidFill>
            <a:srgbClr val="33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339933"/>
              </a:solidFill>
            </a:endParaRPr>
          </a:p>
        </p:txBody>
      </p:sp>
      <p:sp>
        <p:nvSpPr>
          <p:cNvPr id="6" name="Rectangle 5">
            <a:extLst>
              <a:ext uri="{FF2B5EF4-FFF2-40B4-BE49-F238E27FC236}">
                <a16:creationId xmlns:a16="http://schemas.microsoft.com/office/drawing/2014/main" id="{90839605-F201-C3C4-938B-3EE6D6231209}"/>
              </a:ext>
            </a:extLst>
          </p:cNvPr>
          <p:cNvSpPr/>
          <p:nvPr/>
        </p:nvSpPr>
        <p:spPr>
          <a:xfrm flipV="1">
            <a:off x="4260616" y="699102"/>
            <a:ext cx="1644383" cy="45719"/>
          </a:xfrm>
          <a:prstGeom prst="rect">
            <a:avLst/>
          </a:prstGeom>
          <a:solidFill>
            <a:srgbClr val="99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768E12BE-ED2A-1551-0ECF-AEB743743FFF}"/>
              </a:ext>
            </a:extLst>
          </p:cNvPr>
          <p:cNvSpPr/>
          <p:nvPr/>
        </p:nvSpPr>
        <p:spPr>
          <a:xfrm>
            <a:off x="5993042" y="700082"/>
            <a:ext cx="1644382" cy="45719"/>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977265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4A3F729-4330-8C9F-C01A-4529EF3145D0}"/>
              </a:ext>
            </a:extLst>
          </p:cNvPr>
          <p:cNvSpPr/>
          <p:nvPr/>
        </p:nvSpPr>
        <p:spPr>
          <a:xfrm>
            <a:off x="1" y="1"/>
            <a:ext cx="12192000" cy="6858000"/>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2" name="Vertical Title 1">
            <a:extLst>
              <a:ext uri="{FF2B5EF4-FFF2-40B4-BE49-F238E27FC236}">
                <a16:creationId xmlns:a16="http://schemas.microsoft.com/office/drawing/2014/main" id="{B7EB4CBB-447E-7A5C-B0F8-E2C1D37949A9}"/>
              </a:ext>
            </a:extLst>
          </p:cNvPr>
          <p:cNvSpPr>
            <a:spLocks noGrp="1"/>
          </p:cNvSpPr>
          <p:nvPr>
            <p:ph type="title" orient="vert"/>
          </p:nvPr>
        </p:nvSpPr>
        <p:spPr>
          <a:xfrm>
            <a:off x="11527602" y="706581"/>
            <a:ext cx="496800" cy="4473543"/>
          </a:xfrm>
        </p:spPr>
        <p:txBody>
          <a:bodyPr vert="eaVert"/>
          <a:lstStyle/>
          <a:p>
            <a:r>
              <a:rPr lang="en-US"/>
              <a:t>Click to edit Master title style</a:t>
            </a:r>
            <a:endParaRPr lang="en-GB" dirty="0"/>
          </a:p>
        </p:txBody>
      </p:sp>
      <p:sp>
        <p:nvSpPr>
          <p:cNvPr id="3" name="Vertical Text Placeholder 2">
            <a:extLst>
              <a:ext uri="{FF2B5EF4-FFF2-40B4-BE49-F238E27FC236}">
                <a16:creationId xmlns:a16="http://schemas.microsoft.com/office/drawing/2014/main" id="{6FB13CB2-C377-F932-7474-3C16779A8EAE}"/>
              </a:ext>
            </a:extLst>
          </p:cNvPr>
          <p:cNvSpPr>
            <a:spLocks noGrp="1"/>
          </p:cNvSpPr>
          <p:nvPr>
            <p:ph type="body" orient="vert" idx="1"/>
          </p:nvPr>
        </p:nvSpPr>
        <p:spPr>
          <a:xfrm>
            <a:off x="980734" y="705600"/>
            <a:ext cx="1015832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Rectangle 6">
            <a:extLst>
              <a:ext uri="{FF2B5EF4-FFF2-40B4-BE49-F238E27FC236}">
                <a16:creationId xmlns:a16="http://schemas.microsoft.com/office/drawing/2014/main" id="{99EDAA62-700C-BC54-2AEA-66EBEC6706CC}"/>
              </a:ext>
            </a:extLst>
          </p:cNvPr>
          <p:cNvSpPr/>
          <p:nvPr/>
        </p:nvSpPr>
        <p:spPr>
          <a:xfrm rot="5400000">
            <a:off x="5824879" y="-5810529"/>
            <a:ext cx="556590" cy="12177652"/>
          </a:xfrm>
          <a:prstGeom prst="rect">
            <a:avLst/>
          </a:prstGeom>
          <a:solidFill>
            <a:srgbClr val="3333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8" name="Group 7">
            <a:extLst>
              <a:ext uri="{FF2B5EF4-FFF2-40B4-BE49-F238E27FC236}">
                <a16:creationId xmlns:a16="http://schemas.microsoft.com/office/drawing/2014/main" id="{1751C03E-BFFF-8024-361D-4090DE06204A}"/>
              </a:ext>
            </a:extLst>
          </p:cNvPr>
          <p:cNvGrpSpPr/>
          <p:nvPr/>
        </p:nvGrpSpPr>
        <p:grpSpPr>
          <a:xfrm rot="5400000">
            <a:off x="-906548" y="1463139"/>
            <a:ext cx="2216425" cy="403331"/>
            <a:chOff x="546652" y="6314471"/>
            <a:chExt cx="2216425" cy="556591"/>
          </a:xfrm>
        </p:grpSpPr>
        <p:sp>
          <p:nvSpPr>
            <p:cNvPr id="9" name="Rectangle 8">
              <a:extLst>
                <a:ext uri="{FF2B5EF4-FFF2-40B4-BE49-F238E27FC236}">
                  <a16:creationId xmlns:a16="http://schemas.microsoft.com/office/drawing/2014/main" id="{CB194315-BD11-1FA9-9DD1-C22F04A5C9A1}"/>
                </a:ext>
              </a:extLst>
            </p:cNvPr>
            <p:cNvSpPr/>
            <p:nvPr userDrawn="1"/>
          </p:nvSpPr>
          <p:spPr>
            <a:xfrm>
              <a:off x="546652" y="6314471"/>
              <a:ext cx="556591" cy="556591"/>
            </a:xfrm>
            <a:prstGeom prst="rect">
              <a:avLst/>
            </a:prstGeom>
            <a:solidFill>
              <a:srgbClr val="32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ectangle 9">
              <a:extLst>
                <a:ext uri="{FF2B5EF4-FFF2-40B4-BE49-F238E27FC236}">
                  <a16:creationId xmlns:a16="http://schemas.microsoft.com/office/drawing/2014/main" id="{551CEFA7-1195-707F-7052-91FCDA6C4804}"/>
                </a:ext>
              </a:extLst>
            </p:cNvPr>
            <p:cNvSpPr/>
            <p:nvPr userDrawn="1"/>
          </p:nvSpPr>
          <p:spPr>
            <a:xfrm>
              <a:off x="1093304" y="6314471"/>
              <a:ext cx="556591" cy="556591"/>
            </a:xfrm>
            <a:prstGeom prst="rect">
              <a:avLst/>
            </a:prstGeom>
            <a:solidFill>
              <a:srgbClr val="33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1B495CF8-289D-8AF7-2ACB-544655DE3680}"/>
                </a:ext>
              </a:extLst>
            </p:cNvPr>
            <p:cNvSpPr/>
            <p:nvPr userDrawn="1"/>
          </p:nvSpPr>
          <p:spPr>
            <a:xfrm>
              <a:off x="1649895" y="6314471"/>
              <a:ext cx="556591" cy="556591"/>
            </a:xfrm>
            <a:prstGeom prst="rect">
              <a:avLst/>
            </a:prstGeom>
            <a:solidFill>
              <a:srgbClr val="99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FC602CE4-6543-4855-1181-055C2B7A7C11}"/>
                </a:ext>
              </a:extLst>
            </p:cNvPr>
            <p:cNvSpPr/>
            <p:nvPr userDrawn="1"/>
          </p:nvSpPr>
          <p:spPr>
            <a:xfrm>
              <a:off x="2206486" y="6314471"/>
              <a:ext cx="556591" cy="556591"/>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3" name="Picture 12" descr="Logo&#10;&#10;Description automatically generated">
            <a:extLst>
              <a:ext uri="{FF2B5EF4-FFF2-40B4-BE49-F238E27FC236}">
                <a16:creationId xmlns:a16="http://schemas.microsoft.com/office/drawing/2014/main" id="{ADA78ADF-41B1-BF05-8DD6-34BE6F17F6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11080722" y="5749063"/>
            <a:ext cx="1390560" cy="540000"/>
          </a:xfrm>
          <a:prstGeom prst="rect">
            <a:avLst/>
          </a:prstGeom>
        </p:spPr>
      </p:pic>
      <p:pic>
        <p:nvPicPr>
          <p:cNvPr id="14" name="Picture 13" descr="Graphical user interface&#10;&#10;Description automatically generated with low confidence">
            <a:extLst>
              <a:ext uri="{FF2B5EF4-FFF2-40B4-BE49-F238E27FC236}">
                <a16:creationId xmlns:a16="http://schemas.microsoft.com/office/drawing/2014/main" id="{E956EADB-878C-6569-EEFD-A4A621D4B1D1}"/>
              </a:ext>
            </a:extLst>
          </p:cNvPr>
          <p:cNvPicPr>
            <a:picLocks noChangeAspect="1"/>
          </p:cNvPicPr>
          <p:nvPr/>
        </p:nvPicPr>
        <p:blipFill rotWithShape="1">
          <a:blip r:embed="rId3">
            <a:extLst>
              <a:ext uri="{28A0092B-C50C-407E-A947-70E740481C1C}">
                <a14:useLocalDpi xmlns:a14="http://schemas.microsoft.com/office/drawing/2010/main" val="0"/>
              </a:ext>
            </a:extLst>
          </a:blip>
          <a:srcRect t="18689" b="28827"/>
          <a:stretch/>
        </p:blipFill>
        <p:spPr>
          <a:xfrm rot="5400000">
            <a:off x="-1311098" y="5223926"/>
            <a:ext cx="3025524" cy="242620"/>
          </a:xfrm>
          <a:prstGeom prst="rect">
            <a:avLst/>
          </a:prstGeom>
        </p:spPr>
      </p:pic>
      <p:sp>
        <p:nvSpPr>
          <p:cNvPr id="16" name="Date Placeholder 15">
            <a:extLst>
              <a:ext uri="{FF2B5EF4-FFF2-40B4-BE49-F238E27FC236}">
                <a16:creationId xmlns:a16="http://schemas.microsoft.com/office/drawing/2014/main" id="{2BC6941B-A745-584C-53EC-6E0E850588A2}"/>
              </a:ext>
            </a:extLst>
          </p:cNvPr>
          <p:cNvSpPr>
            <a:spLocks noGrp="1"/>
          </p:cNvSpPr>
          <p:nvPr>
            <p:ph type="dt" sz="half" idx="10"/>
          </p:nvPr>
        </p:nvSpPr>
        <p:spPr>
          <a:xfrm>
            <a:off x="90744" y="96723"/>
            <a:ext cx="969386" cy="365125"/>
          </a:xfrm>
        </p:spPr>
        <p:txBody>
          <a:bodyPr/>
          <a:lstStyle/>
          <a:p>
            <a:fld id="{0D038CD4-B5BD-4307-8249-E2F7B8EC9292}" type="datetimeFigureOut">
              <a:rPr lang="en-GB" smtClean="0"/>
              <a:t>21/06/2023</a:t>
            </a:fld>
            <a:endParaRPr lang="en-GB"/>
          </a:p>
        </p:txBody>
      </p:sp>
      <p:sp>
        <p:nvSpPr>
          <p:cNvPr id="17" name="Footer Placeholder 16">
            <a:extLst>
              <a:ext uri="{FF2B5EF4-FFF2-40B4-BE49-F238E27FC236}">
                <a16:creationId xmlns:a16="http://schemas.microsoft.com/office/drawing/2014/main" id="{929123CB-C733-9801-B9B9-21696BBDF956}"/>
              </a:ext>
            </a:extLst>
          </p:cNvPr>
          <p:cNvSpPr>
            <a:spLocks noGrp="1"/>
          </p:cNvSpPr>
          <p:nvPr>
            <p:ph type="ftr" sz="quarter" idx="11"/>
          </p:nvPr>
        </p:nvSpPr>
        <p:spPr>
          <a:xfrm rot="5400000">
            <a:off x="-1405546" y="3428957"/>
            <a:ext cx="4114800" cy="365125"/>
          </a:xfrm>
        </p:spPr>
        <p:txBody>
          <a:bodyPr/>
          <a:lstStyle/>
          <a:p>
            <a:endParaRPr lang="en-GB"/>
          </a:p>
        </p:txBody>
      </p:sp>
      <p:sp>
        <p:nvSpPr>
          <p:cNvPr id="18" name="Slide Number Placeholder 17">
            <a:extLst>
              <a:ext uri="{FF2B5EF4-FFF2-40B4-BE49-F238E27FC236}">
                <a16:creationId xmlns:a16="http://schemas.microsoft.com/office/drawing/2014/main" id="{201CC876-D83C-17CD-C250-9D4F385CA9A2}"/>
              </a:ext>
            </a:extLst>
          </p:cNvPr>
          <p:cNvSpPr>
            <a:spLocks noGrp="1"/>
          </p:cNvSpPr>
          <p:nvPr>
            <p:ph type="sldNum" sz="quarter" idx="12"/>
          </p:nvPr>
        </p:nvSpPr>
        <p:spPr>
          <a:xfrm rot="5400000">
            <a:off x="443357" y="6340861"/>
            <a:ext cx="416993" cy="365125"/>
          </a:xfrm>
        </p:spPr>
        <p:txBody>
          <a:bodyPr/>
          <a:lstStyle/>
          <a:p>
            <a:fld id="{797B31E1-46BF-4635-9CE6-C445127B988D}" type="slidenum">
              <a:rPr lang="en-GB" smtClean="0"/>
              <a:t>‹#›</a:t>
            </a:fld>
            <a:endParaRPr lang="en-GB"/>
          </a:p>
        </p:txBody>
      </p:sp>
      <p:grpSp>
        <p:nvGrpSpPr>
          <p:cNvPr id="21" name="Group 20">
            <a:extLst>
              <a:ext uri="{FF2B5EF4-FFF2-40B4-BE49-F238E27FC236}">
                <a16:creationId xmlns:a16="http://schemas.microsoft.com/office/drawing/2014/main" id="{756C8287-A209-E5A1-115E-C676A4F51930}"/>
              </a:ext>
            </a:extLst>
          </p:cNvPr>
          <p:cNvGrpSpPr/>
          <p:nvPr/>
        </p:nvGrpSpPr>
        <p:grpSpPr>
          <a:xfrm rot="5400000" flipV="1">
            <a:off x="9474821" y="2391257"/>
            <a:ext cx="3719846" cy="50517"/>
            <a:chOff x="795764" y="690789"/>
            <a:chExt cx="6841660" cy="47687"/>
          </a:xfrm>
        </p:grpSpPr>
        <p:sp>
          <p:nvSpPr>
            <p:cNvPr id="22" name="Rectangle 21">
              <a:extLst>
                <a:ext uri="{FF2B5EF4-FFF2-40B4-BE49-F238E27FC236}">
                  <a16:creationId xmlns:a16="http://schemas.microsoft.com/office/drawing/2014/main" id="{163D7F02-B5AC-F53F-E88A-63BE56641C62}"/>
                </a:ext>
              </a:extLst>
            </p:cNvPr>
            <p:cNvSpPr/>
            <p:nvPr userDrawn="1"/>
          </p:nvSpPr>
          <p:spPr>
            <a:xfrm>
              <a:off x="795764" y="692757"/>
              <a:ext cx="1644383" cy="45719"/>
            </a:xfrm>
            <a:prstGeom prst="rect">
              <a:avLst/>
            </a:prstGeom>
            <a:solidFill>
              <a:srgbClr val="32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3299CC"/>
                </a:solidFill>
              </a:endParaRPr>
            </a:p>
          </p:txBody>
        </p:sp>
        <p:sp>
          <p:nvSpPr>
            <p:cNvPr id="23" name="Rectangle 22">
              <a:extLst>
                <a:ext uri="{FF2B5EF4-FFF2-40B4-BE49-F238E27FC236}">
                  <a16:creationId xmlns:a16="http://schemas.microsoft.com/office/drawing/2014/main" id="{4B0AB1A6-3F49-7DB0-8BC7-F49C27BE2CE7}"/>
                </a:ext>
              </a:extLst>
            </p:cNvPr>
            <p:cNvSpPr/>
            <p:nvPr userDrawn="1"/>
          </p:nvSpPr>
          <p:spPr>
            <a:xfrm>
              <a:off x="2528190" y="691770"/>
              <a:ext cx="1644383" cy="45719"/>
            </a:xfrm>
            <a:prstGeom prst="rect">
              <a:avLst/>
            </a:prstGeom>
            <a:solidFill>
              <a:srgbClr val="33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339933"/>
                </a:solidFill>
              </a:endParaRPr>
            </a:p>
          </p:txBody>
        </p:sp>
        <p:sp>
          <p:nvSpPr>
            <p:cNvPr id="24" name="Rectangle 23">
              <a:extLst>
                <a:ext uri="{FF2B5EF4-FFF2-40B4-BE49-F238E27FC236}">
                  <a16:creationId xmlns:a16="http://schemas.microsoft.com/office/drawing/2014/main" id="{AF40149C-8095-60D7-D008-0648A5A58207}"/>
                </a:ext>
              </a:extLst>
            </p:cNvPr>
            <p:cNvSpPr/>
            <p:nvPr userDrawn="1"/>
          </p:nvSpPr>
          <p:spPr>
            <a:xfrm flipV="1">
              <a:off x="4260616" y="690789"/>
              <a:ext cx="1644383" cy="45719"/>
            </a:xfrm>
            <a:prstGeom prst="rect">
              <a:avLst/>
            </a:prstGeom>
            <a:solidFill>
              <a:srgbClr val="99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1BB88F25-0A55-CAE6-32D6-8E4213490CC7}"/>
                </a:ext>
              </a:extLst>
            </p:cNvPr>
            <p:cNvSpPr/>
            <p:nvPr userDrawn="1"/>
          </p:nvSpPr>
          <p:spPr>
            <a:xfrm>
              <a:off x="5993042" y="691769"/>
              <a:ext cx="1644382" cy="45719"/>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53920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8_Title and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6326364-D7A5-4ADB-9D8A-D561E2D3C89A}"/>
              </a:ext>
            </a:extLst>
          </p:cNvPr>
          <p:cNvSpPr>
            <a:spLocks noGrp="1"/>
          </p:cNvSpPr>
          <p:nvPr>
            <p:ph type="ctrTitle"/>
          </p:nvPr>
        </p:nvSpPr>
        <p:spPr>
          <a:xfrm>
            <a:off x="708990" y="118776"/>
            <a:ext cx="9187485" cy="575539"/>
          </a:xfrm>
          <a:prstGeom prst="rect">
            <a:avLst/>
          </a:prstGeom>
        </p:spPr>
        <p:txBody>
          <a:bodyPr anchor="t" anchorCtr="0">
            <a:normAutofit/>
          </a:bodyPr>
          <a:lstStyle>
            <a:lvl1pPr algn="l">
              <a:defRPr sz="3200">
                <a:solidFill>
                  <a:srgbClr val="333366"/>
                </a:solidFill>
              </a:defRPr>
            </a:lvl1pPr>
          </a:lstStyle>
          <a:p>
            <a:r>
              <a:rPr lang="en-US"/>
              <a:t>Click to edit Master title style</a:t>
            </a:r>
            <a:endParaRPr lang="en-GB" dirty="0"/>
          </a:p>
        </p:txBody>
      </p:sp>
      <p:pic>
        <p:nvPicPr>
          <p:cNvPr id="5" name="Picture 4" descr="A picture containing indoor, keyboard, computer, toy&#10;&#10;Description automatically generated">
            <a:extLst>
              <a:ext uri="{FF2B5EF4-FFF2-40B4-BE49-F238E27FC236}">
                <a16:creationId xmlns:a16="http://schemas.microsoft.com/office/drawing/2014/main" id="{B5F222B1-CEA8-3146-B58C-46E447D811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990" y="798490"/>
            <a:ext cx="11296233" cy="5486401"/>
          </a:xfrm>
          <a:prstGeom prst="rect">
            <a:avLst/>
          </a:prstGeom>
        </p:spPr>
      </p:pic>
    </p:spTree>
    <p:extLst>
      <p:ext uri="{BB962C8B-B14F-4D97-AF65-F5344CB8AC3E}">
        <p14:creationId xmlns:p14="http://schemas.microsoft.com/office/powerpoint/2010/main" val="34318734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Block with header Slides_cobalt">
    <p:bg>
      <p:bgPr>
        <a:solidFill>
          <a:schemeClr val="bg1"/>
        </a:solidFill>
        <a:effectLst/>
      </p:bgPr>
    </p:bg>
    <p:spTree>
      <p:nvGrpSpPr>
        <p:cNvPr id="1" name=""/>
        <p:cNvGrpSpPr/>
        <p:nvPr/>
      </p:nvGrpSpPr>
      <p:grpSpPr>
        <a:xfrm>
          <a:off x="0" y="0"/>
          <a:ext cx="0" cy="0"/>
          <a:chOff x="0" y="0"/>
          <a:chExt cx="0" cy="0"/>
        </a:xfrm>
      </p:grpSpPr>
      <p:sp>
        <p:nvSpPr>
          <p:cNvPr id="8" name="Text Placeholder 9">
            <a:extLst>
              <a:ext uri="{FF2B5EF4-FFF2-40B4-BE49-F238E27FC236}">
                <a16:creationId xmlns:a16="http://schemas.microsoft.com/office/drawing/2014/main" id="{51858E14-E362-FD46-BE3D-E8E89F804468}"/>
              </a:ext>
            </a:extLst>
          </p:cNvPr>
          <p:cNvSpPr>
            <a:spLocks noGrp="1"/>
          </p:cNvSpPr>
          <p:nvPr>
            <p:ph type="body" sz="quarter" idx="10" hasCustomPrompt="1"/>
          </p:nvPr>
        </p:nvSpPr>
        <p:spPr>
          <a:xfrm>
            <a:off x="710213" y="281485"/>
            <a:ext cx="9738803" cy="517505"/>
          </a:xfrm>
          <a:prstGeom prst="rect">
            <a:avLst/>
          </a:prstGeom>
        </p:spPr>
        <p:txBody>
          <a:bodyPr lIns="0" tIns="0" rIns="0" bIns="0"/>
          <a:lstStyle>
            <a:lvl1pPr marL="0" indent="0" algn="l">
              <a:buFont typeface="Arial" panose="020B0604020202020204" pitchFamily="34" charset="0"/>
              <a:buNone/>
              <a:defRPr sz="3600" b="1">
                <a:solidFill>
                  <a:schemeClr val="accent1"/>
                </a:solidFill>
              </a:defRPr>
            </a:lvl1pPr>
            <a:lvl2pPr marL="742952" indent="-457200" algn="l">
              <a:buFont typeface="Arial" panose="020B0604020202020204" pitchFamily="34" charset="0"/>
              <a:buChar char="•"/>
              <a:defRPr sz="2800">
                <a:solidFill>
                  <a:schemeClr val="bg1"/>
                </a:solidFill>
              </a:defRPr>
            </a:lvl2pPr>
            <a:lvl3pPr marL="1028705" indent="-457200" algn="l">
              <a:buFont typeface="Arial" panose="020B0604020202020204" pitchFamily="34" charset="0"/>
              <a:buChar char="•"/>
              <a:defRPr sz="2800">
                <a:solidFill>
                  <a:schemeClr val="bg1"/>
                </a:solidFill>
              </a:defRPr>
            </a:lvl3pPr>
            <a:lvl4pPr marL="1314459" indent="-457200" algn="l">
              <a:buFont typeface="Arial" panose="020B0604020202020204" pitchFamily="34" charset="0"/>
              <a:buChar char="•"/>
              <a:defRPr sz="2800">
                <a:solidFill>
                  <a:schemeClr val="bg1"/>
                </a:solidFill>
              </a:defRPr>
            </a:lvl4pPr>
            <a:lvl5pPr marL="1600212" indent="-457200" algn="l">
              <a:buFont typeface="Arial" panose="020B0604020202020204" pitchFamily="34" charset="0"/>
              <a:buChar char="•"/>
              <a:defRPr sz="2800">
                <a:solidFill>
                  <a:schemeClr val="bg1"/>
                </a:solidFill>
              </a:defRPr>
            </a:lvl5pPr>
          </a:lstStyle>
          <a:p>
            <a:pPr lvl="0"/>
            <a:r>
              <a:rPr lang="en-US" dirty="0"/>
              <a:t>Engaging header about the contents.</a:t>
            </a:r>
          </a:p>
        </p:txBody>
      </p:sp>
      <p:sp>
        <p:nvSpPr>
          <p:cNvPr id="15" name="Content Placeholder 1">
            <a:extLst>
              <a:ext uri="{FF2B5EF4-FFF2-40B4-BE49-F238E27FC236}">
                <a16:creationId xmlns:a16="http://schemas.microsoft.com/office/drawing/2014/main" id="{9277A720-93CF-C249-93B7-D7C8148D15F7}"/>
              </a:ext>
            </a:extLst>
          </p:cNvPr>
          <p:cNvSpPr>
            <a:spLocks noGrp="1"/>
          </p:cNvSpPr>
          <p:nvPr>
            <p:ph sz="quarter" idx="12" hasCustomPrompt="1"/>
          </p:nvPr>
        </p:nvSpPr>
        <p:spPr>
          <a:xfrm>
            <a:off x="710213" y="1047565"/>
            <a:ext cx="9874455" cy="5353235"/>
          </a:xfrm>
          <a:prstGeom prst="rect">
            <a:avLst/>
          </a:prstGeom>
        </p:spPr>
        <p:txBody>
          <a:bodyPr/>
          <a:lstStyle>
            <a:lvl1pPr marL="0" indent="0">
              <a:buNone/>
              <a:defRPr sz="1600">
                <a:solidFill>
                  <a:schemeClr val="accent1"/>
                </a:solidFill>
              </a:defRPr>
            </a:lvl1pPr>
          </a:lstStyle>
          <a:p>
            <a:r>
              <a:rPr lang="en-US" dirty="0"/>
              <a:t>Edit for interesting content.</a:t>
            </a:r>
            <a:endParaRPr lang="en-GB" dirty="0"/>
          </a:p>
        </p:txBody>
      </p:sp>
    </p:spTree>
    <p:custDataLst>
      <p:tags r:id="rId1"/>
    </p:custDataLst>
    <p:extLst>
      <p:ext uri="{BB962C8B-B14F-4D97-AF65-F5344CB8AC3E}">
        <p14:creationId xmlns:p14="http://schemas.microsoft.com/office/powerpoint/2010/main" val="16456626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Block with header Slides_cobalt">
    <p:bg>
      <p:bgPr>
        <a:solidFill>
          <a:schemeClr val="bg1"/>
        </a:solidFill>
        <a:effectLst/>
      </p:bgPr>
    </p:bg>
    <p:spTree>
      <p:nvGrpSpPr>
        <p:cNvPr id="1" name=""/>
        <p:cNvGrpSpPr/>
        <p:nvPr/>
      </p:nvGrpSpPr>
      <p:grpSpPr>
        <a:xfrm>
          <a:off x="0" y="0"/>
          <a:ext cx="0" cy="0"/>
          <a:chOff x="0" y="0"/>
          <a:chExt cx="0" cy="0"/>
        </a:xfrm>
      </p:grpSpPr>
      <p:sp>
        <p:nvSpPr>
          <p:cNvPr id="8" name="Text Placeholder 9">
            <a:extLst>
              <a:ext uri="{FF2B5EF4-FFF2-40B4-BE49-F238E27FC236}">
                <a16:creationId xmlns:a16="http://schemas.microsoft.com/office/drawing/2014/main" id="{51858E14-E362-FD46-BE3D-E8E89F804468}"/>
              </a:ext>
            </a:extLst>
          </p:cNvPr>
          <p:cNvSpPr>
            <a:spLocks noGrp="1"/>
          </p:cNvSpPr>
          <p:nvPr>
            <p:ph type="body" sz="quarter" idx="10" hasCustomPrompt="1"/>
          </p:nvPr>
        </p:nvSpPr>
        <p:spPr>
          <a:xfrm>
            <a:off x="371475" y="281485"/>
            <a:ext cx="4910137" cy="898623"/>
          </a:xfrm>
          <a:prstGeom prst="rect">
            <a:avLst/>
          </a:prstGeom>
        </p:spPr>
        <p:txBody>
          <a:bodyPr lIns="0" tIns="0" rIns="0" bIns="0"/>
          <a:lstStyle>
            <a:lvl1pPr marL="0" indent="0" algn="l">
              <a:buFont typeface="Arial" panose="020B0604020202020204" pitchFamily="34" charset="0"/>
              <a:buNone/>
              <a:defRPr sz="3600" b="1">
                <a:solidFill>
                  <a:schemeClr val="tx1"/>
                </a:solidFill>
              </a:defRPr>
            </a:lvl1pPr>
            <a:lvl2pPr marL="742952" indent="-457200" algn="l">
              <a:buFont typeface="Arial" panose="020B0604020202020204" pitchFamily="34" charset="0"/>
              <a:buChar char="•"/>
              <a:defRPr sz="2800">
                <a:solidFill>
                  <a:schemeClr val="bg1"/>
                </a:solidFill>
              </a:defRPr>
            </a:lvl2pPr>
            <a:lvl3pPr marL="1028705" indent="-457200" algn="l">
              <a:buFont typeface="Arial" panose="020B0604020202020204" pitchFamily="34" charset="0"/>
              <a:buChar char="•"/>
              <a:defRPr sz="2800">
                <a:solidFill>
                  <a:schemeClr val="bg1"/>
                </a:solidFill>
              </a:defRPr>
            </a:lvl3pPr>
            <a:lvl4pPr marL="1314459" indent="-457200" algn="l">
              <a:buFont typeface="Arial" panose="020B0604020202020204" pitchFamily="34" charset="0"/>
              <a:buChar char="•"/>
              <a:defRPr sz="2800">
                <a:solidFill>
                  <a:schemeClr val="bg1"/>
                </a:solidFill>
              </a:defRPr>
            </a:lvl4pPr>
            <a:lvl5pPr marL="1600212" indent="-457200" algn="l">
              <a:buFont typeface="Arial" panose="020B0604020202020204" pitchFamily="34" charset="0"/>
              <a:buChar char="•"/>
              <a:defRPr sz="2800">
                <a:solidFill>
                  <a:schemeClr val="bg1"/>
                </a:solidFill>
              </a:defRPr>
            </a:lvl5pPr>
          </a:lstStyle>
          <a:p>
            <a:pPr lvl="0"/>
            <a:r>
              <a:rPr lang="en-US" dirty="0"/>
              <a:t>Engaging header about the contents.</a:t>
            </a:r>
          </a:p>
        </p:txBody>
      </p:sp>
      <p:sp>
        <p:nvSpPr>
          <p:cNvPr id="15" name="Content Placeholder 1">
            <a:extLst>
              <a:ext uri="{FF2B5EF4-FFF2-40B4-BE49-F238E27FC236}">
                <a16:creationId xmlns:a16="http://schemas.microsoft.com/office/drawing/2014/main" id="{9277A720-93CF-C249-93B7-D7C8148D15F7}"/>
              </a:ext>
            </a:extLst>
          </p:cNvPr>
          <p:cNvSpPr>
            <a:spLocks noGrp="1"/>
          </p:cNvSpPr>
          <p:nvPr>
            <p:ph sz="quarter" idx="12" hasCustomPrompt="1"/>
          </p:nvPr>
        </p:nvSpPr>
        <p:spPr>
          <a:xfrm>
            <a:off x="381633" y="1592263"/>
            <a:ext cx="10203036" cy="4897438"/>
          </a:xfrm>
          <a:prstGeom prst="rect">
            <a:avLst/>
          </a:prstGeom>
        </p:spPr>
        <p:txBody>
          <a:bodyPr/>
          <a:lstStyle>
            <a:lvl1pPr marL="0" indent="0">
              <a:buNone/>
              <a:defRPr sz="1600"/>
            </a:lvl1pPr>
          </a:lstStyle>
          <a:p>
            <a:r>
              <a:rPr lang="en-US" dirty="0"/>
              <a:t>Edit for interesting content.</a:t>
            </a:r>
            <a:endParaRPr lang="en-GB" dirty="0"/>
          </a:p>
        </p:txBody>
      </p:sp>
    </p:spTree>
    <p:custDataLst>
      <p:tags r:id="rId1"/>
    </p:custDataLst>
    <p:extLst>
      <p:ext uri="{BB962C8B-B14F-4D97-AF65-F5344CB8AC3E}">
        <p14:creationId xmlns:p14="http://schemas.microsoft.com/office/powerpoint/2010/main" val="3671344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0B66A-B9E3-2BB5-C085-890F29140B36}"/>
              </a:ext>
            </a:extLst>
          </p:cNvPr>
          <p:cNvSpPr>
            <a:spLocks noGrp="1"/>
          </p:cNvSpPr>
          <p:nvPr>
            <p:ph type="title"/>
          </p:nvPr>
        </p:nvSpPr>
        <p:spPr/>
        <p:txBody>
          <a:body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4987D997-0C4C-31AC-86E3-B4E78BAF7C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Rectangle 6">
            <a:extLst>
              <a:ext uri="{FF2B5EF4-FFF2-40B4-BE49-F238E27FC236}">
                <a16:creationId xmlns:a16="http://schemas.microsoft.com/office/drawing/2014/main" id="{F5CF7855-C994-1C47-AC39-8F607F340725}"/>
              </a:ext>
            </a:extLst>
          </p:cNvPr>
          <p:cNvSpPr/>
          <p:nvPr/>
        </p:nvSpPr>
        <p:spPr>
          <a:xfrm>
            <a:off x="0" y="0"/>
            <a:ext cx="546652" cy="6858000"/>
          </a:xfrm>
          <a:prstGeom prst="rect">
            <a:avLst/>
          </a:prstGeom>
          <a:solidFill>
            <a:srgbClr val="3333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Date Placeholder 7">
            <a:extLst>
              <a:ext uri="{FF2B5EF4-FFF2-40B4-BE49-F238E27FC236}">
                <a16:creationId xmlns:a16="http://schemas.microsoft.com/office/drawing/2014/main" id="{578DE8EC-151B-70E7-7916-104967C1814C}"/>
              </a:ext>
            </a:extLst>
          </p:cNvPr>
          <p:cNvSpPr>
            <a:spLocks noGrp="1"/>
          </p:cNvSpPr>
          <p:nvPr>
            <p:ph type="dt" sz="half" idx="10"/>
          </p:nvPr>
        </p:nvSpPr>
        <p:spPr/>
        <p:txBody>
          <a:bodyPr/>
          <a:lstStyle/>
          <a:p>
            <a:fld id="{0D038CD4-B5BD-4307-8249-E2F7B8EC9292}" type="datetimeFigureOut">
              <a:rPr lang="en-GB" smtClean="0"/>
              <a:t>21/06/2023</a:t>
            </a:fld>
            <a:endParaRPr lang="en-GB"/>
          </a:p>
        </p:txBody>
      </p:sp>
      <p:sp>
        <p:nvSpPr>
          <p:cNvPr id="9" name="Footer Placeholder 8">
            <a:extLst>
              <a:ext uri="{FF2B5EF4-FFF2-40B4-BE49-F238E27FC236}">
                <a16:creationId xmlns:a16="http://schemas.microsoft.com/office/drawing/2014/main" id="{5A5A7B84-EFB6-FAA5-F0DB-1F4EDAA0BC9B}"/>
              </a:ext>
            </a:extLst>
          </p:cNvPr>
          <p:cNvSpPr>
            <a:spLocks noGrp="1"/>
          </p:cNvSpPr>
          <p:nvPr>
            <p:ph type="ftr" sz="quarter" idx="11"/>
          </p:nvPr>
        </p:nvSpPr>
        <p:spPr/>
        <p:txBody>
          <a:bodyPr/>
          <a:lstStyle/>
          <a:p>
            <a:endParaRPr lang="en-GB"/>
          </a:p>
        </p:txBody>
      </p:sp>
      <p:sp>
        <p:nvSpPr>
          <p:cNvPr id="10" name="Slide Number Placeholder 9">
            <a:extLst>
              <a:ext uri="{FF2B5EF4-FFF2-40B4-BE49-F238E27FC236}">
                <a16:creationId xmlns:a16="http://schemas.microsoft.com/office/drawing/2014/main" id="{9C47DB8E-96E8-1695-2B22-63BC9CB76E7C}"/>
              </a:ext>
            </a:extLst>
          </p:cNvPr>
          <p:cNvSpPr>
            <a:spLocks noGrp="1"/>
          </p:cNvSpPr>
          <p:nvPr>
            <p:ph type="sldNum" sz="quarter" idx="12"/>
          </p:nvPr>
        </p:nvSpPr>
        <p:spPr/>
        <p:txBody>
          <a:bodyPr/>
          <a:lstStyle/>
          <a:p>
            <a:fld id="{797B31E1-46BF-4635-9CE6-C445127B988D}" type="slidenum">
              <a:rPr lang="en-GB" smtClean="0"/>
              <a:t>‹#›</a:t>
            </a:fld>
            <a:endParaRPr lang="en-GB"/>
          </a:p>
        </p:txBody>
      </p:sp>
      <p:sp>
        <p:nvSpPr>
          <p:cNvPr id="4" name="Rectangle 3">
            <a:extLst>
              <a:ext uri="{FF2B5EF4-FFF2-40B4-BE49-F238E27FC236}">
                <a16:creationId xmlns:a16="http://schemas.microsoft.com/office/drawing/2014/main" id="{7022BE3D-3BD3-FA41-DA1C-56E4A216F188}"/>
              </a:ext>
            </a:extLst>
          </p:cNvPr>
          <p:cNvSpPr/>
          <p:nvPr/>
        </p:nvSpPr>
        <p:spPr>
          <a:xfrm>
            <a:off x="795764" y="692757"/>
            <a:ext cx="1644383" cy="45719"/>
          </a:xfrm>
          <a:prstGeom prst="rect">
            <a:avLst/>
          </a:prstGeom>
          <a:solidFill>
            <a:srgbClr val="32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3299CC"/>
              </a:solidFill>
            </a:endParaRPr>
          </a:p>
        </p:txBody>
      </p:sp>
      <p:sp>
        <p:nvSpPr>
          <p:cNvPr id="5" name="Rectangle 4">
            <a:extLst>
              <a:ext uri="{FF2B5EF4-FFF2-40B4-BE49-F238E27FC236}">
                <a16:creationId xmlns:a16="http://schemas.microsoft.com/office/drawing/2014/main" id="{88FB12B8-EA2E-4964-89A5-5C3021AE48D5}"/>
              </a:ext>
            </a:extLst>
          </p:cNvPr>
          <p:cNvSpPr/>
          <p:nvPr/>
        </p:nvSpPr>
        <p:spPr>
          <a:xfrm>
            <a:off x="2528190" y="691770"/>
            <a:ext cx="1644383" cy="45719"/>
          </a:xfrm>
          <a:prstGeom prst="rect">
            <a:avLst/>
          </a:prstGeom>
          <a:solidFill>
            <a:srgbClr val="33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339933"/>
              </a:solidFill>
            </a:endParaRPr>
          </a:p>
        </p:txBody>
      </p:sp>
      <p:sp>
        <p:nvSpPr>
          <p:cNvPr id="6" name="Rectangle 5">
            <a:extLst>
              <a:ext uri="{FF2B5EF4-FFF2-40B4-BE49-F238E27FC236}">
                <a16:creationId xmlns:a16="http://schemas.microsoft.com/office/drawing/2014/main" id="{47DA93D0-B9CF-50E8-ECE3-AD2AA89F64B8}"/>
              </a:ext>
            </a:extLst>
          </p:cNvPr>
          <p:cNvSpPr/>
          <p:nvPr/>
        </p:nvSpPr>
        <p:spPr>
          <a:xfrm flipV="1">
            <a:off x="4260616" y="690789"/>
            <a:ext cx="1644383" cy="45719"/>
          </a:xfrm>
          <a:prstGeom prst="rect">
            <a:avLst/>
          </a:prstGeom>
          <a:solidFill>
            <a:srgbClr val="99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F53A951A-A818-4B23-722E-FC9199FC7231}"/>
              </a:ext>
            </a:extLst>
          </p:cNvPr>
          <p:cNvSpPr/>
          <p:nvPr/>
        </p:nvSpPr>
        <p:spPr>
          <a:xfrm>
            <a:off x="5993042" y="691769"/>
            <a:ext cx="1644382" cy="45719"/>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16629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arning Objectiv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0C09A-6579-D9AF-A4AE-473C3D439F82}"/>
              </a:ext>
            </a:extLst>
          </p:cNvPr>
          <p:cNvSpPr>
            <a:spLocks noGrp="1"/>
          </p:cNvSpPr>
          <p:nvPr>
            <p:ph type="title"/>
          </p:nvPr>
        </p:nvSpPr>
        <p:spPr/>
        <p:txBody>
          <a:body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BE110750-BE52-A491-DB31-0996CCEFE91D}"/>
              </a:ext>
            </a:extLst>
          </p:cNvPr>
          <p:cNvSpPr>
            <a:spLocks noGrp="1"/>
          </p:cNvSpPr>
          <p:nvPr>
            <p:ph sz="half" idx="1"/>
          </p:nvPr>
        </p:nvSpPr>
        <p:spPr>
          <a:xfrm>
            <a:off x="709198" y="820816"/>
            <a:ext cx="11329202" cy="13523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a:extLst>
              <a:ext uri="{FF2B5EF4-FFF2-40B4-BE49-F238E27FC236}">
                <a16:creationId xmlns:a16="http://schemas.microsoft.com/office/drawing/2014/main" id="{FA71169B-9E36-4C31-8943-CE326B9FDCC3}"/>
              </a:ext>
            </a:extLst>
          </p:cNvPr>
          <p:cNvSpPr>
            <a:spLocks noGrp="1"/>
          </p:cNvSpPr>
          <p:nvPr>
            <p:ph sz="half" idx="2"/>
          </p:nvPr>
        </p:nvSpPr>
        <p:spPr>
          <a:xfrm>
            <a:off x="709199" y="2299200"/>
            <a:ext cx="11329202" cy="402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Date Placeholder 10">
            <a:extLst>
              <a:ext uri="{FF2B5EF4-FFF2-40B4-BE49-F238E27FC236}">
                <a16:creationId xmlns:a16="http://schemas.microsoft.com/office/drawing/2014/main" id="{B373F2E0-5B7D-09FA-FE26-F080997238DD}"/>
              </a:ext>
            </a:extLst>
          </p:cNvPr>
          <p:cNvSpPr>
            <a:spLocks noGrp="1"/>
          </p:cNvSpPr>
          <p:nvPr>
            <p:ph type="dt" sz="half" idx="10"/>
          </p:nvPr>
        </p:nvSpPr>
        <p:spPr/>
        <p:txBody>
          <a:bodyPr/>
          <a:lstStyle/>
          <a:p>
            <a:fld id="{0D038CD4-B5BD-4307-8249-E2F7B8EC9292}" type="datetimeFigureOut">
              <a:rPr lang="en-GB" smtClean="0"/>
              <a:t>21/06/2023</a:t>
            </a:fld>
            <a:endParaRPr lang="en-GB"/>
          </a:p>
        </p:txBody>
      </p:sp>
      <p:sp>
        <p:nvSpPr>
          <p:cNvPr id="12" name="Footer Placeholder 11">
            <a:extLst>
              <a:ext uri="{FF2B5EF4-FFF2-40B4-BE49-F238E27FC236}">
                <a16:creationId xmlns:a16="http://schemas.microsoft.com/office/drawing/2014/main" id="{4E25A37C-4540-67A8-BE1F-B7C1ACDBE166}"/>
              </a:ext>
            </a:extLst>
          </p:cNvPr>
          <p:cNvSpPr>
            <a:spLocks noGrp="1"/>
          </p:cNvSpPr>
          <p:nvPr>
            <p:ph type="ftr" sz="quarter" idx="11"/>
          </p:nvPr>
        </p:nvSpPr>
        <p:spPr/>
        <p:txBody>
          <a:bodyPr/>
          <a:lstStyle/>
          <a:p>
            <a:endParaRPr lang="en-GB"/>
          </a:p>
        </p:txBody>
      </p:sp>
      <p:sp>
        <p:nvSpPr>
          <p:cNvPr id="13" name="Slide Number Placeholder 12">
            <a:extLst>
              <a:ext uri="{FF2B5EF4-FFF2-40B4-BE49-F238E27FC236}">
                <a16:creationId xmlns:a16="http://schemas.microsoft.com/office/drawing/2014/main" id="{C1E84485-A75D-8E4A-F382-225031453AA5}"/>
              </a:ext>
            </a:extLst>
          </p:cNvPr>
          <p:cNvSpPr>
            <a:spLocks noGrp="1"/>
          </p:cNvSpPr>
          <p:nvPr>
            <p:ph type="sldNum" sz="quarter" idx="12"/>
          </p:nvPr>
        </p:nvSpPr>
        <p:spPr/>
        <p:txBody>
          <a:bodyPr/>
          <a:lstStyle/>
          <a:p>
            <a:fld id="{797B31E1-46BF-4635-9CE6-C445127B988D}" type="slidenum">
              <a:rPr lang="en-GB" smtClean="0"/>
              <a:t>‹#›</a:t>
            </a:fld>
            <a:endParaRPr lang="en-GB"/>
          </a:p>
        </p:txBody>
      </p:sp>
      <p:sp>
        <p:nvSpPr>
          <p:cNvPr id="9" name="Rectangle 8">
            <a:extLst>
              <a:ext uri="{FF2B5EF4-FFF2-40B4-BE49-F238E27FC236}">
                <a16:creationId xmlns:a16="http://schemas.microsoft.com/office/drawing/2014/main" id="{077CB8A7-B3C4-8FAE-CFDD-452D021E8174}"/>
              </a:ext>
            </a:extLst>
          </p:cNvPr>
          <p:cNvSpPr/>
          <p:nvPr/>
        </p:nvSpPr>
        <p:spPr>
          <a:xfrm>
            <a:off x="795764" y="701070"/>
            <a:ext cx="1644383" cy="45719"/>
          </a:xfrm>
          <a:prstGeom prst="rect">
            <a:avLst/>
          </a:prstGeom>
          <a:solidFill>
            <a:srgbClr val="32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3299CC"/>
              </a:solidFill>
            </a:endParaRPr>
          </a:p>
        </p:txBody>
      </p:sp>
      <p:sp>
        <p:nvSpPr>
          <p:cNvPr id="10" name="Rectangle 9">
            <a:extLst>
              <a:ext uri="{FF2B5EF4-FFF2-40B4-BE49-F238E27FC236}">
                <a16:creationId xmlns:a16="http://schemas.microsoft.com/office/drawing/2014/main" id="{99DF0C08-84E9-9A4D-3323-4858B2D0E779}"/>
              </a:ext>
            </a:extLst>
          </p:cNvPr>
          <p:cNvSpPr/>
          <p:nvPr/>
        </p:nvSpPr>
        <p:spPr>
          <a:xfrm>
            <a:off x="2528190" y="700083"/>
            <a:ext cx="1644383" cy="45719"/>
          </a:xfrm>
          <a:prstGeom prst="rect">
            <a:avLst/>
          </a:prstGeom>
          <a:solidFill>
            <a:srgbClr val="33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339933"/>
              </a:solidFill>
            </a:endParaRPr>
          </a:p>
        </p:txBody>
      </p:sp>
      <p:sp>
        <p:nvSpPr>
          <p:cNvPr id="14" name="Rectangle 13">
            <a:extLst>
              <a:ext uri="{FF2B5EF4-FFF2-40B4-BE49-F238E27FC236}">
                <a16:creationId xmlns:a16="http://schemas.microsoft.com/office/drawing/2014/main" id="{920E509C-66BF-6FE9-D756-BA1D5FF92616}"/>
              </a:ext>
            </a:extLst>
          </p:cNvPr>
          <p:cNvSpPr/>
          <p:nvPr/>
        </p:nvSpPr>
        <p:spPr>
          <a:xfrm flipV="1">
            <a:off x="4260616" y="699102"/>
            <a:ext cx="1644383" cy="45719"/>
          </a:xfrm>
          <a:prstGeom prst="rect">
            <a:avLst/>
          </a:prstGeom>
          <a:solidFill>
            <a:srgbClr val="99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935BD680-B783-FDF6-7235-D7B79F91094F}"/>
              </a:ext>
            </a:extLst>
          </p:cNvPr>
          <p:cNvSpPr/>
          <p:nvPr/>
        </p:nvSpPr>
        <p:spPr>
          <a:xfrm>
            <a:off x="5993042" y="700082"/>
            <a:ext cx="1644382" cy="45719"/>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62057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Activiti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0B66A-B9E3-2BB5-C085-890F29140B3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987D997-0C4C-31AC-86E3-B4E78BAF7C6E}"/>
              </a:ext>
            </a:extLst>
          </p:cNvPr>
          <p:cNvSpPr>
            <a:spLocks noGrp="1"/>
          </p:cNvSpPr>
          <p:nvPr>
            <p:ph idx="1"/>
          </p:nvPr>
        </p:nvSpPr>
        <p:spPr>
          <a:xfrm>
            <a:off x="2970000" y="813600"/>
            <a:ext cx="6775200" cy="5439600"/>
          </a:xfrm>
        </p:spPr>
        <p:txBody>
          <a:bodyPr anchor="ctr" anchorCtr="0"/>
          <a:lstStyle>
            <a:lvl1pPr marL="0" indent="0" algn="ctr">
              <a:buNone/>
              <a:defRPr/>
            </a:lvl1pPr>
            <a:lvl2pPr marL="800100" indent="-342900" algn="ctr">
              <a:buFont typeface="Arial" panose="020B0604020202020204" pitchFamily="34" charset="0"/>
              <a:buChar char="•"/>
              <a:defRPr/>
            </a:lvl2pPr>
            <a:lvl3pPr marL="1200150" indent="-285750" algn="ctr">
              <a:buFont typeface="Arial" panose="020B0604020202020204" pitchFamily="34" charset="0"/>
              <a:buChar char="•"/>
              <a:defRPr/>
            </a:lvl3pPr>
            <a:lvl4pPr marL="1657350" indent="-285750" algn="ctr">
              <a:buFont typeface="Arial" panose="020B0604020202020204" pitchFamily="34" charset="0"/>
              <a:buChar char="•"/>
              <a:defRPr/>
            </a:lvl4pPr>
            <a:lvl5pPr marL="2114550" indent="-285750" algn="ctr">
              <a:buFont typeface="Arial" panose="020B0604020202020204" pitchFamily="34" charset="0"/>
              <a:buChar char="•"/>
              <a:defRPr/>
            </a:lvl5pPr>
          </a:lstStyle>
          <a:p>
            <a:pPr lvl="0"/>
            <a:r>
              <a:rPr lang="en-US"/>
              <a:t>Click to edit Master text styles</a:t>
            </a:r>
          </a:p>
        </p:txBody>
      </p:sp>
      <p:sp>
        <p:nvSpPr>
          <p:cNvPr id="7" name="Rectangle 6">
            <a:extLst>
              <a:ext uri="{FF2B5EF4-FFF2-40B4-BE49-F238E27FC236}">
                <a16:creationId xmlns:a16="http://schemas.microsoft.com/office/drawing/2014/main" id="{F5CF7855-C994-1C47-AC39-8F607F340725}"/>
              </a:ext>
            </a:extLst>
          </p:cNvPr>
          <p:cNvSpPr/>
          <p:nvPr/>
        </p:nvSpPr>
        <p:spPr>
          <a:xfrm>
            <a:off x="0" y="0"/>
            <a:ext cx="546652" cy="6858000"/>
          </a:xfrm>
          <a:prstGeom prst="rect">
            <a:avLst/>
          </a:prstGeom>
          <a:solidFill>
            <a:srgbClr val="3333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Date Placeholder 7">
            <a:extLst>
              <a:ext uri="{FF2B5EF4-FFF2-40B4-BE49-F238E27FC236}">
                <a16:creationId xmlns:a16="http://schemas.microsoft.com/office/drawing/2014/main" id="{578DE8EC-151B-70E7-7916-104967C1814C}"/>
              </a:ext>
            </a:extLst>
          </p:cNvPr>
          <p:cNvSpPr>
            <a:spLocks noGrp="1"/>
          </p:cNvSpPr>
          <p:nvPr>
            <p:ph type="dt" sz="half" idx="10"/>
          </p:nvPr>
        </p:nvSpPr>
        <p:spPr/>
        <p:txBody>
          <a:bodyPr/>
          <a:lstStyle/>
          <a:p>
            <a:fld id="{0D038CD4-B5BD-4307-8249-E2F7B8EC9292}" type="datetimeFigureOut">
              <a:rPr lang="en-GB" smtClean="0"/>
              <a:t>21/06/2023</a:t>
            </a:fld>
            <a:endParaRPr lang="en-GB"/>
          </a:p>
        </p:txBody>
      </p:sp>
      <p:sp>
        <p:nvSpPr>
          <p:cNvPr id="9" name="Footer Placeholder 8">
            <a:extLst>
              <a:ext uri="{FF2B5EF4-FFF2-40B4-BE49-F238E27FC236}">
                <a16:creationId xmlns:a16="http://schemas.microsoft.com/office/drawing/2014/main" id="{5A5A7B84-EFB6-FAA5-F0DB-1F4EDAA0BC9B}"/>
              </a:ext>
            </a:extLst>
          </p:cNvPr>
          <p:cNvSpPr>
            <a:spLocks noGrp="1"/>
          </p:cNvSpPr>
          <p:nvPr>
            <p:ph type="ftr" sz="quarter" idx="11"/>
          </p:nvPr>
        </p:nvSpPr>
        <p:spPr/>
        <p:txBody>
          <a:bodyPr/>
          <a:lstStyle/>
          <a:p>
            <a:endParaRPr lang="en-GB"/>
          </a:p>
        </p:txBody>
      </p:sp>
      <p:sp>
        <p:nvSpPr>
          <p:cNvPr id="10" name="Slide Number Placeholder 9">
            <a:extLst>
              <a:ext uri="{FF2B5EF4-FFF2-40B4-BE49-F238E27FC236}">
                <a16:creationId xmlns:a16="http://schemas.microsoft.com/office/drawing/2014/main" id="{9C47DB8E-96E8-1695-2B22-63BC9CB76E7C}"/>
              </a:ext>
            </a:extLst>
          </p:cNvPr>
          <p:cNvSpPr>
            <a:spLocks noGrp="1"/>
          </p:cNvSpPr>
          <p:nvPr>
            <p:ph type="sldNum" sz="quarter" idx="12"/>
          </p:nvPr>
        </p:nvSpPr>
        <p:spPr/>
        <p:txBody>
          <a:bodyPr/>
          <a:lstStyle/>
          <a:p>
            <a:fld id="{797B31E1-46BF-4635-9CE6-C445127B988D}" type="slidenum">
              <a:rPr lang="en-GB" smtClean="0"/>
              <a:t>‹#›</a:t>
            </a:fld>
            <a:endParaRPr lang="en-GB"/>
          </a:p>
        </p:txBody>
      </p:sp>
      <p:sp>
        <p:nvSpPr>
          <p:cNvPr id="4" name="Rectangle 3">
            <a:extLst>
              <a:ext uri="{FF2B5EF4-FFF2-40B4-BE49-F238E27FC236}">
                <a16:creationId xmlns:a16="http://schemas.microsoft.com/office/drawing/2014/main" id="{7022BE3D-3BD3-FA41-DA1C-56E4A216F188}"/>
              </a:ext>
            </a:extLst>
          </p:cNvPr>
          <p:cNvSpPr/>
          <p:nvPr/>
        </p:nvSpPr>
        <p:spPr>
          <a:xfrm>
            <a:off x="795764" y="692757"/>
            <a:ext cx="1644383" cy="45719"/>
          </a:xfrm>
          <a:prstGeom prst="rect">
            <a:avLst/>
          </a:prstGeom>
          <a:solidFill>
            <a:srgbClr val="32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3299CC"/>
              </a:solidFill>
            </a:endParaRPr>
          </a:p>
        </p:txBody>
      </p:sp>
      <p:sp>
        <p:nvSpPr>
          <p:cNvPr id="5" name="Rectangle 4">
            <a:extLst>
              <a:ext uri="{FF2B5EF4-FFF2-40B4-BE49-F238E27FC236}">
                <a16:creationId xmlns:a16="http://schemas.microsoft.com/office/drawing/2014/main" id="{88FB12B8-EA2E-4964-89A5-5C3021AE48D5}"/>
              </a:ext>
            </a:extLst>
          </p:cNvPr>
          <p:cNvSpPr/>
          <p:nvPr/>
        </p:nvSpPr>
        <p:spPr>
          <a:xfrm>
            <a:off x="2528190" y="691770"/>
            <a:ext cx="1644383" cy="45719"/>
          </a:xfrm>
          <a:prstGeom prst="rect">
            <a:avLst/>
          </a:prstGeom>
          <a:solidFill>
            <a:srgbClr val="33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339933"/>
              </a:solidFill>
            </a:endParaRPr>
          </a:p>
        </p:txBody>
      </p:sp>
      <p:sp>
        <p:nvSpPr>
          <p:cNvPr id="6" name="Rectangle 5">
            <a:extLst>
              <a:ext uri="{FF2B5EF4-FFF2-40B4-BE49-F238E27FC236}">
                <a16:creationId xmlns:a16="http://schemas.microsoft.com/office/drawing/2014/main" id="{47DA93D0-B9CF-50E8-ECE3-AD2AA89F64B8}"/>
              </a:ext>
            </a:extLst>
          </p:cNvPr>
          <p:cNvSpPr/>
          <p:nvPr/>
        </p:nvSpPr>
        <p:spPr>
          <a:xfrm flipV="1">
            <a:off x="4260616" y="690789"/>
            <a:ext cx="1644383" cy="45719"/>
          </a:xfrm>
          <a:prstGeom prst="rect">
            <a:avLst/>
          </a:prstGeom>
          <a:solidFill>
            <a:srgbClr val="99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F53A951A-A818-4B23-722E-FC9199FC7231}"/>
              </a:ext>
            </a:extLst>
          </p:cNvPr>
          <p:cNvSpPr/>
          <p:nvPr/>
        </p:nvSpPr>
        <p:spPr>
          <a:xfrm>
            <a:off x="5993042" y="691769"/>
            <a:ext cx="1644382" cy="45719"/>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8" name="Group 17">
            <a:extLst>
              <a:ext uri="{FF2B5EF4-FFF2-40B4-BE49-F238E27FC236}">
                <a16:creationId xmlns:a16="http://schemas.microsoft.com/office/drawing/2014/main" id="{CBD64627-9143-CA9C-166D-48F60B5496AD}"/>
              </a:ext>
            </a:extLst>
          </p:cNvPr>
          <p:cNvGrpSpPr/>
          <p:nvPr/>
        </p:nvGrpSpPr>
        <p:grpSpPr>
          <a:xfrm>
            <a:off x="10772399" y="813600"/>
            <a:ext cx="1018228" cy="1293092"/>
            <a:chOff x="10772399" y="813600"/>
            <a:chExt cx="1018228" cy="1293092"/>
          </a:xfrm>
        </p:grpSpPr>
        <p:sp>
          <p:nvSpPr>
            <p:cNvPr id="14" name="TextBox 13">
              <a:extLst>
                <a:ext uri="{FF2B5EF4-FFF2-40B4-BE49-F238E27FC236}">
                  <a16:creationId xmlns:a16="http://schemas.microsoft.com/office/drawing/2014/main" id="{8B3B536C-F5FD-8B61-8BBB-1C223224D1FB}"/>
                </a:ext>
              </a:extLst>
            </p:cNvPr>
            <p:cNvSpPr txBox="1"/>
            <p:nvPr/>
          </p:nvSpPr>
          <p:spPr>
            <a:xfrm>
              <a:off x="10772399" y="1737360"/>
              <a:ext cx="1018228" cy="369332"/>
            </a:xfrm>
            <a:prstGeom prst="rect">
              <a:avLst/>
            </a:prstGeom>
            <a:noFill/>
          </p:spPr>
          <p:txBody>
            <a:bodyPr wrap="none" rtlCol="0">
              <a:spAutoFit/>
            </a:bodyPr>
            <a:lstStyle/>
            <a:p>
              <a:pPr algn="ctr"/>
              <a:r>
                <a:rPr lang="en-GB" b="1" dirty="0">
                  <a:solidFill>
                    <a:schemeClr val="accent4"/>
                  </a:solidFill>
                </a:rPr>
                <a:t>Activity</a:t>
              </a:r>
            </a:p>
          </p:txBody>
        </p:sp>
        <p:sp>
          <p:nvSpPr>
            <p:cNvPr id="17" name="Oval 16">
              <a:extLst>
                <a:ext uri="{FF2B5EF4-FFF2-40B4-BE49-F238E27FC236}">
                  <a16:creationId xmlns:a16="http://schemas.microsoft.com/office/drawing/2014/main" id="{AC556722-B743-082E-1870-4E4EA6341F79}"/>
                </a:ext>
              </a:extLst>
            </p:cNvPr>
            <p:cNvSpPr/>
            <p:nvPr userDrawn="1"/>
          </p:nvSpPr>
          <p:spPr>
            <a:xfrm>
              <a:off x="10846880" y="813600"/>
              <a:ext cx="869265" cy="86926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6" name="Graphic 15" descr="Signature with solid fill">
              <a:extLst>
                <a:ext uri="{FF2B5EF4-FFF2-40B4-BE49-F238E27FC236}">
                  <a16:creationId xmlns:a16="http://schemas.microsoft.com/office/drawing/2014/main" id="{8FE833C4-07B4-A9DD-52DD-17690B301719}"/>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40242" y="906962"/>
              <a:ext cx="682539" cy="682539"/>
            </a:xfrm>
            <a:prstGeom prst="ellipse">
              <a:avLst/>
            </a:prstGeom>
          </p:spPr>
        </p:pic>
      </p:grpSp>
    </p:spTree>
    <p:custDataLst>
      <p:tags r:id="rId1"/>
    </p:custDataLst>
    <p:extLst>
      <p:ext uri="{BB962C8B-B14F-4D97-AF65-F5344CB8AC3E}">
        <p14:creationId xmlns:p14="http://schemas.microsoft.com/office/powerpoint/2010/main" val="3355394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0C09A-6579-D9AF-A4AE-473C3D439F82}"/>
              </a:ext>
            </a:extLst>
          </p:cNvPr>
          <p:cNvSpPr>
            <a:spLocks noGrp="1"/>
          </p:cNvSpPr>
          <p:nvPr>
            <p:ph type="title"/>
          </p:nvPr>
        </p:nvSpPr>
        <p:spPr/>
        <p:txBody>
          <a:body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BE110750-BE52-A491-DB31-0996CCEFE91D}"/>
              </a:ext>
            </a:extLst>
          </p:cNvPr>
          <p:cNvSpPr>
            <a:spLocks noGrp="1"/>
          </p:cNvSpPr>
          <p:nvPr>
            <p:ph sz="half" idx="1"/>
          </p:nvPr>
        </p:nvSpPr>
        <p:spPr>
          <a:xfrm>
            <a:off x="709198" y="820816"/>
            <a:ext cx="5576400" cy="55040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a:extLst>
              <a:ext uri="{FF2B5EF4-FFF2-40B4-BE49-F238E27FC236}">
                <a16:creationId xmlns:a16="http://schemas.microsoft.com/office/drawing/2014/main" id="{FA71169B-9E36-4C31-8943-CE326B9FDCC3}"/>
              </a:ext>
            </a:extLst>
          </p:cNvPr>
          <p:cNvSpPr>
            <a:spLocks noGrp="1"/>
          </p:cNvSpPr>
          <p:nvPr>
            <p:ph sz="half" idx="2"/>
          </p:nvPr>
        </p:nvSpPr>
        <p:spPr>
          <a:xfrm>
            <a:off x="6463145" y="820800"/>
            <a:ext cx="5575255" cy="550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Date Placeholder 10">
            <a:extLst>
              <a:ext uri="{FF2B5EF4-FFF2-40B4-BE49-F238E27FC236}">
                <a16:creationId xmlns:a16="http://schemas.microsoft.com/office/drawing/2014/main" id="{B373F2E0-5B7D-09FA-FE26-F080997238DD}"/>
              </a:ext>
            </a:extLst>
          </p:cNvPr>
          <p:cNvSpPr>
            <a:spLocks noGrp="1"/>
          </p:cNvSpPr>
          <p:nvPr>
            <p:ph type="dt" sz="half" idx="10"/>
          </p:nvPr>
        </p:nvSpPr>
        <p:spPr/>
        <p:txBody>
          <a:bodyPr/>
          <a:lstStyle/>
          <a:p>
            <a:fld id="{0D038CD4-B5BD-4307-8249-E2F7B8EC9292}" type="datetimeFigureOut">
              <a:rPr lang="en-GB" smtClean="0"/>
              <a:t>21/06/2023</a:t>
            </a:fld>
            <a:endParaRPr lang="en-GB"/>
          </a:p>
        </p:txBody>
      </p:sp>
      <p:sp>
        <p:nvSpPr>
          <p:cNvPr id="12" name="Footer Placeholder 11">
            <a:extLst>
              <a:ext uri="{FF2B5EF4-FFF2-40B4-BE49-F238E27FC236}">
                <a16:creationId xmlns:a16="http://schemas.microsoft.com/office/drawing/2014/main" id="{4E25A37C-4540-67A8-BE1F-B7C1ACDBE166}"/>
              </a:ext>
            </a:extLst>
          </p:cNvPr>
          <p:cNvSpPr>
            <a:spLocks noGrp="1"/>
          </p:cNvSpPr>
          <p:nvPr>
            <p:ph type="ftr" sz="quarter" idx="11"/>
          </p:nvPr>
        </p:nvSpPr>
        <p:spPr/>
        <p:txBody>
          <a:bodyPr/>
          <a:lstStyle/>
          <a:p>
            <a:endParaRPr lang="en-GB"/>
          </a:p>
        </p:txBody>
      </p:sp>
      <p:sp>
        <p:nvSpPr>
          <p:cNvPr id="13" name="Slide Number Placeholder 12">
            <a:extLst>
              <a:ext uri="{FF2B5EF4-FFF2-40B4-BE49-F238E27FC236}">
                <a16:creationId xmlns:a16="http://schemas.microsoft.com/office/drawing/2014/main" id="{C1E84485-A75D-8E4A-F382-225031453AA5}"/>
              </a:ext>
            </a:extLst>
          </p:cNvPr>
          <p:cNvSpPr>
            <a:spLocks noGrp="1"/>
          </p:cNvSpPr>
          <p:nvPr>
            <p:ph type="sldNum" sz="quarter" idx="12"/>
          </p:nvPr>
        </p:nvSpPr>
        <p:spPr/>
        <p:txBody>
          <a:bodyPr/>
          <a:lstStyle/>
          <a:p>
            <a:fld id="{797B31E1-46BF-4635-9CE6-C445127B988D}" type="slidenum">
              <a:rPr lang="en-GB" smtClean="0"/>
              <a:t>‹#›</a:t>
            </a:fld>
            <a:endParaRPr lang="en-GB"/>
          </a:p>
        </p:txBody>
      </p:sp>
      <p:sp>
        <p:nvSpPr>
          <p:cNvPr id="5" name="Rectangle 4">
            <a:extLst>
              <a:ext uri="{FF2B5EF4-FFF2-40B4-BE49-F238E27FC236}">
                <a16:creationId xmlns:a16="http://schemas.microsoft.com/office/drawing/2014/main" id="{5ECC798D-CD3A-6C9C-AE92-F32F3C85B999}"/>
              </a:ext>
            </a:extLst>
          </p:cNvPr>
          <p:cNvSpPr/>
          <p:nvPr/>
        </p:nvSpPr>
        <p:spPr>
          <a:xfrm>
            <a:off x="795764" y="692757"/>
            <a:ext cx="1644383" cy="45719"/>
          </a:xfrm>
          <a:prstGeom prst="rect">
            <a:avLst/>
          </a:prstGeom>
          <a:solidFill>
            <a:srgbClr val="32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3299CC"/>
              </a:solidFill>
            </a:endParaRPr>
          </a:p>
        </p:txBody>
      </p:sp>
      <p:sp>
        <p:nvSpPr>
          <p:cNvPr id="6" name="Rectangle 5">
            <a:extLst>
              <a:ext uri="{FF2B5EF4-FFF2-40B4-BE49-F238E27FC236}">
                <a16:creationId xmlns:a16="http://schemas.microsoft.com/office/drawing/2014/main" id="{6E1915FE-01DB-7ED3-8CB2-E64C7C39BFE7}"/>
              </a:ext>
            </a:extLst>
          </p:cNvPr>
          <p:cNvSpPr/>
          <p:nvPr/>
        </p:nvSpPr>
        <p:spPr>
          <a:xfrm>
            <a:off x="2528190" y="691770"/>
            <a:ext cx="1644383" cy="45719"/>
          </a:xfrm>
          <a:prstGeom prst="rect">
            <a:avLst/>
          </a:prstGeom>
          <a:solidFill>
            <a:srgbClr val="33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339933"/>
              </a:solidFill>
            </a:endParaRPr>
          </a:p>
        </p:txBody>
      </p:sp>
      <p:sp>
        <p:nvSpPr>
          <p:cNvPr id="7" name="Rectangle 6">
            <a:extLst>
              <a:ext uri="{FF2B5EF4-FFF2-40B4-BE49-F238E27FC236}">
                <a16:creationId xmlns:a16="http://schemas.microsoft.com/office/drawing/2014/main" id="{E2BC863C-D963-1693-40E0-6C90BBD1AB7C}"/>
              </a:ext>
            </a:extLst>
          </p:cNvPr>
          <p:cNvSpPr/>
          <p:nvPr/>
        </p:nvSpPr>
        <p:spPr>
          <a:xfrm flipV="1">
            <a:off x="4260616" y="690789"/>
            <a:ext cx="1644383" cy="45719"/>
          </a:xfrm>
          <a:prstGeom prst="rect">
            <a:avLst/>
          </a:prstGeom>
          <a:solidFill>
            <a:srgbClr val="99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01F50CFE-66EF-D3FF-BFA1-69796B6484E3}"/>
              </a:ext>
            </a:extLst>
          </p:cNvPr>
          <p:cNvSpPr/>
          <p:nvPr/>
        </p:nvSpPr>
        <p:spPr>
          <a:xfrm>
            <a:off x="5993042" y="691769"/>
            <a:ext cx="1644382" cy="45719"/>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146047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ight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0C09A-6579-D9AF-A4AE-473C3D439F82}"/>
              </a:ext>
            </a:extLst>
          </p:cNvPr>
          <p:cNvSpPr>
            <a:spLocks noGrp="1"/>
          </p:cNvSpPr>
          <p:nvPr>
            <p:ph type="title"/>
          </p:nvPr>
        </p:nvSpPr>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FA71169B-9E36-4C31-8943-CE326B9FDCC3}"/>
              </a:ext>
            </a:extLst>
          </p:cNvPr>
          <p:cNvSpPr>
            <a:spLocks noGrp="1"/>
          </p:cNvSpPr>
          <p:nvPr>
            <p:ph sz="half" idx="2"/>
          </p:nvPr>
        </p:nvSpPr>
        <p:spPr>
          <a:xfrm>
            <a:off x="6463145" y="820800"/>
            <a:ext cx="5575255" cy="550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Date Placeholder 4">
            <a:extLst>
              <a:ext uri="{FF2B5EF4-FFF2-40B4-BE49-F238E27FC236}">
                <a16:creationId xmlns:a16="http://schemas.microsoft.com/office/drawing/2014/main" id="{8D700B2A-945B-0301-977F-3D0428CF8471}"/>
              </a:ext>
            </a:extLst>
          </p:cNvPr>
          <p:cNvSpPr>
            <a:spLocks noGrp="1"/>
          </p:cNvSpPr>
          <p:nvPr>
            <p:ph type="dt" sz="half" idx="10"/>
          </p:nvPr>
        </p:nvSpPr>
        <p:spPr/>
        <p:txBody>
          <a:bodyPr/>
          <a:lstStyle/>
          <a:p>
            <a:fld id="{0D038CD4-B5BD-4307-8249-E2F7B8EC9292}" type="datetimeFigureOut">
              <a:rPr lang="en-GB" smtClean="0"/>
              <a:t>21/06/2023</a:t>
            </a:fld>
            <a:endParaRPr lang="en-GB"/>
          </a:p>
        </p:txBody>
      </p:sp>
      <p:sp>
        <p:nvSpPr>
          <p:cNvPr id="6" name="Footer Placeholder 5">
            <a:extLst>
              <a:ext uri="{FF2B5EF4-FFF2-40B4-BE49-F238E27FC236}">
                <a16:creationId xmlns:a16="http://schemas.microsoft.com/office/drawing/2014/main" id="{2B2A6843-4784-8ABA-F304-0149CE1B397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71BC38A-C03C-D20D-1C7D-1ED9EB44D01A}"/>
              </a:ext>
            </a:extLst>
          </p:cNvPr>
          <p:cNvSpPr>
            <a:spLocks noGrp="1"/>
          </p:cNvSpPr>
          <p:nvPr>
            <p:ph type="sldNum" sz="quarter" idx="12"/>
          </p:nvPr>
        </p:nvSpPr>
        <p:spPr/>
        <p:txBody>
          <a:bodyPr/>
          <a:lstStyle/>
          <a:p>
            <a:fld id="{797B31E1-46BF-4635-9CE6-C445127B988D}" type="slidenum">
              <a:rPr lang="en-GB" smtClean="0"/>
              <a:t>‹#›</a:t>
            </a:fld>
            <a:endParaRPr lang="en-GB"/>
          </a:p>
        </p:txBody>
      </p:sp>
      <p:sp>
        <p:nvSpPr>
          <p:cNvPr id="3" name="Rectangle 2">
            <a:extLst>
              <a:ext uri="{FF2B5EF4-FFF2-40B4-BE49-F238E27FC236}">
                <a16:creationId xmlns:a16="http://schemas.microsoft.com/office/drawing/2014/main" id="{1E443DA1-2C62-EEFC-2C94-83B627B1A41E}"/>
              </a:ext>
            </a:extLst>
          </p:cNvPr>
          <p:cNvSpPr/>
          <p:nvPr/>
        </p:nvSpPr>
        <p:spPr>
          <a:xfrm>
            <a:off x="795764" y="701070"/>
            <a:ext cx="1644383" cy="45719"/>
          </a:xfrm>
          <a:prstGeom prst="rect">
            <a:avLst/>
          </a:prstGeom>
          <a:solidFill>
            <a:srgbClr val="32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3299CC"/>
              </a:solidFill>
            </a:endParaRPr>
          </a:p>
        </p:txBody>
      </p:sp>
      <p:sp>
        <p:nvSpPr>
          <p:cNvPr id="8" name="Rectangle 7">
            <a:extLst>
              <a:ext uri="{FF2B5EF4-FFF2-40B4-BE49-F238E27FC236}">
                <a16:creationId xmlns:a16="http://schemas.microsoft.com/office/drawing/2014/main" id="{F709BC03-AF97-79C2-35EC-14A1347AA9F6}"/>
              </a:ext>
            </a:extLst>
          </p:cNvPr>
          <p:cNvSpPr/>
          <p:nvPr/>
        </p:nvSpPr>
        <p:spPr>
          <a:xfrm>
            <a:off x="2528190" y="700083"/>
            <a:ext cx="1644383" cy="45719"/>
          </a:xfrm>
          <a:prstGeom prst="rect">
            <a:avLst/>
          </a:prstGeom>
          <a:solidFill>
            <a:srgbClr val="33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339933"/>
              </a:solidFill>
            </a:endParaRPr>
          </a:p>
        </p:txBody>
      </p:sp>
      <p:sp>
        <p:nvSpPr>
          <p:cNvPr id="9" name="Rectangle 8">
            <a:extLst>
              <a:ext uri="{FF2B5EF4-FFF2-40B4-BE49-F238E27FC236}">
                <a16:creationId xmlns:a16="http://schemas.microsoft.com/office/drawing/2014/main" id="{DA49107B-5946-CAFC-647D-D3757A14570A}"/>
              </a:ext>
            </a:extLst>
          </p:cNvPr>
          <p:cNvSpPr/>
          <p:nvPr/>
        </p:nvSpPr>
        <p:spPr>
          <a:xfrm flipV="1">
            <a:off x="4260616" y="699102"/>
            <a:ext cx="1644383" cy="45719"/>
          </a:xfrm>
          <a:prstGeom prst="rect">
            <a:avLst/>
          </a:prstGeom>
          <a:solidFill>
            <a:srgbClr val="99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88E9BB95-883A-25F8-7D97-C29A04A3638B}"/>
              </a:ext>
            </a:extLst>
          </p:cNvPr>
          <p:cNvSpPr/>
          <p:nvPr/>
        </p:nvSpPr>
        <p:spPr>
          <a:xfrm>
            <a:off x="5993042" y="700082"/>
            <a:ext cx="1644382" cy="45719"/>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66000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Left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0C09A-6579-D9AF-A4AE-473C3D439F8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E110750-BE52-A491-DB31-0996CCEFE91D}"/>
              </a:ext>
            </a:extLst>
          </p:cNvPr>
          <p:cNvSpPr>
            <a:spLocks noGrp="1"/>
          </p:cNvSpPr>
          <p:nvPr>
            <p:ph sz="half" idx="1"/>
          </p:nvPr>
        </p:nvSpPr>
        <p:spPr>
          <a:xfrm>
            <a:off x="709198" y="820816"/>
            <a:ext cx="5576400" cy="55040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Date Placeholder 4">
            <a:extLst>
              <a:ext uri="{FF2B5EF4-FFF2-40B4-BE49-F238E27FC236}">
                <a16:creationId xmlns:a16="http://schemas.microsoft.com/office/drawing/2014/main" id="{AC659532-80DB-484B-F040-454461B4A630}"/>
              </a:ext>
            </a:extLst>
          </p:cNvPr>
          <p:cNvSpPr>
            <a:spLocks noGrp="1"/>
          </p:cNvSpPr>
          <p:nvPr>
            <p:ph type="dt" sz="half" idx="10"/>
          </p:nvPr>
        </p:nvSpPr>
        <p:spPr/>
        <p:txBody>
          <a:bodyPr/>
          <a:lstStyle/>
          <a:p>
            <a:fld id="{0D038CD4-B5BD-4307-8249-E2F7B8EC9292}" type="datetimeFigureOut">
              <a:rPr lang="en-GB" smtClean="0"/>
              <a:t>21/06/2023</a:t>
            </a:fld>
            <a:endParaRPr lang="en-GB"/>
          </a:p>
        </p:txBody>
      </p:sp>
      <p:sp>
        <p:nvSpPr>
          <p:cNvPr id="6" name="Footer Placeholder 5">
            <a:extLst>
              <a:ext uri="{FF2B5EF4-FFF2-40B4-BE49-F238E27FC236}">
                <a16:creationId xmlns:a16="http://schemas.microsoft.com/office/drawing/2014/main" id="{898BF17A-F0D6-16F3-903D-0AEEC014C54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64DAF7E-5BC0-4CB5-9258-97CF637AE2A2}"/>
              </a:ext>
            </a:extLst>
          </p:cNvPr>
          <p:cNvSpPr>
            <a:spLocks noGrp="1"/>
          </p:cNvSpPr>
          <p:nvPr>
            <p:ph type="sldNum" sz="quarter" idx="12"/>
          </p:nvPr>
        </p:nvSpPr>
        <p:spPr/>
        <p:txBody>
          <a:bodyPr/>
          <a:lstStyle/>
          <a:p>
            <a:fld id="{797B31E1-46BF-4635-9CE6-C445127B988D}" type="slidenum">
              <a:rPr lang="en-GB" smtClean="0"/>
              <a:t>‹#›</a:t>
            </a:fld>
            <a:endParaRPr lang="en-GB"/>
          </a:p>
        </p:txBody>
      </p:sp>
      <p:sp>
        <p:nvSpPr>
          <p:cNvPr id="4" name="Rectangle 3">
            <a:extLst>
              <a:ext uri="{FF2B5EF4-FFF2-40B4-BE49-F238E27FC236}">
                <a16:creationId xmlns:a16="http://schemas.microsoft.com/office/drawing/2014/main" id="{9FC07DAD-DFF8-8A0E-B9F5-F8F1D4D6DB7F}"/>
              </a:ext>
            </a:extLst>
          </p:cNvPr>
          <p:cNvSpPr/>
          <p:nvPr/>
        </p:nvSpPr>
        <p:spPr>
          <a:xfrm>
            <a:off x="795764" y="701070"/>
            <a:ext cx="1644383" cy="45719"/>
          </a:xfrm>
          <a:prstGeom prst="rect">
            <a:avLst/>
          </a:prstGeom>
          <a:solidFill>
            <a:srgbClr val="32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3299CC"/>
              </a:solidFill>
            </a:endParaRPr>
          </a:p>
        </p:txBody>
      </p:sp>
      <p:sp>
        <p:nvSpPr>
          <p:cNvPr id="8" name="Rectangle 7">
            <a:extLst>
              <a:ext uri="{FF2B5EF4-FFF2-40B4-BE49-F238E27FC236}">
                <a16:creationId xmlns:a16="http://schemas.microsoft.com/office/drawing/2014/main" id="{DC0B048F-F489-96B7-A5C2-708FBC21E9BD}"/>
              </a:ext>
            </a:extLst>
          </p:cNvPr>
          <p:cNvSpPr/>
          <p:nvPr/>
        </p:nvSpPr>
        <p:spPr>
          <a:xfrm>
            <a:off x="2528190" y="700083"/>
            <a:ext cx="1644383" cy="45719"/>
          </a:xfrm>
          <a:prstGeom prst="rect">
            <a:avLst/>
          </a:prstGeom>
          <a:solidFill>
            <a:srgbClr val="33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339933"/>
              </a:solidFill>
            </a:endParaRPr>
          </a:p>
        </p:txBody>
      </p:sp>
      <p:sp>
        <p:nvSpPr>
          <p:cNvPr id="9" name="Rectangle 8">
            <a:extLst>
              <a:ext uri="{FF2B5EF4-FFF2-40B4-BE49-F238E27FC236}">
                <a16:creationId xmlns:a16="http://schemas.microsoft.com/office/drawing/2014/main" id="{3ACEAD33-67AC-5390-E49E-D25063088B15}"/>
              </a:ext>
            </a:extLst>
          </p:cNvPr>
          <p:cNvSpPr/>
          <p:nvPr/>
        </p:nvSpPr>
        <p:spPr>
          <a:xfrm flipV="1">
            <a:off x="4260616" y="699102"/>
            <a:ext cx="1644383" cy="45719"/>
          </a:xfrm>
          <a:prstGeom prst="rect">
            <a:avLst/>
          </a:prstGeom>
          <a:solidFill>
            <a:srgbClr val="99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4DE09274-9539-73AC-9089-8EE1720061DA}"/>
              </a:ext>
            </a:extLst>
          </p:cNvPr>
          <p:cNvSpPr/>
          <p:nvPr/>
        </p:nvSpPr>
        <p:spPr>
          <a:xfrm>
            <a:off x="5993042" y="700082"/>
            <a:ext cx="1644382" cy="45719"/>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25016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86DC4-DCD4-14CD-C0CB-8B89D8DC4DE4}"/>
              </a:ext>
            </a:extLst>
          </p:cNvPr>
          <p:cNvSpPr>
            <a:spLocks noGrp="1"/>
          </p:cNvSpPr>
          <p:nvPr>
            <p:ph type="title"/>
          </p:nvPr>
        </p:nvSpPr>
        <p:spPr>
          <a:xfrm>
            <a:off x="709200" y="118800"/>
            <a:ext cx="9460800" cy="576000"/>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89F2572-F62A-CBE5-FBEC-C0B6E85F3E3F}"/>
              </a:ext>
            </a:extLst>
          </p:cNvPr>
          <p:cNvSpPr>
            <a:spLocks noGrp="1"/>
          </p:cNvSpPr>
          <p:nvPr>
            <p:ph type="body" idx="1"/>
          </p:nvPr>
        </p:nvSpPr>
        <p:spPr>
          <a:xfrm>
            <a:off x="709200" y="820800"/>
            <a:ext cx="5576400" cy="44897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B562E5-FB7D-EFDC-92E9-245986AED2E2}"/>
              </a:ext>
            </a:extLst>
          </p:cNvPr>
          <p:cNvSpPr>
            <a:spLocks noGrp="1"/>
          </p:cNvSpPr>
          <p:nvPr>
            <p:ph sz="half" idx="2"/>
          </p:nvPr>
        </p:nvSpPr>
        <p:spPr>
          <a:xfrm>
            <a:off x="709200" y="1395773"/>
            <a:ext cx="5576400" cy="4921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a:extLst>
              <a:ext uri="{FF2B5EF4-FFF2-40B4-BE49-F238E27FC236}">
                <a16:creationId xmlns:a16="http://schemas.microsoft.com/office/drawing/2014/main" id="{00600827-CFC2-7ED4-C548-2CDB379911AE}"/>
              </a:ext>
            </a:extLst>
          </p:cNvPr>
          <p:cNvSpPr>
            <a:spLocks noGrp="1"/>
          </p:cNvSpPr>
          <p:nvPr>
            <p:ph type="body" sz="quarter" idx="3"/>
          </p:nvPr>
        </p:nvSpPr>
        <p:spPr>
          <a:xfrm>
            <a:off x="6462000" y="820800"/>
            <a:ext cx="5576400" cy="45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98B68D-6536-27DE-4874-D8BD5ED5E6F6}"/>
              </a:ext>
            </a:extLst>
          </p:cNvPr>
          <p:cNvSpPr>
            <a:spLocks noGrp="1"/>
          </p:cNvSpPr>
          <p:nvPr>
            <p:ph sz="quarter" idx="4"/>
          </p:nvPr>
        </p:nvSpPr>
        <p:spPr>
          <a:xfrm>
            <a:off x="6462000" y="1395772"/>
            <a:ext cx="5576400" cy="49218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Date Placeholder 9">
            <a:extLst>
              <a:ext uri="{FF2B5EF4-FFF2-40B4-BE49-F238E27FC236}">
                <a16:creationId xmlns:a16="http://schemas.microsoft.com/office/drawing/2014/main" id="{331B17BB-5B56-E130-F791-2C737CB2F539}"/>
              </a:ext>
            </a:extLst>
          </p:cNvPr>
          <p:cNvSpPr>
            <a:spLocks noGrp="1"/>
          </p:cNvSpPr>
          <p:nvPr>
            <p:ph type="dt" sz="half" idx="10"/>
          </p:nvPr>
        </p:nvSpPr>
        <p:spPr/>
        <p:txBody>
          <a:bodyPr/>
          <a:lstStyle/>
          <a:p>
            <a:fld id="{0D038CD4-B5BD-4307-8249-E2F7B8EC9292}" type="datetimeFigureOut">
              <a:rPr lang="en-GB" smtClean="0"/>
              <a:t>21/06/2023</a:t>
            </a:fld>
            <a:endParaRPr lang="en-GB"/>
          </a:p>
        </p:txBody>
      </p:sp>
      <p:sp>
        <p:nvSpPr>
          <p:cNvPr id="11" name="Footer Placeholder 10">
            <a:extLst>
              <a:ext uri="{FF2B5EF4-FFF2-40B4-BE49-F238E27FC236}">
                <a16:creationId xmlns:a16="http://schemas.microsoft.com/office/drawing/2014/main" id="{C3963D45-F982-BD57-AEA2-B3F543C61305}"/>
              </a:ext>
            </a:extLst>
          </p:cNvPr>
          <p:cNvSpPr>
            <a:spLocks noGrp="1"/>
          </p:cNvSpPr>
          <p:nvPr>
            <p:ph type="ftr" sz="quarter" idx="11"/>
          </p:nvPr>
        </p:nvSpPr>
        <p:spPr/>
        <p:txBody>
          <a:bodyPr/>
          <a:lstStyle/>
          <a:p>
            <a:endParaRPr lang="en-GB"/>
          </a:p>
        </p:txBody>
      </p:sp>
      <p:sp>
        <p:nvSpPr>
          <p:cNvPr id="12" name="Slide Number Placeholder 11">
            <a:extLst>
              <a:ext uri="{FF2B5EF4-FFF2-40B4-BE49-F238E27FC236}">
                <a16:creationId xmlns:a16="http://schemas.microsoft.com/office/drawing/2014/main" id="{55321F2A-F9C1-0B71-F194-B00FA2421D54}"/>
              </a:ext>
            </a:extLst>
          </p:cNvPr>
          <p:cNvSpPr>
            <a:spLocks noGrp="1"/>
          </p:cNvSpPr>
          <p:nvPr>
            <p:ph type="sldNum" sz="quarter" idx="12"/>
          </p:nvPr>
        </p:nvSpPr>
        <p:spPr/>
        <p:txBody>
          <a:bodyPr/>
          <a:lstStyle/>
          <a:p>
            <a:fld id="{797B31E1-46BF-4635-9CE6-C445127B988D}" type="slidenum">
              <a:rPr lang="en-GB" smtClean="0"/>
              <a:t>‹#›</a:t>
            </a:fld>
            <a:endParaRPr lang="en-GB"/>
          </a:p>
        </p:txBody>
      </p:sp>
      <p:sp>
        <p:nvSpPr>
          <p:cNvPr id="7" name="Rectangle 6">
            <a:extLst>
              <a:ext uri="{FF2B5EF4-FFF2-40B4-BE49-F238E27FC236}">
                <a16:creationId xmlns:a16="http://schemas.microsoft.com/office/drawing/2014/main" id="{6BE9EE1F-567F-0E8C-F076-564685E8F353}"/>
              </a:ext>
            </a:extLst>
          </p:cNvPr>
          <p:cNvSpPr/>
          <p:nvPr/>
        </p:nvSpPr>
        <p:spPr>
          <a:xfrm>
            <a:off x="795764" y="701070"/>
            <a:ext cx="1644383" cy="45719"/>
          </a:xfrm>
          <a:prstGeom prst="rect">
            <a:avLst/>
          </a:prstGeom>
          <a:solidFill>
            <a:srgbClr val="32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3299CC"/>
              </a:solidFill>
            </a:endParaRPr>
          </a:p>
        </p:txBody>
      </p:sp>
      <p:sp>
        <p:nvSpPr>
          <p:cNvPr id="8" name="Rectangle 7">
            <a:extLst>
              <a:ext uri="{FF2B5EF4-FFF2-40B4-BE49-F238E27FC236}">
                <a16:creationId xmlns:a16="http://schemas.microsoft.com/office/drawing/2014/main" id="{6A5F852A-BB78-6BC7-3B52-90F39CA76943}"/>
              </a:ext>
            </a:extLst>
          </p:cNvPr>
          <p:cNvSpPr/>
          <p:nvPr/>
        </p:nvSpPr>
        <p:spPr>
          <a:xfrm>
            <a:off x="2528190" y="700083"/>
            <a:ext cx="1644383" cy="45719"/>
          </a:xfrm>
          <a:prstGeom prst="rect">
            <a:avLst/>
          </a:prstGeom>
          <a:solidFill>
            <a:srgbClr val="33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339933"/>
              </a:solidFill>
            </a:endParaRPr>
          </a:p>
        </p:txBody>
      </p:sp>
      <p:sp>
        <p:nvSpPr>
          <p:cNvPr id="9" name="Rectangle 8">
            <a:extLst>
              <a:ext uri="{FF2B5EF4-FFF2-40B4-BE49-F238E27FC236}">
                <a16:creationId xmlns:a16="http://schemas.microsoft.com/office/drawing/2014/main" id="{12C8C82F-1E50-C7F1-F7F1-CEA763F3483B}"/>
              </a:ext>
            </a:extLst>
          </p:cNvPr>
          <p:cNvSpPr/>
          <p:nvPr/>
        </p:nvSpPr>
        <p:spPr>
          <a:xfrm flipV="1">
            <a:off x="4260616" y="699102"/>
            <a:ext cx="1644383" cy="45719"/>
          </a:xfrm>
          <a:prstGeom prst="rect">
            <a:avLst/>
          </a:prstGeom>
          <a:solidFill>
            <a:srgbClr val="99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B136308A-B948-9BF0-10CB-AC0B8945FE1D}"/>
              </a:ext>
            </a:extLst>
          </p:cNvPr>
          <p:cNvSpPr/>
          <p:nvPr/>
        </p:nvSpPr>
        <p:spPr>
          <a:xfrm>
            <a:off x="5993042" y="700082"/>
            <a:ext cx="1644382" cy="45719"/>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60779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5C79A-82CD-553D-4EA7-806875108F58}"/>
              </a:ext>
            </a:extLst>
          </p:cNvPr>
          <p:cNvSpPr>
            <a:spLocks noGrp="1"/>
          </p:cNvSpPr>
          <p:nvPr>
            <p:ph type="title"/>
          </p:nvPr>
        </p:nvSpPr>
        <p:spPr/>
        <p:txBody>
          <a:bodyPr/>
          <a:lstStyle/>
          <a:p>
            <a:r>
              <a:rPr lang="en-US"/>
              <a:t>Click to edit Master title style</a:t>
            </a:r>
            <a:endParaRPr lang="en-GB" dirty="0"/>
          </a:p>
        </p:txBody>
      </p:sp>
      <p:sp>
        <p:nvSpPr>
          <p:cNvPr id="6" name="Date Placeholder 5">
            <a:extLst>
              <a:ext uri="{FF2B5EF4-FFF2-40B4-BE49-F238E27FC236}">
                <a16:creationId xmlns:a16="http://schemas.microsoft.com/office/drawing/2014/main" id="{8C6810CD-4412-5B6A-58C1-C028D1CBA043}"/>
              </a:ext>
            </a:extLst>
          </p:cNvPr>
          <p:cNvSpPr>
            <a:spLocks noGrp="1"/>
          </p:cNvSpPr>
          <p:nvPr>
            <p:ph type="dt" sz="half" idx="10"/>
          </p:nvPr>
        </p:nvSpPr>
        <p:spPr/>
        <p:txBody>
          <a:bodyPr/>
          <a:lstStyle/>
          <a:p>
            <a:fld id="{0D038CD4-B5BD-4307-8249-E2F7B8EC9292}" type="datetimeFigureOut">
              <a:rPr lang="en-GB" smtClean="0"/>
              <a:t>21/06/2023</a:t>
            </a:fld>
            <a:endParaRPr lang="en-GB"/>
          </a:p>
        </p:txBody>
      </p:sp>
      <p:sp>
        <p:nvSpPr>
          <p:cNvPr id="7" name="Footer Placeholder 6">
            <a:extLst>
              <a:ext uri="{FF2B5EF4-FFF2-40B4-BE49-F238E27FC236}">
                <a16:creationId xmlns:a16="http://schemas.microsoft.com/office/drawing/2014/main" id="{AE719680-56B8-06B5-B734-F0B46CFB09A7}"/>
              </a:ext>
            </a:extLst>
          </p:cNvPr>
          <p:cNvSpPr>
            <a:spLocks noGrp="1"/>
          </p:cNvSpPr>
          <p:nvPr>
            <p:ph type="ftr" sz="quarter" idx="11"/>
          </p:nvPr>
        </p:nvSpPr>
        <p:spPr/>
        <p:txBody>
          <a:bodyPr/>
          <a:lstStyle/>
          <a:p>
            <a:endParaRPr lang="en-GB"/>
          </a:p>
        </p:txBody>
      </p:sp>
      <p:sp>
        <p:nvSpPr>
          <p:cNvPr id="8" name="Slide Number Placeholder 7">
            <a:extLst>
              <a:ext uri="{FF2B5EF4-FFF2-40B4-BE49-F238E27FC236}">
                <a16:creationId xmlns:a16="http://schemas.microsoft.com/office/drawing/2014/main" id="{0C0D8AA4-9B04-FCD6-CE7E-EE0F826B9880}"/>
              </a:ext>
            </a:extLst>
          </p:cNvPr>
          <p:cNvSpPr>
            <a:spLocks noGrp="1"/>
          </p:cNvSpPr>
          <p:nvPr>
            <p:ph type="sldNum" sz="quarter" idx="12"/>
          </p:nvPr>
        </p:nvSpPr>
        <p:spPr/>
        <p:txBody>
          <a:bodyPr/>
          <a:lstStyle/>
          <a:p>
            <a:fld id="{797B31E1-46BF-4635-9CE6-C445127B988D}" type="slidenum">
              <a:rPr lang="en-GB" smtClean="0"/>
              <a:t>‹#›</a:t>
            </a:fld>
            <a:endParaRPr lang="en-GB"/>
          </a:p>
        </p:txBody>
      </p:sp>
      <p:sp>
        <p:nvSpPr>
          <p:cNvPr id="3" name="Rectangle 2">
            <a:extLst>
              <a:ext uri="{FF2B5EF4-FFF2-40B4-BE49-F238E27FC236}">
                <a16:creationId xmlns:a16="http://schemas.microsoft.com/office/drawing/2014/main" id="{84D11553-4B01-409E-69DC-1D255D7043D3}"/>
              </a:ext>
            </a:extLst>
          </p:cNvPr>
          <p:cNvSpPr/>
          <p:nvPr/>
        </p:nvSpPr>
        <p:spPr>
          <a:xfrm>
            <a:off x="795764" y="701070"/>
            <a:ext cx="1644383" cy="45719"/>
          </a:xfrm>
          <a:prstGeom prst="rect">
            <a:avLst/>
          </a:prstGeom>
          <a:solidFill>
            <a:srgbClr val="32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3299CC"/>
              </a:solidFill>
            </a:endParaRPr>
          </a:p>
        </p:txBody>
      </p:sp>
      <p:sp>
        <p:nvSpPr>
          <p:cNvPr id="4" name="Rectangle 3">
            <a:extLst>
              <a:ext uri="{FF2B5EF4-FFF2-40B4-BE49-F238E27FC236}">
                <a16:creationId xmlns:a16="http://schemas.microsoft.com/office/drawing/2014/main" id="{19AE9806-91DC-4495-1E47-34377B0A18C5}"/>
              </a:ext>
            </a:extLst>
          </p:cNvPr>
          <p:cNvSpPr/>
          <p:nvPr/>
        </p:nvSpPr>
        <p:spPr>
          <a:xfrm>
            <a:off x="2528190" y="700083"/>
            <a:ext cx="1644383" cy="45719"/>
          </a:xfrm>
          <a:prstGeom prst="rect">
            <a:avLst/>
          </a:prstGeom>
          <a:solidFill>
            <a:srgbClr val="33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339933"/>
              </a:solidFill>
            </a:endParaRPr>
          </a:p>
        </p:txBody>
      </p:sp>
      <p:sp>
        <p:nvSpPr>
          <p:cNvPr id="5" name="Rectangle 4">
            <a:extLst>
              <a:ext uri="{FF2B5EF4-FFF2-40B4-BE49-F238E27FC236}">
                <a16:creationId xmlns:a16="http://schemas.microsoft.com/office/drawing/2014/main" id="{E5208ACC-4B83-79EB-88D4-B69AFCB4A714}"/>
              </a:ext>
            </a:extLst>
          </p:cNvPr>
          <p:cNvSpPr/>
          <p:nvPr/>
        </p:nvSpPr>
        <p:spPr>
          <a:xfrm flipV="1">
            <a:off x="4260616" y="699102"/>
            <a:ext cx="1644383" cy="45719"/>
          </a:xfrm>
          <a:prstGeom prst="rect">
            <a:avLst/>
          </a:prstGeom>
          <a:solidFill>
            <a:srgbClr val="99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FE5F1943-CCFC-BD6A-82F5-CA84E51BF787}"/>
              </a:ext>
            </a:extLst>
          </p:cNvPr>
          <p:cNvSpPr/>
          <p:nvPr/>
        </p:nvSpPr>
        <p:spPr>
          <a:xfrm>
            <a:off x="5993042" y="700082"/>
            <a:ext cx="1644382" cy="45719"/>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57849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7808C2-DC60-F012-AA41-79C10FCC422C}"/>
              </a:ext>
            </a:extLst>
          </p:cNvPr>
          <p:cNvSpPr>
            <a:spLocks noGrp="1"/>
          </p:cNvSpPr>
          <p:nvPr>
            <p:ph type="title"/>
          </p:nvPr>
        </p:nvSpPr>
        <p:spPr>
          <a:xfrm>
            <a:off x="709200" y="118800"/>
            <a:ext cx="9460800" cy="576000"/>
          </a:xfrm>
          <a:prstGeom prst="rect">
            <a:avLst/>
          </a:prstGeom>
        </p:spPr>
        <p:txBody>
          <a:bodyPr vert="horz" lIns="91440" tIns="45720" rIns="91440" bIns="45720" rtlCol="0" anchor="ctr">
            <a:norm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294F25A1-8F21-75AE-70E0-EC442108AD49}"/>
              </a:ext>
            </a:extLst>
          </p:cNvPr>
          <p:cNvSpPr>
            <a:spLocks noGrp="1"/>
          </p:cNvSpPr>
          <p:nvPr>
            <p:ph type="body" idx="1"/>
          </p:nvPr>
        </p:nvSpPr>
        <p:spPr>
          <a:xfrm>
            <a:off x="709200" y="813600"/>
            <a:ext cx="11329200" cy="55040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Footer Placeholder 4">
            <a:extLst>
              <a:ext uri="{FF2B5EF4-FFF2-40B4-BE49-F238E27FC236}">
                <a16:creationId xmlns:a16="http://schemas.microsoft.com/office/drawing/2014/main" id="{6A29B150-EB7C-4AAB-0451-B859DD815CB3}"/>
              </a:ext>
            </a:extLst>
          </p:cNvPr>
          <p:cNvSpPr>
            <a:spLocks noGrp="1"/>
          </p:cNvSpPr>
          <p:nvPr>
            <p:ph type="ftr" sz="quarter" idx="3"/>
          </p:nvPr>
        </p:nvSpPr>
        <p:spPr>
          <a:xfrm>
            <a:off x="4038600" y="647097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7" name="Rectangle 6">
            <a:extLst>
              <a:ext uri="{FF2B5EF4-FFF2-40B4-BE49-F238E27FC236}">
                <a16:creationId xmlns:a16="http://schemas.microsoft.com/office/drawing/2014/main" id="{3FC6A58C-FC46-D06F-B060-1787F2DA5FE5}"/>
              </a:ext>
            </a:extLst>
          </p:cNvPr>
          <p:cNvSpPr/>
          <p:nvPr/>
        </p:nvSpPr>
        <p:spPr>
          <a:xfrm>
            <a:off x="0" y="0"/>
            <a:ext cx="556590" cy="6865951"/>
          </a:xfrm>
          <a:prstGeom prst="rect">
            <a:avLst/>
          </a:prstGeom>
          <a:solidFill>
            <a:srgbClr val="3333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8" name="Group 7">
            <a:extLst>
              <a:ext uri="{FF2B5EF4-FFF2-40B4-BE49-F238E27FC236}">
                <a16:creationId xmlns:a16="http://schemas.microsoft.com/office/drawing/2014/main" id="{FD376FBB-64DA-27AA-D7F4-87BFCABD278B}"/>
              </a:ext>
            </a:extLst>
          </p:cNvPr>
          <p:cNvGrpSpPr/>
          <p:nvPr/>
        </p:nvGrpSpPr>
        <p:grpSpPr>
          <a:xfrm>
            <a:off x="556591" y="6451867"/>
            <a:ext cx="2216425" cy="403331"/>
            <a:chOff x="546652" y="6314471"/>
            <a:chExt cx="2216425" cy="556591"/>
          </a:xfrm>
        </p:grpSpPr>
        <p:sp>
          <p:nvSpPr>
            <p:cNvPr id="9" name="Rectangle 8">
              <a:extLst>
                <a:ext uri="{FF2B5EF4-FFF2-40B4-BE49-F238E27FC236}">
                  <a16:creationId xmlns:a16="http://schemas.microsoft.com/office/drawing/2014/main" id="{932E3039-247F-1F75-F8FA-A6C09087C71C}"/>
                </a:ext>
              </a:extLst>
            </p:cNvPr>
            <p:cNvSpPr/>
            <p:nvPr userDrawn="1"/>
          </p:nvSpPr>
          <p:spPr>
            <a:xfrm>
              <a:off x="546652" y="6314471"/>
              <a:ext cx="556591" cy="556591"/>
            </a:xfrm>
            <a:prstGeom prst="rect">
              <a:avLst/>
            </a:prstGeom>
            <a:solidFill>
              <a:srgbClr val="32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ectangle 9">
              <a:extLst>
                <a:ext uri="{FF2B5EF4-FFF2-40B4-BE49-F238E27FC236}">
                  <a16:creationId xmlns:a16="http://schemas.microsoft.com/office/drawing/2014/main" id="{0AF6F807-836C-D39E-981C-DA632881C308}"/>
                </a:ext>
              </a:extLst>
            </p:cNvPr>
            <p:cNvSpPr/>
            <p:nvPr userDrawn="1"/>
          </p:nvSpPr>
          <p:spPr>
            <a:xfrm>
              <a:off x="1093304" y="6314471"/>
              <a:ext cx="556591" cy="556591"/>
            </a:xfrm>
            <a:prstGeom prst="rect">
              <a:avLst/>
            </a:prstGeom>
            <a:solidFill>
              <a:srgbClr val="33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91D8E38F-4E34-9DA0-E16D-8367083EC903}"/>
                </a:ext>
              </a:extLst>
            </p:cNvPr>
            <p:cNvSpPr/>
            <p:nvPr userDrawn="1"/>
          </p:nvSpPr>
          <p:spPr>
            <a:xfrm>
              <a:off x="1649895" y="6314471"/>
              <a:ext cx="556591" cy="556591"/>
            </a:xfrm>
            <a:prstGeom prst="rect">
              <a:avLst/>
            </a:prstGeom>
            <a:solidFill>
              <a:srgbClr val="99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E7D82B8B-1C83-9937-FAC1-1B89D7E5BF0B}"/>
                </a:ext>
              </a:extLst>
            </p:cNvPr>
            <p:cNvSpPr/>
            <p:nvPr userDrawn="1"/>
          </p:nvSpPr>
          <p:spPr>
            <a:xfrm>
              <a:off x="2206486" y="6314471"/>
              <a:ext cx="556591" cy="556591"/>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3" name="Picture 12" descr="Logo&#10;&#10;Description automatically generated">
            <a:extLst>
              <a:ext uri="{FF2B5EF4-FFF2-40B4-BE49-F238E27FC236}">
                <a16:creationId xmlns:a16="http://schemas.microsoft.com/office/drawing/2014/main" id="{F35BED2D-8440-6916-FF95-6BD6E78E1128}"/>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0555155" y="136525"/>
            <a:ext cx="1390560" cy="540000"/>
          </a:xfrm>
          <a:prstGeom prst="rect">
            <a:avLst/>
          </a:prstGeom>
        </p:spPr>
      </p:pic>
      <p:pic>
        <p:nvPicPr>
          <p:cNvPr id="14" name="Picture 13" descr="Graphical user interface&#10;&#10;Description automatically generated with low confidence">
            <a:extLst>
              <a:ext uri="{FF2B5EF4-FFF2-40B4-BE49-F238E27FC236}">
                <a16:creationId xmlns:a16="http://schemas.microsoft.com/office/drawing/2014/main" id="{04BC8238-55A1-53CE-A391-CFECA78A1B75}"/>
              </a:ext>
            </a:extLst>
          </p:cNvPr>
          <p:cNvPicPr>
            <a:picLocks noChangeAspect="1"/>
          </p:cNvPicPr>
          <p:nvPr/>
        </p:nvPicPr>
        <p:blipFill rotWithShape="1">
          <a:blip r:embed="rId20">
            <a:extLst>
              <a:ext uri="{28A0092B-C50C-407E-A947-70E740481C1C}">
                <a14:useLocalDpi xmlns:a14="http://schemas.microsoft.com/office/drawing/2010/main" val="0"/>
              </a:ext>
            </a:extLst>
          </a:blip>
          <a:srcRect t="18689" b="28827"/>
          <a:stretch/>
        </p:blipFill>
        <p:spPr>
          <a:xfrm>
            <a:off x="8920191" y="6532222"/>
            <a:ext cx="3025524" cy="242620"/>
          </a:xfrm>
          <a:prstGeom prst="rect">
            <a:avLst/>
          </a:prstGeom>
        </p:spPr>
      </p:pic>
      <p:sp>
        <p:nvSpPr>
          <p:cNvPr id="15" name="Date Placeholder 14">
            <a:extLst>
              <a:ext uri="{FF2B5EF4-FFF2-40B4-BE49-F238E27FC236}">
                <a16:creationId xmlns:a16="http://schemas.microsoft.com/office/drawing/2014/main" id="{1EF613DC-B448-750E-072A-C2761FDD0846}"/>
              </a:ext>
            </a:extLst>
          </p:cNvPr>
          <p:cNvSpPr>
            <a:spLocks noGrp="1"/>
          </p:cNvSpPr>
          <p:nvPr>
            <p:ph type="dt" sz="half" idx="2"/>
          </p:nvPr>
        </p:nvSpPr>
        <p:spPr>
          <a:xfrm rot="16200000">
            <a:off x="-196804" y="6107586"/>
            <a:ext cx="969386" cy="365125"/>
          </a:xfrm>
          <a:prstGeom prst="rect">
            <a:avLst/>
          </a:prstGeom>
        </p:spPr>
        <p:txBody>
          <a:bodyPr vert="horz" lIns="91440" tIns="45720" rIns="91440" bIns="45720" rtlCol="0" anchor="ctr"/>
          <a:lstStyle>
            <a:lvl1pPr algn="l">
              <a:defRPr sz="1200">
                <a:solidFill>
                  <a:schemeClr val="bg1"/>
                </a:solidFill>
              </a:defRPr>
            </a:lvl1pPr>
          </a:lstStyle>
          <a:p>
            <a:fld id="{0D038CD4-B5BD-4307-8249-E2F7B8EC9292}" type="datetimeFigureOut">
              <a:rPr lang="en-GB" smtClean="0"/>
              <a:t>21/06/2023</a:t>
            </a:fld>
            <a:endParaRPr lang="en-GB"/>
          </a:p>
        </p:txBody>
      </p:sp>
      <p:sp>
        <p:nvSpPr>
          <p:cNvPr id="16" name="Slide Number Placeholder 15">
            <a:extLst>
              <a:ext uri="{FF2B5EF4-FFF2-40B4-BE49-F238E27FC236}">
                <a16:creationId xmlns:a16="http://schemas.microsoft.com/office/drawing/2014/main" id="{3365FAB6-46E9-F828-A25D-885A07CF484C}"/>
              </a:ext>
            </a:extLst>
          </p:cNvPr>
          <p:cNvSpPr>
            <a:spLocks noGrp="1"/>
          </p:cNvSpPr>
          <p:nvPr>
            <p:ph type="sldNum" sz="quarter" idx="4"/>
          </p:nvPr>
        </p:nvSpPr>
        <p:spPr>
          <a:xfrm>
            <a:off x="11814463" y="6470969"/>
            <a:ext cx="41699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7B31E1-46BF-4635-9CE6-C445127B988D}" type="slidenum">
              <a:rPr lang="en-GB" smtClean="0"/>
              <a:t>‹#›</a:t>
            </a:fld>
            <a:endParaRPr lang="en-GB"/>
          </a:p>
        </p:txBody>
      </p:sp>
    </p:spTree>
    <p:extLst>
      <p:ext uri="{BB962C8B-B14F-4D97-AF65-F5344CB8AC3E}">
        <p14:creationId xmlns:p14="http://schemas.microsoft.com/office/powerpoint/2010/main" val="127416978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60" r:id="rId17"/>
  </p:sldLayoutIdLst>
  <p:txStyles>
    <p:title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6.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6.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6.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6.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2" Type="http://schemas.openxmlformats.org/officeDocument/2006/relationships/hyperlink" Target="https://www.projectmanager.com/blog/how-to-write-a-business-case" TargetMode="Externa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6.xml"/><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6.xml"/><Relationship Id="rId1" Type="http://schemas.openxmlformats.org/officeDocument/2006/relationships/tags" Target="../tags/tag1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6.xml"/><Relationship Id="rId1" Type="http://schemas.openxmlformats.org/officeDocument/2006/relationships/tags" Target="../tags/tag1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6.xml"/><Relationship Id="rId1" Type="http://schemas.openxmlformats.org/officeDocument/2006/relationships/tags" Target="../tags/tag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6.xml"/><Relationship Id="rId1" Type="http://schemas.openxmlformats.org/officeDocument/2006/relationships/tags" Target="../tags/tag19.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6.xml"/><Relationship Id="rId1" Type="http://schemas.openxmlformats.org/officeDocument/2006/relationships/tags" Target="../tags/tag20.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6.xml"/><Relationship Id="rId1" Type="http://schemas.openxmlformats.org/officeDocument/2006/relationships/tags" Target="../tags/tag2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6.xml"/><Relationship Id="rId1" Type="http://schemas.openxmlformats.org/officeDocument/2006/relationships/tags" Target="../tags/tag2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6.xml"/><Relationship Id="rId1" Type="http://schemas.openxmlformats.org/officeDocument/2006/relationships/tags" Target="../tags/tag2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6.xml"/><Relationship Id="rId1" Type="http://schemas.openxmlformats.org/officeDocument/2006/relationships/tags" Target="../tags/tag2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6.xml"/><Relationship Id="rId1" Type="http://schemas.openxmlformats.org/officeDocument/2006/relationships/tags" Target="../tags/tag2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6.xml"/><Relationship Id="rId1" Type="http://schemas.openxmlformats.org/officeDocument/2006/relationships/tags" Target="../tags/tag2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6.xml"/><Relationship Id="rId1" Type="http://schemas.openxmlformats.org/officeDocument/2006/relationships/tags" Target="../tags/tag2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6.xml"/><Relationship Id="rId1" Type="http://schemas.openxmlformats.org/officeDocument/2006/relationships/tags" Target="../tags/tag2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8.emf"/></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6.xml"/><Relationship Id="rId1" Type="http://schemas.openxmlformats.org/officeDocument/2006/relationships/tags" Target="../tags/tag29.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6.xml"/><Relationship Id="rId1" Type="http://schemas.openxmlformats.org/officeDocument/2006/relationships/tags" Target="../tags/tag30.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6.xml"/><Relationship Id="rId1" Type="http://schemas.openxmlformats.org/officeDocument/2006/relationships/tags" Target="../tags/tag31.xml"/></Relationships>
</file>

<file path=ppt/slides/_rels/slide3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16.xml"/><Relationship Id="rId1" Type="http://schemas.openxmlformats.org/officeDocument/2006/relationships/video" Target="https://www.youtube.com/embed/-pG4H-nPc0M?feature=oembed" TargetMode="External"/><Relationship Id="rId4" Type="http://schemas.openxmlformats.org/officeDocument/2006/relationships/hyperlink" Target="https://www.youtube.com/watch?v=-pG4H-nPc0M" TargetMode="Externa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6.xml"/><Relationship Id="rId1" Type="http://schemas.openxmlformats.org/officeDocument/2006/relationships/tags" Target="../tags/tag3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6.xml"/><Relationship Id="rId1" Type="http://schemas.openxmlformats.org/officeDocument/2006/relationships/tags" Target="../tags/tag33.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6.xml"/><Relationship Id="rId1" Type="http://schemas.openxmlformats.org/officeDocument/2006/relationships/tags" Target="../tags/tag34.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6.xml"/><Relationship Id="rId1" Type="http://schemas.openxmlformats.org/officeDocument/2006/relationships/tags" Target="../tags/tag3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hyperlink" Target="https://www.apm.org.uk/resources/what-is-project-management/what-is-risk-management/" TargetMode="External"/><Relationship Id="rId2" Type="http://schemas.openxmlformats.org/officeDocument/2006/relationships/slideLayout" Target="../slideLayouts/slideLayout16.xml"/><Relationship Id="rId1" Type="http://schemas.openxmlformats.org/officeDocument/2006/relationships/tags" Target="../tags/tag7.xml"/><Relationship Id="rId6" Type="http://schemas.openxmlformats.org/officeDocument/2006/relationships/hyperlink" Target="https://blog.hubspot.com/marketing/swot-analysis" TargetMode="External"/><Relationship Id="rId5" Type="http://schemas.openxmlformats.org/officeDocument/2006/relationships/hyperlink" Target="https://www.knowledgehut.com/tutorials/itil4-tutorial/itil-four-dimensions-it-service-management" TargetMode="External"/><Relationship Id="rId4" Type="http://schemas.openxmlformats.org/officeDocument/2006/relationships/hyperlink" Target="https://www.cipd.org/uk/knowledge/factsheets/pestle-analysis-factsheet/#:~:text=A%20PESTLE%20analysis%20studies%20the,managers%20in%20strategic%20decision%2Dmaking"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6.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6.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6.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581D8-1E03-D18E-B43A-C0DEF94C3E10}"/>
              </a:ext>
            </a:extLst>
          </p:cNvPr>
          <p:cNvSpPr>
            <a:spLocks noGrp="1"/>
          </p:cNvSpPr>
          <p:nvPr>
            <p:ph type="ctrTitle"/>
          </p:nvPr>
        </p:nvSpPr>
        <p:spPr/>
        <p:txBody>
          <a:bodyPr/>
          <a:lstStyle/>
          <a:p>
            <a:r>
              <a:rPr lang="en-GB" dirty="0"/>
              <a:t>Customer Journey</a:t>
            </a:r>
          </a:p>
        </p:txBody>
      </p:sp>
      <p:sp>
        <p:nvSpPr>
          <p:cNvPr id="3" name="Subtitle 2">
            <a:extLst>
              <a:ext uri="{FF2B5EF4-FFF2-40B4-BE49-F238E27FC236}">
                <a16:creationId xmlns:a16="http://schemas.microsoft.com/office/drawing/2014/main" id="{A11D8945-1C79-6241-8CCE-E54E8D1C480A}"/>
              </a:ext>
            </a:extLst>
          </p:cNvPr>
          <p:cNvSpPr>
            <a:spLocks noGrp="1"/>
          </p:cNvSpPr>
          <p:nvPr>
            <p:ph type="subTitle" idx="1"/>
          </p:nvPr>
        </p:nvSpPr>
        <p:spPr/>
        <p:txBody>
          <a:bodyPr/>
          <a:lstStyle/>
          <a:p>
            <a:r>
              <a:rPr lang="en-GB" dirty="0"/>
              <a:t>Breaking Down the Customer Journey</a:t>
            </a:r>
          </a:p>
        </p:txBody>
      </p:sp>
    </p:spTree>
    <p:custDataLst>
      <p:tags r:id="rId1"/>
    </p:custDataLst>
    <p:extLst>
      <p:ext uri="{BB962C8B-B14F-4D97-AF65-F5344CB8AC3E}">
        <p14:creationId xmlns:p14="http://schemas.microsoft.com/office/powerpoint/2010/main" val="686030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BC38188-DFF2-4410-B291-51FC1F87699C}"/>
              </a:ext>
            </a:extLst>
          </p:cNvPr>
          <p:cNvSpPr>
            <a:spLocks noGrp="1"/>
          </p:cNvSpPr>
          <p:nvPr>
            <p:ph type="body" sz="quarter" idx="10"/>
          </p:nvPr>
        </p:nvSpPr>
        <p:spPr>
          <a:xfrm>
            <a:off x="710213" y="281485"/>
            <a:ext cx="9738803" cy="517505"/>
          </a:xfrm>
        </p:spPr>
        <p:txBody>
          <a:bodyPr>
            <a:normAutofit/>
          </a:bodyPr>
          <a:lstStyle/>
          <a:p>
            <a:r>
              <a:rPr lang="en-IE" dirty="0"/>
              <a:t>Step 3: Offer</a:t>
            </a:r>
          </a:p>
          <a:p>
            <a:endParaRPr lang="en-ZA" dirty="0"/>
          </a:p>
        </p:txBody>
      </p:sp>
      <p:sp>
        <p:nvSpPr>
          <p:cNvPr id="11" name="TextBox 10">
            <a:extLst>
              <a:ext uri="{FF2B5EF4-FFF2-40B4-BE49-F238E27FC236}">
                <a16:creationId xmlns:a16="http://schemas.microsoft.com/office/drawing/2014/main" id="{290DB281-284F-4189-9D36-4ABB7A1DC4B7}"/>
              </a:ext>
            </a:extLst>
          </p:cNvPr>
          <p:cNvSpPr txBox="1"/>
          <p:nvPr/>
        </p:nvSpPr>
        <p:spPr>
          <a:xfrm>
            <a:off x="710213" y="798990"/>
            <a:ext cx="10693493" cy="5663089"/>
          </a:xfrm>
          <a:prstGeom prst="rect">
            <a:avLst/>
          </a:prstGeom>
          <a:noFill/>
        </p:spPr>
        <p:txBody>
          <a:bodyPr wrap="square" lIns="91440" tIns="45720" rIns="91440" bIns="45720" anchor="t">
            <a:spAutoFit/>
          </a:bodyPr>
          <a:lstStyle/>
          <a:p>
            <a:r>
              <a:rPr lang="en-IE" altLang="ja-JP" sz="2000" u="sng" dirty="0">
                <a:solidFill>
                  <a:schemeClr val="tx2"/>
                </a:solidFill>
              </a:rPr>
              <a:t>Pattern of business activity (PBA)</a:t>
            </a:r>
          </a:p>
          <a:p>
            <a:endParaRPr lang="en-GB" altLang="ja-JP" dirty="0">
              <a:solidFill>
                <a:schemeClr val="tx2"/>
              </a:solidFill>
              <a:latin typeface="Arial" panose="020B0604020202020204" pitchFamily="34" charset="0"/>
            </a:endParaRPr>
          </a:p>
          <a:p>
            <a:r>
              <a:rPr lang="en-GB" altLang="ja-JP" sz="2400" dirty="0">
                <a:solidFill>
                  <a:schemeClr val="tx2"/>
                </a:solidFill>
              </a:rPr>
              <a:t>Examples include </a:t>
            </a:r>
          </a:p>
          <a:p>
            <a:pPr marL="342900" lvl="0" indent="-342900">
              <a:tabLst>
                <a:tab pos="457200" algn="l"/>
              </a:tabLst>
            </a:pPr>
            <a:r>
              <a:rPr lang="en-GB" sz="2000" dirty="0">
                <a:solidFill>
                  <a:schemeClr val="tx2"/>
                </a:solidFill>
                <a:effectLst/>
                <a:ea typeface="Times New Roman" panose="02020603050405020304" pitchFamily="18" charset="0"/>
              </a:rPr>
              <a:t>Sales cycles: The cycle of activities involved in selling a product or service, including lead generation, customer prospecting, product presentation, negotiation, and closing sales.</a:t>
            </a:r>
          </a:p>
          <a:p>
            <a:pPr marL="342900" lvl="0" indent="-342900">
              <a:tabLst>
                <a:tab pos="457200" algn="l"/>
              </a:tabLst>
            </a:pPr>
            <a:endParaRPr lang="en-GB" sz="2000" dirty="0">
              <a:solidFill>
                <a:schemeClr val="tx2"/>
              </a:solidFill>
              <a:effectLst/>
              <a:ea typeface="Times New Roman" panose="02020603050405020304" pitchFamily="18" charset="0"/>
            </a:endParaRPr>
          </a:p>
          <a:p>
            <a:pPr marL="342900" lvl="0" indent="-342900">
              <a:tabLst>
                <a:tab pos="457200" algn="l"/>
              </a:tabLst>
            </a:pPr>
            <a:r>
              <a:rPr lang="en-GB" sz="2000" dirty="0">
                <a:solidFill>
                  <a:schemeClr val="tx2"/>
                </a:solidFill>
                <a:effectLst/>
                <a:ea typeface="Times New Roman" panose="02020603050405020304" pitchFamily="18" charset="0"/>
              </a:rPr>
              <a:t>Production cycles: The series of steps and processes involved in manufacturing or producing goods, including sourcing raw materials, manufacturing, quality control, packaging, and distribution.</a:t>
            </a:r>
          </a:p>
          <a:p>
            <a:pPr marL="342900" lvl="0" indent="-342900">
              <a:tabLst>
                <a:tab pos="457200" algn="l"/>
              </a:tabLst>
            </a:pPr>
            <a:endParaRPr lang="en-GB" sz="2000" dirty="0">
              <a:solidFill>
                <a:schemeClr val="tx2"/>
              </a:solidFill>
              <a:effectLst/>
              <a:ea typeface="Times New Roman" panose="02020603050405020304" pitchFamily="18" charset="0"/>
            </a:endParaRPr>
          </a:p>
          <a:p>
            <a:pPr marL="342900" lvl="0" indent="-342900">
              <a:tabLst>
                <a:tab pos="457200" algn="l"/>
              </a:tabLst>
            </a:pPr>
            <a:r>
              <a:rPr lang="en-GB" sz="2000" dirty="0">
                <a:solidFill>
                  <a:schemeClr val="tx2"/>
                </a:solidFill>
                <a:effectLst/>
                <a:ea typeface="Times New Roman" panose="02020603050405020304" pitchFamily="18" charset="0"/>
              </a:rPr>
              <a:t>Financial cycles: The regular financial activities of a business, such as budgeting, financial planning, invoicing, payments, financial reporting, and auditing.</a:t>
            </a:r>
          </a:p>
          <a:p>
            <a:pPr marL="342900" lvl="0" indent="-342900">
              <a:tabLst>
                <a:tab pos="457200" algn="l"/>
              </a:tabLst>
            </a:pPr>
            <a:endParaRPr lang="en-GB" sz="2000" dirty="0">
              <a:solidFill>
                <a:schemeClr val="tx2"/>
              </a:solidFill>
              <a:effectLst/>
              <a:ea typeface="Times New Roman" panose="02020603050405020304" pitchFamily="18" charset="0"/>
            </a:endParaRPr>
          </a:p>
          <a:p>
            <a:pPr marL="342900" lvl="0" indent="-342900">
              <a:tabLst>
                <a:tab pos="457200" algn="l"/>
              </a:tabLst>
            </a:pPr>
            <a:r>
              <a:rPr lang="en-GB" sz="2000" dirty="0">
                <a:solidFill>
                  <a:schemeClr val="tx2"/>
                </a:solidFill>
                <a:effectLst/>
                <a:ea typeface="Times New Roman" panose="02020603050405020304" pitchFamily="18" charset="0"/>
              </a:rPr>
              <a:t>Project cycles: The sequential stages of a project from initiation to completion, including project planning, resource allocation, task delegation, project execution, monitoring, and project closure.</a:t>
            </a:r>
          </a:p>
          <a:p>
            <a:endParaRPr lang="en-IE" altLang="ja-JP" sz="2000" dirty="0">
              <a:solidFill>
                <a:srgbClr val="333366"/>
              </a:solidFill>
            </a:endParaRPr>
          </a:p>
          <a:p>
            <a:endParaRPr lang="en-IE" altLang="ja-JP" sz="2000" dirty="0">
              <a:solidFill>
                <a:srgbClr val="333366"/>
              </a:solidFill>
            </a:endParaRPr>
          </a:p>
        </p:txBody>
      </p:sp>
    </p:spTree>
    <p:custDataLst>
      <p:tags r:id="rId1"/>
    </p:custDataLst>
    <p:extLst>
      <p:ext uri="{BB962C8B-B14F-4D97-AF65-F5344CB8AC3E}">
        <p14:creationId xmlns:p14="http://schemas.microsoft.com/office/powerpoint/2010/main" val="1100360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BC38188-DFF2-4410-B291-51FC1F87699C}"/>
              </a:ext>
            </a:extLst>
          </p:cNvPr>
          <p:cNvSpPr>
            <a:spLocks noGrp="1"/>
          </p:cNvSpPr>
          <p:nvPr>
            <p:ph type="body" sz="quarter" idx="10"/>
          </p:nvPr>
        </p:nvSpPr>
        <p:spPr>
          <a:xfrm>
            <a:off x="710213" y="281485"/>
            <a:ext cx="9738803" cy="517505"/>
          </a:xfrm>
        </p:spPr>
        <p:txBody>
          <a:bodyPr>
            <a:normAutofit/>
          </a:bodyPr>
          <a:lstStyle/>
          <a:p>
            <a:r>
              <a:rPr lang="en-IE" dirty="0"/>
              <a:t>Step 3: Offer</a:t>
            </a:r>
          </a:p>
          <a:p>
            <a:endParaRPr lang="en-ZA" dirty="0"/>
          </a:p>
        </p:txBody>
      </p:sp>
      <p:sp>
        <p:nvSpPr>
          <p:cNvPr id="11" name="TextBox 10">
            <a:extLst>
              <a:ext uri="{FF2B5EF4-FFF2-40B4-BE49-F238E27FC236}">
                <a16:creationId xmlns:a16="http://schemas.microsoft.com/office/drawing/2014/main" id="{290DB281-284F-4189-9D36-4ABB7A1DC4B7}"/>
              </a:ext>
            </a:extLst>
          </p:cNvPr>
          <p:cNvSpPr txBox="1"/>
          <p:nvPr/>
        </p:nvSpPr>
        <p:spPr>
          <a:xfrm>
            <a:off x="710213" y="798990"/>
            <a:ext cx="10693493" cy="3785652"/>
          </a:xfrm>
          <a:prstGeom prst="rect">
            <a:avLst/>
          </a:prstGeom>
          <a:noFill/>
        </p:spPr>
        <p:txBody>
          <a:bodyPr wrap="square" lIns="91440" tIns="45720" rIns="91440" bIns="45720" anchor="t">
            <a:spAutoFit/>
          </a:bodyPr>
          <a:lstStyle/>
          <a:p>
            <a:r>
              <a:rPr lang="en-IE" altLang="ja-JP" sz="2000" u="sng" dirty="0">
                <a:solidFill>
                  <a:schemeClr val="tx2"/>
                </a:solidFill>
              </a:rPr>
              <a:t>Pattern of business activity (PBA)</a:t>
            </a:r>
          </a:p>
          <a:p>
            <a:endParaRPr lang="en-GB" altLang="ja-JP" dirty="0">
              <a:solidFill>
                <a:schemeClr val="tx2"/>
              </a:solidFill>
              <a:latin typeface="Arial" panose="020B0604020202020204" pitchFamily="34" charset="0"/>
            </a:endParaRPr>
          </a:p>
          <a:p>
            <a:r>
              <a:rPr lang="en-GB" altLang="ja-JP" sz="2400" dirty="0">
                <a:solidFill>
                  <a:schemeClr val="tx2"/>
                </a:solidFill>
              </a:rPr>
              <a:t>Examples include </a:t>
            </a:r>
          </a:p>
          <a:p>
            <a:pPr marL="342900" lvl="0" indent="-342900">
              <a:tabLst>
                <a:tab pos="457200" algn="l"/>
              </a:tabLst>
            </a:pPr>
            <a:endParaRPr lang="en-GB" sz="1800" dirty="0">
              <a:solidFill>
                <a:srgbClr val="000000"/>
              </a:solidFill>
              <a:effectLst/>
              <a:latin typeface="Arial" panose="020B0604020202020204" pitchFamily="34" charset="0"/>
              <a:ea typeface="Times New Roman" panose="02020603050405020304" pitchFamily="18" charset="0"/>
            </a:endParaRPr>
          </a:p>
          <a:p>
            <a:pPr marL="342900" lvl="0" indent="-342900">
              <a:buFont typeface="Arial" panose="020B0604020202020204" pitchFamily="34" charset="0"/>
              <a:buChar char="•"/>
              <a:tabLst>
                <a:tab pos="457200" algn="l"/>
              </a:tabLst>
            </a:pPr>
            <a:r>
              <a:rPr lang="en-GB" sz="2000" dirty="0">
                <a:solidFill>
                  <a:srgbClr val="000000"/>
                </a:solidFill>
                <a:effectLst/>
                <a:ea typeface="Times New Roman" panose="02020603050405020304" pitchFamily="18" charset="0"/>
              </a:rPr>
              <a:t>Supply chain cycles: The activities involved in managing the flow of goods or services from suppliers to customers, including procurement, inventory management, warehousing, logistics, and order </a:t>
            </a:r>
            <a:r>
              <a:rPr lang="en-GB" sz="2000" dirty="0" err="1">
                <a:solidFill>
                  <a:srgbClr val="000000"/>
                </a:solidFill>
                <a:effectLst/>
                <a:ea typeface="Times New Roman" panose="02020603050405020304" pitchFamily="18" charset="0"/>
              </a:rPr>
              <a:t>fulfillment</a:t>
            </a:r>
            <a:r>
              <a:rPr lang="en-GB" sz="2000" dirty="0">
                <a:solidFill>
                  <a:srgbClr val="000000"/>
                </a:solidFill>
                <a:effectLst/>
                <a:ea typeface="Times New Roman" panose="02020603050405020304" pitchFamily="18" charset="0"/>
              </a:rPr>
              <a:t>.</a:t>
            </a:r>
          </a:p>
          <a:p>
            <a:pPr marL="342900" lvl="0" indent="-342900">
              <a:buFont typeface="Arial" panose="020B0604020202020204" pitchFamily="34" charset="0"/>
              <a:buChar char="•"/>
              <a:tabLst>
                <a:tab pos="457200" algn="l"/>
              </a:tabLst>
            </a:pPr>
            <a:endParaRPr lang="en-GB" sz="2000" dirty="0">
              <a:effectLst/>
              <a:ea typeface="Times New Roman" panose="02020603050405020304" pitchFamily="18" charset="0"/>
            </a:endParaRPr>
          </a:p>
          <a:p>
            <a:pPr marL="285750" indent="-285750">
              <a:buFont typeface="Arial" panose="020B0604020202020204" pitchFamily="34" charset="0"/>
              <a:buChar char="•"/>
            </a:pPr>
            <a:r>
              <a:rPr lang="en-GB" sz="2000" dirty="0">
                <a:effectLst/>
                <a:ea typeface="Calibri" panose="020F0502020204030204" pitchFamily="34" charset="0"/>
              </a:rPr>
              <a:t>Customer service cycles: The processes and activities involved in providing support and assistance to customers, such as handling inquiries, resolving issues, processing returns, and maintaining customer relationships</a:t>
            </a:r>
            <a:endParaRPr lang="en-IE" altLang="ja-JP" sz="2000" dirty="0">
              <a:solidFill>
                <a:srgbClr val="333366"/>
              </a:solidFill>
            </a:endParaRPr>
          </a:p>
          <a:p>
            <a:endParaRPr lang="en-IE" altLang="ja-JP" sz="2000" dirty="0">
              <a:solidFill>
                <a:srgbClr val="333366"/>
              </a:solidFill>
            </a:endParaRPr>
          </a:p>
        </p:txBody>
      </p:sp>
    </p:spTree>
    <p:custDataLst>
      <p:tags r:id="rId1"/>
    </p:custDataLst>
    <p:extLst>
      <p:ext uri="{BB962C8B-B14F-4D97-AF65-F5344CB8AC3E}">
        <p14:creationId xmlns:p14="http://schemas.microsoft.com/office/powerpoint/2010/main" val="1789428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BC38188-DFF2-4410-B291-51FC1F87699C}"/>
              </a:ext>
            </a:extLst>
          </p:cNvPr>
          <p:cNvSpPr>
            <a:spLocks noGrp="1"/>
          </p:cNvSpPr>
          <p:nvPr>
            <p:ph type="body" sz="quarter" idx="10"/>
          </p:nvPr>
        </p:nvSpPr>
        <p:spPr>
          <a:xfrm>
            <a:off x="710213" y="281485"/>
            <a:ext cx="9738803" cy="517505"/>
          </a:xfrm>
        </p:spPr>
        <p:txBody>
          <a:bodyPr>
            <a:normAutofit/>
          </a:bodyPr>
          <a:lstStyle/>
          <a:p>
            <a:r>
              <a:rPr lang="en-IE" dirty="0"/>
              <a:t>Step 3: Offer</a:t>
            </a:r>
          </a:p>
          <a:p>
            <a:endParaRPr lang="en-ZA" dirty="0"/>
          </a:p>
        </p:txBody>
      </p:sp>
      <p:sp>
        <p:nvSpPr>
          <p:cNvPr id="11" name="TextBox 10">
            <a:extLst>
              <a:ext uri="{FF2B5EF4-FFF2-40B4-BE49-F238E27FC236}">
                <a16:creationId xmlns:a16="http://schemas.microsoft.com/office/drawing/2014/main" id="{290DB281-284F-4189-9D36-4ABB7A1DC4B7}"/>
              </a:ext>
            </a:extLst>
          </p:cNvPr>
          <p:cNvSpPr txBox="1"/>
          <p:nvPr/>
        </p:nvSpPr>
        <p:spPr>
          <a:xfrm>
            <a:off x="710213" y="798990"/>
            <a:ext cx="9421357" cy="5262979"/>
          </a:xfrm>
          <a:prstGeom prst="rect">
            <a:avLst/>
          </a:prstGeom>
          <a:noFill/>
        </p:spPr>
        <p:txBody>
          <a:bodyPr wrap="square" lIns="91440" tIns="45720" rIns="91440" bIns="45720" anchor="t">
            <a:spAutoFit/>
          </a:bodyPr>
          <a:lstStyle/>
          <a:p>
            <a:endParaRPr lang="en-IE" altLang="ja-JP" sz="2400" dirty="0">
              <a:solidFill>
                <a:srgbClr val="333366"/>
              </a:solidFill>
            </a:endParaRPr>
          </a:p>
          <a:p>
            <a:r>
              <a:rPr lang="en-IE" altLang="ja-JP" sz="2400" u="sng" dirty="0">
                <a:solidFill>
                  <a:srgbClr val="333366"/>
                </a:solidFill>
                <a:ea typeface="ＭＳ Ｐゴシック"/>
              </a:rPr>
              <a:t>Capacity and performance management practice </a:t>
            </a:r>
          </a:p>
          <a:p>
            <a:endParaRPr lang="en-IE" altLang="ja-JP" sz="2400" u="sng" dirty="0">
              <a:solidFill>
                <a:srgbClr val="333366"/>
              </a:solidFill>
              <a:ea typeface="ＭＳ Ｐゴシック"/>
              <a:cs typeface="Arial"/>
            </a:endParaRPr>
          </a:p>
          <a:p>
            <a:r>
              <a:rPr lang="en-IE" altLang="ja-JP" sz="2400" dirty="0">
                <a:solidFill>
                  <a:srgbClr val="333366"/>
                </a:solidFill>
                <a:ea typeface="ＭＳ Ｐゴシック"/>
              </a:rPr>
              <a:t>Capacity and performance management practice provides three perspectives on capacity management: </a:t>
            </a:r>
            <a:endParaRPr lang="en-IE" altLang="ja-JP" sz="2400" dirty="0">
              <a:solidFill>
                <a:srgbClr val="333366"/>
              </a:solidFill>
              <a:ea typeface="ＭＳ Ｐゴシック"/>
              <a:cs typeface="Arial"/>
            </a:endParaRPr>
          </a:p>
          <a:p>
            <a:endParaRPr lang="en-IE" altLang="ja-JP" sz="2400" dirty="0">
              <a:solidFill>
                <a:srgbClr val="333366"/>
              </a:solidFill>
            </a:endParaRPr>
          </a:p>
          <a:p>
            <a:pPr marL="342900" indent="-342900">
              <a:buFont typeface="Arial" panose="020B0604020202020204" pitchFamily="34" charset="0"/>
              <a:buChar char="•"/>
            </a:pPr>
            <a:r>
              <a:rPr lang="en-IE" altLang="ja-JP" sz="2400" dirty="0">
                <a:solidFill>
                  <a:srgbClr val="333366"/>
                </a:solidFill>
              </a:rPr>
              <a:t>Business capacity management plans for the capacity demand triggered by the customer. </a:t>
            </a:r>
          </a:p>
          <a:p>
            <a:endParaRPr lang="en-IE" altLang="ja-JP" sz="2400" dirty="0">
              <a:solidFill>
                <a:srgbClr val="333366"/>
              </a:solidFill>
            </a:endParaRPr>
          </a:p>
          <a:p>
            <a:pPr marL="342900" indent="-342900">
              <a:buFont typeface="Arial" panose="020B0604020202020204" pitchFamily="34" charset="0"/>
              <a:buChar char="•"/>
            </a:pPr>
            <a:r>
              <a:rPr lang="en-IE" altLang="ja-JP" sz="2400" dirty="0">
                <a:solidFill>
                  <a:srgbClr val="333366"/>
                </a:solidFill>
              </a:rPr>
              <a:t>Product and service capacity management manages the end-to-end capacity of a particular product or service.</a:t>
            </a:r>
          </a:p>
          <a:p>
            <a:endParaRPr lang="en-IE" altLang="ja-JP" sz="2400" dirty="0">
              <a:solidFill>
                <a:srgbClr val="333366"/>
              </a:solidFill>
            </a:endParaRPr>
          </a:p>
          <a:p>
            <a:pPr marL="342900" indent="-342900">
              <a:buFont typeface="Arial" panose="020B0604020202020204" pitchFamily="34" charset="0"/>
              <a:buChar char="•"/>
            </a:pPr>
            <a:r>
              <a:rPr lang="en-IE" altLang="ja-JP" sz="2400" dirty="0">
                <a:solidFill>
                  <a:srgbClr val="333366"/>
                </a:solidFill>
              </a:rPr>
              <a:t>Component capacity management monitors and tunes the capacity of the components of a product or service. </a:t>
            </a:r>
          </a:p>
        </p:txBody>
      </p:sp>
    </p:spTree>
    <p:custDataLst>
      <p:tags r:id="rId1"/>
    </p:custDataLst>
    <p:extLst>
      <p:ext uri="{BB962C8B-B14F-4D97-AF65-F5344CB8AC3E}">
        <p14:creationId xmlns:p14="http://schemas.microsoft.com/office/powerpoint/2010/main" val="264709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BC38188-DFF2-4410-B291-51FC1F87699C}"/>
              </a:ext>
            </a:extLst>
          </p:cNvPr>
          <p:cNvSpPr>
            <a:spLocks noGrp="1"/>
          </p:cNvSpPr>
          <p:nvPr>
            <p:ph type="body" sz="quarter" idx="10"/>
          </p:nvPr>
        </p:nvSpPr>
        <p:spPr>
          <a:xfrm>
            <a:off x="710213" y="281485"/>
            <a:ext cx="9738803" cy="517505"/>
          </a:xfrm>
        </p:spPr>
        <p:txBody>
          <a:bodyPr>
            <a:normAutofit/>
          </a:bodyPr>
          <a:lstStyle/>
          <a:p>
            <a:r>
              <a:rPr lang="en-IE" dirty="0"/>
              <a:t>Step 3: Offer</a:t>
            </a:r>
          </a:p>
          <a:p>
            <a:endParaRPr lang="en-ZA" dirty="0"/>
          </a:p>
        </p:txBody>
      </p:sp>
      <p:sp>
        <p:nvSpPr>
          <p:cNvPr id="11" name="TextBox 10">
            <a:extLst>
              <a:ext uri="{FF2B5EF4-FFF2-40B4-BE49-F238E27FC236}">
                <a16:creationId xmlns:a16="http://schemas.microsoft.com/office/drawing/2014/main" id="{290DB281-284F-4189-9D36-4ABB7A1DC4B7}"/>
              </a:ext>
            </a:extLst>
          </p:cNvPr>
          <p:cNvSpPr txBox="1"/>
          <p:nvPr/>
        </p:nvSpPr>
        <p:spPr>
          <a:xfrm>
            <a:off x="710213" y="674400"/>
            <a:ext cx="10103531" cy="5878532"/>
          </a:xfrm>
          <a:prstGeom prst="rect">
            <a:avLst/>
          </a:prstGeom>
          <a:noFill/>
        </p:spPr>
        <p:txBody>
          <a:bodyPr wrap="square" lIns="91440" tIns="45720" rIns="91440" bIns="45720" anchor="t">
            <a:spAutoFit/>
          </a:bodyPr>
          <a:lstStyle/>
          <a:p>
            <a:r>
              <a:rPr lang="en-IE" altLang="ja-JP" sz="2400" u="sng" dirty="0">
                <a:solidFill>
                  <a:srgbClr val="333366"/>
                </a:solidFill>
              </a:rPr>
              <a:t>Business case</a:t>
            </a:r>
          </a:p>
          <a:p>
            <a:r>
              <a:rPr lang="en-IE" altLang="ja-JP" sz="2400" dirty="0">
                <a:solidFill>
                  <a:srgbClr val="333366"/>
                </a:solidFill>
              </a:rPr>
              <a:t>A justification for the expenditure of organizational resources, providing information about costs, benefits, options, risks, and issues by the customer</a:t>
            </a:r>
            <a:endParaRPr lang="en-IE" altLang="ja-JP" dirty="0">
              <a:solidFill>
                <a:srgbClr val="333366"/>
              </a:solidFill>
            </a:endParaRPr>
          </a:p>
          <a:p>
            <a:pPr marL="342900" indent="-342900">
              <a:buFont typeface="Arial" panose="020B0604020202020204" pitchFamily="34" charset="0"/>
              <a:buChar char="•"/>
            </a:pPr>
            <a:r>
              <a:rPr lang="en-IE" altLang="ja-JP" sz="2000" dirty="0">
                <a:solidFill>
                  <a:srgbClr val="333366"/>
                </a:solidFill>
              </a:rPr>
              <a:t>What is the purpose? </a:t>
            </a:r>
          </a:p>
          <a:p>
            <a:pPr marL="342900" indent="-342900">
              <a:buFont typeface="Arial" panose="020B0604020202020204" pitchFamily="34" charset="0"/>
              <a:buChar char="•"/>
            </a:pPr>
            <a:r>
              <a:rPr lang="en-IE" altLang="ja-JP" sz="2000" dirty="0">
                <a:solidFill>
                  <a:srgbClr val="333366"/>
                </a:solidFill>
                <a:ea typeface="ＭＳ Ｐゴシック"/>
              </a:rPr>
              <a:t>How does this service support the organization’s strategic goals? </a:t>
            </a:r>
            <a:endParaRPr lang="en-IE" altLang="ja-JP" sz="2000" dirty="0">
              <a:solidFill>
                <a:srgbClr val="333366"/>
              </a:solidFill>
              <a:ea typeface="ＭＳ Ｐゴシック"/>
              <a:cs typeface="Arial"/>
            </a:endParaRPr>
          </a:p>
          <a:p>
            <a:pPr marL="342900" indent="-342900">
              <a:buFont typeface="Arial" panose="020B0604020202020204" pitchFamily="34" charset="0"/>
              <a:buChar char="•"/>
            </a:pPr>
            <a:r>
              <a:rPr lang="en-IE" altLang="ja-JP" sz="2000" dirty="0">
                <a:solidFill>
                  <a:srgbClr val="333366"/>
                </a:solidFill>
              </a:rPr>
              <a:t>What is the problem to be solved? </a:t>
            </a:r>
          </a:p>
          <a:p>
            <a:pPr marL="342900" indent="-342900">
              <a:buFont typeface="Arial" panose="020B0604020202020204" pitchFamily="34" charset="0"/>
              <a:buChar char="•"/>
            </a:pPr>
            <a:r>
              <a:rPr lang="en-IE" altLang="ja-JP" sz="2000" dirty="0">
                <a:solidFill>
                  <a:srgbClr val="333366"/>
                </a:solidFill>
              </a:rPr>
              <a:t>What is the desired outcome? </a:t>
            </a:r>
          </a:p>
          <a:p>
            <a:pPr marL="342900" indent="-342900">
              <a:buFont typeface="Arial" panose="020B0604020202020204" pitchFamily="34" charset="0"/>
              <a:buChar char="•"/>
            </a:pPr>
            <a:r>
              <a:rPr lang="en-IE" altLang="ja-JP" sz="2000" dirty="0">
                <a:solidFill>
                  <a:srgbClr val="333366"/>
                </a:solidFill>
                <a:ea typeface="ＭＳ Ｐゴシック"/>
              </a:rPr>
              <a:t>Who are the stakeholders? </a:t>
            </a:r>
            <a:endParaRPr lang="en-IE" altLang="ja-JP" sz="2000" dirty="0">
              <a:solidFill>
                <a:srgbClr val="333366"/>
              </a:solidFill>
              <a:ea typeface="ＭＳ Ｐゴシック"/>
              <a:cs typeface="Arial"/>
            </a:endParaRPr>
          </a:p>
          <a:p>
            <a:pPr marL="342900" indent="-342900">
              <a:buFont typeface="Arial" panose="020B0604020202020204" pitchFamily="34" charset="0"/>
              <a:buChar char="•"/>
            </a:pPr>
            <a:r>
              <a:rPr lang="en-IE" altLang="ja-JP" sz="2000" dirty="0">
                <a:solidFill>
                  <a:srgbClr val="333366"/>
                </a:solidFill>
                <a:ea typeface="ＭＳ Ｐゴシック"/>
              </a:rPr>
              <a:t>What are the expected benefits? </a:t>
            </a:r>
            <a:endParaRPr lang="en-IE" altLang="ja-JP" sz="2000" dirty="0">
              <a:solidFill>
                <a:srgbClr val="333366"/>
              </a:solidFill>
              <a:ea typeface="ＭＳ Ｐゴシック"/>
              <a:cs typeface="Arial" panose="020B0604020202020204"/>
            </a:endParaRPr>
          </a:p>
          <a:p>
            <a:pPr marL="342900" indent="-342900">
              <a:buFont typeface="Arial" panose="020B0604020202020204" pitchFamily="34" charset="0"/>
              <a:buChar char="•"/>
            </a:pPr>
            <a:r>
              <a:rPr lang="en-IE" altLang="ja-JP" sz="2000" dirty="0">
                <a:solidFill>
                  <a:srgbClr val="333366"/>
                </a:solidFill>
              </a:rPr>
              <a:t>What resources and investments are needed? </a:t>
            </a:r>
          </a:p>
          <a:p>
            <a:pPr marL="342900" indent="-342900">
              <a:buFont typeface="Arial" panose="020B0604020202020204" pitchFamily="34" charset="0"/>
              <a:buChar char="•"/>
            </a:pPr>
            <a:r>
              <a:rPr lang="en-IE" altLang="ja-JP" sz="2000" dirty="0">
                <a:solidFill>
                  <a:srgbClr val="333366"/>
                </a:solidFill>
                <a:ea typeface="ＭＳ Ｐゴシック"/>
              </a:rPr>
              <a:t>What is the budget?  </a:t>
            </a:r>
            <a:endParaRPr lang="en-IE" altLang="ja-JP" sz="2000" dirty="0">
              <a:solidFill>
                <a:srgbClr val="333366"/>
              </a:solidFill>
              <a:ea typeface="ＭＳ Ｐゴシック"/>
              <a:cs typeface="Arial"/>
            </a:endParaRPr>
          </a:p>
          <a:p>
            <a:pPr marL="342900" indent="-342900">
              <a:buFont typeface="Arial" panose="020B0604020202020204" pitchFamily="34" charset="0"/>
              <a:buChar char="•"/>
            </a:pPr>
            <a:r>
              <a:rPr lang="en-IE" altLang="ja-JP" sz="2000" dirty="0">
                <a:solidFill>
                  <a:srgbClr val="333366"/>
                </a:solidFill>
              </a:rPr>
              <a:t>What are the risks? </a:t>
            </a:r>
          </a:p>
          <a:p>
            <a:pPr marL="342900" indent="-342900">
              <a:buFont typeface="Arial" panose="020B0604020202020204" pitchFamily="34" charset="0"/>
              <a:buChar char="•"/>
            </a:pPr>
            <a:r>
              <a:rPr lang="en-IE" altLang="ja-JP" sz="2000" dirty="0">
                <a:solidFill>
                  <a:srgbClr val="333366"/>
                </a:solidFill>
                <a:ea typeface="ＭＳ Ｐゴシック"/>
              </a:rPr>
              <a:t>What is the timeline? </a:t>
            </a:r>
            <a:endParaRPr lang="en-IE" altLang="ja-JP" sz="2000" dirty="0">
              <a:solidFill>
                <a:srgbClr val="333366"/>
              </a:solidFill>
              <a:ea typeface="ＭＳ Ｐゴシック"/>
              <a:cs typeface="Arial"/>
            </a:endParaRPr>
          </a:p>
          <a:p>
            <a:pPr marL="342900" indent="-342900">
              <a:buFont typeface="Arial" panose="020B0604020202020204" pitchFamily="34" charset="0"/>
              <a:buChar char="•"/>
            </a:pPr>
            <a:r>
              <a:rPr lang="en-IE" altLang="ja-JP" sz="2000" dirty="0">
                <a:solidFill>
                  <a:srgbClr val="333366"/>
                </a:solidFill>
                <a:ea typeface="ＭＳ Ｐゴシック"/>
              </a:rPr>
              <a:t>When do we need resources? </a:t>
            </a:r>
            <a:endParaRPr lang="en-IE" altLang="ja-JP" sz="2000" dirty="0">
              <a:solidFill>
                <a:srgbClr val="333366"/>
              </a:solidFill>
              <a:ea typeface="ＭＳ Ｐゴシック"/>
              <a:cs typeface="Arial" panose="020B0604020202020204"/>
            </a:endParaRPr>
          </a:p>
          <a:p>
            <a:pPr marL="342900" indent="-342900">
              <a:buFont typeface="Arial" panose="020B0604020202020204" pitchFamily="34" charset="0"/>
              <a:buChar char="•"/>
            </a:pPr>
            <a:r>
              <a:rPr lang="en-IE" altLang="ja-JP" sz="2000" dirty="0">
                <a:solidFill>
                  <a:srgbClr val="333366"/>
                </a:solidFill>
              </a:rPr>
              <a:t>What will be the total cost of ownership (TCO)? </a:t>
            </a:r>
          </a:p>
          <a:p>
            <a:pPr marL="342900" indent="-342900">
              <a:buFont typeface="Arial" panose="020B0604020202020204" pitchFamily="34" charset="0"/>
              <a:buChar char="•"/>
            </a:pPr>
            <a:r>
              <a:rPr lang="en-IE" altLang="ja-JP" sz="2000" dirty="0">
                <a:solidFill>
                  <a:srgbClr val="333366"/>
                </a:solidFill>
                <a:ea typeface="ＭＳ Ｐゴシック"/>
              </a:rPr>
              <a:t>What is the expected return on investment (ROI)? </a:t>
            </a:r>
            <a:endParaRPr lang="en-IE" altLang="ja-JP" sz="2000" dirty="0">
              <a:solidFill>
                <a:srgbClr val="333366"/>
              </a:solidFill>
              <a:ea typeface="ＭＳ Ｐゴシック"/>
              <a:cs typeface="Arial"/>
            </a:endParaRPr>
          </a:p>
          <a:p>
            <a:pPr marL="342900" indent="-342900">
              <a:buFont typeface="Arial" panose="020B0604020202020204" pitchFamily="34" charset="0"/>
              <a:buChar char="•"/>
            </a:pPr>
            <a:r>
              <a:rPr lang="en-IE" altLang="ja-JP" sz="2000" dirty="0">
                <a:solidFill>
                  <a:srgbClr val="333366"/>
                </a:solidFill>
                <a:ea typeface="ＭＳ Ｐゴシック"/>
              </a:rPr>
              <a:t>What organizational changes are needed? </a:t>
            </a:r>
            <a:endParaRPr lang="en-IE" sz="2000" dirty="0">
              <a:solidFill>
                <a:srgbClr val="333366"/>
              </a:solidFill>
            </a:endParaRPr>
          </a:p>
        </p:txBody>
      </p:sp>
    </p:spTree>
    <p:custDataLst>
      <p:tags r:id="rId1"/>
    </p:custDataLst>
    <p:extLst>
      <p:ext uri="{BB962C8B-B14F-4D97-AF65-F5344CB8AC3E}">
        <p14:creationId xmlns:p14="http://schemas.microsoft.com/office/powerpoint/2010/main" val="2308472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71D7104-1560-A2C0-800F-3BC4186E24E8}"/>
              </a:ext>
            </a:extLst>
          </p:cNvPr>
          <p:cNvSpPr>
            <a:spLocks noGrp="1"/>
          </p:cNvSpPr>
          <p:nvPr>
            <p:ph type="body" sz="quarter" idx="10"/>
          </p:nvPr>
        </p:nvSpPr>
        <p:spPr/>
        <p:txBody>
          <a:bodyPr/>
          <a:lstStyle/>
          <a:p>
            <a:r>
              <a:rPr lang="en-IE" dirty="0"/>
              <a:t>Step 3: Offer</a:t>
            </a:r>
          </a:p>
          <a:p>
            <a:endParaRPr lang="en-GB" dirty="0"/>
          </a:p>
        </p:txBody>
      </p:sp>
      <p:sp>
        <p:nvSpPr>
          <p:cNvPr id="3" name="Content Placeholder 2">
            <a:extLst>
              <a:ext uri="{FF2B5EF4-FFF2-40B4-BE49-F238E27FC236}">
                <a16:creationId xmlns:a16="http://schemas.microsoft.com/office/drawing/2014/main" id="{379025CE-E885-FD9D-7CC3-C5339875CF3D}"/>
              </a:ext>
            </a:extLst>
          </p:cNvPr>
          <p:cNvSpPr>
            <a:spLocks noGrp="1"/>
          </p:cNvSpPr>
          <p:nvPr>
            <p:ph sz="quarter" idx="12"/>
          </p:nvPr>
        </p:nvSpPr>
        <p:spPr/>
        <p:txBody>
          <a:bodyPr/>
          <a:lstStyle/>
          <a:p>
            <a:endParaRPr lang="en-GB" dirty="0"/>
          </a:p>
          <a:p>
            <a:r>
              <a:rPr lang="en-GB" sz="2800" dirty="0"/>
              <a:t>Spend 10 mins looking at the basics of writing a business case</a:t>
            </a:r>
          </a:p>
          <a:p>
            <a:endParaRPr lang="en-GB" sz="2800" dirty="0"/>
          </a:p>
          <a:p>
            <a:r>
              <a:rPr lang="en-GB" sz="2800" dirty="0">
                <a:hlinkClick r:id="rId2"/>
              </a:rPr>
              <a:t>https://www.projectmanager.com/blog/how-to-write-a-business-case</a:t>
            </a:r>
            <a:endParaRPr lang="en-GB" sz="2800" dirty="0"/>
          </a:p>
          <a:p>
            <a:endParaRPr lang="en-GB" dirty="0"/>
          </a:p>
        </p:txBody>
      </p:sp>
    </p:spTree>
    <p:extLst>
      <p:ext uri="{BB962C8B-B14F-4D97-AF65-F5344CB8AC3E}">
        <p14:creationId xmlns:p14="http://schemas.microsoft.com/office/powerpoint/2010/main" val="2641040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BC38188-DFF2-4410-B291-51FC1F87699C}"/>
              </a:ext>
            </a:extLst>
          </p:cNvPr>
          <p:cNvSpPr>
            <a:spLocks noGrp="1"/>
          </p:cNvSpPr>
          <p:nvPr>
            <p:ph type="body" sz="quarter" idx="10"/>
          </p:nvPr>
        </p:nvSpPr>
        <p:spPr>
          <a:xfrm>
            <a:off x="710213" y="281485"/>
            <a:ext cx="9738803" cy="517505"/>
          </a:xfrm>
        </p:spPr>
        <p:txBody>
          <a:bodyPr/>
          <a:lstStyle/>
          <a:p>
            <a:r>
              <a:rPr lang="en-IE" dirty="0"/>
              <a:t>Step 4: Agree </a:t>
            </a:r>
            <a:endParaRPr lang="en-ZA" dirty="0"/>
          </a:p>
        </p:txBody>
      </p:sp>
      <p:sp>
        <p:nvSpPr>
          <p:cNvPr id="11" name="TextBox 10">
            <a:extLst>
              <a:ext uri="{FF2B5EF4-FFF2-40B4-BE49-F238E27FC236}">
                <a16:creationId xmlns:a16="http://schemas.microsoft.com/office/drawing/2014/main" id="{290DB281-284F-4189-9D36-4ABB7A1DC4B7}"/>
              </a:ext>
            </a:extLst>
          </p:cNvPr>
          <p:cNvSpPr txBox="1"/>
          <p:nvPr/>
        </p:nvSpPr>
        <p:spPr>
          <a:xfrm>
            <a:off x="709613" y="889124"/>
            <a:ext cx="11331274" cy="1477328"/>
          </a:xfrm>
          <a:prstGeom prst="rect">
            <a:avLst/>
          </a:prstGeom>
          <a:noFill/>
        </p:spPr>
        <p:txBody>
          <a:bodyPr wrap="square">
            <a:spAutoFit/>
          </a:bodyPr>
          <a:lstStyle/>
          <a:p>
            <a:r>
              <a:rPr lang="en-IE" altLang="ja-JP" sz="2400" dirty="0">
                <a:solidFill>
                  <a:srgbClr val="333366"/>
                </a:solidFill>
              </a:rPr>
              <a:t>The purpose of the agree step is to align expectations and establish a shared view of the target service scope and quality between the service provider and the service consumer.</a:t>
            </a:r>
          </a:p>
          <a:p>
            <a:r>
              <a:rPr lang="en-IE" altLang="ja-JP" dirty="0">
                <a:solidFill>
                  <a:srgbClr val="333366"/>
                </a:solidFill>
              </a:rPr>
              <a:t> </a:t>
            </a:r>
            <a:endParaRPr lang="en-IE" dirty="0">
              <a:solidFill>
                <a:srgbClr val="333366"/>
              </a:solidFill>
            </a:endParaRPr>
          </a:p>
        </p:txBody>
      </p:sp>
      <p:sp>
        <p:nvSpPr>
          <p:cNvPr id="5" name="TextBox 4">
            <a:extLst>
              <a:ext uri="{FF2B5EF4-FFF2-40B4-BE49-F238E27FC236}">
                <a16:creationId xmlns:a16="http://schemas.microsoft.com/office/drawing/2014/main" id="{5571DEF0-25C0-49A4-8FB1-157820CF0634}"/>
              </a:ext>
            </a:extLst>
          </p:cNvPr>
          <p:cNvSpPr txBox="1"/>
          <p:nvPr/>
        </p:nvSpPr>
        <p:spPr>
          <a:xfrm>
            <a:off x="877814" y="2456586"/>
            <a:ext cx="11163073" cy="3754874"/>
          </a:xfrm>
          <a:prstGeom prst="rect">
            <a:avLst/>
          </a:prstGeom>
          <a:noFill/>
        </p:spPr>
        <p:txBody>
          <a:bodyPr wrap="square" lIns="91440" tIns="45720" rIns="91440" bIns="45720" anchor="t">
            <a:spAutoFit/>
          </a:bodyPr>
          <a:lstStyle/>
          <a:p>
            <a:pPr marL="342900" indent="-342900">
              <a:buFont typeface="Arial" panose="020B0604020202020204" pitchFamily="34" charset="0"/>
              <a:buChar char="•"/>
            </a:pPr>
            <a:r>
              <a:rPr lang="en-IE" sz="2200" u="sng" dirty="0">
                <a:solidFill>
                  <a:srgbClr val="333366"/>
                </a:solidFill>
              </a:rPr>
              <a:t>obligation-based </a:t>
            </a:r>
            <a:r>
              <a:rPr lang="en-IE" sz="2200" dirty="0">
                <a:solidFill>
                  <a:srgbClr val="333366"/>
                </a:solidFill>
              </a:rPr>
              <a:t> service relationships are defined by an obligatory requirement imposed on organizations, typically by law or other legislation.</a:t>
            </a:r>
            <a:endParaRPr lang="en-IE" sz="2200" dirty="0">
              <a:solidFill>
                <a:srgbClr val="333366"/>
              </a:solidFill>
              <a:cs typeface="Arial"/>
            </a:endParaRPr>
          </a:p>
          <a:p>
            <a:pPr marL="342900" indent="-342900">
              <a:buFont typeface="Arial" panose="020B0604020202020204" pitchFamily="34" charset="0"/>
              <a:buChar char="•"/>
            </a:pPr>
            <a:endParaRPr lang="en-IE" sz="2200" dirty="0">
              <a:solidFill>
                <a:srgbClr val="333366"/>
              </a:solidFill>
            </a:endParaRPr>
          </a:p>
          <a:p>
            <a:pPr marL="342900" indent="-342900">
              <a:buFont typeface="Arial" panose="020B0604020202020204" pitchFamily="34" charset="0"/>
              <a:buChar char="•"/>
            </a:pPr>
            <a:r>
              <a:rPr lang="en-IE" sz="2200" u="sng" dirty="0">
                <a:solidFill>
                  <a:srgbClr val="333366"/>
                </a:solidFill>
              </a:rPr>
              <a:t>agreement-based</a:t>
            </a:r>
            <a:r>
              <a:rPr lang="en-IE" sz="2200" dirty="0">
                <a:solidFill>
                  <a:srgbClr val="333366"/>
                </a:solidFill>
              </a:rPr>
              <a:t>  service relationships imply that the parties involved in the service relationship negotiate and agree on the scope and quality of the services </a:t>
            </a:r>
            <a:endParaRPr lang="en-IE" sz="2200" dirty="0">
              <a:solidFill>
                <a:srgbClr val="333366"/>
              </a:solidFill>
              <a:cs typeface="Arial"/>
            </a:endParaRPr>
          </a:p>
          <a:p>
            <a:pPr marL="342900" indent="-342900">
              <a:buFont typeface="Arial" panose="020B0604020202020204" pitchFamily="34" charset="0"/>
              <a:buChar char="•"/>
            </a:pPr>
            <a:endParaRPr lang="en-IE" sz="2200" dirty="0">
              <a:solidFill>
                <a:srgbClr val="333366"/>
              </a:solidFill>
            </a:endParaRPr>
          </a:p>
          <a:p>
            <a:pPr marL="342900" indent="-342900">
              <a:buFont typeface="Arial" panose="020B0604020202020204" pitchFamily="34" charset="0"/>
              <a:buChar char="•"/>
            </a:pPr>
            <a:r>
              <a:rPr lang="en-IE" sz="2200" u="sng" dirty="0">
                <a:solidFill>
                  <a:srgbClr val="333366"/>
                </a:solidFill>
              </a:rPr>
              <a:t>promise-based</a:t>
            </a:r>
            <a:r>
              <a:rPr lang="en-IE" sz="2200" dirty="0">
                <a:solidFill>
                  <a:srgbClr val="333366"/>
                </a:solidFill>
              </a:rPr>
              <a:t>  This applies to cases where intentions of the service provider and the service consumer are not documented, but implied by previous experience, social norms, or commonly agreed signs. Informal promises and impositions are common in established, long-lasting service relationships.</a:t>
            </a:r>
          </a:p>
          <a:p>
            <a:r>
              <a:rPr lang="en-IE" dirty="0">
                <a:solidFill>
                  <a:srgbClr val="333366"/>
                </a:solidFill>
              </a:rPr>
              <a:t>  </a:t>
            </a:r>
          </a:p>
        </p:txBody>
      </p:sp>
    </p:spTree>
    <p:custDataLst>
      <p:tags r:id="rId1"/>
    </p:custDataLst>
    <p:extLst>
      <p:ext uri="{BB962C8B-B14F-4D97-AF65-F5344CB8AC3E}">
        <p14:creationId xmlns:p14="http://schemas.microsoft.com/office/powerpoint/2010/main" val="40493087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C43E1C-0B1D-D684-EDB9-B397839B341F}"/>
              </a:ext>
            </a:extLst>
          </p:cNvPr>
          <p:cNvSpPr>
            <a:spLocks noGrp="1"/>
          </p:cNvSpPr>
          <p:nvPr>
            <p:ph type="body" sz="quarter" idx="10"/>
          </p:nvPr>
        </p:nvSpPr>
        <p:spPr/>
        <p:txBody>
          <a:bodyPr/>
          <a:lstStyle/>
          <a:p>
            <a:r>
              <a:rPr lang="en-IE" dirty="0"/>
              <a:t>Step 4: Agree </a:t>
            </a:r>
            <a:endParaRPr lang="en-ZA" dirty="0"/>
          </a:p>
          <a:p>
            <a:endParaRPr lang="en-GB" dirty="0"/>
          </a:p>
        </p:txBody>
      </p:sp>
      <p:sp>
        <p:nvSpPr>
          <p:cNvPr id="3" name="Content Placeholder 2">
            <a:extLst>
              <a:ext uri="{FF2B5EF4-FFF2-40B4-BE49-F238E27FC236}">
                <a16:creationId xmlns:a16="http://schemas.microsoft.com/office/drawing/2014/main" id="{52FADD4E-B70A-1644-FA43-AB9B16EE9AE2}"/>
              </a:ext>
            </a:extLst>
          </p:cNvPr>
          <p:cNvSpPr>
            <a:spLocks noGrp="1"/>
          </p:cNvSpPr>
          <p:nvPr>
            <p:ph sz="quarter" idx="12"/>
          </p:nvPr>
        </p:nvSpPr>
        <p:spPr/>
        <p:txBody>
          <a:bodyPr/>
          <a:lstStyle/>
          <a:p>
            <a:endParaRPr lang="en-GB" dirty="0"/>
          </a:p>
          <a:p>
            <a:r>
              <a:rPr lang="en-GB" sz="2800" dirty="0"/>
              <a:t>Service Level Agreements (SLA)</a:t>
            </a:r>
          </a:p>
          <a:p>
            <a:endParaRPr lang="en-GB" sz="2800" dirty="0"/>
          </a:p>
          <a:p>
            <a:r>
              <a:rPr lang="en-GB" sz="2800" dirty="0"/>
              <a:t>What SLA’s are you aware of within your organisation? How are these measured.</a:t>
            </a:r>
          </a:p>
          <a:p>
            <a:endParaRPr lang="en-GB" sz="2800" dirty="0"/>
          </a:p>
          <a:p>
            <a:r>
              <a:rPr lang="en-GB" sz="2800" dirty="0"/>
              <a:t>What are the consequences if these are not met?</a:t>
            </a:r>
          </a:p>
          <a:p>
            <a:endParaRPr lang="en-GB" sz="2800" dirty="0"/>
          </a:p>
          <a:p>
            <a:r>
              <a:rPr lang="en-GB" sz="2800" dirty="0"/>
              <a:t>Do you have any SLA’s with third party suppliers? If so what do these SLA’s cover.</a:t>
            </a:r>
          </a:p>
        </p:txBody>
      </p:sp>
    </p:spTree>
    <p:extLst>
      <p:ext uri="{BB962C8B-B14F-4D97-AF65-F5344CB8AC3E}">
        <p14:creationId xmlns:p14="http://schemas.microsoft.com/office/powerpoint/2010/main" val="1431444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BC38188-DFF2-4410-B291-51FC1F87699C}"/>
              </a:ext>
            </a:extLst>
          </p:cNvPr>
          <p:cNvSpPr>
            <a:spLocks noGrp="1"/>
          </p:cNvSpPr>
          <p:nvPr>
            <p:ph type="body" sz="quarter" idx="10"/>
          </p:nvPr>
        </p:nvSpPr>
        <p:spPr>
          <a:xfrm>
            <a:off x="710213" y="281485"/>
            <a:ext cx="9738803" cy="517505"/>
          </a:xfrm>
        </p:spPr>
        <p:txBody>
          <a:bodyPr/>
          <a:lstStyle/>
          <a:p>
            <a:r>
              <a:rPr lang="en-IE" dirty="0"/>
              <a:t>Step 4: Agree </a:t>
            </a:r>
            <a:endParaRPr lang="en-ZA" dirty="0"/>
          </a:p>
        </p:txBody>
      </p:sp>
      <p:sp>
        <p:nvSpPr>
          <p:cNvPr id="11" name="TextBox 10">
            <a:extLst>
              <a:ext uri="{FF2B5EF4-FFF2-40B4-BE49-F238E27FC236}">
                <a16:creationId xmlns:a16="http://schemas.microsoft.com/office/drawing/2014/main" id="{290DB281-284F-4189-9D36-4ABB7A1DC4B7}"/>
              </a:ext>
            </a:extLst>
          </p:cNvPr>
          <p:cNvSpPr txBox="1"/>
          <p:nvPr/>
        </p:nvSpPr>
        <p:spPr>
          <a:xfrm>
            <a:off x="710213" y="957901"/>
            <a:ext cx="11331274" cy="738664"/>
          </a:xfrm>
          <a:prstGeom prst="rect">
            <a:avLst/>
          </a:prstGeom>
          <a:noFill/>
        </p:spPr>
        <p:txBody>
          <a:bodyPr wrap="square">
            <a:spAutoFit/>
          </a:bodyPr>
          <a:lstStyle/>
          <a:p>
            <a:r>
              <a:rPr lang="en-IE" altLang="ja-JP" sz="2400" dirty="0">
                <a:solidFill>
                  <a:srgbClr val="333366"/>
                </a:solidFill>
              </a:rPr>
              <a:t>Agreement-based service relationships</a:t>
            </a:r>
          </a:p>
          <a:p>
            <a:r>
              <a:rPr lang="en-IE" altLang="ja-JP" dirty="0">
                <a:solidFill>
                  <a:srgbClr val="333366"/>
                </a:solidFill>
              </a:rPr>
              <a:t> </a:t>
            </a:r>
            <a:endParaRPr lang="en-IE" dirty="0">
              <a:solidFill>
                <a:srgbClr val="333366"/>
              </a:solidFill>
            </a:endParaRPr>
          </a:p>
        </p:txBody>
      </p:sp>
      <p:sp>
        <p:nvSpPr>
          <p:cNvPr id="5" name="TextBox 4">
            <a:extLst>
              <a:ext uri="{FF2B5EF4-FFF2-40B4-BE49-F238E27FC236}">
                <a16:creationId xmlns:a16="http://schemas.microsoft.com/office/drawing/2014/main" id="{5571DEF0-25C0-49A4-8FB1-157820CF0634}"/>
              </a:ext>
            </a:extLst>
          </p:cNvPr>
          <p:cNvSpPr txBox="1"/>
          <p:nvPr/>
        </p:nvSpPr>
        <p:spPr>
          <a:xfrm>
            <a:off x="710213" y="1488321"/>
            <a:ext cx="11163073" cy="4893647"/>
          </a:xfrm>
          <a:prstGeom prst="rect">
            <a:avLst/>
          </a:prstGeom>
          <a:noFill/>
        </p:spPr>
        <p:txBody>
          <a:bodyPr wrap="square">
            <a:spAutoFit/>
          </a:bodyPr>
          <a:lstStyle/>
          <a:p>
            <a:endParaRPr lang="en-IE" dirty="0">
              <a:solidFill>
                <a:srgbClr val="333366"/>
              </a:solidFill>
            </a:endParaRPr>
          </a:p>
          <a:p>
            <a:r>
              <a:rPr lang="en-IE" dirty="0">
                <a:solidFill>
                  <a:srgbClr val="333366"/>
                </a:solidFill>
              </a:rPr>
              <a:t> </a:t>
            </a:r>
            <a:r>
              <a:rPr lang="en-IE" sz="2400" u="sng" dirty="0">
                <a:solidFill>
                  <a:srgbClr val="333366"/>
                </a:solidFill>
              </a:rPr>
              <a:t>Service level agreement (SLA)</a:t>
            </a:r>
          </a:p>
          <a:p>
            <a:endParaRPr lang="en-IE" sz="2400" dirty="0">
              <a:solidFill>
                <a:srgbClr val="333366"/>
              </a:solidFill>
            </a:endParaRPr>
          </a:p>
          <a:p>
            <a:r>
              <a:rPr lang="en-IE" sz="2400" dirty="0">
                <a:solidFill>
                  <a:srgbClr val="333366"/>
                </a:solidFill>
              </a:rPr>
              <a:t>A documented agreement between a service provider and a customer that identifies both the services required and the expected level of the service.</a:t>
            </a:r>
          </a:p>
          <a:p>
            <a:pPr marR="0" algn="l" rtl="0"/>
            <a:endParaRPr lang="en-IE" altLang="ja-JP" dirty="0">
              <a:solidFill>
                <a:srgbClr val="333366"/>
              </a:solidFill>
            </a:endParaRPr>
          </a:p>
          <a:p>
            <a:pPr marR="0" algn="l" rtl="0"/>
            <a:r>
              <a:rPr lang="en-IE" altLang="ja-JP" dirty="0">
                <a:solidFill>
                  <a:srgbClr val="333366"/>
                </a:solidFill>
              </a:rPr>
              <a:t>Practices that should be applied when negotiating a SLA,</a:t>
            </a:r>
          </a:p>
          <a:p>
            <a:pPr marL="342900" marR="0" indent="-342900" algn="l" rtl="0">
              <a:buFont typeface="Arial" panose="020B0604020202020204" pitchFamily="34" charset="0"/>
              <a:buChar char="•"/>
            </a:pPr>
            <a:r>
              <a:rPr lang="en-GB" altLang="ja-JP" sz="2400" b="0" i="0" u="none" strike="noStrike" baseline="0" dirty="0">
                <a:solidFill>
                  <a:srgbClr val="333366"/>
                </a:solidFill>
                <a:latin typeface="Calibri" panose="020F0502020204030204" pitchFamily="34" charset="0"/>
              </a:rPr>
              <a:t>business analysis </a:t>
            </a:r>
            <a:endParaRPr lang="en-GB" altLang="ja-JP" sz="2400" b="0" i="0" u="none" strike="noStrike" baseline="0" dirty="0">
              <a:solidFill>
                <a:srgbClr val="333366"/>
              </a:solidFill>
              <a:latin typeface="Arial" panose="020B0604020202020204" pitchFamily="34" charset="0"/>
            </a:endParaRPr>
          </a:p>
          <a:p>
            <a:pPr marL="342900" marR="0" indent="-342900" algn="l" rtl="0">
              <a:buFont typeface="Arial" panose="020B0604020202020204" pitchFamily="34" charset="0"/>
              <a:buChar char="•"/>
            </a:pPr>
            <a:r>
              <a:rPr lang="en-GB" altLang="ja-JP" sz="2400" b="0" i="0" u="none" strike="noStrike" baseline="0" dirty="0">
                <a:solidFill>
                  <a:srgbClr val="333366"/>
                </a:solidFill>
                <a:latin typeface="Calibri" panose="020F0502020204030204" pitchFamily="34" charset="0"/>
              </a:rPr>
              <a:t>relationship management </a:t>
            </a:r>
            <a:endParaRPr lang="en-GB" altLang="ja-JP" sz="2400" b="0" i="0" u="none" strike="noStrike" baseline="0" dirty="0">
              <a:solidFill>
                <a:srgbClr val="333366"/>
              </a:solidFill>
              <a:latin typeface="Arial" panose="020B0604020202020204" pitchFamily="34" charset="0"/>
            </a:endParaRPr>
          </a:p>
          <a:p>
            <a:pPr marL="342900" marR="0" indent="-342900" algn="l" rtl="0">
              <a:buFont typeface="Arial" panose="020B0604020202020204" pitchFamily="34" charset="0"/>
              <a:buChar char="•"/>
            </a:pPr>
            <a:r>
              <a:rPr lang="en-GB" altLang="ja-JP" sz="2400" b="0" i="0" u="none" strike="noStrike" baseline="0" dirty="0">
                <a:solidFill>
                  <a:srgbClr val="333366"/>
                </a:solidFill>
                <a:latin typeface="Calibri" panose="020F0502020204030204" pitchFamily="34" charset="0"/>
              </a:rPr>
              <a:t>service catalogue management </a:t>
            </a:r>
            <a:endParaRPr lang="en-GB" altLang="ja-JP" sz="2400" b="0" i="0" u="none" strike="noStrike" baseline="0" dirty="0">
              <a:solidFill>
                <a:srgbClr val="333366"/>
              </a:solidFill>
              <a:latin typeface="Arial" panose="020B0604020202020204" pitchFamily="34" charset="0"/>
            </a:endParaRPr>
          </a:p>
          <a:p>
            <a:pPr marL="342900" marR="0" indent="-342900" algn="l" rtl="0">
              <a:buFont typeface="Arial" panose="020B0604020202020204" pitchFamily="34" charset="0"/>
              <a:buChar char="•"/>
            </a:pPr>
            <a:r>
              <a:rPr lang="en-GB" altLang="ja-JP" sz="2400" b="0" i="0" u="none" strike="noStrike" baseline="0" dirty="0">
                <a:solidFill>
                  <a:srgbClr val="333366"/>
                </a:solidFill>
                <a:latin typeface="Calibri" panose="020F0502020204030204" pitchFamily="34" charset="0"/>
              </a:rPr>
              <a:t>service financial management </a:t>
            </a:r>
            <a:endParaRPr lang="en-GB" altLang="ja-JP" sz="2400" b="0" i="0" u="none" strike="noStrike" baseline="0" dirty="0">
              <a:solidFill>
                <a:srgbClr val="333366"/>
              </a:solidFill>
              <a:latin typeface="Arial" panose="020B0604020202020204" pitchFamily="34" charset="0"/>
            </a:endParaRPr>
          </a:p>
          <a:p>
            <a:pPr marL="342900" marR="0" indent="-342900" algn="l" rtl="0">
              <a:buFont typeface="Arial" panose="020B0604020202020204" pitchFamily="34" charset="0"/>
              <a:buChar char="•"/>
            </a:pPr>
            <a:r>
              <a:rPr lang="en-GB" altLang="ja-JP" sz="2400" dirty="0">
                <a:solidFill>
                  <a:srgbClr val="333366"/>
                </a:solidFill>
                <a:latin typeface="Calibri" panose="020F0502020204030204" pitchFamily="34" charset="0"/>
              </a:rPr>
              <a:t>s</a:t>
            </a:r>
            <a:r>
              <a:rPr lang="en-GB" altLang="ja-JP" sz="2400" b="0" i="0" u="none" strike="noStrike" baseline="0" dirty="0">
                <a:solidFill>
                  <a:srgbClr val="333366"/>
                </a:solidFill>
                <a:latin typeface="Calibri" panose="020F0502020204030204" pitchFamily="34" charset="0"/>
              </a:rPr>
              <a:t>ervice level management </a:t>
            </a:r>
            <a:endParaRPr lang="en-GB" altLang="ja-JP" sz="2400" b="0" i="0" u="none" strike="noStrike" baseline="0" dirty="0">
              <a:solidFill>
                <a:srgbClr val="333366"/>
              </a:solidFill>
              <a:latin typeface="Arial" panose="020B0604020202020204" pitchFamily="34" charset="0"/>
            </a:endParaRPr>
          </a:p>
          <a:p>
            <a:pPr marL="342900" marR="0" indent="-342900" algn="l" rtl="0">
              <a:buFont typeface="Arial" panose="020B0604020202020204" pitchFamily="34" charset="0"/>
              <a:buChar char="•"/>
            </a:pPr>
            <a:r>
              <a:rPr lang="en-GB" altLang="ja-JP" sz="2400" b="0" i="0" u="none" strike="noStrike" baseline="0" dirty="0">
                <a:solidFill>
                  <a:srgbClr val="333366"/>
                </a:solidFill>
                <a:latin typeface="Calibri" panose="020F0502020204030204" pitchFamily="34" charset="0"/>
              </a:rPr>
              <a:t>supplier management</a:t>
            </a:r>
            <a:endParaRPr lang="en-IE" dirty="0">
              <a:solidFill>
                <a:srgbClr val="333366"/>
              </a:solidFill>
            </a:endParaRPr>
          </a:p>
          <a:p>
            <a:r>
              <a:rPr lang="en-IE" dirty="0">
                <a:solidFill>
                  <a:srgbClr val="333366"/>
                </a:solidFill>
              </a:rPr>
              <a:t> </a:t>
            </a:r>
          </a:p>
        </p:txBody>
      </p:sp>
    </p:spTree>
    <p:custDataLst>
      <p:tags r:id="rId1"/>
    </p:custDataLst>
    <p:extLst>
      <p:ext uri="{BB962C8B-B14F-4D97-AF65-F5344CB8AC3E}">
        <p14:creationId xmlns:p14="http://schemas.microsoft.com/office/powerpoint/2010/main" val="4162216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BC38188-DFF2-4410-B291-51FC1F87699C}"/>
              </a:ext>
            </a:extLst>
          </p:cNvPr>
          <p:cNvSpPr>
            <a:spLocks noGrp="1"/>
          </p:cNvSpPr>
          <p:nvPr>
            <p:ph type="body" sz="quarter" idx="10"/>
          </p:nvPr>
        </p:nvSpPr>
        <p:spPr>
          <a:xfrm>
            <a:off x="730521" y="281485"/>
            <a:ext cx="10444835" cy="898623"/>
          </a:xfrm>
        </p:spPr>
        <p:txBody>
          <a:bodyPr/>
          <a:lstStyle/>
          <a:p>
            <a:r>
              <a:rPr lang="en-IE" dirty="0"/>
              <a:t>Activity</a:t>
            </a:r>
          </a:p>
        </p:txBody>
      </p:sp>
      <p:sp>
        <p:nvSpPr>
          <p:cNvPr id="2" name="TextBox 1">
            <a:extLst>
              <a:ext uri="{FF2B5EF4-FFF2-40B4-BE49-F238E27FC236}">
                <a16:creationId xmlns:a16="http://schemas.microsoft.com/office/drawing/2014/main" id="{0B657AF3-B661-4418-A975-CA22D63C88FE}"/>
              </a:ext>
            </a:extLst>
          </p:cNvPr>
          <p:cNvSpPr txBox="1"/>
          <p:nvPr/>
        </p:nvSpPr>
        <p:spPr>
          <a:xfrm>
            <a:off x="657225" y="1465943"/>
            <a:ext cx="8312604" cy="3046988"/>
          </a:xfrm>
          <a:prstGeom prst="rect">
            <a:avLst/>
          </a:prstGeom>
          <a:noFill/>
        </p:spPr>
        <p:txBody>
          <a:bodyPr wrap="square" rtlCol="0">
            <a:spAutoFit/>
          </a:bodyPr>
          <a:lstStyle/>
          <a:p>
            <a:r>
              <a:rPr lang="en-IE" sz="2400" dirty="0">
                <a:solidFill>
                  <a:srgbClr val="333366"/>
                </a:solidFill>
              </a:rPr>
              <a:t>When reviewing each step of the customer journey, discuss from your point of view, what you have experienced in your workplace with regard to each step,</a:t>
            </a:r>
          </a:p>
          <a:p>
            <a:endParaRPr lang="en-IE" sz="2400" dirty="0">
              <a:solidFill>
                <a:srgbClr val="333366"/>
              </a:solidFill>
            </a:endParaRPr>
          </a:p>
          <a:p>
            <a:pPr marL="342900" indent="-342900">
              <a:buFont typeface="Arial" panose="020B0604020202020204" pitchFamily="34" charset="0"/>
              <a:buChar char="•"/>
            </a:pPr>
            <a:r>
              <a:rPr lang="en-IE" sz="2400" dirty="0">
                <a:solidFill>
                  <a:srgbClr val="333366"/>
                </a:solidFill>
              </a:rPr>
              <a:t>What is currently in place? </a:t>
            </a:r>
          </a:p>
          <a:p>
            <a:pPr marL="342900" indent="-342900">
              <a:buFont typeface="Arial" panose="020B0604020202020204" pitchFamily="34" charset="0"/>
              <a:buChar char="•"/>
            </a:pPr>
            <a:r>
              <a:rPr lang="en-IE" sz="2400" dirty="0">
                <a:solidFill>
                  <a:srgbClr val="333366"/>
                </a:solidFill>
              </a:rPr>
              <a:t>What is working well?</a:t>
            </a:r>
          </a:p>
          <a:p>
            <a:pPr marL="342900" indent="-342900">
              <a:buFont typeface="Arial" panose="020B0604020202020204" pitchFamily="34" charset="0"/>
              <a:buChar char="•"/>
            </a:pPr>
            <a:r>
              <a:rPr lang="en-IE" sz="2400" dirty="0">
                <a:solidFill>
                  <a:srgbClr val="333366"/>
                </a:solidFill>
              </a:rPr>
              <a:t>What could be improved? </a:t>
            </a:r>
          </a:p>
          <a:p>
            <a:pPr marL="342900" indent="-342900">
              <a:buFont typeface="Arial" panose="020B0604020202020204" pitchFamily="34" charset="0"/>
              <a:buChar char="•"/>
            </a:pPr>
            <a:r>
              <a:rPr lang="en-IE" sz="2400" dirty="0">
                <a:solidFill>
                  <a:srgbClr val="333366"/>
                </a:solidFill>
              </a:rPr>
              <a:t>What suggestions do you have to improve this?</a:t>
            </a:r>
          </a:p>
        </p:txBody>
      </p:sp>
    </p:spTree>
    <p:custDataLst>
      <p:tags r:id="rId1"/>
    </p:custDataLst>
    <p:extLst>
      <p:ext uri="{BB962C8B-B14F-4D97-AF65-F5344CB8AC3E}">
        <p14:creationId xmlns:p14="http://schemas.microsoft.com/office/powerpoint/2010/main" val="26440681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BC38188-DFF2-4410-B291-51FC1F87699C}"/>
              </a:ext>
            </a:extLst>
          </p:cNvPr>
          <p:cNvSpPr>
            <a:spLocks noGrp="1"/>
          </p:cNvSpPr>
          <p:nvPr>
            <p:ph type="body" sz="quarter" idx="10"/>
          </p:nvPr>
        </p:nvSpPr>
        <p:spPr>
          <a:xfrm>
            <a:off x="710213" y="281485"/>
            <a:ext cx="9738803" cy="517505"/>
          </a:xfrm>
        </p:spPr>
        <p:txBody>
          <a:bodyPr/>
          <a:lstStyle/>
          <a:p>
            <a:r>
              <a:rPr lang="en-IE" dirty="0"/>
              <a:t>Step 5: Onboard </a:t>
            </a:r>
            <a:endParaRPr lang="en-ZA" dirty="0"/>
          </a:p>
        </p:txBody>
      </p:sp>
      <p:sp>
        <p:nvSpPr>
          <p:cNvPr id="11" name="TextBox 10">
            <a:extLst>
              <a:ext uri="{FF2B5EF4-FFF2-40B4-BE49-F238E27FC236}">
                <a16:creationId xmlns:a16="http://schemas.microsoft.com/office/drawing/2014/main" id="{290DB281-284F-4189-9D36-4ABB7A1DC4B7}"/>
              </a:ext>
            </a:extLst>
          </p:cNvPr>
          <p:cNvSpPr txBox="1"/>
          <p:nvPr/>
        </p:nvSpPr>
        <p:spPr>
          <a:xfrm>
            <a:off x="709613" y="1205327"/>
            <a:ext cx="9435873" cy="4431983"/>
          </a:xfrm>
          <a:prstGeom prst="rect">
            <a:avLst/>
          </a:prstGeom>
          <a:noFill/>
        </p:spPr>
        <p:txBody>
          <a:bodyPr wrap="square" lIns="91440" tIns="45720" rIns="91440" bIns="45720" anchor="t">
            <a:spAutoFit/>
          </a:bodyPr>
          <a:lstStyle/>
          <a:p>
            <a:r>
              <a:rPr lang="en-IE" altLang="ja-JP" sz="2400" dirty="0">
                <a:solidFill>
                  <a:srgbClr val="333366"/>
                </a:solidFill>
              </a:rPr>
              <a:t>Onboarding occurs after an agreement is reached or changed but before service consumption starts. </a:t>
            </a:r>
          </a:p>
          <a:p>
            <a:r>
              <a:rPr lang="en-IE" altLang="ja-JP" sz="2400" dirty="0">
                <a:solidFill>
                  <a:srgbClr val="333366"/>
                </a:solidFill>
              </a:rPr>
              <a:t>Onboarding creates the first service impression for users</a:t>
            </a:r>
          </a:p>
          <a:p>
            <a:endParaRPr lang="en-IE" sz="2400" dirty="0">
              <a:solidFill>
                <a:srgbClr val="333366"/>
              </a:solidFill>
            </a:endParaRPr>
          </a:p>
          <a:p>
            <a:pPr marL="285750" marR="0" indent="-285750" algn="l" rtl="0">
              <a:buFont typeface="Arial" panose="020B0604020202020204" pitchFamily="34" charset="0"/>
              <a:buChar char="•"/>
            </a:pPr>
            <a:r>
              <a:rPr lang="en-IE" altLang="ja-JP" sz="2400" dirty="0">
                <a:solidFill>
                  <a:srgbClr val="333366"/>
                </a:solidFill>
              </a:rPr>
              <a:t>building awareness about the new service consumers (or the new scope of a service relationship with existing consumers) among stakeholders</a:t>
            </a:r>
          </a:p>
          <a:p>
            <a:pPr marL="285750" marR="0" indent="-285750" algn="l" rtl="0">
              <a:buFont typeface="Arial" panose="020B0604020202020204" pitchFamily="34" charset="0"/>
              <a:buChar char="•"/>
            </a:pPr>
            <a:r>
              <a:rPr lang="en-IE" altLang="ja-JP" sz="2400" dirty="0">
                <a:solidFill>
                  <a:srgbClr val="333366"/>
                </a:solidFill>
              </a:rPr>
              <a:t>ensuring that all resources within the scope of the service offering are prepared for the service provision </a:t>
            </a:r>
          </a:p>
          <a:p>
            <a:pPr marL="285750" marR="0" indent="-285750" algn="l" rtl="0">
              <a:buFont typeface="Arial" panose="020B0604020202020204" pitchFamily="34" charset="0"/>
              <a:buChar char="•"/>
            </a:pPr>
            <a:r>
              <a:rPr lang="en-IE" altLang="ja-JP" sz="2400" dirty="0">
                <a:solidFill>
                  <a:srgbClr val="333366"/>
                </a:solidFill>
              </a:rPr>
              <a:t>ensuring that customers and users are ready for the service consumption</a:t>
            </a:r>
            <a:r>
              <a:rPr lang="en-IE" altLang="ja-JP" dirty="0">
                <a:solidFill>
                  <a:srgbClr val="333366"/>
                </a:solidFill>
              </a:rPr>
              <a:t>. </a:t>
            </a:r>
          </a:p>
          <a:p>
            <a:pPr marL="285750" marR="0" indent="-285750" algn="l" rtl="0">
              <a:buFont typeface="Arial" panose="020B0604020202020204" pitchFamily="34" charset="0"/>
              <a:buChar char="•"/>
            </a:pPr>
            <a:endParaRPr lang="en-IE" altLang="ja-JP" sz="1800" dirty="0">
              <a:solidFill>
                <a:srgbClr val="333366"/>
              </a:solidFill>
            </a:endParaRPr>
          </a:p>
        </p:txBody>
      </p:sp>
    </p:spTree>
    <p:custDataLst>
      <p:tags r:id="rId1"/>
    </p:custDataLst>
    <p:extLst>
      <p:ext uri="{BB962C8B-B14F-4D97-AF65-F5344CB8AC3E}">
        <p14:creationId xmlns:p14="http://schemas.microsoft.com/office/powerpoint/2010/main" val="1089955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50533-8C48-61DF-3B36-702D38E16196}"/>
              </a:ext>
            </a:extLst>
          </p:cNvPr>
          <p:cNvSpPr>
            <a:spLocks noGrp="1"/>
          </p:cNvSpPr>
          <p:nvPr>
            <p:ph type="title"/>
          </p:nvPr>
        </p:nvSpPr>
        <p:spPr/>
        <p:txBody>
          <a:bodyPr/>
          <a:lstStyle/>
          <a:p>
            <a:r>
              <a:rPr lang="en-GB" dirty="0"/>
              <a:t>Customer Journey</a:t>
            </a:r>
          </a:p>
        </p:txBody>
      </p:sp>
      <p:sp>
        <p:nvSpPr>
          <p:cNvPr id="3" name="Content Placeholder 2">
            <a:extLst>
              <a:ext uri="{FF2B5EF4-FFF2-40B4-BE49-F238E27FC236}">
                <a16:creationId xmlns:a16="http://schemas.microsoft.com/office/drawing/2014/main" id="{B8A0CC60-D39D-E78D-9FE5-BBBC8EE8F94B}"/>
              </a:ext>
            </a:extLst>
          </p:cNvPr>
          <p:cNvSpPr>
            <a:spLocks noGrp="1"/>
          </p:cNvSpPr>
          <p:nvPr>
            <p:ph idx="1"/>
          </p:nvPr>
        </p:nvSpPr>
        <p:spPr/>
        <p:txBody>
          <a:bodyPr/>
          <a:lstStyle/>
          <a:p>
            <a:endParaRPr lang="en-GB" dirty="0"/>
          </a:p>
          <a:p>
            <a:endParaRPr lang="en-GB" dirty="0"/>
          </a:p>
        </p:txBody>
      </p:sp>
      <p:sp>
        <p:nvSpPr>
          <p:cNvPr id="4" name="TextBox 3">
            <a:extLst>
              <a:ext uri="{FF2B5EF4-FFF2-40B4-BE49-F238E27FC236}">
                <a16:creationId xmlns:a16="http://schemas.microsoft.com/office/drawing/2014/main" id="{A329971D-3143-6B87-D859-296AB5005D04}"/>
              </a:ext>
            </a:extLst>
          </p:cNvPr>
          <p:cNvSpPr txBox="1"/>
          <p:nvPr/>
        </p:nvSpPr>
        <p:spPr>
          <a:xfrm>
            <a:off x="934947" y="1181528"/>
            <a:ext cx="9565241" cy="3108543"/>
          </a:xfrm>
          <a:prstGeom prst="rect">
            <a:avLst/>
          </a:prstGeom>
          <a:noFill/>
        </p:spPr>
        <p:txBody>
          <a:bodyPr wrap="square" rtlCol="0">
            <a:spAutoFit/>
          </a:bodyPr>
          <a:lstStyle/>
          <a:p>
            <a:r>
              <a:rPr lang="en-GB" sz="2800" dirty="0"/>
              <a:t>Who are your customers?  </a:t>
            </a:r>
          </a:p>
          <a:p>
            <a:endParaRPr lang="en-GB" sz="2800" dirty="0"/>
          </a:p>
          <a:p>
            <a:r>
              <a:rPr lang="en-GB" sz="2800" dirty="0"/>
              <a:t>Are they Internal/External/both? </a:t>
            </a:r>
          </a:p>
          <a:p>
            <a:endParaRPr lang="en-GB" sz="2800" dirty="0"/>
          </a:p>
          <a:p>
            <a:r>
              <a:rPr lang="en-GB" sz="2800" dirty="0"/>
              <a:t>How does your organisation obtain new customers</a:t>
            </a:r>
          </a:p>
          <a:p>
            <a:endParaRPr lang="en-GB" sz="2800" dirty="0"/>
          </a:p>
          <a:p>
            <a:r>
              <a:rPr lang="en-GB" sz="2800" dirty="0"/>
              <a:t>Write your answers in Chat </a:t>
            </a:r>
          </a:p>
        </p:txBody>
      </p:sp>
    </p:spTree>
    <p:extLst>
      <p:ext uri="{BB962C8B-B14F-4D97-AF65-F5344CB8AC3E}">
        <p14:creationId xmlns:p14="http://schemas.microsoft.com/office/powerpoint/2010/main" val="9414351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BC38188-DFF2-4410-B291-51FC1F87699C}"/>
              </a:ext>
            </a:extLst>
          </p:cNvPr>
          <p:cNvSpPr>
            <a:spLocks noGrp="1"/>
          </p:cNvSpPr>
          <p:nvPr>
            <p:ph type="body" sz="quarter" idx="10"/>
          </p:nvPr>
        </p:nvSpPr>
        <p:spPr>
          <a:xfrm>
            <a:off x="710213" y="281485"/>
            <a:ext cx="9738803" cy="517505"/>
          </a:xfrm>
        </p:spPr>
        <p:txBody>
          <a:bodyPr/>
          <a:lstStyle/>
          <a:p>
            <a:r>
              <a:rPr lang="en-IE" dirty="0"/>
              <a:t>Step 5: Onboard </a:t>
            </a:r>
            <a:endParaRPr lang="en-ZA" dirty="0"/>
          </a:p>
        </p:txBody>
      </p:sp>
      <p:sp>
        <p:nvSpPr>
          <p:cNvPr id="11" name="TextBox 10">
            <a:extLst>
              <a:ext uri="{FF2B5EF4-FFF2-40B4-BE49-F238E27FC236}">
                <a16:creationId xmlns:a16="http://schemas.microsoft.com/office/drawing/2014/main" id="{290DB281-284F-4189-9D36-4ABB7A1DC4B7}"/>
              </a:ext>
            </a:extLst>
          </p:cNvPr>
          <p:cNvSpPr txBox="1"/>
          <p:nvPr/>
        </p:nvSpPr>
        <p:spPr>
          <a:xfrm>
            <a:off x="709613" y="1205327"/>
            <a:ext cx="9435873" cy="3970318"/>
          </a:xfrm>
          <a:prstGeom prst="rect">
            <a:avLst/>
          </a:prstGeom>
          <a:noFill/>
        </p:spPr>
        <p:txBody>
          <a:bodyPr wrap="square">
            <a:spAutoFit/>
          </a:bodyPr>
          <a:lstStyle/>
          <a:p>
            <a:r>
              <a:rPr lang="en-IE" altLang="ja-JP" dirty="0">
                <a:solidFill>
                  <a:srgbClr val="333366"/>
                </a:solidFill>
              </a:rPr>
              <a:t>Onboarding approaches were defined as part of product, service, and service offering design.</a:t>
            </a:r>
          </a:p>
          <a:p>
            <a:r>
              <a:rPr lang="en-IE" altLang="ja-JP" dirty="0">
                <a:solidFill>
                  <a:srgbClr val="333366"/>
                </a:solidFill>
              </a:rPr>
              <a:t>From the service provider perspective, successful onboarding relies on the following ITIL management practices: </a:t>
            </a:r>
          </a:p>
          <a:p>
            <a:endParaRPr lang="en-IE" dirty="0">
              <a:solidFill>
                <a:srgbClr val="333366"/>
              </a:solidFill>
            </a:endParaRPr>
          </a:p>
          <a:p>
            <a:pPr marL="285750" marR="0" indent="-285750" algn="l" rtl="0">
              <a:buFont typeface="Arial" panose="020B0604020202020204" pitchFamily="34" charset="0"/>
              <a:buChar char="•"/>
            </a:pPr>
            <a:r>
              <a:rPr lang="en-IE" altLang="ja-JP" dirty="0">
                <a:solidFill>
                  <a:srgbClr val="333366"/>
                </a:solidFill>
              </a:rPr>
              <a:t>deployment management </a:t>
            </a:r>
          </a:p>
          <a:p>
            <a:pPr marL="285750" marR="0" indent="-285750" algn="l" rtl="0">
              <a:buFont typeface="Arial" panose="020B0604020202020204" pitchFamily="34" charset="0"/>
              <a:buChar char="•"/>
            </a:pPr>
            <a:r>
              <a:rPr lang="en-IE" altLang="ja-JP" dirty="0">
                <a:solidFill>
                  <a:srgbClr val="333366"/>
                </a:solidFill>
              </a:rPr>
              <a:t>organizational change management </a:t>
            </a:r>
          </a:p>
          <a:p>
            <a:pPr marL="285750" marR="0" indent="-285750" algn="l" rtl="0">
              <a:buFont typeface="Arial" panose="020B0604020202020204" pitchFamily="34" charset="0"/>
              <a:buChar char="•"/>
            </a:pPr>
            <a:r>
              <a:rPr lang="en-IE" altLang="ja-JP" dirty="0">
                <a:solidFill>
                  <a:srgbClr val="333366"/>
                </a:solidFill>
              </a:rPr>
              <a:t>release management </a:t>
            </a:r>
          </a:p>
          <a:p>
            <a:pPr marL="285750" marR="0" indent="-285750" algn="l" rtl="0">
              <a:buFont typeface="Arial" panose="020B0604020202020204" pitchFamily="34" charset="0"/>
              <a:buChar char="•"/>
            </a:pPr>
            <a:r>
              <a:rPr lang="en-IE" altLang="ja-JP" dirty="0">
                <a:solidFill>
                  <a:srgbClr val="333366"/>
                </a:solidFill>
              </a:rPr>
              <a:t>service configuration management </a:t>
            </a:r>
          </a:p>
          <a:p>
            <a:pPr marL="285750" marR="0" indent="-285750" algn="l" rtl="0">
              <a:buFont typeface="Arial" panose="020B0604020202020204" pitchFamily="34" charset="0"/>
              <a:buChar char="•"/>
            </a:pPr>
            <a:r>
              <a:rPr lang="en-IE" altLang="ja-JP" dirty="0">
                <a:solidFill>
                  <a:srgbClr val="333366"/>
                </a:solidFill>
              </a:rPr>
              <a:t>service design </a:t>
            </a:r>
          </a:p>
          <a:p>
            <a:pPr marL="285750" marR="0" indent="-285750" algn="l" rtl="0">
              <a:buFont typeface="Arial" panose="020B0604020202020204" pitchFamily="34" charset="0"/>
              <a:buChar char="•"/>
            </a:pPr>
            <a:r>
              <a:rPr lang="en-IE" altLang="ja-JP" dirty="0">
                <a:solidFill>
                  <a:srgbClr val="333366"/>
                </a:solidFill>
              </a:rPr>
              <a:t>service desk </a:t>
            </a:r>
          </a:p>
          <a:p>
            <a:pPr marL="285750" marR="0" indent="-285750" algn="l" rtl="0">
              <a:buFont typeface="Arial" panose="020B0604020202020204" pitchFamily="34" charset="0"/>
              <a:buChar char="•"/>
            </a:pPr>
            <a:r>
              <a:rPr lang="en-IE" altLang="ja-JP" dirty="0">
                <a:solidFill>
                  <a:srgbClr val="333366"/>
                </a:solidFill>
              </a:rPr>
              <a:t>service level management. </a:t>
            </a:r>
          </a:p>
          <a:p>
            <a:pPr marR="0" algn="l" rtl="0"/>
            <a:endParaRPr lang="en-IE" altLang="ja-JP" dirty="0">
              <a:solidFill>
                <a:srgbClr val="333366"/>
              </a:solidFill>
            </a:endParaRPr>
          </a:p>
          <a:p>
            <a:pPr marL="285750" marR="0" indent="-285750" algn="l" rtl="0">
              <a:buFont typeface="Arial" panose="020B0604020202020204" pitchFamily="34" charset="0"/>
              <a:buChar char="•"/>
            </a:pPr>
            <a:endParaRPr lang="en-IE" altLang="ja-JP" dirty="0">
              <a:solidFill>
                <a:srgbClr val="333366"/>
              </a:solidFill>
            </a:endParaRPr>
          </a:p>
        </p:txBody>
      </p:sp>
    </p:spTree>
    <p:custDataLst>
      <p:tags r:id="rId1"/>
    </p:custDataLst>
    <p:extLst>
      <p:ext uri="{BB962C8B-B14F-4D97-AF65-F5344CB8AC3E}">
        <p14:creationId xmlns:p14="http://schemas.microsoft.com/office/powerpoint/2010/main" val="9755085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BC38188-DFF2-4410-B291-51FC1F87699C}"/>
              </a:ext>
            </a:extLst>
          </p:cNvPr>
          <p:cNvSpPr>
            <a:spLocks noGrp="1"/>
          </p:cNvSpPr>
          <p:nvPr>
            <p:ph type="body" sz="quarter" idx="10"/>
          </p:nvPr>
        </p:nvSpPr>
        <p:spPr>
          <a:xfrm>
            <a:off x="710213" y="281485"/>
            <a:ext cx="9738803" cy="517505"/>
          </a:xfrm>
        </p:spPr>
        <p:txBody>
          <a:bodyPr/>
          <a:lstStyle/>
          <a:p>
            <a:r>
              <a:rPr lang="en-IE" dirty="0"/>
              <a:t>Step 5: Offboard </a:t>
            </a:r>
            <a:endParaRPr lang="en-ZA" dirty="0"/>
          </a:p>
        </p:txBody>
      </p:sp>
      <p:sp>
        <p:nvSpPr>
          <p:cNvPr id="11" name="TextBox 10">
            <a:extLst>
              <a:ext uri="{FF2B5EF4-FFF2-40B4-BE49-F238E27FC236}">
                <a16:creationId xmlns:a16="http://schemas.microsoft.com/office/drawing/2014/main" id="{290DB281-284F-4189-9D36-4ABB7A1DC4B7}"/>
              </a:ext>
            </a:extLst>
          </p:cNvPr>
          <p:cNvSpPr txBox="1"/>
          <p:nvPr/>
        </p:nvSpPr>
        <p:spPr>
          <a:xfrm>
            <a:off x="709613" y="1205327"/>
            <a:ext cx="9435873" cy="4801314"/>
          </a:xfrm>
          <a:prstGeom prst="rect">
            <a:avLst/>
          </a:prstGeom>
          <a:noFill/>
        </p:spPr>
        <p:txBody>
          <a:bodyPr wrap="square">
            <a:spAutoFit/>
          </a:bodyPr>
          <a:lstStyle/>
          <a:p>
            <a:r>
              <a:rPr lang="en-IE" altLang="ja-JP" sz="1800" dirty="0">
                <a:solidFill>
                  <a:srgbClr val="333366"/>
                </a:solidFill>
              </a:rPr>
              <a:t>Customer offboarding is performed by the service provider upon the expiration or termination of the service agreement. Offboarding actions usually include:</a:t>
            </a:r>
          </a:p>
          <a:p>
            <a:endParaRPr lang="en-IE" altLang="ja-JP" sz="1800" dirty="0">
              <a:solidFill>
                <a:srgbClr val="333366"/>
              </a:solidFill>
            </a:endParaRPr>
          </a:p>
          <a:p>
            <a:pPr marL="285750" indent="-285750">
              <a:buFont typeface="Arial" panose="020B0604020202020204" pitchFamily="34" charset="0"/>
              <a:buChar char="•"/>
            </a:pPr>
            <a:r>
              <a:rPr lang="en-IE" altLang="ja-JP" sz="1800" dirty="0">
                <a:solidFill>
                  <a:srgbClr val="333366"/>
                </a:solidFill>
              </a:rPr>
              <a:t>Communicating about the planned service termination to all relevant stakeholders</a:t>
            </a:r>
          </a:p>
          <a:p>
            <a:pPr marL="285750" indent="-285750">
              <a:buFont typeface="Arial" panose="020B0604020202020204" pitchFamily="34" charset="0"/>
              <a:buChar char="•"/>
            </a:pPr>
            <a:r>
              <a:rPr lang="en-IE" altLang="ja-JP" sz="1800" dirty="0">
                <a:solidFill>
                  <a:srgbClr val="333366"/>
                </a:solidFill>
              </a:rPr>
              <a:t>Responding to any users requesting further information or other support </a:t>
            </a:r>
          </a:p>
          <a:p>
            <a:pPr marL="285750" indent="-285750">
              <a:buFont typeface="Arial" panose="020B0604020202020204" pitchFamily="34" charset="0"/>
              <a:buChar char="•"/>
            </a:pPr>
            <a:r>
              <a:rPr lang="en-IE" altLang="ja-JP" sz="1800" dirty="0">
                <a:solidFill>
                  <a:srgbClr val="333366"/>
                </a:solidFill>
              </a:rPr>
              <a:t>Organizing and performing equipment hand-off from the service consumer to the service provider </a:t>
            </a:r>
          </a:p>
          <a:p>
            <a:pPr marL="285750" indent="-285750">
              <a:buFont typeface="Arial" panose="020B0604020202020204" pitchFamily="34" charset="0"/>
              <a:buChar char="•"/>
            </a:pPr>
            <a:r>
              <a:rPr lang="en-IE" altLang="ja-JP" sz="1800" dirty="0">
                <a:solidFill>
                  <a:srgbClr val="333366"/>
                </a:solidFill>
              </a:rPr>
              <a:t>Removing any service provider resources that have been operating on the service consumer’s premises </a:t>
            </a:r>
          </a:p>
          <a:p>
            <a:pPr marL="285750" indent="-285750">
              <a:buFont typeface="Arial" panose="020B0604020202020204" pitchFamily="34" charset="0"/>
              <a:buChar char="•"/>
            </a:pPr>
            <a:r>
              <a:rPr lang="en-IE" altLang="ja-JP" sz="1800" dirty="0">
                <a:solidFill>
                  <a:srgbClr val="333366"/>
                </a:solidFill>
              </a:rPr>
              <a:t>Revoking access of either party to the other party’s resources</a:t>
            </a:r>
          </a:p>
          <a:p>
            <a:pPr marL="285750" indent="-285750">
              <a:buFont typeface="Arial" panose="020B0604020202020204" pitchFamily="34" charset="0"/>
              <a:buChar char="•"/>
            </a:pPr>
            <a:r>
              <a:rPr lang="en-IE" altLang="ja-JP" sz="1800" dirty="0">
                <a:solidFill>
                  <a:srgbClr val="333366"/>
                </a:solidFill>
              </a:rPr>
              <a:t>Archiving and retaining records </a:t>
            </a:r>
          </a:p>
          <a:p>
            <a:pPr marL="285750" indent="-285750">
              <a:buFont typeface="Arial" panose="020B0604020202020204" pitchFamily="34" charset="0"/>
              <a:buChar char="•"/>
            </a:pPr>
            <a:r>
              <a:rPr lang="en-IE" altLang="ja-JP" sz="1800" dirty="0">
                <a:solidFill>
                  <a:srgbClr val="333366"/>
                </a:solidFill>
              </a:rPr>
              <a:t>Calculating and processing exit payments</a:t>
            </a:r>
          </a:p>
          <a:p>
            <a:pPr marL="285750" indent="-285750">
              <a:buFont typeface="Arial" panose="020B0604020202020204" pitchFamily="34" charset="0"/>
              <a:buChar char="•"/>
            </a:pPr>
            <a:r>
              <a:rPr lang="en-IE" altLang="ja-JP" sz="1800" dirty="0">
                <a:solidFill>
                  <a:srgbClr val="333366"/>
                </a:solidFill>
              </a:rPr>
              <a:t>Changing third-party contracts associated with the services being terminated, such as supporting technical services, insurance, and others</a:t>
            </a:r>
          </a:p>
          <a:p>
            <a:pPr marL="285750" indent="-285750">
              <a:buFont typeface="Arial" panose="020B0604020202020204" pitchFamily="34" charset="0"/>
              <a:buChar char="•"/>
            </a:pPr>
            <a:r>
              <a:rPr lang="en-IE" altLang="ja-JP" sz="1800" dirty="0">
                <a:solidFill>
                  <a:srgbClr val="333366"/>
                </a:solidFill>
              </a:rPr>
              <a:t>Maintaining formal offboarding records as agreed by the parties and/or required by applicable regulations </a:t>
            </a:r>
          </a:p>
          <a:p>
            <a:pPr marL="285750" indent="-285750">
              <a:buFont typeface="Arial" panose="020B0604020202020204" pitchFamily="34" charset="0"/>
              <a:buChar char="•"/>
            </a:pPr>
            <a:r>
              <a:rPr lang="en-IE" altLang="ja-JP" sz="1800" dirty="0">
                <a:solidFill>
                  <a:srgbClr val="333366"/>
                </a:solidFill>
              </a:rPr>
              <a:t>Performing relationship management actions relevant to the situation</a:t>
            </a:r>
          </a:p>
        </p:txBody>
      </p:sp>
    </p:spTree>
    <p:custDataLst>
      <p:tags r:id="rId1"/>
    </p:custDataLst>
    <p:extLst>
      <p:ext uri="{BB962C8B-B14F-4D97-AF65-F5344CB8AC3E}">
        <p14:creationId xmlns:p14="http://schemas.microsoft.com/office/powerpoint/2010/main" val="15999530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BC38188-DFF2-4410-B291-51FC1F87699C}"/>
              </a:ext>
            </a:extLst>
          </p:cNvPr>
          <p:cNvSpPr>
            <a:spLocks noGrp="1"/>
          </p:cNvSpPr>
          <p:nvPr>
            <p:ph type="body" sz="quarter" idx="10"/>
          </p:nvPr>
        </p:nvSpPr>
        <p:spPr>
          <a:xfrm>
            <a:off x="710213" y="281485"/>
            <a:ext cx="9738803" cy="517505"/>
          </a:xfrm>
        </p:spPr>
        <p:txBody>
          <a:bodyPr/>
          <a:lstStyle/>
          <a:p>
            <a:r>
              <a:rPr lang="en-IE" dirty="0"/>
              <a:t>Step 5: Offboard </a:t>
            </a:r>
            <a:endParaRPr lang="en-ZA" dirty="0"/>
          </a:p>
        </p:txBody>
      </p:sp>
      <p:sp>
        <p:nvSpPr>
          <p:cNvPr id="11" name="TextBox 10">
            <a:extLst>
              <a:ext uri="{FF2B5EF4-FFF2-40B4-BE49-F238E27FC236}">
                <a16:creationId xmlns:a16="http://schemas.microsoft.com/office/drawing/2014/main" id="{290DB281-284F-4189-9D36-4ABB7A1DC4B7}"/>
              </a:ext>
            </a:extLst>
          </p:cNvPr>
          <p:cNvSpPr txBox="1"/>
          <p:nvPr/>
        </p:nvSpPr>
        <p:spPr>
          <a:xfrm>
            <a:off x="709613" y="1205327"/>
            <a:ext cx="9435873" cy="5109091"/>
          </a:xfrm>
          <a:prstGeom prst="rect">
            <a:avLst/>
          </a:prstGeom>
          <a:noFill/>
        </p:spPr>
        <p:txBody>
          <a:bodyPr wrap="square">
            <a:spAutoFit/>
          </a:bodyPr>
          <a:lstStyle/>
          <a:p>
            <a:r>
              <a:rPr lang="en-IE" altLang="ja-JP" sz="2800" dirty="0">
                <a:solidFill>
                  <a:srgbClr val="333366"/>
                </a:solidFill>
              </a:rPr>
              <a:t>Offboarding is supported by many ITIL management practices, including:</a:t>
            </a:r>
          </a:p>
          <a:p>
            <a:r>
              <a:rPr lang="en-IE" altLang="ja-JP" sz="2800" dirty="0">
                <a:solidFill>
                  <a:srgbClr val="333366"/>
                </a:solidFill>
              </a:rPr>
              <a:t> </a:t>
            </a:r>
          </a:p>
          <a:p>
            <a:pPr marL="285750" indent="-285750">
              <a:buFont typeface="Arial" panose="020B0604020202020204" pitchFamily="34" charset="0"/>
              <a:buChar char="•"/>
            </a:pPr>
            <a:r>
              <a:rPr lang="en-IE" altLang="ja-JP" sz="2800" dirty="0">
                <a:solidFill>
                  <a:srgbClr val="333366"/>
                </a:solidFill>
              </a:rPr>
              <a:t>change enablement </a:t>
            </a:r>
          </a:p>
          <a:p>
            <a:pPr marL="285750" indent="-285750">
              <a:buFont typeface="Arial" panose="020B0604020202020204" pitchFamily="34" charset="0"/>
              <a:buChar char="•"/>
            </a:pPr>
            <a:r>
              <a:rPr lang="en-IE" altLang="ja-JP" sz="2800" dirty="0">
                <a:solidFill>
                  <a:srgbClr val="333366"/>
                </a:solidFill>
              </a:rPr>
              <a:t>deployment management </a:t>
            </a:r>
          </a:p>
          <a:p>
            <a:pPr marL="285750" indent="-285750">
              <a:buFont typeface="Arial" panose="020B0604020202020204" pitchFamily="34" charset="0"/>
              <a:buChar char="•"/>
            </a:pPr>
            <a:r>
              <a:rPr lang="en-IE" altLang="ja-JP" sz="2800" dirty="0">
                <a:solidFill>
                  <a:srgbClr val="333366"/>
                </a:solidFill>
              </a:rPr>
              <a:t>infrastructure and platform management </a:t>
            </a:r>
          </a:p>
          <a:p>
            <a:pPr marL="285750" indent="-285750">
              <a:buFont typeface="Arial" panose="020B0604020202020204" pitchFamily="34" charset="0"/>
              <a:buChar char="•"/>
            </a:pPr>
            <a:r>
              <a:rPr lang="en-IE" altLang="ja-JP" sz="2800" dirty="0">
                <a:solidFill>
                  <a:srgbClr val="333366"/>
                </a:solidFill>
              </a:rPr>
              <a:t>IT asset management </a:t>
            </a:r>
          </a:p>
          <a:p>
            <a:pPr marL="285750" indent="-285750">
              <a:buFont typeface="Arial" panose="020B0604020202020204" pitchFamily="34" charset="0"/>
              <a:buChar char="•"/>
            </a:pPr>
            <a:r>
              <a:rPr lang="en-IE" altLang="ja-JP" sz="2800" dirty="0">
                <a:solidFill>
                  <a:srgbClr val="333366"/>
                </a:solidFill>
              </a:rPr>
              <a:t>release management </a:t>
            </a:r>
          </a:p>
          <a:p>
            <a:pPr marL="285750" indent="-285750">
              <a:buFont typeface="Arial" panose="020B0604020202020204" pitchFamily="34" charset="0"/>
              <a:buChar char="•"/>
            </a:pPr>
            <a:r>
              <a:rPr lang="en-IE" altLang="ja-JP" sz="2800" dirty="0">
                <a:solidFill>
                  <a:srgbClr val="333366"/>
                </a:solidFill>
              </a:rPr>
              <a:t>service configuration management </a:t>
            </a:r>
          </a:p>
          <a:p>
            <a:pPr marL="285750" indent="-285750">
              <a:buFont typeface="Arial" panose="020B0604020202020204" pitchFamily="34" charset="0"/>
              <a:buChar char="•"/>
            </a:pPr>
            <a:r>
              <a:rPr lang="en-IE" altLang="ja-JP" sz="2800" dirty="0">
                <a:solidFill>
                  <a:srgbClr val="333366"/>
                </a:solidFill>
              </a:rPr>
              <a:t>service level management </a:t>
            </a:r>
          </a:p>
          <a:p>
            <a:pPr marL="285750" indent="-285750">
              <a:buFont typeface="Arial" panose="020B0604020202020204" pitchFamily="34" charset="0"/>
              <a:buChar char="•"/>
            </a:pPr>
            <a:r>
              <a:rPr lang="en-IE" altLang="ja-JP" sz="2800" dirty="0">
                <a:solidFill>
                  <a:srgbClr val="333366"/>
                </a:solidFill>
              </a:rPr>
              <a:t>software development and management. </a:t>
            </a:r>
          </a:p>
          <a:p>
            <a:pPr marL="285750" marR="0" indent="-285750" algn="l" rtl="0">
              <a:buFont typeface="Arial" panose="020B0604020202020204" pitchFamily="34" charset="0"/>
              <a:buChar char="•"/>
            </a:pPr>
            <a:endParaRPr lang="en-IE" altLang="ja-JP" sz="1800" dirty="0">
              <a:solidFill>
                <a:srgbClr val="333366"/>
              </a:solidFill>
            </a:endParaRPr>
          </a:p>
        </p:txBody>
      </p:sp>
    </p:spTree>
    <p:custDataLst>
      <p:tags r:id="rId1"/>
    </p:custDataLst>
    <p:extLst>
      <p:ext uri="{BB962C8B-B14F-4D97-AF65-F5344CB8AC3E}">
        <p14:creationId xmlns:p14="http://schemas.microsoft.com/office/powerpoint/2010/main" val="30435622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BC38188-DFF2-4410-B291-51FC1F87699C}"/>
              </a:ext>
            </a:extLst>
          </p:cNvPr>
          <p:cNvSpPr>
            <a:spLocks noGrp="1"/>
          </p:cNvSpPr>
          <p:nvPr>
            <p:ph type="body" sz="quarter" idx="10"/>
          </p:nvPr>
        </p:nvSpPr>
        <p:spPr>
          <a:xfrm>
            <a:off x="710213" y="281485"/>
            <a:ext cx="9738803" cy="517505"/>
          </a:xfrm>
        </p:spPr>
        <p:txBody>
          <a:bodyPr/>
          <a:lstStyle/>
          <a:p>
            <a:r>
              <a:rPr lang="en-IE" dirty="0"/>
              <a:t>Step 5: Offboard </a:t>
            </a:r>
            <a:endParaRPr lang="en-ZA" dirty="0"/>
          </a:p>
        </p:txBody>
      </p:sp>
      <p:sp>
        <p:nvSpPr>
          <p:cNvPr id="11" name="TextBox 10">
            <a:extLst>
              <a:ext uri="{FF2B5EF4-FFF2-40B4-BE49-F238E27FC236}">
                <a16:creationId xmlns:a16="http://schemas.microsoft.com/office/drawing/2014/main" id="{290DB281-284F-4189-9D36-4ABB7A1DC4B7}"/>
              </a:ext>
            </a:extLst>
          </p:cNvPr>
          <p:cNvSpPr txBox="1"/>
          <p:nvPr/>
        </p:nvSpPr>
        <p:spPr>
          <a:xfrm>
            <a:off x="709613" y="1205327"/>
            <a:ext cx="9435873" cy="4555093"/>
          </a:xfrm>
          <a:prstGeom prst="rect">
            <a:avLst/>
          </a:prstGeom>
          <a:noFill/>
        </p:spPr>
        <p:txBody>
          <a:bodyPr wrap="square" lIns="91440" tIns="45720" rIns="91440" bIns="45720" anchor="t">
            <a:spAutoFit/>
          </a:bodyPr>
          <a:lstStyle/>
          <a:p>
            <a:r>
              <a:rPr lang="en-IE" altLang="ja-JP" sz="2800" dirty="0">
                <a:solidFill>
                  <a:srgbClr val="333366"/>
                </a:solidFill>
              </a:rPr>
              <a:t>User offboarding usually includes: </a:t>
            </a:r>
          </a:p>
          <a:p>
            <a:endParaRPr lang="en-IE" altLang="ja-JP" sz="2800" dirty="0">
              <a:solidFill>
                <a:srgbClr val="333366"/>
              </a:solidFill>
            </a:endParaRPr>
          </a:p>
          <a:p>
            <a:pPr marL="457200" indent="-457200">
              <a:buFont typeface="Arial" panose="020B0604020202020204" pitchFamily="34" charset="0"/>
              <a:buChar char="•"/>
            </a:pPr>
            <a:r>
              <a:rPr lang="en-IE" altLang="ja-JP" sz="2400" dirty="0">
                <a:solidFill>
                  <a:srgbClr val="333366"/>
                </a:solidFill>
                <a:ea typeface="ＭＳ Ｐゴシック"/>
              </a:rPr>
              <a:t>communicating about the planned offboarding</a:t>
            </a:r>
          </a:p>
          <a:p>
            <a:pPr marL="457200" indent="-457200">
              <a:buFont typeface="Arial" panose="020B0604020202020204" pitchFamily="34" charset="0"/>
              <a:buChar char="•"/>
            </a:pPr>
            <a:r>
              <a:rPr lang="en-IE" altLang="ja-JP" sz="2400" dirty="0">
                <a:solidFill>
                  <a:srgbClr val="333366"/>
                </a:solidFill>
                <a:ea typeface="ＭＳ Ｐゴシック"/>
              </a:rPr>
              <a:t>interacting with users</a:t>
            </a:r>
            <a:endParaRPr lang="en-IE" altLang="ja-JP" sz="2400" dirty="0">
              <a:solidFill>
                <a:srgbClr val="333366"/>
              </a:solidFill>
              <a:ea typeface="ＭＳ Ｐゴシック"/>
              <a:cs typeface="Arial"/>
            </a:endParaRPr>
          </a:p>
          <a:p>
            <a:pPr marL="457200" indent="-457200">
              <a:buFont typeface="Arial" panose="020B0604020202020204" pitchFamily="34" charset="0"/>
              <a:buChar char="•"/>
            </a:pPr>
            <a:r>
              <a:rPr lang="en-IE" altLang="ja-JP" sz="2400" dirty="0">
                <a:solidFill>
                  <a:srgbClr val="333366"/>
                </a:solidFill>
                <a:ea typeface="ＭＳ Ｐゴシック"/>
              </a:rPr>
              <a:t>organizing equipment hand-off from the user to the service provider</a:t>
            </a:r>
            <a:endParaRPr lang="en-IE" altLang="ja-JP" sz="2400" dirty="0">
              <a:solidFill>
                <a:srgbClr val="333366"/>
              </a:solidFill>
              <a:ea typeface="ＭＳ Ｐゴシック"/>
              <a:cs typeface="Arial"/>
            </a:endParaRPr>
          </a:p>
          <a:p>
            <a:pPr marL="457200" indent="-457200">
              <a:buFont typeface="Arial" panose="020B0604020202020204" pitchFamily="34" charset="0"/>
              <a:buChar char="•"/>
            </a:pPr>
            <a:r>
              <a:rPr lang="en-IE" altLang="ja-JP" sz="2400" dirty="0">
                <a:solidFill>
                  <a:srgbClr val="333366"/>
                </a:solidFill>
                <a:ea typeface="ＭＳ Ｐゴシック"/>
              </a:rPr>
              <a:t>changing or cancelling the user’s access </a:t>
            </a:r>
            <a:endParaRPr lang="en-IE" altLang="ja-JP" sz="2400" dirty="0">
              <a:solidFill>
                <a:srgbClr val="333366"/>
              </a:solidFill>
              <a:ea typeface="ＭＳ Ｐゴシック"/>
              <a:cs typeface="Arial"/>
            </a:endParaRPr>
          </a:p>
          <a:p>
            <a:pPr marL="457200" indent="-457200">
              <a:buFont typeface="Arial" panose="020B0604020202020204" pitchFamily="34" charset="0"/>
              <a:buChar char="•"/>
            </a:pPr>
            <a:r>
              <a:rPr lang="en-IE" altLang="ja-JP" sz="2400" dirty="0">
                <a:solidFill>
                  <a:srgbClr val="333366"/>
                </a:solidFill>
              </a:rPr>
              <a:t>securing records by archiving and retaining </a:t>
            </a:r>
          </a:p>
          <a:p>
            <a:pPr marL="457200" indent="-457200">
              <a:buFont typeface="Arial" panose="020B0604020202020204" pitchFamily="34" charset="0"/>
              <a:buChar char="•"/>
            </a:pPr>
            <a:r>
              <a:rPr lang="en-IE" altLang="ja-JP" sz="2400" dirty="0">
                <a:solidFill>
                  <a:srgbClr val="333366"/>
                </a:solidFill>
              </a:rPr>
              <a:t>deleting information that is not archived</a:t>
            </a:r>
          </a:p>
          <a:p>
            <a:pPr marL="457200" indent="-457200">
              <a:buFont typeface="Arial" panose="020B0604020202020204" pitchFamily="34" charset="0"/>
              <a:buChar char="•"/>
            </a:pPr>
            <a:r>
              <a:rPr lang="en-IE" altLang="ja-JP" sz="2400" dirty="0">
                <a:solidFill>
                  <a:srgbClr val="333366"/>
                </a:solidFill>
                <a:ea typeface="ＭＳ Ｐゴシック"/>
              </a:rPr>
              <a:t>maintaining the formal offboarding records agreed by the parties </a:t>
            </a:r>
            <a:endParaRPr lang="en-IE" altLang="ja-JP" sz="2400" dirty="0">
              <a:solidFill>
                <a:srgbClr val="333366"/>
              </a:solidFill>
              <a:ea typeface="ＭＳ Ｐゴシック"/>
              <a:cs typeface="Arial"/>
            </a:endParaRPr>
          </a:p>
          <a:p>
            <a:pPr marL="457200" indent="-457200">
              <a:buFont typeface="Arial" panose="020B0604020202020204" pitchFamily="34" charset="0"/>
              <a:buChar char="•"/>
            </a:pPr>
            <a:r>
              <a:rPr lang="en-IE" altLang="ja-JP" sz="2400" dirty="0">
                <a:solidFill>
                  <a:srgbClr val="333366"/>
                </a:solidFill>
                <a:ea typeface="ＭＳ Ｐゴシック"/>
              </a:rPr>
              <a:t>performing relationship management actions </a:t>
            </a:r>
            <a:endParaRPr lang="en-IE" altLang="ja-JP" sz="2800" dirty="0">
              <a:solidFill>
                <a:srgbClr val="333366"/>
              </a:solidFill>
            </a:endParaRPr>
          </a:p>
          <a:p>
            <a:pPr marL="285750" marR="0" indent="-285750" algn="l" rtl="0">
              <a:buFont typeface="Arial" panose="020B0604020202020204" pitchFamily="34" charset="0"/>
              <a:buChar char="•"/>
            </a:pPr>
            <a:endParaRPr lang="en-IE" altLang="ja-JP" sz="1800" dirty="0">
              <a:solidFill>
                <a:srgbClr val="333366"/>
              </a:solidFill>
            </a:endParaRPr>
          </a:p>
        </p:txBody>
      </p:sp>
    </p:spTree>
    <p:custDataLst>
      <p:tags r:id="rId1"/>
    </p:custDataLst>
    <p:extLst>
      <p:ext uri="{BB962C8B-B14F-4D97-AF65-F5344CB8AC3E}">
        <p14:creationId xmlns:p14="http://schemas.microsoft.com/office/powerpoint/2010/main" val="23888734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BC38188-DFF2-4410-B291-51FC1F87699C}"/>
              </a:ext>
            </a:extLst>
          </p:cNvPr>
          <p:cNvSpPr>
            <a:spLocks noGrp="1"/>
          </p:cNvSpPr>
          <p:nvPr>
            <p:ph type="body" sz="quarter" idx="10"/>
          </p:nvPr>
        </p:nvSpPr>
        <p:spPr>
          <a:xfrm>
            <a:off x="710213" y="281485"/>
            <a:ext cx="9738803" cy="517505"/>
          </a:xfrm>
        </p:spPr>
        <p:txBody>
          <a:bodyPr/>
          <a:lstStyle/>
          <a:p>
            <a:r>
              <a:rPr lang="en-IE" dirty="0"/>
              <a:t>Step 6: Co-create</a:t>
            </a:r>
            <a:endParaRPr lang="en-ZA" dirty="0"/>
          </a:p>
        </p:txBody>
      </p:sp>
      <p:sp>
        <p:nvSpPr>
          <p:cNvPr id="11" name="TextBox 10">
            <a:extLst>
              <a:ext uri="{FF2B5EF4-FFF2-40B4-BE49-F238E27FC236}">
                <a16:creationId xmlns:a16="http://schemas.microsoft.com/office/drawing/2014/main" id="{290DB281-284F-4189-9D36-4ABB7A1DC4B7}"/>
              </a:ext>
            </a:extLst>
          </p:cNvPr>
          <p:cNvSpPr txBox="1"/>
          <p:nvPr/>
        </p:nvSpPr>
        <p:spPr>
          <a:xfrm>
            <a:off x="709613" y="1205327"/>
            <a:ext cx="11192101" cy="2800767"/>
          </a:xfrm>
          <a:prstGeom prst="rect">
            <a:avLst/>
          </a:prstGeom>
          <a:noFill/>
        </p:spPr>
        <p:txBody>
          <a:bodyPr wrap="square">
            <a:spAutoFit/>
          </a:bodyPr>
          <a:lstStyle/>
          <a:p>
            <a:r>
              <a:rPr lang="en-IE" altLang="ja-JP" sz="2000" dirty="0">
                <a:solidFill>
                  <a:srgbClr val="333366"/>
                </a:solidFill>
              </a:rPr>
              <a:t>The purpose of this step is for those involved in the service relationship to act together to ensure continual value co-creation based on agreed service offerings.</a:t>
            </a:r>
          </a:p>
          <a:p>
            <a:endParaRPr lang="en-IE" altLang="ja-JP" sz="2000" dirty="0">
              <a:solidFill>
                <a:srgbClr val="333366"/>
              </a:solidFill>
            </a:endParaRPr>
          </a:p>
          <a:p>
            <a:r>
              <a:rPr lang="en-IE" altLang="ja-JP" sz="2000" dirty="0">
                <a:solidFill>
                  <a:srgbClr val="333366"/>
                </a:solidFill>
              </a:rPr>
              <a:t>The scope of the service provision and consumption step includes: </a:t>
            </a:r>
          </a:p>
          <a:p>
            <a:endParaRPr lang="en-IE" altLang="ja-JP" sz="2000" dirty="0">
              <a:solidFill>
                <a:srgbClr val="333366"/>
              </a:solidFill>
            </a:endParaRPr>
          </a:p>
          <a:p>
            <a:pPr marL="457200" indent="-457200">
              <a:buFont typeface="Arial" panose="020B0604020202020204" pitchFamily="34" charset="0"/>
              <a:buChar char="•"/>
            </a:pPr>
            <a:r>
              <a:rPr lang="en-IE" altLang="ja-JP" sz="2000" dirty="0">
                <a:solidFill>
                  <a:srgbClr val="333366"/>
                </a:solidFill>
              </a:rPr>
              <a:t>service delivery and support </a:t>
            </a:r>
          </a:p>
          <a:p>
            <a:pPr marL="457200" indent="-457200">
              <a:buFont typeface="Arial" panose="020B0604020202020204" pitchFamily="34" charset="0"/>
              <a:buChar char="•"/>
            </a:pPr>
            <a:r>
              <a:rPr lang="en-IE" altLang="ja-JP" sz="2000" dirty="0">
                <a:solidFill>
                  <a:srgbClr val="333366"/>
                </a:solidFill>
              </a:rPr>
              <a:t>service consumption </a:t>
            </a:r>
          </a:p>
          <a:p>
            <a:pPr marL="457200" indent="-457200">
              <a:buFont typeface="Arial" panose="020B0604020202020204" pitchFamily="34" charset="0"/>
              <a:buChar char="•"/>
            </a:pPr>
            <a:r>
              <a:rPr lang="en-IE" altLang="ja-JP" sz="2000" dirty="0">
                <a:solidFill>
                  <a:srgbClr val="333366"/>
                </a:solidFill>
              </a:rPr>
              <a:t>service usage</a:t>
            </a:r>
          </a:p>
          <a:p>
            <a:pPr marL="285750" marR="0" indent="-285750" algn="l" rtl="0">
              <a:buFont typeface="Arial" panose="020B0604020202020204" pitchFamily="34" charset="0"/>
              <a:buChar char="•"/>
            </a:pPr>
            <a:endParaRPr lang="en-IE" altLang="ja-JP" sz="1400" dirty="0">
              <a:solidFill>
                <a:srgbClr val="333366"/>
              </a:solidFill>
            </a:endParaRPr>
          </a:p>
        </p:txBody>
      </p:sp>
    </p:spTree>
    <p:custDataLst>
      <p:tags r:id="rId1"/>
    </p:custDataLst>
    <p:extLst>
      <p:ext uri="{BB962C8B-B14F-4D97-AF65-F5344CB8AC3E}">
        <p14:creationId xmlns:p14="http://schemas.microsoft.com/office/powerpoint/2010/main" val="32738560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BC38188-DFF2-4410-B291-51FC1F87699C}"/>
              </a:ext>
            </a:extLst>
          </p:cNvPr>
          <p:cNvSpPr>
            <a:spLocks noGrp="1"/>
          </p:cNvSpPr>
          <p:nvPr>
            <p:ph type="body" sz="quarter" idx="10"/>
          </p:nvPr>
        </p:nvSpPr>
        <p:spPr>
          <a:xfrm>
            <a:off x="710213" y="281485"/>
            <a:ext cx="9738803" cy="517505"/>
          </a:xfrm>
        </p:spPr>
        <p:txBody>
          <a:bodyPr/>
          <a:lstStyle/>
          <a:p>
            <a:r>
              <a:rPr lang="en-IE" dirty="0"/>
              <a:t>Step 6: Co-create</a:t>
            </a:r>
            <a:endParaRPr lang="en-ZA" dirty="0"/>
          </a:p>
        </p:txBody>
      </p:sp>
      <p:sp>
        <p:nvSpPr>
          <p:cNvPr id="11" name="TextBox 10">
            <a:extLst>
              <a:ext uri="{FF2B5EF4-FFF2-40B4-BE49-F238E27FC236}">
                <a16:creationId xmlns:a16="http://schemas.microsoft.com/office/drawing/2014/main" id="{290DB281-284F-4189-9D36-4ABB7A1DC4B7}"/>
              </a:ext>
            </a:extLst>
          </p:cNvPr>
          <p:cNvSpPr txBox="1"/>
          <p:nvPr/>
        </p:nvSpPr>
        <p:spPr>
          <a:xfrm>
            <a:off x="709613" y="730796"/>
            <a:ext cx="9522958" cy="5078313"/>
          </a:xfrm>
          <a:prstGeom prst="rect">
            <a:avLst/>
          </a:prstGeom>
          <a:noFill/>
        </p:spPr>
        <p:txBody>
          <a:bodyPr wrap="square" lIns="91440" tIns="45720" rIns="91440" bIns="45720" anchor="t">
            <a:spAutoFit/>
          </a:bodyPr>
          <a:lstStyle/>
          <a:p>
            <a:r>
              <a:rPr lang="en-IE" altLang="ja-JP" u="sng" dirty="0">
                <a:solidFill>
                  <a:srgbClr val="333366"/>
                </a:solidFill>
              </a:rPr>
              <a:t>Service empathy</a:t>
            </a:r>
          </a:p>
          <a:p>
            <a:r>
              <a:rPr lang="en-IE" altLang="ja-JP" sz="1600" dirty="0">
                <a:solidFill>
                  <a:srgbClr val="333366"/>
                </a:solidFill>
              </a:rPr>
              <a:t>The ability to recognize, understand, predict, and project the interests, needs, intentions, and experiences of another party in order to establish, maintain, and improve the service relationship</a:t>
            </a:r>
          </a:p>
          <a:p>
            <a:endParaRPr lang="en-IE" altLang="ja-JP" sz="1600" dirty="0">
              <a:solidFill>
                <a:srgbClr val="333366"/>
              </a:solidFill>
            </a:endParaRPr>
          </a:p>
          <a:p>
            <a:r>
              <a:rPr lang="en-IE" altLang="ja-JP" u="sng" dirty="0">
                <a:solidFill>
                  <a:srgbClr val="333366"/>
                </a:solidFill>
              </a:rPr>
              <a:t>Service mindset</a:t>
            </a:r>
          </a:p>
          <a:p>
            <a:r>
              <a:rPr lang="en-IE" altLang="ja-JP" sz="1600" dirty="0">
                <a:solidFill>
                  <a:srgbClr val="333366"/>
                </a:solidFill>
              </a:rPr>
              <a:t>An important component of the organizational culture that defines an organization’s behaviour in service relationships. A service mindset includes the shared values and guiding principles adopted and followed by an organization.</a:t>
            </a:r>
          </a:p>
          <a:p>
            <a:r>
              <a:rPr lang="en-IE" altLang="ja-JP" sz="1600" dirty="0">
                <a:solidFill>
                  <a:srgbClr val="333366"/>
                </a:solidFill>
                <a:ea typeface="ＭＳ Ｐゴシック"/>
              </a:rPr>
              <a:t>A service mindset implies the following values and principles:</a:t>
            </a:r>
            <a:endParaRPr lang="en-IE" altLang="ja-JP" sz="1600" dirty="0">
              <a:solidFill>
                <a:srgbClr val="333366"/>
              </a:solidFill>
              <a:ea typeface="ＭＳ Ｐゴシック"/>
              <a:cs typeface="Arial"/>
            </a:endParaRPr>
          </a:p>
          <a:p>
            <a:endParaRPr lang="en-IE" sz="1600" dirty="0">
              <a:solidFill>
                <a:srgbClr val="333366"/>
              </a:solidFill>
            </a:endParaRPr>
          </a:p>
          <a:p>
            <a:pPr marL="457200" indent="-457200">
              <a:buFont typeface="Arial" panose="020B0604020202020204" pitchFamily="34" charset="0"/>
              <a:buChar char="•"/>
            </a:pPr>
            <a:r>
              <a:rPr lang="en-IE" altLang="ja-JP" sz="1600" dirty="0">
                <a:solidFill>
                  <a:srgbClr val="333366"/>
                </a:solidFill>
              </a:rPr>
              <a:t>know your customer/user </a:t>
            </a:r>
          </a:p>
          <a:p>
            <a:pPr marL="457200" indent="-457200">
              <a:buFont typeface="Arial" panose="020B0604020202020204" pitchFamily="34" charset="0"/>
              <a:buChar char="•"/>
            </a:pPr>
            <a:r>
              <a:rPr lang="en-IE" altLang="ja-JP" sz="1600" dirty="0">
                <a:solidFill>
                  <a:srgbClr val="333366"/>
                </a:solidFill>
              </a:rPr>
              <a:t>know the customer/user expectations </a:t>
            </a:r>
          </a:p>
          <a:p>
            <a:pPr marL="457200" indent="-457200">
              <a:buFont typeface="Arial" panose="020B0604020202020204" pitchFamily="34" charset="0"/>
              <a:buChar char="•"/>
            </a:pPr>
            <a:r>
              <a:rPr lang="en-IE" altLang="ja-JP" sz="1600" dirty="0">
                <a:solidFill>
                  <a:srgbClr val="333366"/>
                </a:solidFill>
              </a:rPr>
              <a:t>focus on customer value </a:t>
            </a:r>
          </a:p>
          <a:p>
            <a:pPr marL="457200" indent="-457200">
              <a:buFont typeface="Arial" panose="020B0604020202020204" pitchFamily="34" charset="0"/>
              <a:buChar char="•"/>
            </a:pPr>
            <a:r>
              <a:rPr lang="en-IE" altLang="ja-JP" sz="1600" dirty="0">
                <a:solidFill>
                  <a:srgbClr val="333366"/>
                </a:solidFill>
              </a:rPr>
              <a:t>take responsibility </a:t>
            </a:r>
          </a:p>
          <a:p>
            <a:pPr marL="457200" indent="-457200">
              <a:buFont typeface="Arial" panose="020B0604020202020204" pitchFamily="34" charset="0"/>
              <a:buChar char="•"/>
            </a:pPr>
            <a:r>
              <a:rPr lang="en-IE" altLang="ja-JP" sz="1600" dirty="0">
                <a:solidFill>
                  <a:srgbClr val="333366"/>
                </a:solidFill>
              </a:rPr>
              <a:t>show empathy </a:t>
            </a:r>
          </a:p>
          <a:p>
            <a:pPr marL="457200" indent="-457200">
              <a:buFont typeface="Arial" panose="020B0604020202020204" pitchFamily="34" charset="0"/>
              <a:buChar char="•"/>
            </a:pPr>
            <a:r>
              <a:rPr lang="en-IE" altLang="ja-JP" sz="1600" dirty="0">
                <a:solidFill>
                  <a:srgbClr val="333366"/>
                </a:solidFill>
              </a:rPr>
              <a:t>acknowledge and adapt to culture </a:t>
            </a:r>
          </a:p>
          <a:p>
            <a:pPr marL="457200" indent="-457200">
              <a:buFont typeface="Arial" panose="020B0604020202020204" pitchFamily="34" charset="0"/>
              <a:buChar char="•"/>
            </a:pPr>
            <a:r>
              <a:rPr lang="en-IE" altLang="ja-JP" sz="1600" dirty="0">
                <a:solidFill>
                  <a:srgbClr val="333366"/>
                </a:solidFill>
              </a:rPr>
              <a:t>encourage collaboration </a:t>
            </a:r>
          </a:p>
          <a:p>
            <a:pPr marL="457200" indent="-457200">
              <a:buFont typeface="Arial" panose="020B0604020202020204" pitchFamily="34" charset="0"/>
              <a:buChar char="•"/>
            </a:pPr>
            <a:r>
              <a:rPr lang="en-IE" altLang="ja-JP" sz="1600" dirty="0">
                <a:solidFill>
                  <a:srgbClr val="333366"/>
                </a:solidFill>
              </a:rPr>
              <a:t>show generosity</a:t>
            </a:r>
          </a:p>
          <a:p>
            <a:pPr marL="457200" indent="-457200">
              <a:buFont typeface="Arial" panose="020B0604020202020204" pitchFamily="34" charset="0"/>
              <a:buChar char="•"/>
            </a:pPr>
            <a:r>
              <a:rPr lang="en-IE" altLang="ja-JP" sz="1600" dirty="0">
                <a:solidFill>
                  <a:srgbClr val="333366"/>
                </a:solidFill>
              </a:rPr>
              <a:t>show ingenuity, including intelligent disobedience </a:t>
            </a:r>
          </a:p>
          <a:p>
            <a:pPr marL="457200" indent="-457200">
              <a:buFont typeface="Arial" panose="020B0604020202020204" pitchFamily="34" charset="0"/>
              <a:buChar char="•"/>
            </a:pPr>
            <a:r>
              <a:rPr lang="en-IE" altLang="ja-JP" sz="1600" dirty="0">
                <a:solidFill>
                  <a:srgbClr val="333366"/>
                </a:solidFill>
              </a:rPr>
              <a:t>never behave unethically. </a:t>
            </a:r>
          </a:p>
        </p:txBody>
      </p:sp>
    </p:spTree>
    <p:custDataLst>
      <p:tags r:id="rId1"/>
    </p:custDataLst>
    <p:extLst>
      <p:ext uri="{BB962C8B-B14F-4D97-AF65-F5344CB8AC3E}">
        <p14:creationId xmlns:p14="http://schemas.microsoft.com/office/powerpoint/2010/main" val="3426802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BC38188-DFF2-4410-B291-51FC1F87699C}"/>
              </a:ext>
            </a:extLst>
          </p:cNvPr>
          <p:cNvSpPr>
            <a:spLocks noGrp="1"/>
          </p:cNvSpPr>
          <p:nvPr>
            <p:ph type="body" sz="quarter" idx="10"/>
          </p:nvPr>
        </p:nvSpPr>
        <p:spPr>
          <a:xfrm>
            <a:off x="710213" y="281485"/>
            <a:ext cx="9738803" cy="517505"/>
          </a:xfrm>
        </p:spPr>
        <p:txBody>
          <a:bodyPr/>
          <a:lstStyle/>
          <a:p>
            <a:r>
              <a:rPr lang="en-IE" dirty="0"/>
              <a:t>Step 6: Co-create</a:t>
            </a:r>
            <a:endParaRPr lang="en-ZA" dirty="0"/>
          </a:p>
        </p:txBody>
      </p:sp>
      <p:sp>
        <p:nvSpPr>
          <p:cNvPr id="11" name="TextBox 10">
            <a:extLst>
              <a:ext uri="{FF2B5EF4-FFF2-40B4-BE49-F238E27FC236}">
                <a16:creationId xmlns:a16="http://schemas.microsoft.com/office/drawing/2014/main" id="{290DB281-284F-4189-9D36-4ABB7A1DC4B7}"/>
              </a:ext>
            </a:extLst>
          </p:cNvPr>
          <p:cNvSpPr txBox="1"/>
          <p:nvPr/>
        </p:nvSpPr>
        <p:spPr>
          <a:xfrm>
            <a:off x="709613" y="1083590"/>
            <a:ext cx="10597015" cy="5717719"/>
          </a:xfrm>
          <a:prstGeom prst="rect">
            <a:avLst/>
          </a:prstGeom>
          <a:noFill/>
        </p:spPr>
        <p:txBody>
          <a:bodyPr wrap="square">
            <a:spAutoFit/>
          </a:bodyPr>
          <a:lstStyle/>
          <a:p>
            <a:r>
              <a:rPr lang="en-IE" altLang="ja-JP" sz="1800" dirty="0">
                <a:solidFill>
                  <a:srgbClr val="333366"/>
                </a:solidFill>
              </a:rPr>
              <a:t>The purpose of the service desk practice is to capture demand for incident resolution and service requests. It should also be the entry point and single point of contact for the service provider for all of its users.</a:t>
            </a:r>
          </a:p>
          <a:p>
            <a:endParaRPr lang="en-IE" altLang="ja-JP" sz="1800" dirty="0">
              <a:solidFill>
                <a:srgbClr val="333366"/>
              </a:solidFill>
            </a:endParaRPr>
          </a:p>
          <a:p>
            <a:r>
              <a:rPr lang="en-IE" altLang="ja-JP" sz="1800" u="sng" dirty="0">
                <a:solidFill>
                  <a:srgbClr val="333366"/>
                </a:solidFill>
              </a:rPr>
              <a:t>Service request</a:t>
            </a:r>
          </a:p>
          <a:p>
            <a:endParaRPr lang="en-IE" altLang="ja-JP" sz="1800" u="sng" dirty="0">
              <a:solidFill>
                <a:srgbClr val="333366"/>
              </a:solidFill>
            </a:endParaRPr>
          </a:p>
          <a:p>
            <a:r>
              <a:rPr lang="en-IE" altLang="ja-JP" sz="1800" dirty="0">
                <a:solidFill>
                  <a:srgbClr val="333366"/>
                </a:solidFill>
              </a:rPr>
              <a:t>A request from a user or a user’s authorized representative that initiates a service action which has been agreed as a normal part of service delivery.</a:t>
            </a:r>
          </a:p>
          <a:p>
            <a:endParaRPr lang="en-IE" altLang="ja-JP" sz="1800" dirty="0">
              <a:solidFill>
                <a:srgbClr val="333366"/>
              </a:solidFill>
            </a:endParaRPr>
          </a:p>
          <a:p>
            <a:r>
              <a:rPr lang="en-IE" altLang="ja-JP" sz="1800" u="sng" dirty="0">
                <a:solidFill>
                  <a:srgbClr val="333366"/>
                </a:solidFill>
              </a:rPr>
              <a:t>Incidents</a:t>
            </a:r>
          </a:p>
          <a:p>
            <a:endParaRPr lang="en-IE" altLang="ja-JP" sz="1800" u="sng" dirty="0">
              <a:solidFill>
                <a:srgbClr val="333366"/>
              </a:solidFill>
            </a:endParaRPr>
          </a:p>
          <a:p>
            <a:pPr marL="285750" indent="-285750">
              <a:lnSpc>
                <a:spcPct val="107000"/>
              </a:lnSpc>
              <a:spcAft>
                <a:spcPts val="800"/>
              </a:spcAft>
              <a:buFont typeface="Arial" panose="020B0604020202020204" pitchFamily="34" charset="0"/>
              <a:buChar char="•"/>
            </a:pPr>
            <a:r>
              <a:rPr lang="en-GB" sz="1800" dirty="0">
                <a:solidFill>
                  <a:srgbClr val="333366"/>
                </a:solidFill>
              </a:rPr>
              <a:t>focus on value and quick restoration of value co-creation </a:t>
            </a:r>
            <a:endParaRPr lang="en-IE" sz="1800" dirty="0">
              <a:solidFill>
                <a:srgbClr val="333366"/>
              </a:solidFill>
            </a:endParaRPr>
          </a:p>
          <a:p>
            <a:pPr marL="285750" indent="-285750">
              <a:lnSpc>
                <a:spcPct val="107000"/>
              </a:lnSpc>
              <a:spcAft>
                <a:spcPts val="800"/>
              </a:spcAft>
              <a:buFont typeface="Arial" panose="020B0604020202020204" pitchFamily="34" charset="0"/>
              <a:buChar char="•"/>
            </a:pPr>
            <a:r>
              <a:rPr lang="en-GB" sz="1800" dirty="0">
                <a:solidFill>
                  <a:srgbClr val="333366"/>
                </a:solidFill>
              </a:rPr>
              <a:t>collect and provide feedback </a:t>
            </a:r>
            <a:endParaRPr lang="en-IE" sz="1800" dirty="0">
              <a:solidFill>
                <a:srgbClr val="333366"/>
              </a:solidFill>
            </a:endParaRPr>
          </a:p>
          <a:p>
            <a:pPr marL="285750" indent="-285750">
              <a:lnSpc>
                <a:spcPct val="107000"/>
              </a:lnSpc>
              <a:spcAft>
                <a:spcPts val="800"/>
              </a:spcAft>
              <a:buFont typeface="Arial" panose="020B0604020202020204" pitchFamily="34" charset="0"/>
              <a:buChar char="•"/>
            </a:pPr>
            <a:r>
              <a:rPr lang="en-GB" sz="1800" dirty="0">
                <a:solidFill>
                  <a:srgbClr val="333366"/>
                </a:solidFill>
              </a:rPr>
              <a:t>communicate with the affected users transparently and honestly </a:t>
            </a:r>
            <a:endParaRPr lang="en-IE" sz="1800" dirty="0">
              <a:solidFill>
                <a:srgbClr val="333366"/>
              </a:solidFill>
            </a:endParaRPr>
          </a:p>
          <a:p>
            <a:pPr marL="285750" indent="-285750">
              <a:lnSpc>
                <a:spcPct val="107000"/>
              </a:lnSpc>
              <a:spcAft>
                <a:spcPts val="800"/>
              </a:spcAft>
              <a:buFont typeface="Arial" panose="020B0604020202020204" pitchFamily="34" charset="0"/>
              <a:buChar char="•"/>
            </a:pPr>
            <a:r>
              <a:rPr lang="en-GB" sz="1800" dirty="0">
                <a:solidFill>
                  <a:srgbClr val="333366"/>
                </a:solidFill>
              </a:rPr>
              <a:t>demonstrate understanding and empathy </a:t>
            </a:r>
            <a:endParaRPr lang="en-IE" sz="1800" dirty="0">
              <a:solidFill>
                <a:srgbClr val="333366"/>
              </a:solidFill>
            </a:endParaRPr>
          </a:p>
          <a:p>
            <a:pPr marL="285750" indent="-285750">
              <a:lnSpc>
                <a:spcPct val="107000"/>
              </a:lnSpc>
              <a:spcAft>
                <a:spcPts val="800"/>
              </a:spcAft>
              <a:buFont typeface="Arial" panose="020B0604020202020204" pitchFamily="34" charset="0"/>
              <a:buChar char="•"/>
            </a:pPr>
            <a:r>
              <a:rPr lang="en-GB" sz="1800" dirty="0">
                <a:solidFill>
                  <a:srgbClr val="333366"/>
                </a:solidFill>
              </a:rPr>
              <a:t>keep interactions and advice simple and practical </a:t>
            </a:r>
            <a:endParaRPr lang="en-IE" sz="1800" dirty="0">
              <a:solidFill>
                <a:srgbClr val="333366"/>
              </a:solidFill>
            </a:endParaRPr>
          </a:p>
          <a:p>
            <a:pPr marL="285750" indent="-285750">
              <a:lnSpc>
                <a:spcPct val="107000"/>
              </a:lnSpc>
              <a:spcAft>
                <a:spcPts val="800"/>
              </a:spcAft>
              <a:buFont typeface="Arial" panose="020B0604020202020204" pitchFamily="34" charset="0"/>
              <a:buChar char="•"/>
            </a:pPr>
            <a:r>
              <a:rPr lang="en-GB" sz="1800" dirty="0">
                <a:solidFill>
                  <a:srgbClr val="333366"/>
                </a:solidFill>
              </a:rPr>
              <a:t>exercise intelligent disobedience, where appropriate. </a:t>
            </a:r>
            <a:endParaRPr lang="en-IE" sz="1800" dirty="0">
              <a:solidFill>
                <a:srgbClr val="333366"/>
              </a:solidFill>
            </a:endParaRPr>
          </a:p>
          <a:p>
            <a:endParaRPr lang="en-IE" altLang="ja-JP" sz="1200" dirty="0">
              <a:solidFill>
                <a:srgbClr val="333366"/>
              </a:solidFill>
            </a:endParaRPr>
          </a:p>
        </p:txBody>
      </p:sp>
    </p:spTree>
    <p:custDataLst>
      <p:tags r:id="rId1"/>
    </p:custDataLst>
    <p:extLst>
      <p:ext uri="{BB962C8B-B14F-4D97-AF65-F5344CB8AC3E}">
        <p14:creationId xmlns:p14="http://schemas.microsoft.com/office/powerpoint/2010/main" val="42797851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BC38188-DFF2-4410-B291-51FC1F87699C}"/>
              </a:ext>
            </a:extLst>
          </p:cNvPr>
          <p:cNvSpPr>
            <a:spLocks noGrp="1"/>
          </p:cNvSpPr>
          <p:nvPr>
            <p:ph type="body" sz="quarter" idx="10"/>
          </p:nvPr>
        </p:nvSpPr>
        <p:spPr>
          <a:xfrm>
            <a:off x="710213" y="281485"/>
            <a:ext cx="9738803" cy="517505"/>
          </a:xfrm>
        </p:spPr>
        <p:txBody>
          <a:bodyPr/>
          <a:lstStyle/>
          <a:p>
            <a:r>
              <a:rPr lang="en-IE" dirty="0"/>
              <a:t>Step 6: Co-create</a:t>
            </a:r>
            <a:endParaRPr lang="en-ZA" dirty="0"/>
          </a:p>
        </p:txBody>
      </p:sp>
      <p:sp>
        <p:nvSpPr>
          <p:cNvPr id="11" name="TextBox 10">
            <a:extLst>
              <a:ext uri="{FF2B5EF4-FFF2-40B4-BE49-F238E27FC236}">
                <a16:creationId xmlns:a16="http://schemas.microsoft.com/office/drawing/2014/main" id="{290DB281-284F-4189-9D36-4ABB7A1DC4B7}"/>
              </a:ext>
            </a:extLst>
          </p:cNvPr>
          <p:cNvSpPr txBox="1"/>
          <p:nvPr/>
        </p:nvSpPr>
        <p:spPr>
          <a:xfrm>
            <a:off x="709613" y="1083590"/>
            <a:ext cx="9247187" cy="4708981"/>
          </a:xfrm>
          <a:prstGeom prst="rect">
            <a:avLst/>
          </a:prstGeom>
          <a:noFill/>
        </p:spPr>
        <p:txBody>
          <a:bodyPr wrap="square">
            <a:spAutoFit/>
          </a:bodyPr>
          <a:lstStyle/>
          <a:p>
            <a:r>
              <a:rPr lang="en-IE" altLang="ja-JP" sz="2000" dirty="0">
                <a:solidFill>
                  <a:srgbClr val="333366"/>
                </a:solidFill>
              </a:rPr>
              <a:t>The effective resolution of incidents and dissatisfaction cases is enabled by the following ITIL practices:</a:t>
            </a:r>
          </a:p>
          <a:p>
            <a:r>
              <a:rPr lang="en-IE" altLang="ja-JP" sz="2000" dirty="0">
                <a:solidFill>
                  <a:srgbClr val="333366"/>
                </a:solidFill>
              </a:rPr>
              <a:t> </a:t>
            </a:r>
          </a:p>
          <a:p>
            <a:pPr marL="285750" indent="-285750">
              <a:buFont typeface="Arial" panose="020B0604020202020204" pitchFamily="34" charset="0"/>
              <a:buChar char="•"/>
            </a:pPr>
            <a:r>
              <a:rPr lang="en-IE" altLang="ja-JP" sz="2000" dirty="0">
                <a:solidFill>
                  <a:srgbClr val="333366"/>
                </a:solidFill>
              </a:rPr>
              <a:t>continual improvement </a:t>
            </a:r>
          </a:p>
          <a:p>
            <a:pPr marL="285750" indent="-285750">
              <a:buFont typeface="Arial" panose="020B0604020202020204" pitchFamily="34" charset="0"/>
              <a:buChar char="•"/>
            </a:pPr>
            <a:r>
              <a:rPr lang="en-IE" altLang="ja-JP" sz="2000" dirty="0">
                <a:solidFill>
                  <a:srgbClr val="333366"/>
                </a:solidFill>
              </a:rPr>
              <a:t>incident management </a:t>
            </a:r>
          </a:p>
          <a:p>
            <a:pPr marL="285750" indent="-285750">
              <a:buFont typeface="Arial" panose="020B0604020202020204" pitchFamily="34" charset="0"/>
              <a:buChar char="•"/>
            </a:pPr>
            <a:r>
              <a:rPr lang="en-IE" altLang="ja-JP" sz="2000" dirty="0">
                <a:solidFill>
                  <a:srgbClr val="333366"/>
                </a:solidFill>
              </a:rPr>
              <a:t>knowledge management </a:t>
            </a:r>
          </a:p>
          <a:p>
            <a:pPr marL="285750" indent="-285750">
              <a:buFont typeface="Arial" panose="020B0604020202020204" pitchFamily="34" charset="0"/>
              <a:buChar char="•"/>
            </a:pPr>
            <a:r>
              <a:rPr lang="en-IE" altLang="ja-JP" sz="2000" dirty="0">
                <a:solidFill>
                  <a:srgbClr val="333366"/>
                </a:solidFill>
              </a:rPr>
              <a:t>relationship management </a:t>
            </a:r>
          </a:p>
          <a:p>
            <a:pPr marL="285750" indent="-285750">
              <a:buFont typeface="Arial" panose="020B0604020202020204" pitchFamily="34" charset="0"/>
              <a:buChar char="•"/>
            </a:pPr>
            <a:r>
              <a:rPr lang="en-IE" altLang="ja-JP" sz="2000" dirty="0">
                <a:solidFill>
                  <a:srgbClr val="333366"/>
                </a:solidFill>
              </a:rPr>
              <a:t>service desk </a:t>
            </a:r>
          </a:p>
          <a:p>
            <a:pPr marL="285750" indent="-285750">
              <a:buFont typeface="Arial" panose="020B0604020202020204" pitchFamily="34" charset="0"/>
              <a:buChar char="•"/>
            </a:pPr>
            <a:r>
              <a:rPr lang="en-IE" altLang="ja-JP" sz="2000" dirty="0">
                <a:solidFill>
                  <a:srgbClr val="333366"/>
                </a:solidFill>
              </a:rPr>
              <a:t>service request management.</a:t>
            </a:r>
          </a:p>
          <a:p>
            <a:endParaRPr lang="en-IE" altLang="ja-JP" sz="2000" dirty="0">
              <a:solidFill>
                <a:srgbClr val="333366"/>
              </a:solidFill>
            </a:endParaRPr>
          </a:p>
          <a:p>
            <a:r>
              <a:rPr lang="en-IE" altLang="ja-JP" sz="2000" dirty="0">
                <a:solidFill>
                  <a:srgbClr val="333366"/>
                </a:solidFill>
              </a:rPr>
              <a:t>Customer and user feedback is important for the success of the service relationship and continual improvement of services. </a:t>
            </a:r>
          </a:p>
          <a:p>
            <a:endParaRPr lang="en-IE" altLang="ja-JP" sz="2000" dirty="0">
              <a:solidFill>
                <a:srgbClr val="333366"/>
              </a:solidFill>
            </a:endParaRPr>
          </a:p>
          <a:p>
            <a:r>
              <a:rPr lang="en-IE" altLang="ja-JP" sz="2000" dirty="0">
                <a:solidFill>
                  <a:srgbClr val="333366"/>
                </a:solidFill>
              </a:rPr>
              <a:t>Users and customers can sometimes  be reluctant to provide open and honest feedback. </a:t>
            </a:r>
            <a:endParaRPr lang="en-IE" altLang="ja-JP" sz="1100" dirty="0">
              <a:solidFill>
                <a:srgbClr val="333366"/>
              </a:solidFill>
            </a:endParaRPr>
          </a:p>
        </p:txBody>
      </p:sp>
    </p:spTree>
    <p:custDataLst>
      <p:tags r:id="rId1"/>
    </p:custDataLst>
    <p:extLst>
      <p:ext uri="{BB962C8B-B14F-4D97-AF65-F5344CB8AC3E}">
        <p14:creationId xmlns:p14="http://schemas.microsoft.com/office/powerpoint/2010/main" val="7571911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BC38188-DFF2-4410-B291-51FC1F87699C}"/>
              </a:ext>
            </a:extLst>
          </p:cNvPr>
          <p:cNvSpPr>
            <a:spLocks noGrp="1"/>
          </p:cNvSpPr>
          <p:nvPr>
            <p:ph type="body" sz="quarter" idx="10"/>
          </p:nvPr>
        </p:nvSpPr>
        <p:spPr>
          <a:xfrm>
            <a:off x="710213" y="281485"/>
            <a:ext cx="9738803" cy="517505"/>
          </a:xfrm>
        </p:spPr>
        <p:txBody>
          <a:bodyPr/>
          <a:lstStyle/>
          <a:p>
            <a:r>
              <a:rPr lang="en-IE" dirty="0"/>
              <a:t>Step 7: Realize</a:t>
            </a:r>
            <a:endParaRPr lang="en-ZA" dirty="0"/>
          </a:p>
        </p:txBody>
      </p:sp>
      <p:sp>
        <p:nvSpPr>
          <p:cNvPr id="11" name="TextBox 10">
            <a:extLst>
              <a:ext uri="{FF2B5EF4-FFF2-40B4-BE49-F238E27FC236}">
                <a16:creationId xmlns:a16="http://schemas.microsoft.com/office/drawing/2014/main" id="{290DB281-284F-4189-9D36-4ABB7A1DC4B7}"/>
              </a:ext>
            </a:extLst>
          </p:cNvPr>
          <p:cNvSpPr txBox="1"/>
          <p:nvPr/>
        </p:nvSpPr>
        <p:spPr>
          <a:xfrm>
            <a:off x="709613" y="1083590"/>
            <a:ext cx="8855301" cy="3785652"/>
          </a:xfrm>
          <a:prstGeom prst="rect">
            <a:avLst/>
          </a:prstGeom>
          <a:noFill/>
        </p:spPr>
        <p:txBody>
          <a:bodyPr wrap="square" lIns="91440" tIns="45720" rIns="91440" bIns="45720" anchor="t">
            <a:spAutoFit/>
          </a:bodyPr>
          <a:lstStyle/>
          <a:p>
            <a:r>
              <a:rPr lang="en-IE" altLang="ja-JP" sz="2000" dirty="0">
                <a:solidFill>
                  <a:srgbClr val="333366"/>
                </a:solidFill>
              </a:rPr>
              <a:t>Value is the perceived benefits, usefulness, and importance of something.</a:t>
            </a:r>
          </a:p>
          <a:p>
            <a:endParaRPr lang="en-IE" altLang="ja-JP" sz="2000" dirty="0">
              <a:solidFill>
                <a:srgbClr val="333366"/>
              </a:solidFill>
            </a:endParaRPr>
          </a:p>
          <a:p>
            <a:r>
              <a:rPr lang="en-IE" altLang="ja-JP" sz="2000" dirty="0">
                <a:solidFill>
                  <a:srgbClr val="333366"/>
                </a:solidFill>
              </a:rPr>
              <a:t>Valuable services enable the optimal balance between supported outcomes, positive experiences, costs removed, risks removed and affected outcomes, negative experiences, costs introduced, and risks introduced.</a:t>
            </a:r>
          </a:p>
          <a:p>
            <a:endParaRPr lang="en-IE" altLang="ja-JP" sz="2000" dirty="0">
              <a:solidFill>
                <a:srgbClr val="333366"/>
              </a:solidFill>
            </a:endParaRPr>
          </a:p>
          <a:p>
            <a:r>
              <a:rPr lang="en-IE" altLang="ja-JP" dirty="0">
                <a:solidFill>
                  <a:srgbClr val="333366"/>
                </a:solidFill>
                <a:ea typeface="ＭＳ Ｐゴシック"/>
              </a:rPr>
              <a:t>The purpose of this step is to track, assess, and evaluate whether the value that the stakeholders expected and planned for is realized throughout all steps of the journey and to continually identify improvements to the journey and the services.</a:t>
            </a:r>
            <a:endParaRPr lang="en-IE" altLang="ja-JP" dirty="0">
              <a:solidFill>
                <a:srgbClr val="333366"/>
              </a:solidFill>
              <a:ea typeface="ＭＳ Ｐゴシック"/>
              <a:cs typeface="Arial"/>
            </a:endParaRPr>
          </a:p>
          <a:p>
            <a:endParaRPr lang="en-IE" altLang="ja-JP" dirty="0">
              <a:solidFill>
                <a:srgbClr val="333366"/>
              </a:solidFill>
              <a:ea typeface="ＭＳ Ｐゴシック"/>
            </a:endParaRPr>
          </a:p>
          <a:p>
            <a:r>
              <a:rPr lang="en-IE" altLang="ja-JP" dirty="0">
                <a:solidFill>
                  <a:srgbClr val="333366"/>
                </a:solidFill>
                <a:ea typeface="ＭＳ Ｐゴシック"/>
              </a:rPr>
              <a:t>Tracking and realizing value ensures that services contribute to the desired outcomes for all stakeholders and that related costs and risks are managed effectively.</a:t>
            </a:r>
            <a:endParaRPr lang="en-IE" dirty="0">
              <a:solidFill>
                <a:srgbClr val="333366"/>
              </a:solidFill>
              <a:ea typeface="ＭＳ Ｐゴシック"/>
              <a:cs typeface="Arial"/>
            </a:endParaRPr>
          </a:p>
          <a:p>
            <a:endParaRPr lang="en-IE" altLang="ja-JP" sz="1100" dirty="0">
              <a:solidFill>
                <a:srgbClr val="333366"/>
              </a:solidFill>
            </a:endParaRPr>
          </a:p>
        </p:txBody>
      </p:sp>
    </p:spTree>
    <p:custDataLst>
      <p:tags r:id="rId1"/>
    </p:custDataLst>
    <p:extLst>
      <p:ext uri="{BB962C8B-B14F-4D97-AF65-F5344CB8AC3E}">
        <p14:creationId xmlns:p14="http://schemas.microsoft.com/office/powerpoint/2010/main" val="36060960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BC38188-DFF2-4410-B291-51FC1F87699C}"/>
              </a:ext>
            </a:extLst>
          </p:cNvPr>
          <p:cNvSpPr>
            <a:spLocks noGrp="1"/>
          </p:cNvSpPr>
          <p:nvPr>
            <p:ph type="body" sz="quarter" idx="10"/>
          </p:nvPr>
        </p:nvSpPr>
        <p:spPr>
          <a:xfrm>
            <a:off x="710213" y="281485"/>
            <a:ext cx="9738803" cy="517505"/>
          </a:xfrm>
        </p:spPr>
        <p:txBody>
          <a:bodyPr/>
          <a:lstStyle/>
          <a:p>
            <a:r>
              <a:rPr lang="en-IE" dirty="0"/>
              <a:t>Step 7: Realize</a:t>
            </a:r>
            <a:endParaRPr lang="en-ZA" dirty="0"/>
          </a:p>
        </p:txBody>
      </p:sp>
      <p:sp>
        <p:nvSpPr>
          <p:cNvPr id="11" name="TextBox 10">
            <a:extLst>
              <a:ext uri="{FF2B5EF4-FFF2-40B4-BE49-F238E27FC236}">
                <a16:creationId xmlns:a16="http://schemas.microsoft.com/office/drawing/2014/main" id="{290DB281-284F-4189-9D36-4ABB7A1DC4B7}"/>
              </a:ext>
            </a:extLst>
          </p:cNvPr>
          <p:cNvSpPr txBox="1"/>
          <p:nvPr/>
        </p:nvSpPr>
        <p:spPr>
          <a:xfrm>
            <a:off x="709613" y="1083590"/>
            <a:ext cx="8855301" cy="4672048"/>
          </a:xfrm>
          <a:prstGeom prst="rect">
            <a:avLst/>
          </a:prstGeom>
          <a:noFill/>
        </p:spPr>
        <p:txBody>
          <a:bodyPr wrap="square" lIns="91440" tIns="45720" rIns="91440" bIns="45720" anchor="t">
            <a:spAutoFit/>
          </a:bodyPr>
          <a:lstStyle/>
          <a:p>
            <a:r>
              <a:rPr lang="en-IE" altLang="ja-JP" sz="2000" dirty="0">
                <a:solidFill>
                  <a:srgbClr val="333366"/>
                </a:solidFill>
                <a:ea typeface="ＭＳ Ｐゴシック"/>
              </a:rPr>
              <a:t>It is important to remember that service value can never be thoroughly defined by a sophisticated set of metrics. Service value is always perceived value, which makes it difficult to track and evaluate as it is based on individual expectations and preferences.</a:t>
            </a:r>
            <a:endParaRPr lang="en-US" sz="1600" dirty="0">
              <a:solidFill>
                <a:srgbClr val="333366"/>
              </a:solidFill>
              <a:ea typeface="ＭＳ Ｐゴシック"/>
            </a:endParaRPr>
          </a:p>
          <a:p>
            <a:endParaRPr lang="en-IE" altLang="ja-JP" sz="2000" dirty="0">
              <a:solidFill>
                <a:srgbClr val="333366"/>
              </a:solidFill>
              <a:ea typeface="ＭＳ Ｐゴシック"/>
            </a:endParaRPr>
          </a:p>
          <a:p>
            <a:r>
              <a:rPr lang="en-IE" altLang="ja-JP" sz="2000" dirty="0">
                <a:solidFill>
                  <a:srgbClr val="333366"/>
                </a:solidFill>
                <a:ea typeface="ＭＳ Ｐゴシック"/>
              </a:rPr>
              <a:t>This is why tracking customer experience and satisfaction is just as important as tracking outputs and outcomes.</a:t>
            </a:r>
            <a:endParaRPr lang="en-IE" sz="2000" dirty="0">
              <a:solidFill>
                <a:srgbClr val="333366"/>
              </a:solidFill>
              <a:ea typeface="ＭＳ Ｐゴシック"/>
              <a:cs typeface="Arial"/>
            </a:endParaRPr>
          </a:p>
          <a:p>
            <a:endParaRPr lang="en-IE" altLang="ja-JP" sz="2000" dirty="0">
              <a:solidFill>
                <a:srgbClr val="333366"/>
              </a:solidFill>
            </a:endParaRPr>
          </a:p>
          <a:p>
            <a:r>
              <a:rPr lang="en-IE" altLang="ja-JP" sz="2000" dirty="0">
                <a:solidFill>
                  <a:srgbClr val="333366"/>
                </a:solidFill>
              </a:rPr>
              <a:t>Tracking value realization</a:t>
            </a:r>
          </a:p>
          <a:p>
            <a:pPr marL="285750" indent="-285750">
              <a:lnSpc>
                <a:spcPct val="107000"/>
              </a:lnSpc>
              <a:spcAft>
                <a:spcPts val="800"/>
              </a:spcAft>
              <a:buFont typeface="Arial" panose="020B0604020202020204" pitchFamily="34" charset="0"/>
              <a:buChar char="•"/>
            </a:pPr>
            <a:r>
              <a:rPr lang="en-GB" sz="2000" dirty="0">
                <a:solidFill>
                  <a:srgbClr val="333366"/>
                </a:solidFill>
              </a:rPr>
              <a:t>identifying the direct and indirect indicators of service value and the links between them </a:t>
            </a:r>
            <a:endParaRPr lang="en-IE" sz="2000" dirty="0">
              <a:solidFill>
                <a:srgbClr val="333366"/>
              </a:solidFill>
            </a:endParaRPr>
          </a:p>
          <a:p>
            <a:pPr marL="285750" indent="-285750">
              <a:lnSpc>
                <a:spcPct val="107000"/>
              </a:lnSpc>
              <a:spcAft>
                <a:spcPts val="800"/>
              </a:spcAft>
              <a:buFont typeface="Arial" panose="020B0604020202020204" pitchFamily="34" charset="0"/>
              <a:buChar char="•"/>
            </a:pPr>
            <a:r>
              <a:rPr lang="en-GB" sz="2000" dirty="0">
                <a:solidFill>
                  <a:srgbClr val="333366"/>
                </a:solidFill>
              </a:rPr>
              <a:t>defining and measuring the underpinning metrics </a:t>
            </a:r>
            <a:endParaRPr lang="en-IE" sz="2000" dirty="0">
              <a:solidFill>
                <a:srgbClr val="333366"/>
              </a:solidFill>
            </a:endParaRPr>
          </a:p>
          <a:p>
            <a:pPr marL="285750" indent="-285750">
              <a:lnSpc>
                <a:spcPct val="107000"/>
              </a:lnSpc>
              <a:spcAft>
                <a:spcPts val="800"/>
              </a:spcAft>
              <a:buFont typeface="Arial" panose="020B0604020202020204" pitchFamily="34" charset="0"/>
              <a:buChar char="•"/>
            </a:pPr>
            <a:r>
              <a:rPr lang="en-GB" sz="2000" dirty="0">
                <a:solidFill>
                  <a:srgbClr val="333366"/>
                </a:solidFill>
              </a:rPr>
              <a:t>capturing measurement data. </a:t>
            </a:r>
            <a:endParaRPr lang="en-IE" sz="2000" dirty="0">
              <a:solidFill>
                <a:srgbClr val="333366"/>
              </a:solidFill>
            </a:endParaRPr>
          </a:p>
          <a:p>
            <a:endParaRPr lang="en-IE" altLang="ja-JP" sz="1100" dirty="0">
              <a:solidFill>
                <a:srgbClr val="333366"/>
              </a:solidFill>
            </a:endParaRPr>
          </a:p>
        </p:txBody>
      </p:sp>
    </p:spTree>
    <p:custDataLst>
      <p:tags r:id="rId1"/>
    </p:custDataLst>
    <p:extLst>
      <p:ext uri="{BB962C8B-B14F-4D97-AF65-F5344CB8AC3E}">
        <p14:creationId xmlns:p14="http://schemas.microsoft.com/office/powerpoint/2010/main" val="3999016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FE768-971C-4CAA-9BC1-D8B9A6FF2142}"/>
              </a:ext>
            </a:extLst>
          </p:cNvPr>
          <p:cNvSpPr>
            <a:spLocks noGrp="1"/>
          </p:cNvSpPr>
          <p:nvPr>
            <p:ph type="title"/>
          </p:nvPr>
        </p:nvSpPr>
        <p:spPr>
          <a:xfrm>
            <a:off x="709200" y="118800"/>
            <a:ext cx="9460800" cy="576000"/>
          </a:xfrm>
        </p:spPr>
        <p:txBody>
          <a:bodyPr>
            <a:noAutofit/>
          </a:bodyPr>
          <a:lstStyle/>
          <a:p>
            <a:r>
              <a:rPr lang="en-US" dirty="0"/>
              <a:t>Customer Journey</a:t>
            </a:r>
            <a:endParaRPr lang="en-GB" dirty="0"/>
          </a:p>
        </p:txBody>
      </p:sp>
      <p:sp>
        <p:nvSpPr>
          <p:cNvPr id="3" name="Content Placeholder 3">
            <a:extLst>
              <a:ext uri="{FF2B5EF4-FFF2-40B4-BE49-F238E27FC236}">
                <a16:creationId xmlns:a16="http://schemas.microsoft.com/office/drawing/2014/main" id="{D5EA8451-18DE-9BC8-1B86-317F9446ADBE}"/>
              </a:ext>
            </a:extLst>
          </p:cNvPr>
          <p:cNvSpPr>
            <a:spLocks noGrp="1"/>
          </p:cNvSpPr>
          <p:nvPr>
            <p:ph idx="1"/>
          </p:nvPr>
        </p:nvSpPr>
        <p:spPr>
          <a:xfrm>
            <a:off x="709613" y="814388"/>
            <a:ext cx="11328400" cy="576262"/>
          </a:xfrm>
        </p:spPr>
        <p:txBody>
          <a:bodyPr>
            <a:normAutofit/>
          </a:bodyPr>
          <a:lstStyle/>
          <a:p>
            <a:pPr marL="0" indent="0">
              <a:buNone/>
            </a:pPr>
            <a:r>
              <a:rPr lang="en-US" sz="2000" dirty="0"/>
              <a:t>Does your customer journey look similar to this?</a:t>
            </a:r>
          </a:p>
        </p:txBody>
      </p:sp>
      <p:pic>
        <p:nvPicPr>
          <p:cNvPr id="4" name="Picture 3">
            <a:extLst>
              <a:ext uri="{FF2B5EF4-FFF2-40B4-BE49-F238E27FC236}">
                <a16:creationId xmlns:a16="http://schemas.microsoft.com/office/drawing/2014/main" id="{58F606DB-F5F7-A20B-9EAC-46122041A8FD}"/>
              </a:ext>
            </a:extLst>
          </p:cNvPr>
          <p:cNvPicPr>
            <a:picLocks noChangeAspect="1"/>
          </p:cNvPicPr>
          <p:nvPr/>
        </p:nvPicPr>
        <p:blipFill>
          <a:blip r:embed="rId4"/>
          <a:stretch>
            <a:fillRect/>
          </a:stretch>
        </p:blipFill>
        <p:spPr>
          <a:xfrm>
            <a:off x="555135" y="1390650"/>
            <a:ext cx="11381105" cy="1209951"/>
          </a:xfrm>
          <a:prstGeom prst="rect">
            <a:avLst/>
          </a:prstGeom>
        </p:spPr>
      </p:pic>
      <p:sp>
        <p:nvSpPr>
          <p:cNvPr id="5" name="TextBox 4">
            <a:extLst>
              <a:ext uri="{FF2B5EF4-FFF2-40B4-BE49-F238E27FC236}">
                <a16:creationId xmlns:a16="http://schemas.microsoft.com/office/drawing/2014/main" id="{09381F27-0A9D-5055-13AB-790BB2FDB7D9}"/>
              </a:ext>
            </a:extLst>
          </p:cNvPr>
          <p:cNvSpPr txBox="1"/>
          <p:nvPr/>
        </p:nvSpPr>
        <p:spPr>
          <a:xfrm>
            <a:off x="843747" y="2924083"/>
            <a:ext cx="6119761" cy="2031325"/>
          </a:xfrm>
          <a:prstGeom prst="rect">
            <a:avLst/>
          </a:prstGeom>
          <a:noFill/>
        </p:spPr>
        <p:txBody>
          <a:bodyPr wrap="square" rtlCol="0">
            <a:spAutoFit/>
          </a:bodyPr>
          <a:lstStyle/>
          <a:p>
            <a:r>
              <a:rPr lang="en-IE" b="1" dirty="0">
                <a:solidFill>
                  <a:srgbClr val="333366"/>
                </a:solidFill>
              </a:rPr>
              <a:t>Explore</a:t>
            </a:r>
            <a:r>
              <a:rPr lang="en-IE" dirty="0">
                <a:solidFill>
                  <a:srgbClr val="333366"/>
                </a:solidFill>
              </a:rPr>
              <a:t>		Understand markets and stakeholders</a:t>
            </a:r>
          </a:p>
          <a:p>
            <a:r>
              <a:rPr lang="en-IE" b="1" dirty="0">
                <a:solidFill>
                  <a:srgbClr val="333366"/>
                </a:solidFill>
              </a:rPr>
              <a:t>Engage</a:t>
            </a:r>
            <a:r>
              <a:rPr lang="en-IE" dirty="0">
                <a:solidFill>
                  <a:srgbClr val="333366"/>
                </a:solidFill>
              </a:rPr>
              <a:t>		</a:t>
            </a:r>
            <a:r>
              <a:rPr lang="en-GB" altLang="ja-JP" dirty="0">
                <a:solidFill>
                  <a:srgbClr val="333366"/>
                </a:solidFill>
              </a:rPr>
              <a:t>Foster relationships</a:t>
            </a:r>
            <a:endParaRPr lang="en-IE" dirty="0">
              <a:solidFill>
                <a:srgbClr val="333366"/>
              </a:solidFill>
            </a:endParaRPr>
          </a:p>
          <a:p>
            <a:r>
              <a:rPr lang="en-IE" b="1" dirty="0">
                <a:solidFill>
                  <a:srgbClr val="333366"/>
                </a:solidFill>
              </a:rPr>
              <a:t>Offer</a:t>
            </a:r>
            <a:r>
              <a:rPr lang="en-IE" dirty="0">
                <a:solidFill>
                  <a:srgbClr val="333366"/>
                </a:solidFill>
              </a:rPr>
              <a:t>		Shape demand and service offerings</a:t>
            </a:r>
          </a:p>
          <a:p>
            <a:pPr marR="0" algn="l" rtl="0"/>
            <a:r>
              <a:rPr lang="en-IE" b="1" dirty="0">
                <a:solidFill>
                  <a:srgbClr val="333366"/>
                </a:solidFill>
              </a:rPr>
              <a:t>Agree</a:t>
            </a:r>
            <a:r>
              <a:rPr lang="en-IE" dirty="0">
                <a:solidFill>
                  <a:srgbClr val="333366"/>
                </a:solidFill>
              </a:rPr>
              <a:t>		A</a:t>
            </a:r>
            <a:r>
              <a:rPr lang="en-IE" altLang="ja-JP" dirty="0">
                <a:solidFill>
                  <a:srgbClr val="333366"/>
                </a:solidFill>
              </a:rPr>
              <a:t>lign expectations and agree service</a:t>
            </a:r>
            <a:endParaRPr lang="en-IE" dirty="0">
              <a:solidFill>
                <a:srgbClr val="333366"/>
              </a:solidFill>
            </a:endParaRPr>
          </a:p>
          <a:p>
            <a:pPr marR="0" algn="l" rtl="0"/>
            <a:r>
              <a:rPr lang="en-IE" b="1" dirty="0">
                <a:solidFill>
                  <a:srgbClr val="333366"/>
                </a:solidFill>
              </a:rPr>
              <a:t>Onboard</a:t>
            </a:r>
            <a:r>
              <a:rPr lang="en-IE" dirty="0">
                <a:solidFill>
                  <a:srgbClr val="333366"/>
                </a:solidFill>
              </a:rPr>
              <a:t>	G</a:t>
            </a:r>
            <a:r>
              <a:rPr lang="en-IE" altLang="ja-JP" dirty="0">
                <a:solidFill>
                  <a:srgbClr val="333366"/>
                </a:solidFill>
              </a:rPr>
              <a:t>et on board or leave the journey</a:t>
            </a:r>
            <a:endParaRPr lang="en-IE" dirty="0">
              <a:solidFill>
                <a:srgbClr val="333366"/>
              </a:solidFill>
            </a:endParaRPr>
          </a:p>
          <a:p>
            <a:r>
              <a:rPr lang="en-IE" b="1" dirty="0">
                <a:solidFill>
                  <a:srgbClr val="333366"/>
                </a:solidFill>
              </a:rPr>
              <a:t>Co-create</a:t>
            </a:r>
            <a:r>
              <a:rPr lang="en-IE" dirty="0">
                <a:solidFill>
                  <a:srgbClr val="333366"/>
                </a:solidFill>
              </a:rPr>
              <a:t>	</a:t>
            </a:r>
            <a:r>
              <a:rPr lang="en-GB" dirty="0">
                <a:solidFill>
                  <a:srgbClr val="333366"/>
                </a:solidFill>
              </a:rPr>
              <a:t>P</a:t>
            </a:r>
            <a:r>
              <a:rPr lang="en-GB" altLang="ja-JP" dirty="0">
                <a:solidFill>
                  <a:srgbClr val="333366"/>
                </a:solidFill>
              </a:rPr>
              <a:t>rovide and consume</a:t>
            </a:r>
            <a:endParaRPr lang="en-IE" dirty="0">
              <a:solidFill>
                <a:srgbClr val="333366"/>
              </a:solidFill>
            </a:endParaRPr>
          </a:p>
          <a:p>
            <a:pPr marR="0" algn="l" rtl="0"/>
            <a:r>
              <a:rPr lang="en-IE" b="1" dirty="0">
                <a:solidFill>
                  <a:srgbClr val="333366"/>
                </a:solidFill>
              </a:rPr>
              <a:t>Realize</a:t>
            </a:r>
            <a:r>
              <a:rPr lang="en-IE" dirty="0">
                <a:solidFill>
                  <a:srgbClr val="333366"/>
                </a:solidFill>
              </a:rPr>
              <a:t>		</a:t>
            </a:r>
            <a:r>
              <a:rPr lang="en-GB" dirty="0">
                <a:solidFill>
                  <a:srgbClr val="333366"/>
                </a:solidFill>
              </a:rPr>
              <a:t>C</a:t>
            </a:r>
            <a:r>
              <a:rPr lang="en-GB" altLang="ja-JP" dirty="0">
                <a:solidFill>
                  <a:srgbClr val="333366"/>
                </a:solidFill>
              </a:rPr>
              <a:t>apture value and improve</a:t>
            </a:r>
          </a:p>
        </p:txBody>
      </p:sp>
      <p:sp>
        <p:nvSpPr>
          <p:cNvPr id="6" name="Content Placeholder 3">
            <a:extLst>
              <a:ext uri="{FF2B5EF4-FFF2-40B4-BE49-F238E27FC236}">
                <a16:creationId xmlns:a16="http://schemas.microsoft.com/office/drawing/2014/main" id="{D6732206-16A3-4DED-BC09-4C468B902B68}"/>
              </a:ext>
            </a:extLst>
          </p:cNvPr>
          <p:cNvSpPr txBox="1">
            <a:spLocks/>
          </p:cNvSpPr>
          <p:nvPr/>
        </p:nvSpPr>
        <p:spPr>
          <a:xfrm>
            <a:off x="709613" y="5278890"/>
            <a:ext cx="11328400" cy="576262"/>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Being aware of the customer journey allows us to consider what is happening at each stage and what the aim of that stage is – supporting your ability to achieve your goals in providing a service or product</a:t>
            </a:r>
          </a:p>
        </p:txBody>
      </p:sp>
    </p:spTree>
    <p:custDataLst>
      <p:tags r:id="rId1"/>
    </p:custDataLst>
    <p:extLst>
      <p:ext uri="{BB962C8B-B14F-4D97-AF65-F5344CB8AC3E}">
        <p14:creationId xmlns:p14="http://schemas.microsoft.com/office/powerpoint/2010/main" val="24110743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BC38188-DFF2-4410-B291-51FC1F87699C}"/>
              </a:ext>
            </a:extLst>
          </p:cNvPr>
          <p:cNvSpPr>
            <a:spLocks noGrp="1"/>
          </p:cNvSpPr>
          <p:nvPr>
            <p:ph type="body" sz="quarter" idx="10"/>
          </p:nvPr>
        </p:nvSpPr>
        <p:spPr>
          <a:xfrm>
            <a:off x="710213" y="281485"/>
            <a:ext cx="9738803" cy="517505"/>
          </a:xfrm>
        </p:spPr>
        <p:txBody>
          <a:bodyPr/>
          <a:lstStyle/>
          <a:p>
            <a:r>
              <a:rPr lang="en-IE" dirty="0"/>
              <a:t>Step 7: Realize</a:t>
            </a:r>
            <a:endParaRPr lang="en-ZA" dirty="0"/>
          </a:p>
        </p:txBody>
      </p:sp>
      <p:sp>
        <p:nvSpPr>
          <p:cNvPr id="11" name="TextBox 10">
            <a:extLst>
              <a:ext uri="{FF2B5EF4-FFF2-40B4-BE49-F238E27FC236}">
                <a16:creationId xmlns:a16="http://schemas.microsoft.com/office/drawing/2014/main" id="{290DB281-284F-4189-9D36-4ABB7A1DC4B7}"/>
              </a:ext>
            </a:extLst>
          </p:cNvPr>
          <p:cNvSpPr txBox="1"/>
          <p:nvPr/>
        </p:nvSpPr>
        <p:spPr>
          <a:xfrm>
            <a:off x="709613" y="1083590"/>
            <a:ext cx="8855301" cy="4832092"/>
          </a:xfrm>
          <a:prstGeom prst="rect">
            <a:avLst/>
          </a:prstGeom>
          <a:noFill/>
        </p:spPr>
        <p:txBody>
          <a:bodyPr wrap="square" lIns="91440" tIns="45720" rIns="91440" bIns="45720" anchor="t">
            <a:spAutoFit/>
          </a:bodyPr>
          <a:lstStyle/>
          <a:p>
            <a:r>
              <a:rPr lang="en-IE" altLang="ja-JP" sz="2000" u="sng" dirty="0">
                <a:solidFill>
                  <a:srgbClr val="333366"/>
                </a:solidFill>
              </a:rPr>
              <a:t>Tracking experience and satisfaction</a:t>
            </a:r>
          </a:p>
          <a:p>
            <a:endParaRPr lang="en-IE" altLang="ja-JP" sz="2000" u="sng" dirty="0">
              <a:solidFill>
                <a:srgbClr val="333366"/>
              </a:solidFill>
            </a:endParaRPr>
          </a:p>
          <a:p>
            <a:pPr marL="171450" indent="-171450">
              <a:buFont typeface="Arial" panose="020B0604020202020204" pitchFamily="34" charset="0"/>
              <a:buChar char="•"/>
            </a:pPr>
            <a:r>
              <a:rPr lang="en-IE" altLang="ja-JP" sz="1600" dirty="0">
                <a:solidFill>
                  <a:srgbClr val="333366"/>
                </a:solidFill>
              </a:rPr>
              <a:t>How does the service work? (Functional experience) </a:t>
            </a:r>
          </a:p>
          <a:p>
            <a:pPr marL="171450" indent="-171450">
              <a:buFont typeface="Arial" panose="020B0604020202020204" pitchFamily="34" charset="0"/>
              <a:buChar char="•"/>
            </a:pPr>
            <a:r>
              <a:rPr lang="en-IE" altLang="ja-JP" sz="1600" dirty="0">
                <a:solidFill>
                  <a:srgbClr val="333366"/>
                </a:solidFill>
              </a:rPr>
              <a:t>How does the service feel? (Emotional experience) </a:t>
            </a:r>
          </a:p>
          <a:p>
            <a:pPr marL="171450" indent="-171450">
              <a:buFont typeface="Arial" panose="020B0604020202020204" pitchFamily="34" charset="0"/>
              <a:buChar char="•"/>
            </a:pPr>
            <a:r>
              <a:rPr lang="en-IE" altLang="ja-JP" sz="1600" dirty="0">
                <a:solidFill>
                  <a:srgbClr val="333366"/>
                </a:solidFill>
              </a:rPr>
              <a:t>To what degree does the service fulfil my needs? (Satisfaction) </a:t>
            </a:r>
          </a:p>
          <a:p>
            <a:endParaRPr lang="en-IE" altLang="ja-JP" sz="1600" dirty="0">
              <a:solidFill>
                <a:srgbClr val="333366"/>
              </a:solidFill>
            </a:endParaRPr>
          </a:p>
          <a:p>
            <a:r>
              <a:rPr lang="en-IE" altLang="ja-JP" sz="1600" dirty="0">
                <a:solidFill>
                  <a:srgbClr val="333366"/>
                </a:solidFill>
              </a:rPr>
              <a:t>The service provider should consider using the following methods to monitor customer experience: </a:t>
            </a:r>
          </a:p>
          <a:p>
            <a:endParaRPr lang="en-IE" altLang="ja-JP" sz="1600" dirty="0">
              <a:solidFill>
                <a:srgbClr val="333366"/>
              </a:solidFill>
            </a:endParaRPr>
          </a:p>
          <a:p>
            <a:pPr marL="171450" indent="-171450">
              <a:buFont typeface="Arial" panose="020B0604020202020204" pitchFamily="34" charset="0"/>
              <a:buChar char="•"/>
            </a:pPr>
            <a:r>
              <a:rPr lang="en-IE" altLang="ja-JP" sz="1600" dirty="0">
                <a:solidFill>
                  <a:srgbClr val="333366"/>
                </a:solidFill>
                <a:ea typeface="ＭＳ Ｐゴシック"/>
              </a:rPr>
              <a:t>gathering instant feedback after service interactions </a:t>
            </a:r>
          </a:p>
          <a:p>
            <a:pPr marL="171450" indent="-171450">
              <a:buFont typeface="Arial" panose="020B0604020202020204" pitchFamily="34" charset="0"/>
              <a:buChar char="•"/>
            </a:pPr>
            <a:r>
              <a:rPr lang="en-IE" altLang="ja-JP" sz="1600" dirty="0">
                <a:solidFill>
                  <a:srgbClr val="333366"/>
                </a:solidFill>
                <a:ea typeface="ＭＳ Ｐゴシック"/>
              </a:rPr>
              <a:t>monitoring social media </a:t>
            </a:r>
          </a:p>
          <a:p>
            <a:pPr marL="171450" indent="-171450">
              <a:buFont typeface="Arial" panose="020B0604020202020204" pitchFamily="34" charset="0"/>
              <a:buChar char="•"/>
            </a:pPr>
            <a:r>
              <a:rPr lang="en-IE" altLang="ja-JP" sz="1600" dirty="0">
                <a:solidFill>
                  <a:srgbClr val="333366"/>
                </a:solidFill>
                <a:ea typeface="ＭＳ Ｐゴシック"/>
              </a:rPr>
              <a:t>creating periodic questionnaires and customer surveys </a:t>
            </a:r>
            <a:endParaRPr lang="en-IE" altLang="ja-JP" sz="1600" dirty="0">
              <a:solidFill>
                <a:srgbClr val="333366"/>
              </a:solidFill>
              <a:ea typeface="ＭＳ Ｐゴシック"/>
              <a:cs typeface="Arial"/>
            </a:endParaRPr>
          </a:p>
          <a:p>
            <a:pPr marL="171450" indent="-171450">
              <a:buFont typeface="Arial" panose="020B0604020202020204" pitchFamily="34" charset="0"/>
              <a:buChar char="•"/>
            </a:pPr>
            <a:r>
              <a:rPr lang="en-IE" altLang="ja-JP" sz="1600" dirty="0">
                <a:solidFill>
                  <a:srgbClr val="333366"/>
                </a:solidFill>
                <a:ea typeface="ＭＳ Ｐゴシック"/>
              </a:rPr>
              <a:t>gathering customer feedback from service review meetings </a:t>
            </a:r>
            <a:endParaRPr lang="en-IE" altLang="ja-JP" sz="1600" dirty="0">
              <a:solidFill>
                <a:srgbClr val="333366"/>
              </a:solidFill>
              <a:ea typeface="ＭＳ Ｐゴシック"/>
              <a:cs typeface="Arial"/>
            </a:endParaRPr>
          </a:p>
          <a:p>
            <a:pPr marL="171450" indent="-171450">
              <a:buFont typeface="Arial" panose="020B0604020202020204" pitchFamily="34" charset="0"/>
              <a:buChar char="•"/>
            </a:pPr>
            <a:r>
              <a:rPr lang="en-IE" altLang="ja-JP" sz="1600" dirty="0">
                <a:solidFill>
                  <a:srgbClr val="333366"/>
                </a:solidFill>
                <a:ea typeface="ＭＳ Ｐゴシック"/>
              </a:rPr>
              <a:t>feedback from post-implementation reviews conducted as part of a change enablement </a:t>
            </a:r>
            <a:endParaRPr lang="en-IE" altLang="ja-JP" sz="1600" dirty="0">
              <a:solidFill>
                <a:srgbClr val="333366"/>
              </a:solidFill>
              <a:ea typeface="ＭＳ Ｐゴシック"/>
              <a:cs typeface="Arial"/>
            </a:endParaRPr>
          </a:p>
          <a:p>
            <a:pPr marL="171450" indent="-171450">
              <a:buFont typeface="Arial" panose="020B0604020202020204" pitchFamily="34" charset="0"/>
              <a:buChar char="•"/>
            </a:pPr>
            <a:r>
              <a:rPr lang="en-IE" altLang="ja-JP" sz="1600" dirty="0">
                <a:solidFill>
                  <a:srgbClr val="333366"/>
                </a:solidFill>
                <a:ea typeface="ＭＳ Ｐゴシック"/>
              </a:rPr>
              <a:t>conducting telephone perception surveys </a:t>
            </a:r>
            <a:endParaRPr lang="en-IE" altLang="ja-JP" sz="1600" dirty="0">
              <a:solidFill>
                <a:srgbClr val="333366"/>
              </a:solidFill>
              <a:ea typeface="ＭＳ Ｐゴシック"/>
              <a:cs typeface="Arial"/>
            </a:endParaRPr>
          </a:p>
          <a:p>
            <a:pPr marL="171450" indent="-171450">
              <a:buFont typeface="Arial" panose="020B0604020202020204" pitchFamily="34" charset="0"/>
              <a:buChar char="•"/>
            </a:pPr>
            <a:r>
              <a:rPr lang="en-IE" altLang="ja-JP" sz="1600" dirty="0">
                <a:solidFill>
                  <a:srgbClr val="333366"/>
                </a:solidFill>
                <a:ea typeface="ＭＳ Ｐゴシック"/>
              </a:rPr>
              <a:t>handing out satisfaction surveys </a:t>
            </a:r>
            <a:endParaRPr lang="en-IE" altLang="ja-JP" sz="1600" dirty="0">
              <a:solidFill>
                <a:srgbClr val="333366"/>
              </a:solidFill>
              <a:ea typeface="ＭＳ Ｐゴシック"/>
              <a:cs typeface="Arial"/>
            </a:endParaRPr>
          </a:p>
          <a:p>
            <a:pPr marL="171450" indent="-171450">
              <a:buFont typeface="Arial" panose="020B0604020202020204" pitchFamily="34" charset="0"/>
              <a:buChar char="•"/>
            </a:pPr>
            <a:r>
              <a:rPr lang="en-IE" altLang="ja-JP" sz="1600" dirty="0">
                <a:solidFill>
                  <a:srgbClr val="333366"/>
                </a:solidFill>
                <a:ea typeface="ＭＳ Ｐゴシック"/>
              </a:rPr>
              <a:t>analysing complaints and compliments </a:t>
            </a:r>
            <a:endParaRPr lang="en-IE" altLang="ja-JP" sz="1600" dirty="0">
              <a:solidFill>
                <a:srgbClr val="333366"/>
              </a:solidFill>
              <a:ea typeface="ＭＳ Ｐゴシック"/>
              <a:cs typeface="Arial"/>
            </a:endParaRPr>
          </a:p>
          <a:p>
            <a:pPr marL="171450" indent="-171450">
              <a:buFont typeface="Arial" panose="020B0604020202020204" pitchFamily="34" charset="0"/>
              <a:buChar char="•"/>
            </a:pPr>
            <a:r>
              <a:rPr lang="en-IE" altLang="ja-JP" sz="1600" dirty="0">
                <a:solidFill>
                  <a:srgbClr val="333366"/>
                </a:solidFill>
                <a:ea typeface="ＭＳ Ｐゴシック"/>
              </a:rPr>
              <a:t>A/B testing using focus groups.</a:t>
            </a:r>
            <a:endParaRPr lang="en-IE" altLang="ja-JP" sz="1600" dirty="0">
              <a:solidFill>
                <a:srgbClr val="333366"/>
              </a:solidFill>
              <a:ea typeface="ＭＳ Ｐゴシック"/>
              <a:cs typeface="Arial"/>
            </a:endParaRPr>
          </a:p>
          <a:p>
            <a:endParaRPr lang="en-IE" altLang="ja-JP" sz="1100" dirty="0">
              <a:solidFill>
                <a:srgbClr val="333366"/>
              </a:solidFill>
            </a:endParaRPr>
          </a:p>
        </p:txBody>
      </p:sp>
    </p:spTree>
    <p:custDataLst>
      <p:tags r:id="rId1"/>
    </p:custDataLst>
    <p:extLst>
      <p:ext uri="{BB962C8B-B14F-4D97-AF65-F5344CB8AC3E}">
        <p14:creationId xmlns:p14="http://schemas.microsoft.com/office/powerpoint/2010/main" val="7956952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BC38188-DFF2-4410-B291-51FC1F87699C}"/>
              </a:ext>
            </a:extLst>
          </p:cNvPr>
          <p:cNvSpPr>
            <a:spLocks noGrp="1"/>
          </p:cNvSpPr>
          <p:nvPr>
            <p:ph type="body" sz="quarter" idx="10"/>
          </p:nvPr>
        </p:nvSpPr>
        <p:spPr>
          <a:xfrm>
            <a:off x="710213" y="281485"/>
            <a:ext cx="9738803" cy="517505"/>
          </a:xfrm>
        </p:spPr>
        <p:txBody>
          <a:bodyPr/>
          <a:lstStyle/>
          <a:p>
            <a:r>
              <a:rPr lang="en-IE" dirty="0"/>
              <a:t>Step 7: Realize</a:t>
            </a:r>
            <a:endParaRPr lang="en-ZA" dirty="0"/>
          </a:p>
        </p:txBody>
      </p:sp>
      <p:sp>
        <p:nvSpPr>
          <p:cNvPr id="11" name="TextBox 10">
            <a:extLst>
              <a:ext uri="{FF2B5EF4-FFF2-40B4-BE49-F238E27FC236}">
                <a16:creationId xmlns:a16="http://schemas.microsoft.com/office/drawing/2014/main" id="{290DB281-284F-4189-9D36-4ABB7A1DC4B7}"/>
              </a:ext>
            </a:extLst>
          </p:cNvPr>
          <p:cNvSpPr txBox="1"/>
          <p:nvPr/>
        </p:nvSpPr>
        <p:spPr>
          <a:xfrm>
            <a:off x="709613" y="1083590"/>
            <a:ext cx="11110912" cy="4832092"/>
          </a:xfrm>
          <a:prstGeom prst="rect">
            <a:avLst/>
          </a:prstGeom>
          <a:noFill/>
        </p:spPr>
        <p:txBody>
          <a:bodyPr wrap="square">
            <a:spAutoFit/>
          </a:bodyPr>
          <a:lstStyle/>
          <a:p>
            <a:r>
              <a:rPr lang="en-IE" altLang="ja-JP" sz="2000" u="sng" dirty="0">
                <a:solidFill>
                  <a:srgbClr val="333366"/>
                </a:solidFill>
              </a:rPr>
              <a:t>Tracking service usage</a:t>
            </a:r>
          </a:p>
          <a:p>
            <a:endParaRPr lang="en-IE" altLang="ja-JP" sz="2000" u="sng" dirty="0">
              <a:solidFill>
                <a:srgbClr val="333366"/>
              </a:solidFill>
            </a:endParaRPr>
          </a:p>
          <a:p>
            <a:r>
              <a:rPr lang="en-GB" sz="1600" dirty="0">
                <a:solidFill>
                  <a:srgbClr val="333366"/>
                </a:solidFill>
                <a:effectLst/>
                <a:latin typeface="Calibri" panose="020F0502020204030204" pitchFamily="34" charset="0"/>
                <a:ea typeface="Calibri" panose="020F0502020204030204" pitchFamily="34" charset="0"/>
                <a:cs typeface="Times New Roman" panose="02020603050405020304" pitchFamily="18" charset="0"/>
              </a:rPr>
              <a:t>Service metering and service usage analytics are a way to track, map, and understand customer and user behaviour.</a:t>
            </a:r>
            <a:endParaRPr lang="en-IE" sz="2000" u="sng" dirty="0">
              <a:solidFill>
                <a:srgbClr val="333366"/>
              </a:solidFill>
              <a:effectLst/>
              <a:latin typeface="Calibri" panose="020F0502020204030204" pitchFamily="34" charset="0"/>
              <a:ea typeface="Calibri" panose="020F0502020204030204" pitchFamily="34" charset="0"/>
              <a:cs typeface="Times New Roman" panose="02020603050405020304" pitchFamily="18" charset="0"/>
            </a:endParaRPr>
          </a:p>
          <a:p>
            <a:r>
              <a:rPr lang="en-IE" altLang="ja-JP" sz="1600" dirty="0">
                <a:solidFill>
                  <a:srgbClr val="333366"/>
                </a:solidFill>
                <a:latin typeface="Calibri" panose="020F0502020204030204" pitchFamily="34" charset="0"/>
                <a:cs typeface="Times New Roman" panose="02020603050405020304" pitchFamily="18" charset="0"/>
              </a:rPr>
              <a:t>Assessing and reporting value realization</a:t>
            </a:r>
          </a:p>
          <a:p>
            <a:endParaRPr lang="en-IE" altLang="ja-JP" sz="1600" dirty="0">
              <a:solidFill>
                <a:srgbClr val="333366"/>
              </a:solidFill>
              <a:latin typeface="Calibri" panose="020F0502020204030204" pitchFamily="34" charset="0"/>
              <a:cs typeface="Times New Roman" panose="02020603050405020304" pitchFamily="18" charset="0"/>
            </a:endParaRPr>
          </a:p>
          <a:p>
            <a:r>
              <a:rPr lang="en-IE" altLang="ja-JP" sz="1600" dirty="0">
                <a:solidFill>
                  <a:srgbClr val="333366"/>
                </a:solidFill>
                <a:latin typeface="Calibri" panose="020F0502020204030204" pitchFamily="34" charset="0"/>
                <a:cs typeface="Times New Roman" panose="02020603050405020304" pitchFamily="18" charset="0"/>
              </a:rPr>
              <a:t>The customer may seek evidence on service outcomes achievement from the service provider at different levels, such as ROI, achieving strategic objectives, process performance, satisfaction measures, service levels, and more.</a:t>
            </a:r>
          </a:p>
          <a:p>
            <a:endParaRPr lang="en-IE" altLang="ja-JP" sz="1600" dirty="0">
              <a:solidFill>
                <a:srgbClr val="333366"/>
              </a:solidFill>
              <a:latin typeface="Calibri" panose="020F0502020204030204" pitchFamily="34" charset="0"/>
              <a:cs typeface="Times New Roman" panose="02020603050405020304" pitchFamily="18" charset="0"/>
            </a:endParaRPr>
          </a:p>
          <a:p>
            <a:pPr marL="171450" indent="-171450">
              <a:buFont typeface="Arial" panose="020B0604020202020204" pitchFamily="34" charset="0"/>
              <a:buChar char="•"/>
            </a:pPr>
            <a:r>
              <a:rPr lang="en-IE" altLang="ja-JP" sz="1600" dirty="0">
                <a:solidFill>
                  <a:srgbClr val="333366"/>
                </a:solidFill>
                <a:latin typeface="Calibri" panose="020F0502020204030204" pitchFamily="34" charset="0"/>
                <a:cs typeface="Times New Roman" panose="02020603050405020304" pitchFamily="18" charset="0"/>
              </a:rPr>
              <a:t>Are the targets being met? </a:t>
            </a:r>
          </a:p>
          <a:p>
            <a:pPr marL="171450" indent="-171450">
              <a:buFont typeface="Arial" panose="020B0604020202020204" pitchFamily="34" charset="0"/>
              <a:buChar char="•"/>
            </a:pPr>
            <a:r>
              <a:rPr lang="en-IE" altLang="ja-JP" sz="1600" dirty="0">
                <a:solidFill>
                  <a:srgbClr val="333366"/>
                </a:solidFill>
                <a:latin typeface="Calibri" panose="020F0502020204030204" pitchFamily="34" charset="0"/>
                <a:cs typeface="Times New Roman" panose="02020603050405020304" pitchFamily="18" charset="0"/>
              </a:rPr>
              <a:t>What are the dynamics? </a:t>
            </a:r>
          </a:p>
          <a:p>
            <a:pPr marL="171450" indent="-171450">
              <a:buFont typeface="Arial" panose="020B0604020202020204" pitchFamily="34" charset="0"/>
              <a:buChar char="•"/>
            </a:pPr>
            <a:r>
              <a:rPr lang="en-IE" altLang="ja-JP" sz="1600" dirty="0">
                <a:solidFill>
                  <a:srgbClr val="333366"/>
                </a:solidFill>
                <a:latin typeface="Calibri" panose="020F0502020204030204" pitchFamily="34" charset="0"/>
                <a:cs typeface="Times New Roman" panose="02020603050405020304" pitchFamily="18" charset="0"/>
              </a:rPr>
              <a:t>Are there any clear trends? </a:t>
            </a:r>
          </a:p>
          <a:p>
            <a:pPr marL="171450" indent="-171450">
              <a:buFont typeface="Arial" panose="020B0604020202020204" pitchFamily="34" charset="0"/>
              <a:buChar char="•"/>
            </a:pPr>
            <a:r>
              <a:rPr lang="en-IE" altLang="ja-JP" sz="1600" dirty="0">
                <a:solidFill>
                  <a:srgbClr val="333366"/>
                </a:solidFill>
                <a:latin typeface="Calibri" panose="020F0502020204030204" pitchFamily="34" charset="0"/>
                <a:cs typeface="Times New Roman" panose="02020603050405020304" pitchFamily="18" charset="0"/>
              </a:rPr>
              <a:t>Are the trends positive or negative? </a:t>
            </a:r>
          </a:p>
          <a:p>
            <a:pPr marL="171450" indent="-171450">
              <a:buFont typeface="Arial" panose="020B0604020202020204" pitchFamily="34" charset="0"/>
              <a:buChar char="•"/>
            </a:pPr>
            <a:r>
              <a:rPr lang="en-IE" altLang="ja-JP" sz="1600" dirty="0">
                <a:solidFill>
                  <a:srgbClr val="333366"/>
                </a:solidFill>
                <a:latin typeface="Calibri" panose="020F0502020204030204" pitchFamily="34" charset="0"/>
                <a:cs typeface="Times New Roman" panose="02020603050405020304" pitchFamily="18" charset="0"/>
              </a:rPr>
              <a:t>Are there underlying structural problems? </a:t>
            </a:r>
          </a:p>
          <a:p>
            <a:pPr marL="171450" indent="-171450">
              <a:buFont typeface="Arial" panose="020B0604020202020204" pitchFamily="34" charset="0"/>
              <a:buChar char="•"/>
            </a:pPr>
            <a:r>
              <a:rPr lang="en-IE" altLang="ja-JP" sz="1600" dirty="0">
                <a:solidFill>
                  <a:srgbClr val="333366"/>
                </a:solidFill>
                <a:latin typeface="Calibri" panose="020F0502020204030204" pitchFamily="34" charset="0"/>
                <a:cs typeface="Times New Roman" panose="02020603050405020304" pitchFamily="18" charset="0"/>
              </a:rPr>
              <a:t>Are improvements required? </a:t>
            </a:r>
          </a:p>
          <a:p>
            <a:pPr marL="171450" indent="-171450">
              <a:buFont typeface="Arial" panose="020B0604020202020204" pitchFamily="34" charset="0"/>
              <a:buChar char="•"/>
            </a:pPr>
            <a:r>
              <a:rPr lang="en-IE" altLang="ja-JP" sz="1600" dirty="0">
                <a:solidFill>
                  <a:srgbClr val="333366"/>
                </a:solidFill>
                <a:latin typeface="Calibri" panose="020F0502020204030204" pitchFamily="34" charset="0"/>
                <a:cs typeface="Times New Roman" panose="02020603050405020304" pitchFamily="18" charset="0"/>
              </a:rPr>
              <a:t>Are there unforeseen patterns or unexpected and unplanned outcomes that should be fed back to design and improvement?</a:t>
            </a:r>
          </a:p>
          <a:p>
            <a:pPr marL="171450" indent="-171450">
              <a:buFont typeface="Arial" panose="020B0604020202020204" pitchFamily="34" charset="0"/>
              <a:buChar char="•"/>
            </a:pPr>
            <a:r>
              <a:rPr lang="en-IE" altLang="ja-JP" sz="1600" dirty="0">
                <a:solidFill>
                  <a:srgbClr val="333366"/>
                </a:solidFill>
                <a:latin typeface="Calibri" panose="020F0502020204030204" pitchFamily="34" charset="0"/>
                <a:cs typeface="Times New Roman" panose="02020603050405020304" pitchFamily="18" charset="0"/>
              </a:rPr>
              <a:t>Is there new information about the products, services, customer journey, or context (market)?</a:t>
            </a:r>
          </a:p>
          <a:p>
            <a:endParaRPr lang="en-IE" altLang="ja-JP" sz="1600" dirty="0">
              <a:solidFill>
                <a:srgbClr val="333366"/>
              </a:solidFill>
              <a:latin typeface="Calibri" panose="020F0502020204030204" pitchFamily="34" charset="0"/>
              <a:cs typeface="Times New Roman" panose="02020603050405020304" pitchFamily="18" charset="0"/>
            </a:endParaRPr>
          </a:p>
          <a:p>
            <a:r>
              <a:rPr lang="en-IE" altLang="ja-JP" sz="1600" i="1" dirty="0">
                <a:solidFill>
                  <a:srgbClr val="333366"/>
                </a:solidFill>
                <a:latin typeface="Calibri" panose="020F0502020204030204" pitchFamily="34" charset="0"/>
                <a:cs typeface="Times New Roman" panose="02020603050405020304" pitchFamily="18" charset="0"/>
              </a:rPr>
              <a:t>A report on its own can create awareness, but a report with an action plan can enable results. </a:t>
            </a:r>
          </a:p>
          <a:p>
            <a:endParaRPr lang="en-IE" altLang="ja-JP" sz="1100" dirty="0">
              <a:solidFill>
                <a:srgbClr val="333366"/>
              </a:solidFill>
            </a:endParaRPr>
          </a:p>
        </p:txBody>
      </p:sp>
    </p:spTree>
    <p:custDataLst>
      <p:tags r:id="rId1"/>
    </p:custDataLst>
    <p:extLst>
      <p:ext uri="{BB962C8B-B14F-4D97-AF65-F5344CB8AC3E}">
        <p14:creationId xmlns:p14="http://schemas.microsoft.com/office/powerpoint/2010/main" val="471577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BC38188-DFF2-4410-B291-51FC1F87699C}"/>
              </a:ext>
            </a:extLst>
          </p:cNvPr>
          <p:cNvSpPr>
            <a:spLocks noGrp="1"/>
          </p:cNvSpPr>
          <p:nvPr>
            <p:ph type="body" sz="quarter" idx="10"/>
          </p:nvPr>
        </p:nvSpPr>
        <p:spPr>
          <a:xfrm>
            <a:off x="710213" y="281485"/>
            <a:ext cx="9738803" cy="517505"/>
          </a:xfrm>
        </p:spPr>
        <p:txBody>
          <a:bodyPr/>
          <a:lstStyle/>
          <a:p>
            <a:r>
              <a:rPr lang="en-IE" dirty="0"/>
              <a:t>Step 7: Realize</a:t>
            </a:r>
            <a:endParaRPr lang="en-ZA" dirty="0"/>
          </a:p>
        </p:txBody>
      </p:sp>
      <p:sp>
        <p:nvSpPr>
          <p:cNvPr id="11" name="TextBox 10">
            <a:extLst>
              <a:ext uri="{FF2B5EF4-FFF2-40B4-BE49-F238E27FC236}">
                <a16:creationId xmlns:a16="http://schemas.microsoft.com/office/drawing/2014/main" id="{290DB281-284F-4189-9D36-4ABB7A1DC4B7}"/>
              </a:ext>
            </a:extLst>
          </p:cNvPr>
          <p:cNvSpPr txBox="1"/>
          <p:nvPr/>
        </p:nvSpPr>
        <p:spPr>
          <a:xfrm>
            <a:off x="709613" y="1083590"/>
            <a:ext cx="11110912" cy="5078313"/>
          </a:xfrm>
          <a:prstGeom prst="rect">
            <a:avLst/>
          </a:prstGeom>
          <a:noFill/>
        </p:spPr>
        <p:txBody>
          <a:bodyPr wrap="square" lIns="91440" tIns="45720" rIns="91440" bIns="45720" anchor="t">
            <a:spAutoFit/>
          </a:bodyPr>
          <a:lstStyle/>
          <a:p>
            <a:r>
              <a:rPr lang="en-IE" altLang="ja-JP" sz="2400" u="sng" dirty="0">
                <a:solidFill>
                  <a:srgbClr val="333366"/>
                </a:solidFill>
              </a:rPr>
              <a:t>Continual improvement</a:t>
            </a:r>
          </a:p>
          <a:p>
            <a:r>
              <a:rPr lang="en-IE" altLang="ja-JP" sz="2400" dirty="0">
                <a:solidFill>
                  <a:srgbClr val="333366"/>
                </a:solidFill>
              </a:rPr>
              <a:t>Evaluation of value realization provides vital input for the continual improvement of products, services, and all components of the SVS. Other sources for improvement are: </a:t>
            </a:r>
          </a:p>
          <a:p>
            <a:endParaRPr lang="en-IE" altLang="ja-JP" sz="2400" dirty="0">
              <a:solidFill>
                <a:srgbClr val="333366"/>
              </a:solidFill>
              <a:ea typeface="ＭＳ Ｐゴシック"/>
            </a:endParaRPr>
          </a:p>
          <a:p>
            <a:pPr marL="342900" indent="-342900">
              <a:buFont typeface="Arial" panose="020B0604020202020204" pitchFamily="34" charset="0"/>
              <a:buChar char="•"/>
            </a:pPr>
            <a:r>
              <a:rPr lang="en-IE" altLang="ja-JP" sz="2400" dirty="0">
                <a:solidFill>
                  <a:srgbClr val="333366"/>
                </a:solidFill>
              </a:rPr>
              <a:t>service usage analytics </a:t>
            </a:r>
          </a:p>
          <a:p>
            <a:pPr marL="342900" indent="-342900">
              <a:buFont typeface="Arial" panose="020B0604020202020204" pitchFamily="34" charset="0"/>
              <a:buChar char="•"/>
            </a:pPr>
            <a:r>
              <a:rPr lang="en-IE" altLang="ja-JP" sz="2400" dirty="0">
                <a:solidFill>
                  <a:srgbClr val="333366"/>
                </a:solidFill>
              </a:rPr>
              <a:t>incident, complaint, and problem analysis </a:t>
            </a:r>
          </a:p>
          <a:p>
            <a:pPr marL="342900" indent="-342900">
              <a:buFont typeface="Arial" panose="020B0604020202020204" pitchFamily="34" charset="0"/>
              <a:buChar char="•"/>
            </a:pPr>
            <a:r>
              <a:rPr lang="en-IE" altLang="ja-JP" sz="2400" dirty="0">
                <a:solidFill>
                  <a:srgbClr val="333366"/>
                </a:solidFill>
              </a:rPr>
              <a:t>analysis of service request patterns </a:t>
            </a:r>
          </a:p>
          <a:p>
            <a:pPr marL="342900" indent="-342900">
              <a:buFont typeface="Arial" panose="020B0604020202020204" pitchFamily="34" charset="0"/>
              <a:buChar char="•"/>
            </a:pPr>
            <a:r>
              <a:rPr lang="en-IE" altLang="ja-JP" sz="2400" dirty="0">
                <a:solidFill>
                  <a:srgbClr val="333366"/>
                </a:solidFill>
              </a:rPr>
              <a:t>analysis of self-service patterns and usage of knowledge articles </a:t>
            </a:r>
          </a:p>
          <a:p>
            <a:pPr marL="342900" indent="-342900">
              <a:buFont typeface="Arial" panose="020B0604020202020204" pitchFamily="34" charset="0"/>
              <a:buChar char="•"/>
            </a:pPr>
            <a:r>
              <a:rPr lang="en-IE" altLang="ja-JP" sz="2400" dirty="0">
                <a:solidFill>
                  <a:srgbClr val="333366"/>
                </a:solidFill>
              </a:rPr>
              <a:t>change requests and improvement requests </a:t>
            </a:r>
          </a:p>
          <a:p>
            <a:pPr marL="342900" indent="-342900">
              <a:buFont typeface="Arial" panose="020B0604020202020204" pitchFamily="34" charset="0"/>
              <a:buChar char="•"/>
            </a:pPr>
            <a:r>
              <a:rPr lang="en-IE" altLang="ja-JP" sz="2400" dirty="0">
                <a:solidFill>
                  <a:srgbClr val="333366"/>
                </a:solidFill>
              </a:rPr>
              <a:t>user feedback and feedback from user communities </a:t>
            </a:r>
          </a:p>
          <a:p>
            <a:pPr marL="342900" indent="-342900">
              <a:buFont typeface="Arial" panose="020B0604020202020204" pitchFamily="34" charset="0"/>
              <a:buChar char="•"/>
            </a:pPr>
            <a:r>
              <a:rPr lang="en-IE" altLang="ja-JP" sz="2400" dirty="0">
                <a:solidFill>
                  <a:srgbClr val="333366"/>
                </a:solidFill>
              </a:rPr>
              <a:t>customer feedback and customer satisfaction surveys </a:t>
            </a:r>
          </a:p>
          <a:p>
            <a:pPr marL="342900" indent="-342900">
              <a:buFont typeface="Arial" panose="020B0604020202020204" pitchFamily="34" charset="0"/>
              <a:buChar char="•"/>
            </a:pPr>
            <a:r>
              <a:rPr lang="en-IE" altLang="ja-JP" sz="2400" dirty="0">
                <a:solidFill>
                  <a:srgbClr val="333366"/>
                </a:solidFill>
              </a:rPr>
              <a:t>changes in service demand. </a:t>
            </a:r>
          </a:p>
          <a:p>
            <a:endParaRPr lang="en-IE" altLang="ja-JP" sz="1200" dirty="0">
              <a:solidFill>
                <a:srgbClr val="333366"/>
              </a:solidFill>
            </a:endParaRPr>
          </a:p>
        </p:txBody>
      </p:sp>
    </p:spTree>
    <p:custDataLst>
      <p:tags r:id="rId1"/>
    </p:custDataLst>
    <p:extLst>
      <p:ext uri="{BB962C8B-B14F-4D97-AF65-F5344CB8AC3E}">
        <p14:creationId xmlns:p14="http://schemas.microsoft.com/office/powerpoint/2010/main" val="4278132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94FCB0F-5DBD-591F-8E5D-CB73EFA33CE8}"/>
              </a:ext>
            </a:extLst>
          </p:cNvPr>
          <p:cNvSpPr>
            <a:spLocks noGrp="1"/>
          </p:cNvSpPr>
          <p:nvPr>
            <p:ph type="body" sz="quarter" idx="10"/>
          </p:nvPr>
        </p:nvSpPr>
        <p:spPr/>
        <p:txBody>
          <a:bodyPr/>
          <a:lstStyle/>
          <a:p>
            <a:r>
              <a:rPr lang="en-IE" dirty="0"/>
              <a:t>Realize - </a:t>
            </a:r>
            <a:r>
              <a:rPr lang="en-IE" altLang="ja-JP" sz="3600" u="sng" dirty="0">
                <a:solidFill>
                  <a:srgbClr val="333366"/>
                </a:solidFill>
              </a:rPr>
              <a:t>Continual improvement</a:t>
            </a:r>
          </a:p>
          <a:p>
            <a:endParaRPr lang="en-GB" dirty="0"/>
          </a:p>
        </p:txBody>
      </p:sp>
      <p:pic>
        <p:nvPicPr>
          <p:cNvPr id="4" name="Online Media 3" title="Continual Improvement Model - ITIL®4 Foundation">
            <a:hlinkClick r:id="" action="ppaction://media"/>
            <a:extLst>
              <a:ext uri="{FF2B5EF4-FFF2-40B4-BE49-F238E27FC236}">
                <a16:creationId xmlns:a16="http://schemas.microsoft.com/office/drawing/2014/main" id="{3B4EF34F-A006-DB56-205B-BB8A304D0018}"/>
              </a:ext>
            </a:extLst>
          </p:cNvPr>
          <p:cNvPicPr>
            <a:picLocks noGrp="1" noRot="1" noChangeAspect="1"/>
          </p:cNvPicPr>
          <p:nvPr>
            <p:ph sz="quarter" idx="12"/>
            <a:videoFile r:link="rId1"/>
          </p:nvPr>
        </p:nvPicPr>
        <p:blipFill>
          <a:blip r:embed="rId3"/>
          <a:stretch>
            <a:fillRect/>
          </a:stretch>
        </p:blipFill>
        <p:spPr>
          <a:xfrm>
            <a:off x="911225" y="1047750"/>
            <a:ext cx="9474200" cy="5102038"/>
          </a:xfrm>
          <a:prstGeom prst="rect">
            <a:avLst/>
          </a:prstGeom>
        </p:spPr>
      </p:pic>
      <p:sp>
        <p:nvSpPr>
          <p:cNvPr id="5" name="TextBox 4">
            <a:extLst>
              <a:ext uri="{FF2B5EF4-FFF2-40B4-BE49-F238E27FC236}">
                <a16:creationId xmlns:a16="http://schemas.microsoft.com/office/drawing/2014/main" id="{39C3B8FA-000A-81A2-B24B-AD54A747FCF6}"/>
              </a:ext>
            </a:extLst>
          </p:cNvPr>
          <p:cNvSpPr txBox="1"/>
          <p:nvPr/>
        </p:nvSpPr>
        <p:spPr>
          <a:xfrm>
            <a:off x="3083859" y="6261878"/>
            <a:ext cx="5269456" cy="646331"/>
          </a:xfrm>
          <a:prstGeom prst="rect">
            <a:avLst/>
          </a:prstGeom>
          <a:noFill/>
        </p:spPr>
        <p:txBody>
          <a:bodyPr wrap="none" rtlCol="0">
            <a:spAutoFit/>
          </a:bodyPr>
          <a:lstStyle/>
          <a:p>
            <a:r>
              <a:rPr lang="en-GB" dirty="0">
                <a:hlinkClick r:id="rId4"/>
              </a:rPr>
              <a:t>https://www.youtube.com/watch?v=-pG4H-nPc0M</a:t>
            </a:r>
            <a:endParaRPr lang="en-GB" dirty="0"/>
          </a:p>
          <a:p>
            <a:endParaRPr lang="en-GB" dirty="0"/>
          </a:p>
        </p:txBody>
      </p:sp>
    </p:spTree>
    <p:extLst>
      <p:ext uri="{BB962C8B-B14F-4D97-AF65-F5344CB8AC3E}">
        <p14:creationId xmlns:p14="http://schemas.microsoft.com/office/powerpoint/2010/main" val="2795548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BC38188-DFF2-4410-B291-51FC1F87699C}"/>
              </a:ext>
            </a:extLst>
          </p:cNvPr>
          <p:cNvSpPr>
            <a:spLocks noGrp="1"/>
          </p:cNvSpPr>
          <p:nvPr>
            <p:ph type="body" sz="quarter" idx="10"/>
          </p:nvPr>
        </p:nvSpPr>
        <p:spPr>
          <a:xfrm>
            <a:off x="710213" y="281485"/>
            <a:ext cx="9738803" cy="517505"/>
          </a:xfrm>
        </p:spPr>
        <p:txBody>
          <a:bodyPr/>
          <a:lstStyle/>
          <a:p>
            <a:r>
              <a:rPr lang="en-IE" dirty="0"/>
              <a:t>Step 7: Realize</a:t>
            </a:r>
            <a:endParaRPr lang="en-ZA" dirty="0"/>
          </a:p>
        </p:txBody>
      </p:sp>
      <p:sp>
        <p:nvSpPr>
          <p:cNvPr id="11" name="TextBox 10">
            <a:extLst>
              <a:ext uri="{FF2B5EF4-FFF2-40B4-BE49-F238E27FC236}">
                <a16:creationId xmlns:a16="http://schemas.microsoft.com/office/drawing/2014/main" id="{290DB281-284F-4189-9D36-4ABB7A1DC4B7}"/>
              </a:ext>
            </a:extLst>
          </p:cNvPr>
          <p:cNvSpPr txBox="1"/>
          <p:nvPr/>
        </p:nvSpPr>
        <p:spPr>
          <a:xfrm>
            <a:off x="709613" y="1083590"/>
            <a:ext cx="10089016" cy="4984954"/>
          </a:xfrm>
          <a:prstGeom prst="rect">
            <a:avLst/>
          </a:prstGeom>
          <a:noFill/>
        </p:spPr>
        <p:txBody>
          <a:bodyPr wrap="square">
            <a:spAutoFit/>
          </a:bodyPr>
          <a:lstStyle/>
          <a:p>
            <a:r>
              <a:rPr lang="en-IE" altLang="ja-JP" sz="2000" u="sng" dirty="0">
                <a:solidFill>
                  <a:srgbClr val="333366"/>
                </a:solidFill>
              </a:rPr>
              <a:t>Realizing value for the service provider</a:t>
            </a:r>
          </a:p>
          <a:p>
            <a:endParaRPr lang="en-IE" altLang="ja-JP" sz="2000" u="sng" dirty="0">
              <a:solidFill>
                <a:srgbClr val="333366"/>
              </a:solidFill>
            </a:endParaRPr>
          </a:p>
          <a:p>
            <a:r>
              <a:rPr lang="en-IE" altLang="ja-JP" sz="2000" u="sng" dirty="0">
                <a:solidFill>
                  <a:srgbClr val="333366"/>
                </a:solidFill>
              </a:rPr>
              <a:t>Tracking, assessing, and evaluating costs</a:t>
            </a:r>
          </a:p>
          <a:p>
            <a:endParaRPr lang="en-IE" altLang="ja-JP" sz="2000" u="sng" dirty="0">
              <a:solidFill>
                <a:srgbClr val="333366"/>
              </a:solidFill>
            </a:endParaRPr>
          </a:p>
          <a:p>
            <a:pPr>
              <a:lnSpc>
                <a:spcPct val="107000"/>
              </a:lnSpc>
              <a:spcAft>
                <a:spcPts val="800"/>
              </a:spcAft>
            </a:pPr>
            <a:r>
              <a:rPr lang="en-GB" sz="2000" dirty="0">
                <a:solidFill>
                  <a:srgbClr val="333366"/>
                </a:solidFill>
              </a:rPr>
              <a:t>Service costs usually include:</a:t>
            </a:r>
            <a:endParaRPr lang="en-IE" sz="2000" dirty="0">
              <a:solidFill>
                <a:srgbClr val="333366"/>
              </a:solidFill>
            </a:endParaRPr>
          </a:p>
          <a:p>
            <a:pPr marL="342900" indent="-342900">
              <a:lnSpc>
                <a:spcPct val="107000"/>
              </a:lnSpc>
              <a:spcAft>
                <a:spcPts val="800"/>
              </a:spcAft>
              <a:buFont typeface="Arial" panose="020B0604020202020204" pitchFamily="34" charset="0"/>
              <a:buChar char="•"/>
            </a:pPr>
            <a:r>
              <a:rPr lang="en-GB" sz="2000" dirty="0">
                <a:solidFill>
                  <a:srgbClr val="333366"/>
                </a:solidFill>
              </a:rPr>
              <a:t>Hardware costs including equipment spending in the form of depreciation. Tracking this type of cost requires asset management.</a:t>
            </a:r>
            <a:endParaRPr lang="en-IE" sz="2000" dirty="0">
              <a:solidFill>
                <a:srgbClr val="333366"/>
              </a:solidFill>
            </a:endParaRPr>
          </a:p>
          <a:p>
            <a:pPr marL="342900" indent="-342900">
              <a:lnSpc>
                <a:spcPct val="107000"/>
              </a:lnSpc>
              <a:spcAft>
                <a:spcPts val="800"/>
              </a:spcAft>
              <a:buFont typeface="Arial" panose="020B0604020202020204" pitchFamily="34" charset="0"/>
              <a:buChar char="•"/>
            </a:pPr>
            <a:r>
              <a:rPr lang="en-GB" sz="2000" dirty="0">
                <a:solidFill>
                  <a:srgbClr val="333366"/>
                </a:solidFill>
              </a:rPr>
              <a:t>Software and licence costs including software development costs and spending on licences. Tracking this type of cost requires software asset management and logging information about use of licences.</a:t>
            </a:r>
            <a:endParaRPr lang="en-IE" sz="2000" dirty="0">
              <a:solidFill>
                <a:srgbClr val="333366"/>
              </a:solidFill>
            </a:endParaRPr>
          </a:p>
          <a:p>
            <a:pPr marL="342900" indent="-342900">
              <a:lnSpc>
                <a:spcPct val="107000"/>
              </a:lnSpc>
              <a:spcAft>
                <a:spcPts val="800"/>
              </a:spcAft>
              <a:buFont typeface="Arial" panose="020B0604020202020204" pitchFamily="34" charset="0"/>
              <a:buChar char="•"/>
            </a:pPr>
            <a:r>
              <a:rPr lang="en-GB" sz="2000" dirty="0">
                <a:solidFill>
                  <a:srgbClr val="333366"/>
                </a:solidFill>
              </a:rPr>
              <a:t>Contract payment (to suppliers).</a:t>
            </a:r>
            <a:endParaRPr lang="en-IE" sz="2000" dirty="0">
              <a:solidFill>
                <a:srgbClr val="333366"/>
              </a:solidFill>
            </a:endParaRPr>
          </a:p>
          <a:p>
            <a:pPr marL="342900" indent="-342900">
              <a:lnSpc>
                <a:spcPct val="107000"/>
              </a:lnSpc>
              <a:spcAft>
                <a:spcPts val="800"/>
              </a:spcAft>
              <a:buFont typeface="Arial" panose="020B0604020202020204" pitchFamily="34" charset="0"/>
              <a:buChar char="•"/>
            </a:pPr>
            <a:r>
              <a:rPr lang="en-GB" sz="2000" dirty="0">
                <a:solidFill>
                  <a:srgbClr val="333366"/>
                </a:solidFill>
              </a:rPr>
              <a:t>Staff costs including paying staff on service delivery and operation. Tracking this type of cost requires task tracking, time sheeting, etc.</a:t>
            </a:r>
            <a:endParaRPr lang="en-IE" sz="2000" dirty="0">
              <a:solidFill>
                <a:srgbClr val="333366"/>
              </a:solidFill>
            </a:endParaRPr>
          </a:p>
          <a:p>
            <a:endParaRPr lang="en-IE" altLang="ja-JP" sz="1100" u="sng" dirty="0">
              <a:solidFill>
                <a:srgbClr val="333366"/>
              </a:solidFill>
            </a:endParaRPr>
          </a:p>
        </p:txBody>
      </p:sp>
    </p:spTree>
    <p:custDataLst>
      <p:tags r:id="rId1"/>
    </p:custDataLst>
    <p:extLst>
      <p:ext uri="{BB962C8B-B14F-4D97-AF65-F5344CB8AC3E}">
        <p14:creationId xmlns:p14="http://schemas.microsoft.com/office/powerpoint/2010/main" val="26715017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BC38188-DFF2-4410-B291-51FC1F87699C}"/>
              </a:ext>
            </a:extLst>
          </p:cNvPr>
          <p:cNvSpPr>
            <a:spLocks noGrp="1"/>
          </p:cNvSpPr>
          <p:nvPr>
            <p:ph type="body" sz="quarter" idx="10"/>
          </p:nvPr>
        </p:nvSpPr>
        <p:spPr>
          <a:xfrm>
            <a:off x="710213" y="281485"/>
            <a:ext cx="9738803" cy="517505"/>
          </a:xfrm>
        </p:spPr>
        <p:txBody>
          <a:bodyPr/>
          <a:lstStyle/>
          <a:p>
            <a:r>
              <a:rPr lang="en-IE" dirty="0"/>
              <a:t>Step 7: Realize</a:t>
            </a:r>
            <a:endParaRPr lang="en-ZA" dirty="0"/>
          </a:p>
        </p:txBody>
      </p:sp>
      <p:sp>
        <p:nvSpPr>
          <p:cNvPr id="11" name="TextBox 10">
            <a:extLst>
              <a:ext uri="{FF2B5EF4-FFF2-40B4-BE49-F238E27FC236}">
                <a16:creationId xmlns:a16="http://schemas.microsoft.com/office/drawing/2014/main" id="{290DB281-284F-4189-9D36-4ABB7A1DC4B7}"/>
              </a:ext>
            </a:extLst>
          </p:cNvPr>
          <p:cNvSpPr txBox="1"/>
          <p:nvPr/>
        </p:nvSpPr>
        <p:spPr>
          <a:xfrm>
            <a:off x="709613" y="1083590"/>
            <a:ext cx="9029473" cy="5078313"/>
          </a:xfrm>
          <a:prstGeom prst="rect">
            <a:avLst/>
          </a:prstGeom>
          <a:noFill/>
        </p:spPr>
        <p:txBody>
          <a:bodyPr wrap="square">
            <a:spAutoFit/>
          </a:bodyPr>
          <a:lstStyle/>
          <a:p>
            <a:r>
              <a:rPr lang="en-IE" altLang="ja-JP" sz="2400" u="sng" dirty="0">
                <a:solidFill>
                  <a:srgbClr val="333366"/>
                </a:solidFill>
              </a:rPr>
              <a:t>Tracking, assessing, and evaluating risks and compliance</a:t>
            </a:r>
          </a:p>
          <a:p>
            <a:endParaRPr lang="en-IE" altLang="ja-JP" sz="2400" u="sng" dirty="0">
              <a:solidFill>
                <a:srgbClr val="333366"/>
              </a:solidFill>
            </a:endParaRPr>
          </a:p>
          <a:p>
            <a:r>
              <a:rPr lang="en-IE" altLang="ja-JP" sz="2400" dirty="0">
                <a:solidFill>
                  <a:srgbClr val="333366"/>
                </a:solidFill>
              </a:rPr>
              <a:t>The primary sources of information for service risk identification and assessment are: </a:t>
            </a:r>
          </a:p>
          <a:p>
            <a:endParaRPr lang="en-IE" altLang="ja-JP" sz="2400" dirty="0">
              <a:solidFill>
                <a:srgbClr val="333366"/>
              </a:solidFill>
            </a:endParaRPr>
          </a:p>
          <a:p>
            <a:pPr marL="342900" indent="-342900">
              <a:buFont typeface="Arial" panose="020B0604020202020204" pitchFamily="34" charset="0"/>
              <a:buChar char="•"/>
            </a:pPr>
            <a:r>
              <a:rPr lang="en-IE" altLang="ja-JP" sz="2400" dirty="0">
                <a:solidFill>
                  <a:srgbClr val="333366"/>
                </a:solidFill>
              </a:rPr>
              <a:t>service incidents and complaints </a:t>
            </a:r>
          </a:p>
          <a:p>
            <a:pPr marL="342900" indent="-342900">
              <a:buFont typeface="Arial" panose="020B0604020202020204" pitchFamily="34" charset="0"/>
              <a:buChar char="•"/>
            </a:pPr>
            <a:r>
              <a:rPr lang="en-IE" altLang="ja-JP" sz="2400" dirty="0">
                <a:solidFill>
                  <a:srgbClr val="333366"/>
                </a:solidFill>
              </a:rPr>
              <a:t>security incidents and other non-compliances </a:t>
            </a:r>
          </a:p>
          <a:p>
            <a:pPr marL="342900" indent="-342900">
              <a:buFont typeface="Arial" panose="020B0604020202020204" pitchFamily="34" charset="0"/>
              <a:buChar char="•"/>
            </a:pPr>
            <a:r>
              <a:rPr lang="en-IE" altLang="ja-JP" sz="2400" dirty="0">
                <a:solidFill>
                  <a:srgbClr val="333366"/>
                </a:solidFill>
              </a:rPr>
              <a:t>monitoring of service quality </a:t>
            </a:r>
          </a:p>
          <a:p>
            <a:pPr marL="342900" indent="-342900">
              <a:buFont typeface="Arial" panose="020B0604020202020204" pitchFamily="34" charset="0"/>
              <a:buChar char="•"/>
            </a:pPr>
            <a:r>
              <a:rPr lang="en-IE" altLang="ja-JP" sz="2400" dirty="0">
                <a:solidFill>
                  <a:srgbClr val="333366"/>
                </a:solidFill>
              </a:rPr>
              <a:t>tracking of service value and experience </a:t>
            </a:r>
          </a:p>
          <a:p>
            <a:pPr marL="342900" indent="-342900">
              <a:buFont typeface="Arial" panose="020B0604020202020204" pitchFamily="34" charset="0"/>
              <a:buChar char="•"/>
            </a:pPr>
            <a:r>
              <a:rPr lang="en-IE" altLang="ja-JP" sz="2400" dirty="0">
                <a:solidFill>
                  <a:srgbClr val="333366"/>
                </a:solidFill>
              </a:rPr>
              <a:t>changes to demand and capacity </a:t>
            </a:r>
          </a:p>
          <a:p>
            <a:pPr marL="342900" indent="-342900">
              <a:buFont typeface="Arial" panose="020B0604020202020204" pitchFamily="34" charset="0"/>
              <a:buChar char="•"/>
            </a:pPr>
            <a:r>
              <a:rPr lang="en-IE" altLang="ja-JP" sz="2400" dirty="0">
                <a:solidFill>
                  <a:srgbClr val="333366"/>
                </a:solidFill>
              </a:rPr>
              <a:t>changes to resources, products, and service offerings </a:t>
            </a:r>
          </a:p>
          <a:p>
            <a:pPr marL="342900" indent="-342900">
              <a:buFont typeface="Arial" panose="020B0604020202020204" pitchFamily="34" charset="0"/>
              <a:buChar char="•"/>
            </a:pPr>
            <a:r>
              <a:rPr lang="en-IE" altLang="ja-JP" sz="2400" dirty="0">
                <a:solidFill>
                  <a:srgbClr val="333366"/>
                </a:solidFill>
              </a:rPr>
              <a:t>changes to legal and regulatory requirements, contracts, and agreements</a:t>
            </a:r>
            <a:r>
              <a:rPr lang="en-IE" altLang="ja-JP" sz="2400" u="sng" dirty="0">
                <a:solidFill>
                  <a:srgbClr val="333366"/>
                </a:solidFill>
              </a:rPr>
              <a:t>. </a:t>
            </a:r>
          </a:p>
          <a:p>
            <a:endParaRPr lang="en-IE" altLang="ja-JP" sz="1200" u="sng" dirty="0">
              <a:solidFill>
                <a:srgbClr val="333366"/>
              </a:solidFill>
            </a:endParaRPr>
          </a:p>
        </p:txBody>
      </p:sp>
    </p:spTree>
    <p:custDataLst>
      <p:tags r:id="rId1"/>
    </p:custDataLst>
    <p:extLst>
      <p:ext uri="{BB962C8B-B14F-4D97-AF65-F5344CB8AC3E}">
        <p14:creationId xmlns:p14="http://schemas.microsoft.com/office/powerpoint/2010/main" val="20325327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BC38188-DFF2-4410-B291-51FC1F87699C}"/>
              </a:ext>
            </a:extLst>
          </p:cNvPr>
          <p:cNvSpPr>
            <a:spLocks noGrp="1"/>
          </p:cNvSpPr>
          <p:nvPr>
            <p:ph type="body" sz="quarter" idx="10"/>
          </p:nvPr>
        </p:nvSpPr>
        <p:spPr>
          <a:xfrm>
            <a:off x="710213" y="281485"/>
            <a:ext cx="9738803" cy="517505"/>
          </a:xfrm>
        </p:spPr>
        <p:txBody>
          <a:bodyPr/>
          <a:lstStyle/>
          <a:p>
            <a:r>
              <a:rPr lang="en-IE" dirty="0"/>
              <a:t>Step 7: Realize</a:t>
            </a:r>
            <a:endParaRPr lang="en-ZA" dirty="0"/>
          </a:p>
        </p:txBody>
      </p:sp>
      <p:sp>
        <p:nvSpPr>
          <p:cNvPr id="11" name="TextBox 10">
            <a:extLst>
              <a:ext uri="{FF2B5EF4-FFF2-40B4-BE49-F238E27FC236}">
                <a16:creationId xmlns:a16="http://schemas.microsoft.com/office/drawing/2014/main" id="{290DB281-284F-4189-9D36-4ABB7A1DC4B7}"/>
              </a:ext>
            </a:extLst>
          </p:cNvPr>
          <p:cNvSpPr txBox="1"/>
          <p:nvPr/>
        </p:nvSpPr>
        <p:spPr>
          <a:xfrm>
            <a:off x="709613" y="1083590"/>
            <a:ext cx="9653587" cy="5170646"/>
          </a:xfrm>
          <a:prstGeom prst="rect">
            <a:avLst/>
          </a:prstGeom>
          <a:noFill/>
        </p:spPr>
        <p:txBody>
          <a:bodyPr wrap="square" lIns="91440" tIns="45720" rIns="91440" bIns="45720" anchor="t">
            <a:spAutoFit/>
          </a:bodyPr>
          <a:lstStyle/>
          <a:p>
            <a:r>
              <a:rPr lang="en-IE" altLang="ja-JP" sz="2400" u="sng" dirty="0">
                <a:solidFill>
                  <a:srgbClr val="333366"/>
                </a:solidFill>
              </a:rPr>
              <a:t>Charging and billing</a:t>
            </a:r>
          </a:p>
          <a:p>
            <a:endParaRPr lang="en-IE" altLang="ja-JP" sz="2400" u="sng" dirty="0">
              <a:solidFill>
                <a:srgbClr val="333366"/>
              </a:solidFill>
            </a:endParaRPr>
          </a:p>
          <a:p>
            <a:r>
              <a:rPr lang="en-IE" altLang="ja-JP" sz="1800" dirty="0">
                <a:solidFill>
                  <a:srgbClr val="333366"/>
                </a:solidFill>
              </a:rPr>
              <a:t>Part of the service provider’s value realization is profit, or at least cost recovery. The amount customers will be charged for a service depends on the charging policies. Several options exist for this:</a:t>
            </a:r>
          </a:p>
          <a:p>
            <a:endParaRPr lang="en-IE" altLang="ja-JP" sz="1800" dirty="0">
              <a:solidFill>
                <a:srgbClr val="333366"/>
              </a:solidFill>
            </a:endParaRPr>
          </a:p>
          <a:p>
            <a:pPr marL="342900" indent="-342900">
              <a:buFont typeface="Arial" panose="020B0604020202020204" pitchFamily="34" charset="0"/>
              <a:buChar char="•"/>
            </a:pPr>
            <a:r>
              <a:rPr lang="en-IE" altLang="ja-JP" sz="1800" u="sng" dirty="0">
                <a:solidFill>
                  <a:srgbClr val="333366"/>
                </a:solidFill>
              </a:rPr>
              <a:t>Cost recovery or break-even </a:t>
            </a:r>
            <a:r>
              <a:rPr lang="en-IE" altLang="ja-JP" sz="1800" dirty="0">
                <a:solidFill>
                  <a:srgbClr val="333366"/>
                </a:solidFill>
              </a:rPr>
              <a:t>In this case, the service provider will only seek to recover its costs. It will not make a profit or loss.</a:t>
            </a:r>
          </a:p>
          <a:p>
            <a:pPr marL="342900" indent="-342900">
              <a:buFont typeface="Arial" panose="020B0604020202020204" pitchFamily="34" charset="0"/>
              <a:buChar char="•"/>
            </a:pPr>
            <a:endParaRPr lang="en-IE" altLang="ja-JP" sz="1800" dirty="0">
              <a:solidFill>
                <a:srgbClr val="333366"/>
              </a:solidFill>
              <a:ea typeface="ＭＳ Ｐゴシック"/>
            </a:endParaRPr>
          </a:p>
          <a:p>
            <a:pPr marL="342900" indent="-342900">
              <a:buFont typeface="Arial" panose="020B0604020202020204" pitchFamily="34" charset="0"/>
              <a:buChar char="•"/>
            </a:pPr>
            <a:r>
              <a:rPr lang="en-IE" altLang="ja-JP" sz="1800" u="sng" dirty="0">
                <a:solidFill>
                  <a:srgbClr val="333366"/>
                </a:solidFill>
                <a:ea typeface="ＭＳ Ｐゴシック"/>
              </a:rPr>
              <a:t>Recovery with an additional margin </a:t>
            </a:r>
            <a:r>
              <a:rPr lang="en-IE" altLang="ja-JP" sz="1800" dirty="0">
                <a:solidFill>
                  <a:srgbClr val="333366"/>
                </a:solidFill>
                <a:ea typeface="ＭＳ Ｐゴシック"/>
              </a:rPr>
              <a:t>In this case, the service provider will seek to recover more than its actual costs. It is important to note that the margin is not a profit.</a:t>
            </a:r>
          </a:p>
          <a:p>
            <a:pPr marL="342900" indent="-342900">
              <a:buFont typeface="Arial" panose="020B0604020202020204" pitchFamily="34" charset="0"/>
              <a:buChar char="•"/>
            </a:pPr>
            <a:endParaRPr lang="en-IE" altLang="ja-JP" sz="1800" dirty="0">
              <a:solidFill>
                <a:srgbClr val="333366"/>
              </a:solidFill>
              <a:ea typeface="ＭＳ Ｐゴシック"/>
            </a:endParaRPr>
          </a:p>
          <a:p>
            <a:pPr marL="342900" indent="-342900">
              <a:buFont typeface="Arial" panose="020B0604020202020204" pitchFamily="34" charset="0"/>
              <a:buChar char="•"/>
            </a:pPr>
            <a:r>
              <a:rPr lang="en-IE" altLang="ja-JP" sz="1800" u="sng" dirty="0">
                <a:solidFill>
                  <a:srgbClr val="333366"/>
                </a:solidFill>
                <a:ea typeface="ＭＳ Ｐゴシック"/>
              </a:rPr>
              <a:t>Cross-subsidization</a:t>
            </a:r>
            <a:r>
              <a:rPr lang="en-IE" altLang="ja-JP" sz="1800" dirty="0">
                <a:solidFill>
                  <a:srgbClr val="333366"/>
                </a:solidFill>
                <a:ea typeface="ＭＳ Ｐゴシック"/>
              </a:rPr>
              <a:t> In this case, a subset of services is charged with an additional margin, which is then applied to offset the cost of another subset of services. </a:t>
            </a:r>
            <a:endParaRPr lang="en-IE" altLang="ja-JP" sz="1800" dirty="0">
              <a:solidFill>
                <a:srgbClr val="333366"/>
              </a:solidFill>
              <a:ea typeface="ＭＳ Ｐゴシック"/>
              <a:cs typeface="Arial"/>
            </a:endParaRPr>
          </a:p>
          <a:p>
            <a:pPr marL="342900" indent="-342900">
              <a:buFont typeface="Arial" panose="020B0604020202020204" pitchFamily="34" charset="0"/>
              <a:buChar char="•"/>
            </a:pPr>
            <a:endParaRPr lang="en-IE" altLang="ja-JP" sz="1800" dirty="0">
              <a:solidFill>
                <a:srgbClr val="333366"/>
              </a:solidFill>
              <a:ea typeface="ＭＳ Ｐゴシック"/>
            </a:endParaRPr>
          </a:p>
          <a:p>
            <a:pPr marL="342900" indent="-342900">
              <a:buFont typeface="Arial" panose="020B0604020202020204" pitchFamily="34" charset="0"/>
              <a:buChar char="•"/>
            </a:pPr>
            <a:r>
              <a:rPr lang="en-IE" altLang="ja-JP" sz="1800" u="sng" dirty="0">
                <a:solidFill>
                  <a:srgbClr val="333366"/>
                </a:solidFill>
                <a:ea typeface="ＭＳ Ｐゴシック"/>
              </a:rPr>
              <a:t>Profit </a:t>
            </a:r>
            <a:r>
              <a:rPr lang="en-IE" altLang="ja-JP" sz="1800" dirty="0">
                <a:solidFill>
                  <a:srgbClr val="333366"/>
                </a:solidFill>
                <a:ea typeface="ＭＳ Ｐゴシック"/>
              </a:rPr>
              <a:t>In this case, the service provider aims at making a profit for its owners or for reinvestment in the business.</a:t>
            </a:r>
            <a:endParaRPr lang="en-IE" altLang="ja-JP" sz="1800" dirty="0">
              <a:solidFill>
                <a:srgbClr val="333366"/>
              </a:solidFill>
              <a:ea typeface="ＭＳ Ｐゴシック"/>
              <a:cs typeface="Arial"/>
            </a:endParaRPr>
          </a:p>
          <a:p>
            <a:endParaRPr lang="en-IE" altLang="ja-JP" sz="1200" u="sng" dirty="0">
              <a:solidFill>
                <a:srgbClr val="333366"/>
              </a:solidFill>
            </a:endParaRPr>
          </a:p>
        </p:txBody>
      </p:sp>
    </p:spTree>
    <p:custDataLst>
      <p:tags r:id="rId1"/>
    </p:custDataLst>
    <p:extLst>
      <p:ext uri="{BB962C8B-B14F-4D97-AF65-F5344CB8AC3E}">
        <p14:creationId xmlns:p14="http://schemas.microsoft.com/office/powerpoint/2010/main" val="11435562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BC38188-DFF2-4410-B291-51FC1F87699C}"/>
              </a:ext>
            </a:extLst>
          </p:cNvPr>
          <p:cNvSpPr>
            <a:spLocks noGrp="1"/>
          </p:cNvSpPr>
          <p:nvPr>
            <p:ph type="body" sz="quarter" idx="10"/>
          </p:nvPr>
        </p:nvSpPr>
        <p:spPr>
          <a:xfrm>
            <a:off x="710213" y="281485"/>
            <a:ext cx="9738803" cy="517505"/>
          </a:xfrm>
        </p:spPr>
        <p:txBody>
          <a:bodyPr/>
          <a:lstStyle/>
          <a:p>
            <a:r>
              <a:rPr lang="en-IE" dirty="0"/>
              <a:t>Step 7: Realize</a:t>
            </a:r>
            <a:endParaRPr lang="en-ZA" dirty="0"/>
          </a:p>
        </p:txBody>
      </p:sp>
      <p:sp>
        <p:nvSpPr>
          <p:cNvPr id="11" name="TextBox 10">
            <a:extLst>
              <a:ext uri="{FF2B5EF4-FFF2-40B4-BE49-F238E27FC236}">
                <a16:creationId xmlns:a16="http://schemas.microsoft.com/office/drawing/2014/main" id="{290DB281-284F-4189-9D36-4ABB7A1DC4B7}"/>
              </a:ext>
            </a:extLst>
          </p:cNvPr>
          <p:cNvSpPr txBox="1"/>
          <p:nvPr/>
        </p:nvSpPr>
        <p:spPr>
          <a:xfrm>
            <a:off x="709613" y="1083590"/>
            <a:ext cx="9653587" cy="5862502"/>
          </a:xfrm>
          <a:prstGeom prst="rect">
            <a:avLst/>
          </a:prstGeom>
          <a:noFill/>
        </p:spPr>
        <p:txBody>
          <a:bodyPr wrap="square">
            <a:spAutoFit/>
          </a:bodyPr>
          <a:lstStyle/>
          <a:p>
            <a:r>
              <a:rPr lang="en-IE" altLang="ja-JP" sz="2400" u="sng" dirty="0">
                <a:solidFill>
                  <a:srgbClr val="333366"/>
                </a:solidFill>
              </a:rPr>
              <a:t>Portfolio management</a:t>
            </a:r>
          </a:p>
          <a:p>
            <a:endParaRPr lang="en-IE" altLang="ja-JP" u="sng" dirty="0">
              <a:solidFill>
                <a:schemeClr val="tx2"/>
              </a:solidFill>
            </a:endParaRPr>
          </a:p>
          <a:p>
            <a:r>
              <a:rPr lang="en-IE" altLang="ja-JP" dirty="0">
                <a:solidFill>
                  <a:schemeClr val="tx2"/>
                </a:solidFill>
              </a:rPr>
              <a:t>Portfolio management plays an important role in tracking and realizing value for a service provider. </a:t>
            </a:r>
            <a:r>
              <a:rPr lang="en-GB" b="0" i="0" dirty="0">
                <a:solidFill>
                  <a:schemeClr val="tx2"/>
                </a:solidFill>
                <a:effectLst/>
              </a:rPr>
              <a:t>Portfolio management is the selection, prioritisation and control of an organisation's programmes and projects, in line with its strategic objectives and capacity to deliver. The goal is to balance the implementation of change initiatives and the maintenance of business-as-usual, while optimising return on investment.</a:t>
            </a:r>
          </a:p>
          <a:p>
            <a:endParaRPr lang="en-IE" altLang="ja-JP" dirty="0">
              <a:solidFill>
                <a:srgbClr val="333366"/>
              </a:solidFill>
            </a:endParaRPr>
          </a:p>
          <a:p>
            <a:endParaRPr lang="en-IE" altLang="ja-JP" sz="1800" dirty="0">
              <a:solidFill>
                <a:srgbClr val="333366"/>
              </a:solidFill>
            </a:endParaRPr>
          </a:p>
          <a:p>
            <a:r>
              <a:rPr lang="en-IE" altLang="ja-JP" sz="1800" dirty="0">
                <a:solidFill>
                  <a:srgbClr val="333366"/>
                </a:solidFill>
              </a:rPr>
              <a:t> It not only identifies the investments with the highest payoff, but also analyses and tracks investments based on the value of services to the service provider and its customers.</a:t>
            </a:r>
          </a:p>
          <a:p>
            <a:endParaRPr lang="en-IE" altLang="ja-JP" sz="1800" dirty="0">
              <a:solidFill>
                <a:srgbClr val="333366"/>
              </a:solidFill>
            </a:endParaRPr>
          </a:p>
          <a:p>
            <a:pPr>
              <a:lnSpc>
                <a:spcPct val="107000"/>
              </a:lnSpc>
              <a:spcAft>
                <a:spcPts val="800"/>
              </a:spcAft>
            </a:pPr>
            <a:r>
              <a:rPr lang="en-GB" sz="1800" dirty="0">
                <a:solidFill>
                  <a:srgbClr val="333366"/>
                </a:solidFill>
              </a:rPr>
              <a:t>Portfolio management enables single-loop as well as double-loop learning. These areas may result in: </a:t>
            </a:r>
            <a:endParaRPr lang="en-IE" sz="1800" dirty="0">
              <a:solidFill>
                <a:srgbClr val="333366"/>
              </a:solidFill>
            </a:endParaRPr>
          </a:p>
          <a:p>
            <a:pPr marL="285750" indent="-285750">
              <a:lnSpc>
                <a:spcPct val="107000"/>
              </a:lnSpc>
              <a:spcAft>
                <a:spcPts val="800"/>
              </a:spcAft>
              <a:buFont typeface="Arial" panose="020B0604020202020204" pitchFamily="34" charset="0"/>
              <a:buChar char="•"/>
            </a:pPr>
            <a:r>
              <a:rPr lang="en-GB" sz="1800" dirty="0">
                <a:solidFill>
                  <a:srgbClr val="333366"/>
                </a:solidFill>
              </a:rPr>
              <a:t>exception reports that need to be escalated </a:t>
            </a:r>
            <a:endParaRPr lang="en-IE" sz="1800" dirty="0">
              <a:solidFill>
                <a:srgbClr val="333366"/>
              </a:solidFill>
            </a:endParaRPr>
          </a:p>
          <a:p>
            <a:pPr marL="285750" indent="-285750">
              <a:lnSpc>
                <a:spcPct val="107000"/>
              </a:lnSpc>
              <a:spcAft>
                <a:spcPts val="800"/>
              </a:spcAft>
              <a:buFont typeface="Arial" panose="020B0604020202020204" pitchFamily="34" charset="0"/>
              <a:buChar char="•"/>
            </a:pPr>
            <a:r>
              <a:rPr lang="en-GB" sz="1800" dirty="0">
                <a:solidFill>
                  <a:srgbClr val="333366"/>
                </a:solidFill>
              </a:rPr>
              <a:t>service resource allocation updates </a:t>
            </a:r>
            <a:endParaRPr lang="en-IE" sz="1800" dirty="0">
              <a:solidFill>
                <a:srgbClr val="333366"/>
              </a:solidFill>
            </a:endParaRPr>
          </a:p>
          <a:p>
            <a:pPr marL="285750" indent="-285750">
              <a:lnSpc>
                <a:spcPct val="107000"/>
              </a:lnSpc>
              <a:spcAft>
                <a:spcPts val="800"/>
              </a:spcAft>
              <a:buFont typeface="Arial" panose="020B0604020202020204" pitchFamily="34" charset="0"/>
              <a:buChar char="•"/>
            </a:pPr>
            <a:r>
              <a:rPr lang="en-GB" sz="1800" dirty="0">
                <a:solidFill>
                  <a:srgbClr val="333366"/>
                </a:solidFill>
              </a:rPr>
              <a:t>service portfolio updates. </a:t>
            </a:r>
            <a:endParaRPr lang="en-IE" sz="1800" dirty="0">
              <a:solidFill>
                <a:srgbClr val="333366"/>
              </a:solidFill>
            </a:endParaRPr>
          </a:p>
          <a:p>
            <a:endParaRPr lang="en-IE" altLang="ja-JP" sz="1800" dirty="0">
              <a:solidFill>
                <a:srgbClr val="333366"/>
              </a:solidFill>
            </a:endParaRPr>
          </a:p>
          <a:p>
            <a:endParaRPr lang="en-IE" altLang="ja-JP" sz="1200" u="sng" dirty="0">
              <a:solidFill>
                <a:srgbClr val="333366"/>
              </a:solidFill>
            </a:endParaRPr>
          </a:p>
        </p:txBody>
      </p:sp>
    </p:spTree>
    <p:custDataLst>
      <p:tags r:id="rId1"/>
    </p:custDataLst>
    <p:extLst>
      <p:ext uri="{BB962C8B-B14F-4D97-AF65-F5344CB8AC3E}">
        <p14:creationId xmlns:p14="http://schemas.microsoft.com/office/powerpoint/2010/main" val="855104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1FA68-F7E9-C702-C17C-A330A92932BA}"/>
              </a:ext>
            </a:extLst>
          </p:cNvPr>
          <p:cNvSpPr>
            <a:spLocks noGrp="1"/>
          </p:cNvSpPr>
          <p:nvPr>
            <p:ph type="title"/>
          </p:nvPr>
        </p:nvSpPr>
        <p:spPr/>
        <p:txBody>
          <a:bodyPr>
            <a:normAutofit fontScale="90000"/>
          </a:bodyPr>
          <a:lstStyle/>
          <a:p>
            <a:r>
              <a:rPr lang="en-IE" dirty="0"/>
              <a:t>Step 1: </a:t>
            </a:r>
            <a:r>
              <a:rPr lang="en-IE" sz="3600" dirty="0"/>
              <a:t>Explore</a:t>
            </a:r>
            <a:endParaRPr lang="en-GB" sz="3600" dirty="0"/>
          </a:p>
        </p:txBody>
      </p:sp>
      <p:sp>
        <p:nvSpPr>
          <p:cNvPr id="3" name="Content Placeholder 2">
            <a:extLst>
              <a:ext uri="{FF2B5EF4-FFF2-40B4-BE49-F238E27FC236}">
                <a16:creationId xmlns:a16="http://schemas.microsoft.com/office/drawing/2014/main" id="{8C857998-176D-F612-EDA1-217510332E91}"/>
              </a:ext>
            </a:extLst>
          </p:cNvPr>
          <p:cNvSpPr>
            <a:spLocks noGrp="1"/>
          </p:cNvSpPr>
          <p:nvPr>
            <p:ph idx="1"/>
          </p:nvPr>
        </p:nvSpPr>
        <p:spPr/>
        <p:txBody>
          <a:bodyPr/>
          <a:lstStyle/>
          <a:p>
            <a:r>
              <a:rPr lang="en-GB" dirty="0"/>
              <a:t>From a service consumer perspective, it is crucial to understand the needs of the service consumer and other stakeholders before a service is requested. One option could be to request help from an internal or external service provider. This decision should be based on a good understanding of the opportunities available and how value is created in the organization. </a:t>
            </a:r>
          </a:p>
          <a:p>
            <a:endParaRPr lang="en-GB" dirty="0"/>
          </a:p>
          <a:p>
            <a:r>
              <a:rPr lang="en-GB" dirty="0"/>
              <a:t>From a service provider perspective, it is important to understand customer needs in order to provide the correct service; its services facilitate value for an organization only when their value is perceived to be higher than the cost and risk of obtaining those services. The service provider should understand what the customer values most and address the customer needs according to its organizational strength and weakness.</a:t>
            </a:r>
          </a:p>
        </p:txBody>
      </p:sp>
    </p:spTree>
    <p:extLst>
      <p:ext uri="{BB962C8B-B14F-4D97-AF65-F5344CB8AC3E}">
        <p14:creationId xmlns:p14="http://schemas.microsoft.com/office/powerpoint/2010/main" val="645253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BC38188-DFF2-4410-B291-51FC1F87699C}"/>
              </a:ext>
            </a:extLst>
          </p:cNvPr>
          <p:cNvSpPr>
            <a:spLocks noGrp="1"/>
          </p:cNvSpPr>
          <p:nvPr>
            <p:ph type="body" sz="quarter" idx="10"/>
          </p:nvPr>
        </p:nvSpPr>
        <p:spPr>
          <a:xfrm>
            <a:off x="710213" y="281485"/>
            <a:ext cx="9738803" cy="517505"/>
          </a:xfrm>
        </p:spPr>
        <p:txBody>
          <a:bodyPr/>
          <a:lstStyle/>
          <a:p>
            <a:r>
              <a:rPr lang="en-IE" dirty="0"/>
              <a:t>Step 1: Explore</a:t>
            </a:r>
          </a:p>
          <a:p>
            <a:endParaRPr lang="en-ZA" dirty="0"/>
          </a:p>
        </p:txBody>
      </p:sp>
      <p:sp>
        <p:nvSpPr>
          <p:cNvPr id="11" name="TextBox 10">
            <a:extLst>
              <a:ext uri="{FF2B5EF4-FFF2-40B4-BE49-F238E27FC236}">
                <a16:creationId xmlns:a16="http://schemas.microsoft.com/office/drawing/2014/main" id="{290DB281-284F-4189-9D36-4ABB7A1DC4B7}"/>
              </a:ext>
            </a:extLst>
          </p:cNvPr>
          <p:cNvSpPr txBox="1"/>
          <p:nvPr/>
        </p:nvSpPr>
        <p:spPr>
          <a:xfrm>
            <a:off x="710213" y="540237"/>
            <a:ext cx="11738658" cy="6247864"/>
          </a:xfrm>
          <a:prstGeom prst="rect">
            <a:avLst/>
          </a:prstGeom>
          <a:noFill/>
        </p:spPr>
        <p:txBody>
          <a:bodyPr wrap="square">
            <a:spAutoFit/>
          </a:bodyPr>
          <a:lstStyle/>
          <a:p>
            <a:endParaRPr lang="en-IE" sz="2000" dirty="0">
              <a:solidFill>
                <a:srgbClr val="333366"/>
              </a:solidFill>
            </a:endParaRPr>
          </a:p>
          <a:p>
            <a:r>
              <a:rPr lang="en-IE" sz="2000" u="sng" dirty="0">
                <a:solidFill>
                  <a:srgbClr val="333366"/>
                </a:solidFill>
              </a:rPr>
              <a:t>Understanding service consumers and their needs</a:t>
            </a:r>
          </a:p>
          <a:p>
            <a:endParaRPr lang="en-IE" sz="2000" dirty="0">
              <a:solidFill>
                <a:srgbClr val="333366"/>
              </a:solidFill>
            </a:endParaRPr>
          </a:p>
          <a:p>
            <a:r>
              <a:rPr lang="en-IE" sz="2000" dirty="0">
                <a:solidFill>
                  <a:srgbClr val="333366"/>
                </a:solidFill>
              </a:rPr>
              <a:t>External Factors </a:t>
            </a:r>
          </a:p>
          <a:p>
            <a:r>
              <a:rPr lang="en-IE" sz="2000" dirty="0">
                <a:solidFill>
                  <a:srgbClr val="333366"/>
                </a:solidFill>
              </a:rPr>
              <a:t>PESTEL </a:t>
            </a:r>
          </a:p>
          <a:p>
            <a:r>
              <a:rPr lang="en-IE" sz="2000" dirty="0">
                <a:solidFill>
                  <a:srgbClr val="333366"/>
                </a:solidFill>
                <a:hlinkClick r:id="rId4"/>
              </a:rPr>
              <a:t>https://www.cipd.org/uk/knowledge/factsheets/pestle-analysis-factsheet/#:~:text=A%20PESTLE%20analysis%20studies%20the,managers%20in%20strategic%20decision%2Dmaking</a:t>
            </a:r>
            <a:endParaRPr lang="en-IE" sz="2000" dirty="0">
              <a:solidFill>
                <a:srgbClr val="333366"/>
              </a:solidFill>
            </a:endParaRPr>
          </a:p>
          <a:p>
            <a:endParaRPr lang="en-IE" sz="2000" dirty="0">
              <a:solidFill>
                <a:srgbClr val="333366"/>
              </a:solidFill>
            </a:endParaRPr>
          </a:p>
          <a:p>
            <a:r>
              <a:rPr lang="en-IE" sz="2000" dirty="0">
                <a:solidFill>
                  <a:srgbClr val="333366"/>
                </a:solidFill>
              </a:rPr>
              <a:t>Internal Factors  </a:t>
            </a:r>
          </a:p>
          <a:p>
            <a:r>
              <a:rPr lang="en-IE" sz="2000" dirty="0">
                <a:solidFill>
                  <a:srgbClr val="333366"/>
                </a:solidFill>
              </a:rPr>
              <a:t>4 Dimensions of service management  </a:t>
            </a:r>
          </a:p>
          <a:p>
            <a:r>
              <a:rPr lang="en-IE" sz="2000" dirty="0">
                <a:solidFill>
                  <a:srgbClr val="333366"/>
                </a:solidFill>
                <a:hlinkClick r:id="rId5"/>
              </a:rPr>
              <a:t>https://www.knowledgehut.com/tutorials/itil4-tutorial/itil-four-dimensions-it-service-management</a:t>
            </a:r>
            <a:r>
              <a:rPr lang="en-IE" sz="2000" dirty="0">
                <a:solidFill>
                  <a:srgbClr val="333366"/>
                </a:solidFill>
              </a:rPr>
              <a:t>.</a:t>
            </a:r>
          </a:p>
          <a:p>
            <a:endParaRPr lang="en-IE" sz="2000" dirty="0">
              <a:solidFill>
                <a:srgbClr val="333366"/>
              </a:solidFill>
            </a:endParaRPr>
          </a:p>
          <a:p>
            <a:r>
              <a:rPr lang="en-IE" sz="2000" dirty="0">
                <a:solidFill>
                  <a:srgbClr val="333366"/>
                </a:solidFill>
              </a:rPr>
              <a:t>SWOT</a:t>
            </a:r>
          </a:p>
          <a:p>
            <a:r>
              <a:rPr lang="en-IE" sz="2000" dirty="0">
                <a:solidFill>
                  <a:srgbClr val="333366"/>
                </a:solidFill>
              </a:rPr>
              <a:t>(strengths, weaknesses, opportunities, and threats)</a:t>
            </a:r>
          </a:p>
          <a:p>
            <a:r>
              <a:rPr lang="en-GB" sz="2000" dirty="0">
                <a:hlinkClick r:id="rId6"/>
              </a:rPr>
              <a:t>https://blog.hubspot.com/marketing/swot-analysis</a:t>
            </a:r>
            <a:endParaRPr lang="en-GB" sz="2000" dirty="0"/>
          </a:p>
          <a:p>
            <a:endParaRPr lang="en-IE" sz="2000" dirty="0">
              <a:solidFill>
                <a:srgbClr val="333366"/>
              </a:solidFill>
            </a:endParaRPr>
          </a:p>
          <a:p>
            <a:r>
              <a:rPr lang="en-IE" sz="2000" dirty="0">
                <a:solidFill>
                  <a:srgbClr val="333366"/>
                </a:solidFill>
              </a:rPr>
              <a:t>RISK </a:t>
            </a:r>
          </a:p>
          <a:p>
            <a:r>
              <a:rPr lang="en-GB" sz="2000" dirty="0">
                <a:hlinkClick r:id="rId7"/>
              </a:rPr>
              <a:t>https://www.apm.org.uk/resources/what-is-project-management/what-is-risk-management/</a:t>
            </a:r>
            <a:endParaRPr lang="en-GB" sz="2000" dirty="0"/>
          </a:p>
          <a:p>
            <a:r>
              <a:rPr lang="en-IE" sz="2000" dirty="0">
                <a:solidFill>
                  <a:srgbClr val="333366"/>
                </a:solidFill>
              </a:rPr>
              <a:t>  </a:t>
            </a:r>
          </a:p>
        </p:txBody>
      </p:sp>
    </p:spTree>
    <p:custDataLst>
      <p:tags r:id="rId1"/>
    </p:custDataLst>
    <p:extLst>
      <p:ext uri="{BB962C8B-B14F-4D97-AF65-F5344CB8AC3E}">
        <p14:creationId xmlns:p14="http://schemas.microsoft.com/office/powerpoint/2010/main" val="2859250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BC38188-DFF2-4410-B291-51FC1F87699C}"/>
              </a:ext>
            </a:extLst>
          </p:cNvPr>
          <p:cNvSpPr>
            <a:spLocks noGrp="1"/>
          </p:cNvSpPr>
          <p:nvPr>
            <p:ph type="body" sz="quarter" idx="10"/>
          </p:nvPr>
        </p:nvSpPr>
        <p:spPr>
          <a:xfrm>
            <a:off x="710213" y="281485"/>
            <a:ext cx="9738803" cy="517505"/>
          </a:xfrm>
        </p:spPr>
        <p:txBody>
          <a:bodyPr/>
          <a:lstStyle/>
          <a:p>
            <a:r>
              <a:rPr lang="en-IE" dirty="0"/>
              <a:t>Step 1: Explore</a:t>
            </a:r>
          </a:p>
          <a:p>
            <a:endParaRPr lang="en-ZA" dirty="0"/>
          </a:p>
        </p:txBody>
      </p:sp>
      <p:sp>
        <p:nvSpPr>
          <p:cNvPr id="11" name="TextBox 10">
            <a:extLst>
              <a:ext uri="{FF2B5EF4-FFF2-40B4-BE49-F238E27FC236}">
                <a16:creationId xmlns:a16="http://schemas.microsoft.com/office/drawing/2014/main" id="{290DB281-284F-4189-9D36-4ABB7A1DC4B7}"/>
              </a:ext>
            </a:extLst>
          </p:cNvPr>
          <p:cNvSpPr txBox="1"/>
          <p:nvPr/>
        </p:nvSpPr>
        <p:spPr>
          <a:xfrm>
            <a:off x="710213" y="991967"/>
            <a:ext cx="8221661" cy="5387309"/>
          </a:xfrm>
          <a:prstGeom prst="rect">
            <a:avLst/>
          </a:prstGeom>
          <a:noFill/>
        </p:spPr>
        <p:txBody>
          <a:bodyPr wrap="square" lIns="91440" tIns="45720" rIns="91440" bIns="45720" anchor="t">
            <a:spAutoFit/>
          </a:bodyPr>
          <a:lstStyle/>
          <a:p>
            <a:r>
              <a:rPr lang="en-IE" sz="2300" u="sng" dirty="0">
                <a:solidFill>
                  <a:srgbClr val="333366"/>
                </a:solidFill>
              </a:rPr>
              <a:t>Understanding service providers and their offers</a:t>
            </a:r>
          </a:p>
          <a:p>
            <a:endParaRPr lang="en-IE" sz="2300" dirty="0">
              <a:solidFill>
                <a:srgbClr val="333366"/>
              </a:solidFill>
            </a:endParaRPr>
          </a:p>
          <a:p>
            <a:r>
              <a:rPr lang="en-IE" sz="2300" dirty="0">
                <a:solidFill>
                  <a:srgbClr val="333366"/>
                </a:solidFill>
              </a:rPr>
              <a:t>It is important to assess Service Providers,</a:t>
            </a:r>
            <a:endParaRPr lang="en-IE" sz="2300" dirty="0">
              <a:solidFill>
                <a:srgbClr val="333366"/>
              </a:solidFill>
              <a:cs typeface="Arial" panose="020B0604020202020204"/>
            </a:endParaRPr>
          </a:p>
          <a:p>
            <a:endParaRPr lang="en-IE" dirty="0">
              <a:solidFill>
                <a:srgbClr val="333366"/>
              </a:solidFill>
            </a:endParaRPr>
          </a:p>
          <a:p>
            <a:pPr marL="342900" indent="-342900">
              <a:buFont typeface="Arial" panose="020B0604020202020204" pitchFamily="34" charset="0"/>
              <a:buChar char="•"/>
            </a:pPr>
            <a:r>
              <a:rPr lang="en-IE" sz="1800" dirty="0">
                <a:solidFill>
                  <a:srgbClr val="333366"/>
                </a:solidFill>
              </a:rPr>
              <a:t>products and services offered and their functional coverage </a:t>
            </a:r>
          </a:p>
          <a:p>
            <a:pPr marL="285750" indent="-285750">
              <a:buFont typeface="Arial" panose="020B0604020202020204" pitchFamily="34" charset="0"/>
              <a:buChar char="•"/>
            </a:pPr>
            <a:r>
              <a:rPr lang="en-IE" sz="1800" dirty="0">
                <a:solidFill>
                  <a:srgbClr val="333366"/>
                </a:solidFill>
              </a:rPr>
              <a:t>delivery models, warranties, architectural fit, and integration options </a:t>
            </a:r>
          </a:p>
          <a:p>
            <a:pPr marL="285750" indent="-285750">
              <a:buFont typeface="Arial" panose="020B0604020202020204" pitchFamily="34" charset="0"/>
              <a:buChar char="•"/>
            </a:pPr>
            <a:r>
              <a:rPr lang="en-IE" sz="1800" dirty="0">
                <a:solidFill>
                  <a:srgbClr val="333366"/>
                </a:solidFill>
              </a:rPr>
              <a:t>price </a:t>
            </a:r>
          </a:p>
          <a:p>
            <a:pPr marL="285750" indent="-285750">
              <a:buFont typeface="Arial" panose="020B0604020202020204" pitchFamily="34" charset="0"/>
              <a:buChar char="•"/>
            </a:pPr>
            <a:r>
              <a:rPr lang="en-IE" sz="1800" dirty="0">
                <a:solidFill>
                  <a:srgbClr val="333366"/>
                </a:solidFill>
              </a:rPr>
              <a:t>geographical presence and language capabilities </a:t>
            </a:r>
          </a:p>
          <a:p>
            <a:pPr marL="285750" indent="-285750">
              <a:buFont typeface="Arial" panose="020B0604020202020204" pitchFamily="34" charset="0"/>
              <a:buChar char="•"/>
            </a:pPr>
            <a:r>
              <a:rPr lang="en-IE" sz="1800" dirty="0">
                <a:solidFill>
                  <a:srgbClr val="333366"/>
                </a:solidFill>
              </a:rPr>
              <a:t>service attitude, proactivity, and responsiveness </a:t>
            </a:r>
          </a:p>
          <a:p>
            <a:pPr marL="285750" indent="-285750">
              <a:buFont typeface="Arial" panose="020B0604020202020204" pitchFamily="34" charset="0"/>
              <a:buChar char="•"/>
            </a:pPr>
            <a:r>
              <a:rPr lang="en-IE" sz="1800" dirty="0">
                <a:solidFill>
                  <a:srgbClr val="333366"/>
                </a:solidFill>
              </a:rPr>
              <a:t>competency levels, skills, and experience </a:t>
            </a:r>
          </a:p>
          <a:p>
            <a:pPr marL="285750" indent="-285750">
              <a:buFont typeface="Arial" panose="020B0604020202020204" pitchFamily="34" charset="0"/>
              <a:buChar char="•"/>
            </a:pPr>
            <a:r>
              <a:rPr lang="en-IE" sz="1800" dirty="0">
                <a:solidFill>
                  <a:srgbClr val="333366"/>
                </a:solidFill>
              </a:rPr>
              <a:t>availability of resources and partners </a:t>
            </a:r>
          </a:p>
          <a:p>
            <a:pPr marL="285750" indent="-285750">
              <a:buFont typeface="Arial" panose="020B0604020202020204" pitchFamily="34" charset="0"/>
              <a:buChar char="•"/>
            </a:pPr>
            <a:r>
              <a:rPr lang="en-IE" sz="1800" dirty="0">
                <a:solidFill>
                  <a:srgbClr val="333366"/>
                </a:solidFill>
              </a:rPr>
              <a:t>governance profile (policies, security, etc.) </a:t>
            </a:r>
          </a:p>
          <a:p>
            <a:pPr marL="285750" indent="-285750">
              <a:buFont typeface="Arial" panose="020B0604020202020204" pitchFamily="34" charset="0"/>
              <a:buChar char="•"/>
            </a:pPr>
            <a:r>
              <a:rPr lang="en-IE" sz="1800" dirty="0">
                <a:solidFill>
                  <a:srgbClr val="333366"/>
                </a:solidFill>
              </a:rPr>
              <a:t>size of organization </a:t>
            </a:r>
          </a:p>
          <a:p>
            <a:pPr marL="285750" indent="-285750">
              <a:buFont typeface="Arial" panose="020B0604020202020204" pitchFamily="34" charset="0"/>
              <a:buChar char="•"/>
            </a:pPr>
            <a:r>
              <a:rPr lang="en-IE" sz="1800" dirty="0">
                <a:solidFill>
                  <a:srgbClr val="333366"/>
                </a:solidFill>
              </a:rPr>
              <a:t>flexibility and scalability </a:t>
            </a:r>
          </a:p>
          <a:p>
            <a:pPr marL="285750" indent="-285750">
              <a:buFont typeface="Arial" panose="020B0604020202020204" pitchFamily="34" charset="0"/>
              <a:buChar char="•"/>
            </a:pPr>
            <a:r>
              <a:rPr lang="en-IE" sz="1800" dirty="0">
                <a:solidFill>
                  <a:srgbClr val="333366"/>
                </a:solidFill>
              </a:rPr>
              <a:t>financial situation </a:t>
            </a:r>
          </a:p>
          <a:p>
            <a:pPr marL="285750" indent="-285750">
              <a:buFont typeface="Arial" panose="020B0604020202020204" pitchFamily="34" charset="0"/>
              <a:buChar char="•"/>
            </a:pPr>
            <a:r>
              <a:rPr lang="en-IE" sz="1800" dirty="0">
                <a:solidFill>
                  <a:srgbClr val="333366"/>
                </a:solidFill>
              </a:rPr>
              <a:t>brand, reputation, credentials, certifications, and reference customers</a:t>
            </a:r>
          </a:p>
          <a:p>
            <a:pPr marL="285750" indent="-285750">
              <a:buFont typeface="Arial" panose="020B0604020202020204" pitchFamily="34" charset="0"/>
              <a:buChar char="•"/>
            </a:pPr>
            <a:r>
              <a:rPr lang="en-IE" sz="1800" dirty="0">
                <a:solidFill>
                  <a:srgbClr val="333366"/>
                </a:solidFill>
              </a:rPr>
              <a:t>trust and existing relationship </a:t>
            </a:r>
          </a:p>
          <a:p>
            <a:pPr marL="285750" indent="-285750">
              <a:buFont typeface="Arial" panose="020B0604020202020204" pitchFamily="34" charset="0"/>
              <a:buChar char="•"/>
            </a:pPr>
            <a:r>
              <a:rPr lang="en-IE" sz="1800" dirty="0">
                <a:solidFill>
                  <a:srgbClr val="333366"/>
                </a:solidFill>
              </a:rPr>
              <a:t>charges</a:t>
            </a:r>
          </a:p>
        </p:txBody>
      </p:sp>
    </p:spTree>
    <p:custDataLst>
      <p:tags r:id="rId1"/>
    </p:custDataLst>
    <p:extLst>
      <p:ext uri="{BB962C8B-B14F-4D97-AF65-F5344CB8AC3E}">
        <p14:creationId xmlns:p14="http://schemas.microsoft.com/office/powerpoint/2010/main" val="1962681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CB4AE3C-0AC8-FC07-3275-9490F6A44C23}"/>
              </a:ext>
            </a:extLst>
          </p:cNvPr>
          <p:cNvPicPr>
            <a:picLocks noChangeAspect="1"/>
          </p:cNvPicPr>
          <p:nvPr/>
        </p:nvPicPr>
        <p:blipFill>
          <a:blip r:embed="rId2"/>
          <a:stretch>
            <a:fillRect/>
          </a:stretch>
        </p:blipFill>
        <p:spPr>
          <a:xfrm>
            <a:off x="755932" y="1401075"/>
            <a:ext cx="11078980" cy="4382112"/>
          </a:xfrm>
          <a:prstGeom prst="rect">
            <a:avLst/>
          </a:prstGeom>
        </p:spPr>
      </p:pic>
      <p:sp>
        <p:nvSpPr>
          <p:cNvPr id="2" name="Text Placeholder 1">
            <a:extLst>
              <a:ext uri="{FF2B5EF4-FFF2-40B4-BE49-F238E27FC236}">
                <a16:creationId xmlns:a16="http://schemas.microsoft.com/office/drawing/2014/main" id="{5DBA6C54-2742-F940-8BEB-A49B3E4E5305}"/>
              </a:ext>
            </a:extLst>
          </p:cNvPr>
          <p:cNvSpPr>
            <a:spLocks noGrp="1"/>
          </p:cNvSpPr>
          <p:nvPr>
            <p:ph type="body" sz="quarter" idx="10"/>
          </p:nvPr>
        </p:nvSpPr>
        <p:spPr/>
        <p:txBody>
          <a:bodyPr/>
          <a:lstStyle/>
          <a:p>
            <a:r>
              <a:rPr lang="en-GB" dirty="0"/>
              <a:t>Decision Matrix example</a:t>
            </a:r>
          </a:p>
        </p:txBody>
      </p:sp>
      <p:sp>
        <p:nvSpPr>
          <p:cNvPr id="4" name="Rectangle 3">
            <a:extLst>
              <a:ext uri="{FF2B5EF4-FFF2-40B4-BE49-F238E27FC236}">
                <a16:creationId xmlns:a16="http://schemas.microsoft.com/office/drawing/2014/main" id="{F4601040-BC39-C9A5-AF65-D69090D1A79D}"/>
              </a:ext>
            </a:extLst>
          </p:cNvPr>
          <p:cNvSpPr/>
          <p:nvPr/>
        </p:nvSpPr>
        <p:spPr>
          <a:xfrm>
            <a:off x="1398494" y="2402541"/>
            <a:ext cx="8901953" cy="466165"/>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932267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BC38188-DFF2-4410-B291-51FC1F87699C}"/>
              </a:ext>
            </a:extLst>
          </p:cNvPr>
          <p:cNvSpPr>
            <a:spLocks noGrp="1"/>
          </p:cNvSpPr>
          <p:nvPr>
            <p:ph type="body" sz="quarter" idx="10"/>
          </p:nvPr>
        </p:nvSpPr>
        <p:spPr>
          <a:xfrm>
            <a:off x="710213" y="281485"/>
            <a:ext cx="9738803" cy="517505"/>
          </a:xfrm>
        </p:spPr>
        <p:txBody>
          <a:bodyPr/>
          <a:lstStyle/>
          <a:p>
            <a:r>
              <a:rPr lang="en-IE" dirty="0"/>
              <a:t>Step 2: Engage</a:t>
            </a:r>
            <a:endParaRPr lang="en-ZA" dirty="0"/>
          </a:p>
        </p:txBody>
      </p:sp>
      <p:sp>
        <p:nvSpPr>
          <p:cNvPr id="11" name="TextBox 10">
            <a:extLst>
              <a:ext uri="{FF2B5EF4-FFF2-40B4-BE49-F238E27FC236}">
                <a16:creationId xmlns:a16="http://schemas.microsoft.com/office/drawing/2014/main" id="{290DB281-284F-4189-9D36-4ABB7A1DC4B7}"/>
              </a:ext>
            </a:extLst>
          </p:cNvPr>
          <p:cNvSpPr txBox="1"/>
          <p:nvPr/>
        </p:nvSpPr>
        <p:spPr>
          <a:xfrm>
            <a:off x="709613" y="1205327"/>
            <a:ext cx="9421357" cy="2554545"/>
          </a:xfrm>
          <a:prstGeom prst="rect">
            <a:avLst/>
          </a:prstGeom>
          <a:noFill/>
        </p:spPr>
        <p:txBody>
          <a:bodyPr wrap="square" lIns="91440" tIns="45720" rIns="91440" bIns="45720" anchor="t">
            <a:spAutoFit/>
          </a:bodyPr>
          <a:lstStyle/>
          <a:p>
            <a:r>
              <a:rPr lang="en-IE" altLang="ja-JP" sz="2000" dirty="0">
                <a:solidFill>
                  <a:srgbClr val="333366"/>
                </a:solidFill>
              </a:rPr>
              <a:t>The purpose of the engage step is to build transparency, continual engagement, and trust.</a:t>
            </a:r>
          </a:p>
          <a:p>
            <a:r>
              <a:rPr lang="en-IE" sz="2000" dirty="0">
                <a:solidFill>
                  <a:srgbClr val="333366"/>
                </a:solidFill>
              </a:rPr>
              <a:t> </a:t>
            </a:r>
          </a:p>
          <a:p>
            <a:r>
              <a:rPr lang="en-IE" altLang="ja-JP" sz="2000" dirty="0">
                <a:solidFill>
                  <a:srgbClr val="333366"/>
                </a:solidFill>
              </a:rPr>
              <a:t>In a low-trust relationship, everything tends to be fixed, documented, and regulated; </a:t>
            </a:r>
          </a:p>
          <a:p>
            <a:endParaRPr lang="en-IE" altLang="ja-JP" sz="2000" dirty="0">
              <a:solidFill>
                <a:srgbClr val="333366"/>
              </a:solidFill>
            </a:endParaRPr>
          </a:p>
          <a:p>
            <a:r>
              <a:rPr lang="en-IE" altLang="ja-JP" sz="2000" dirty="0">
                <a:solidFill>
                  <a:srgbClr val="333366"/>
                </a:solidFill>
                <a:ea typeface="ＭＳ Ｐゴシック"/>
              </a:rPr>
              <a:t>In a high-trust relationship, it is more flexible and the number of touchpoints and service interactions may increase. </a:t>
            </a:r>
            <a:endParaRPr lang="en-IE" sz="2000" dirty="0">
              <a:solidFill>
                <a:srgbClr val="333366"/>
              </a:solidFill>
            </a:endParaRPr>
          </a:p>
        </p:txBody>
      </p:sp>
    </p:spTree>
    <p:custDataLst>
      <p:tags r:id="rId1"/>
    </p:custDataLst>
    <p:extLst>
      <p:ext uri="{BB962C8B-B14F-4D97-AF65-F5344CB8AC3E}">
        <p14:creationId xmlns:p14="http://schemas.microsoft.com/office/powerpoint/2010/main" val="1032197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BC38188-DFF2-4410-B291-51FC1F87699C}"/>
              </a:ext>
            </a:extLst>
          </p:cNvPr>
          <p:cNvSpPr>
            <a:spLocks noGrp="1"/>
          </p:cNvSpPr>
          <p:nvPr>
            <p:ph type="body" sz="quarter" idx="10"/>
          </p:nvPr>
        </p:nvSpPr>
        <p:spPr>
          <a:xfrm>
            <a:off x="710213" y="281485"/>
            <a:ext cx="9738803" cy="517505"/>
          </a:xfrm>
        </p:spPr>
        <p:txBody>
          <a:bodyPr>
            <a:normAutofit/>
          </a:bodyPr>
          <a:lstStyle/>
          <a:p>
            <a:r>
              <a:rPr lang="en-IE" dirty="0"/>
              <a:t>Step 3: Offer</a:t>
            </a:r>
          </a:p>
          <a:p>
            <a:endParaRPr lang="en-ZA" dirty="0"/>
          </a:p>
        </p:txBody>
      </p:sp>
      <p:sp>
        <p:nvSpPr>
          <p:cNvPr id="11" name="TextBox 10">
            <a:extLst>
              <a:ext uri="{FF2B5EF4-FFF2-40B4-BE49-F238E27FC236}">
                <a16:creationId xmlns:a16="http://schemas.microsoft.com/office/drawing/2014/main" id="{290DB281-284F-4189-9D36-4ABB7A1DC4B7}"/>
              </a:ext>
            </a:extLst>
          </p:cNvPr>
          <p:cNvSpPr txBox="1"/>
          <p:nvPr/>
        </p:nvSpPr>
        <p:spPr>
          <a:xfrm>
            <a:off x="709613" y="1205327"/>
            <a:ext cx="10693493" cy="5447645"/>
          </a:xfrm>
          <a:prstGeom prst="rect">
            <a:avLst/>
          </a:prstGeom>
          <a:noFill/>
        </p:spPr>
        <p:txBody>
          <a:bodyPr wrap="square" lIns="91440" tIns="45720" rIns="91440" bIns="45720" anchor="t">
            <a:spAutoFit/>
          </a:bodyPr>
          <a:lstStyle/>
          <a:p>
            <a:r>
              <a:rPr lang="en-IE" altLang="ja-JP" sz="2800" u="sng" dirty="0">
                <a:solidFill>
                  <a:srgbClr val="333366"/>
                </a:solidFill>
              </a:rPr>
              <a:t>Pattern of business activity (PBA)</a:t>
            </a:r>
          </a:p>
          <a:p>
            <a:endParaRPr lang="en-IE" altLang="ja-JP" sz="2800" dirty="0">
              <a:solidFill>
                <a:srgbClr val="333366"/>
              </a:solidFill>
            </a:endParaRPr>
          </a:p>
          <a:p>
            <a:r>
              <a:rPr lang="en-GB" sz="2800" dirty="0">
                <a:solidFill>
                  <a:schemeClr val="accent1"/>
                </a:solidFill>
                <a:effectLst/>
                <a:ea typeface="Calibri" panose="020F0502020204030204" pitchFamily="34" charset="0"/>
              </a:rPr>
              <a:t>A pattern of business activity refers to the regular and recurring activities conducted by a business or organization in order to achieve its objectives. It represents the typical sequence of events, actions, or operations that occur within a business process or function. </a:t>
            </a:r>
          </a:p>
          <a:p>
            <a:endParaRPr lang="en-GB" sz="2800" dirty="0">
              <a:solidFill>
                <a:schemeClr val="accent1"/>
              </a:solidFill>
              <a:ea typeface="Calibri" panose="020F0502020204030204" pitchFamily="34" charset="0"/>
            </a:endParaRPr>
          </a:p>
          <a:p>
            <a:r>
              <a:rPr lang="en-IE" altLang="ja-JP" sz="2800" dirty="0">
                <a:solidFill>
                  <a:srgbClr val="333366"/>
                </a:solidFill>
              </a:rPr>
              <a:t>PBAs are used to help the service provider understand and support different levels of service consumer activity.</a:t>
            </a:r>
          </a:p>
          <a:p>
            <a:endParaRPr lang="en-GB" sz="2800" dirty="0">
              <a:solidFill>
                <a:schemeClr val="accent1"/>
              </a:solidFill>
              <a:effectLst/>
              <a:ea typeface="Calibri" panose="020F0502020204030204" pitchFamily="34" charset="0"/>
            </a:endParaRPr>
          </a:p>
          <a:p>
            <a:endParaRPr lang="en-IE" altLang="ja-JP" sz="2000" dirty="0">
              <a:solidFill>
                <a:srgbClr val="333366"/>
              </a:solidFill>
            </a:endParaRPr>
          </a:p>
          <a:p>
            <a:endParaRPr lang="en-IE" altLang="ja-JP" sz="2000" dirty="0">
              <a:solidFill>
                <a:srgbClr val="333366"/>
              </a:solidFill>
            </a:endParaRPr>
          </a:p>
        </p:txBody>
      </p:sp>
    </p:spTree>
    <p:custDataLst>
      <p:tags r:id="rId1"/>
    </p:custDataLst>
    <p:extLst>
      <p:ext uri="{BB962C8B-B14F-4D97-AF65-F5344CB8AC3E}">
        <p14:creationId xmlns:p14="http://schemas.microsoft.com/office/powerpoint/2010/main" val="29007709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DESIGN_ID_ESTIO" val="7FZue8kB"/>
  <p:tag name="ARTICULATE_SLIDE_COUNT" val="28"/>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Estio">
  <a:themeElements>
    <a:clrScheme name="Custom 1">
      <a:dk1>
        <a:sysClr val="windowText" lastClr="000000"/>
      </a:dk1>
      <a:lt1>
        <a:sysClr val="window" lastClr="FFFFFF"/>
      </a:lt1>
      <a:dk2>
        <a:srgbClr val="44546A"/>
      </a:dk2>
      <a:lt2>
        <a:srgbClr val="E7E6E6"/>
      </a:lt2>
      <a:accent1>
        <a:srgbClr val="333366"/>
      </a:accent1>
      <a:accent2>
        <a:srgbClr val="FF6633"/>
      </a:accent2>
      <a:accent3>
        <a:srgbClr val="990066"/>
      </a:accent3>
      <a:accent4>
        <a:srgbClr val="339933"/>
      </a:accent4>
      <a:accent5>
        <a:srgbClr val="3399CC"/>
      </a:accent5>
      <a:accent6>
        <a:srgbClr val="FBBB16"/>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B25B0A47EE1DC4BBF8630EB6AE33694" ma:contentTypeVersion="14" ma:contentTypeDescription="Create a new document." ma:contentTypeScope="" ma:versionID="fb8b2a7e75d2b16b98ebf4078f3764a2">
  <xsd:schema xmlns:xsd="http://www.w3.org/2001/XMLSchema" xmlns:xs="http://www.w3.org/2001/XMLSchema" xmlns:p="http://schemas.microsoft.com/office/2006/metadata/properties" xmlns:ns2="8c25c770-04ef-4924-b5ec-169d0806f13d" xmlns:ns3="a30a4a23-2467-4a08-abec-fa76097b5266" targetNamespace="http://schemas.microsoft.com/office/2006/metadata/properties" ma:root="true" ma:fieldsID="39235f3402ca47eabedfb10479609248" ns2:_="" ns3:_="">
    <xsd:import namespace="8c25c770-04ef-4924-b5ec-169d0806f13d"/>
    <xsd:import namespace="a30a4a23-2467-4a08-abec-fa76097b5266"/>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c25c770-04ef-4924-b5ec-169d0806f13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0bfb90d0-9258-4ee3-89cf-0167dc753a8e"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30a4a23-2467-4a08-abec-fa76097b5266"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fff37bac-a403-4125-9705-270a9762dad6}" ma:internalName="TaxCatchAll" ma:showField="CatchAllData" ma:web="a30a4a23-2467-4a08-abec-fa76097b5266">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c25c770-04ef-4924-b5ec-169d0806f13d">
      <Terms xmlns="http://schemas.microsoft.com/office/infopath/2007/PartnerControls"/>
    </lcf76f155ced4ddcb4097134ff3c332f>
    <TaxCatchAll xmlns="a30a4a23-2467-4a08-abec-fa76097b5266" xsi:nil="true"/>
  </documentManagement>
</p:properties>
</file>

<file path=customXml/itemProps1.xml><?xml version="1.0" encoding="utf-8"?>
<ds:datastoreItem xmlns:ds="http://schemas.openxmlformats.org/officeDocument/2006/customXml" ds:itemID="{5721B22C-46A3-4D9E-9488-0C27734D9E03}">
  <ds:schemaRefs>
    <ds:schemaRef ds:uri="http://schemas.microsoft.com/sharepoint/v3/contenttype/forms"/>
  </ds:schemaRefs>
</ds:datastoreItem>
</file>

<file path=customXml/itemProps2.xml><?xml version="1.0" encoding="utf-8"?>
<ds:datastoreItem xmlns:ds="http://schemas.openxmlformats.org/officeDocument/2006/customXml" ds:itemID="{D8DE4BBB-6CB5-489A-AE97-0A5B051E13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c25c770-04ef-4924-b5ec-169d0806f13d"/>
    <ds:schemaRef ds:uri="a30a4a23-2467-4a08-abec-fa76097b52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97F4B9C-9AAB-4477-82A1-45BF82DBE27C}">
  <ds:schemaRefs>
    <ds:schemaRef ds:uri="http://schemas.microsoft.com/office/2006/metadata/properties"/>
    <ds:schemaRef ds:uri="http://schemas.microsoft.com/office/infopath/2007/PartnerControls"/>
    <ds:schemaRef ds:uri="8c25c770-04ef-4924-b5ec-169d0806f13d"/>
    <ds:schemaRef ds:uri="a30a4a23-2467-4a08-abec-fa76097b5266"/>
  </ds:schemaRefs>
</ds:datastoreItem>
</file>

<file path=docProps/app.xml><?xml version="1.0" encoding="utf-8"?>
<Properties xmlns="http://schemas.openxmlformats.org/officeDocument/2006/extended-properties" xmlns:vt="http://schemas.openxmlformats.org/officeDocument/2006/docPropsVTypes">
  <Template>Estio Slide Deck Master</Template>
  <TotalTime>1185</TotalTime>
  <Words>5987</Words>
  <Application>Microsoft Office PowerPoint</Application>
  <PresentationFormat>Widescreen</PresentationFormat>
  <Paragraphs>578</Paragraphs>
  <Slides>37</Slides>
  <Notes>31</Notes>
  <HiddenSlides>0</HiddenSlides>
  <MMClips>1</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Arial</vt:lpstr>
      <vt:lpstr>Arial</vt:lpstr>
      <vt:lpstr>Cabin-semi-bold</vt:lpstr>
      <vt:lpstr>Calibri</vt:lpstr>
      <vt:lpstr>Calibri Light</vt:lpstr>
      <vt:lpstr>Google Sans</vt:lpstr>
      <vt:lpstr>Söhne</vt:lpstr>
      <vt:lpstr>SourceSansPro</vt:lpstr>
      <vt:lpstr>Symbol</vt:lpstr>
      <vt:lpstr>Estio</vt:lpstr>
      <vt:lpstr>Customer Journey</vt:lpstr>
      <vt:lpstr>Customer Journey</vt:lpstr>
      <vt:lpstr>Customer Journey</vt:lpstr>
      <vt:lpstr>Step 1: Explore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Journey</dc:title>
  <dc:creator>Russell Pitt</dc:creator>
  <cp:lastModifiedBy>Stephen Charles</cp:lastModifiedBy>
  <cp:revision>4</cp:revision>
  <dcterms:created xsi:type="dcterms:W3CDTF">2023-06-14T10:17:29Z</dcterms:created>
  <dcterms:modified xsi:type="dcterms:W3CDTF">2023-06-21T08:45:23Z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7ED79C41-BA96-430E-A8F0-92157F3278A4</vt:lpwstr>
  </property>
  <property fmtid="{D5CDD505-2E9C-101B-9397-08002B2CF9AE}" pid="3" name="ArticulatePath">
    <vt:lpwstr>Presentation1</vt:lpwstr>
  </property>
  <property fmtid="{D5CDD505-2E9C-101B-9397-08002B2CF9AE}" pid="4" name="ContentTypeId">
    <vt:lpwstr>0x0101001B25B0A47EE1DC4BBF8630EB6AE33694</vt:lpwstr>
  </property>
</Properties>
</file>