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Raleway"/>
      <p:regular r:id="rId51"/>
      <p:bold r:id="rId52"/>
      <p:italic r:id="rId53"/>
      <p:boldItalic r:id="rId54"/>
    </p:embeddedFont>
    <p:embeddedFont>
      <p:font typeface="Caveat"/>
      <p:regular r:id="rId55"/>
      <p:bold r:id="rId56"/>
    </p:embeddedFont>
    <p:embeddedFont>
      <p:font typeface="Source Sans Pr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SourceSansPr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-regular.fntdata"/><Relationship Id="rId50" Type="http://schemas.openxmlformats.org/officeDocument/2006/relationships/slide" Target="slides/slide44.xml"/><Relationship Id="rId53" Type="http://schemas.openxmlformats.org/officeDocument/2006/relationships/font" Target="fonts/Raleway-italic.fntdata"/><Relationship Id="rId52" Type="http://schemas.openxmlformats.org/officeDocument/2006/relationships/font" Target="fonts/Raleway-bold.fntdata"/><Relationship Id="rId11" Type="http://schemas.openxmlformats.org/officeDocument/2006/relationships/slide" Target="slides/slide5.xml"/><Relationship Id="rId55" Type="http://schemas.openxmlformats.org/officeDocument/2006/relationships/font" Target="fonts/Caveat-regular.fntdata"/><Relationship Id="rId10" Type="http://schemas.openxmlformats.org/officeDocument/2006/relationships/slide" Target="slides/slide4.xml"/><Relationship Id="rId54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57" Type="http://schemas.openxmlformats.org/officeDocument/2006/relationships/font" Target="fonts/SourceSansPro-regular.fntdata"/><Relationship Id="rId12" Type="http://schemas.openxmlformats.org/officeDocument/2006/relationships/slide" Target="slides/slide6.xml"/><Relationship Id="rId56" Type="http://schemas.openxmlformats.org/officeDocument/2006/relationships/font" Target="fonts/Caveat-bold.fntdata"/><Relationship Id="rId15" Type="http://schemas.openxmlformats.org/officeDocument/2006/relationships/slide" Target="slides/slide9.xml"/><Relationship Id="rId59" Type="http://schemas.openxmlformats.org/officeDocument/2006/relationships/font" Target="fonts/SourceSansPro-italic.fntdata"/><Relationship Id="rId14" Type="http://schemas.openxmlformats.org/officeDocument/2006/relationships/slide" Target="slides/slide8.xml"/><Relationship Id="rId58" Type="http://schemas.openxmlformats.org/officeDocument/2006/relationships/font" Target="fonts/SourceSansPr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7e2718f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7e2718f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35f4f16f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35f4f16f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031e3a1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031e3a1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35f4f16f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35f4f16f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35f4f16f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35f4f16f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35f4f16f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35f4f16f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35f4f16f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35f4f16f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031e3a16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031e3a16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35f4f16f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35f4f16f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031e3a16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031e3a16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7e2718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7e2718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031e3a16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031e3a16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031e3a16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031e3a16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35f4f16f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35f4f16f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35f4f16f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35f4f16f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35f4f16f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35f4f16f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031e3a16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031e3a16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031e3a16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031e3a16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031e3a16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031e3a16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fda58c7f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fda58c7f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fda58c7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6fda58c7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35c5b4cf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35c5b4cf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fda58c7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fda58c7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fda58c7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6fda58c7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fda58c7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fda58c7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6fda58c7f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6fda58c7f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fda58c7f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fda58c7f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fda58c7f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6fda58c7f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6fda58c7f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6fda58c7f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fda58c7f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6fda58c7f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fda58c7f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fda58c7f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12ec141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12ec141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35c5b4cf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35c5b4c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fda58c7f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fda58c7f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6fda58c7f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6fda58c7f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fda58c7f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6fda58c7f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fda58c7f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6fda58c7f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435f4f16f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435f4f16f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35c5b4cf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35c5b4cf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5f4f16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5f4f16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7e2718f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7e2718f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5f4f16f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5f4f16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35f4f16f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35f4f16f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Artificial Intelligence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Rational Agents &amp; DFS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Alvin Tjondrowiguno &amp; Andre Gunawan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Agents</a:t>
            </a:r>
            <a:endParaRPr/>
          </a:p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311700" y="1152475"/>
            <a:ext cx="8520600" cy="19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4 basic types of agents, with increasing complexity (and capability):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Simple reflex </a:t>
            </a:r>
            <a:r>
              <a:rPr lang="en"/>
              <a:t>agents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Model-based</a:t>
            </a:r>
            <a:r>
              <a:rPr lang="en"/>
              <a:t> reflex agents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Goal-based</a:t>
            </a:r>
            <a:r>
              <a:rPr lang="en"/>
              <a:t> agents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Utility-based</a:t>
            </a:r>
            <a:r>
              <a:rPr lang="en"/>
              <a:t> agents</a:t>
            </a:r>
            <a:endParaRPr/>
          </a:p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311700" y="3209875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addition, there is another generalized type of agents, the </a:t>
            </a:r>
            <a:r>
              <a:rPr b="1" lang="en"/>
              <a:t>Learning</a:t>
            </a:r>
            <a:r>
              <a:rPr lang="en"/>
              <a:t> agents, which are capable of improving their performance through experience.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Reflex Agents</a:t>
            </a:r>
            <a:endParaRPr/>
          </a:p>
        </p:txBody>
      </p:sp>
      <p:pic>
        <p:nvPicPr>
          <p:cNvPr id="172" name="Google Shape;1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850" y="2246575"/>
            <a:ext cx="5748300" cy="26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311700" y="1152475"/>
            <a:ext cx="85206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reflex agent: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Selects an action </a:t>
            </a:r>
            <a:r>
              <a:rPr lang="en"/>
              <a:t>based</a:t>
            </a:r>
            <a:r>
              <a:rPr b="1" lang="en"/>
              <a:t> only </a:t>
            </a:r>
            <a:r>
              <a:rPr lang="en"/>
              <a:t>on the </a:t>
            </a:r>
            <a:r>
              <a:rPr b="1" lang="en"/>
              <a:t>current percepts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simple and limited.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Reflex Agents: Example</a:t>
            </a:r>
            <a:endParaRPr/>
          </a:p>
        </p:txBody>
      </p:sp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540300" y="3459975"/>
            <a:ext cx="41397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Percepts: Location and Condition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Actions: Left, Right, Suck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125" y="1456138"/>
            <a:ext cx="3153159" cy="16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384" y="2014525"/>
            <a:ext cx="26193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Model-Based (Reflex) Agents</a:t>
            </a:r>
            <a:endParaRPr/>
          </a:p>
        </p:txBody>
      </p:sp>
      <p:pic>
        <p:nvPicPr>
          <p:cNvPr id="187" name="Google Shape;1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013" y="2246575"/>
            <a:ext cx="5899967" cy="27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11700" y="1152475"/>
            <a:ext cx="85206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model-based agent: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model of the world and its evolution, most commonly represented by </a:t>
            </a:r>
            <a:r>
              <a:rPr b="1" lang="en"/>
              <a:t>states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Chooses actions based on that </a:t>
            </a:r>
            <a:r>
              <a:rPr b="1" lang="en"/>
              <a:t>internal</a:t>
            </a:r>
            <a:r>
              <a:rPr lang="en"/>
              <a:t> model and its history.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Goal-Based Agents</a:t>
            </a:r>
            <a:endParaRPr/>
          </a:p>
        </p:txBody>
      </p:sp>
      <p:pic>
        <p:nvPicPr>
          <p:cNvPr id="194" name="Google Shape;1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175" y="2246575"/>
            <a:ext cx="5805649" cy="26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1152475"/>
            <a:ext cx="85206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goal-based agent: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knowledge about the environment state AND the agent’s </a:t>
            </a:r>
            <a:r>
              <a:rPr b="1" lang="en"/>
              <a:t>goal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the </a:t>
            </a:r>
            <a:r>
              <a:rPr b="1" lang="en"/>
              <a:t>goal</a:t>
            </a:r>
            <a:r>
              <a:rPr lang="en"/>
              <a:t> and the </a:t>
            </a:r>
            <a:r>
              <a:rPr b="1" lang="en"/>
              <a:t>environment model</a:t>
            </a:r>
            <a:r>
              <a:rPr lang="en"/>
              <a:t> to choose actions.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Utility-Based Agents</a:t>
            </a:r>
            <a:endParaRPr/>
          </a:p>
        </p:txBody>
      </p:sp>
      <p:pic>
        <p:nvPicPr>
          <p:cNvPr id="201" name="Google Shape;2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450" y="2246575"/>
            <a:ext cx="5787101" cy="26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311700" y="1152475"/>
            <a:ext cx="85206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utility-based agent: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the information about </a:t>
            </a:r>
            <a:r>
              <a:rPr b="1" lang="en"/>
              <a:t>how happy</a:t>
            </a:r>
            <a:r>
              <a:rPr lang="en"/>
              <a:t> it is with the world at any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agent’s goal is implicitly embedded into the utility: To </a:t>
            </a:r>
            <a:r>
              <a:rPr b="1" lang="en"/>
              <a:t>maximize</a:t>
            </a:r>
            <a:r>
              <a:rPr lang="en"/>
              <a:t> it.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Agents</a:t>
            </a:r>
            <a:endParaRPr/>
          </a:p>
        </p:txBody>
      </p:sp>
      <p:pic>
        <p:nvPicPr>
          <p:cNvPr id="208" name="Google Shape;2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300" y="2246575"/>
            <a:ext cx="5441401" cy="27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learning agent: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the ability to </a:t>
            </a:r>
            <a:r>
              <a:rPr b="1" lang="en"/>
              <a:t>improve</a:t>
            </a:r>
            <a:r>
              <a:rPr lang="en"/>
              <a:t> its capabilities.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evolve into something initially unknown (in terms of knowledge, goals, etc.)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Agents</a:t>
            </a:r>
            <a:endParaRPr/>
          </a:p>
        </p:txBody>
      </p:sp>
      <p:sp>
        <p:nvSpPr>
          <p:cNvPr id="215" name="Google Shape;215;p41"/>
          <p:cNvSpPr txBox="1"/>
          <p:nvPr>
            <p:ph idx="1" type="body"/>
          </p:nvPr>
        </p:nvSpPr>
        <p:spPr>
          <a:xfrm>
            <a:off x="311700" y="1152475"/>
            <a:ext cx="8520600" cy="19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4 basic types of agents, with increasing complexity (and capability):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Simple reflex </a:t>
            </a:r>
            <a:r>
              <a:rPr lang="en"/>
              <a:t>agents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Model-based</a:t>
            </a:r>
            <a:r>
              <a:rPr lang="en"/>
              <a:t> reflex agents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Goal-based</a:t>
            </a:r>
            <a:r>
              <a:rPr lang="en"/>
              <a:t> agents 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Utility-based</a:t>
            </a:r>
            <a:r>
              <a:rPr lang="en"/>
              <a:t> agents !</a:t>
            </a:r>
            <a:endParaRPr/>
          </a:p>
        </p:txBody>
      </p:sp>
      <p:sp>
        <p:nvSpPr>
          <p:cNvPr id="216" name="Google Shape;216;p41"/>
          <p:cNvSpPr txBox="1"/>
          <p:nvPr>
            <p:ph idx="1" type="body"/>
          </p:nvPr>
        </p:nvSpPr>
        <p:spPr>
          <a:xfrm>
            <a:off x="311700" y="3209875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addition, there is another generalized type of agents, the </a:t>
            </a:r>
            <a:r>
              <a:rPr b="1" lang="en"/>
              <a:t>Learning</a:t>
            </a:r>
            <a:r>
              <a:rPr lang="en"/>
              <a:t> agents, which are capable of improving their performance through experience.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Agents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Reflex Agents vs Goal-Based Agents</a:t>
            </a:r>
            <a:endParaRPr/>
          </a:p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reflex agent: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simple, reactive, limited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merely a </a:t>
            </a:r>
            <a:r>
              <a:rPr b="1" lang="en"/>
              <a:t>function</a:t>
            </a:r>
            <a:r>
              <a:rPr lang="en"/>
              <a:t> mapping states into actions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goal-based agent: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</a:t>
            </a:r>
            <a:r>
              <a:rPr b="1" lang="en"/>
              <a:t>high-level purpose</a:t>
            </a:r>
            <a:r>
              <a:rPr lang="en"/>
              <a:t>, solves problems, may even involve 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into account the impacts of an action to </a:t>
            </a:r>
            <a:r>
              <a:rPr b="1" lang="en"/>
              <a:t>future</a:t>
            </a:r>
            <a:r>
              <a:rPr lang="en"/>
              <a:t>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Ultimately aims to find a series of actions that lead to the </a:t>
            </a:r>
            <a:r>
              <a:rPr b="1" lang="en"/>
              <a:t>goal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</a:t>
            </a:r>
            <a:r>
              <a:rPr b="1" lang="en"/>
              <a:t>formalized</a:t>
            </a:r>
            <a:r>
              <a:rPr lang="en"/>
              <a:t> into an agent that </a:t>
            </a:r>
            <a:r>
              <a:rPr b="1" lang="en"/>
              <a:t>searches</a:t>
            </a:r>
            <a:r>
              <a:rPr lang="en"/>
              <a:t> through </a:t>
            </a:r>
            <a:r>
              <a:rPr b="1" lang="en"/>
              <a:t>solutions</a:t>
            </a:r>
            <a:endParaRPr/>
          </a:p>
        </p:txBody>
      </p:sp>
      <p:sp>
        <p:nvSpPr>
          <p:cNvPr id="228" name="Google Shape;228;p43"/>
          <p:cNvSpPr txBox="1"/>
          <p:nvPr>
            <p:ph idx="1" type="body"/>
          </p:nvPr>
        </p:nvSpPr>
        <p:spPr>
          <a:xfrm>
            <a:off x="311700" y="40978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Thus, “</a:t>
            </a:r>
            <a:r>
              <a:rPr b="1" lang="en" sz="2400"/>
              <a:t>Search</a:t>
            </a:r>
            <a:r>
              <a:rPr lang="en" sz="2400"/>
              <a:t>” Agents!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</a:t>
            </a:r>
            <a:r>
              <a:rPr lang="en"/>
              <a:t>Acting Rationally</a:t>
            </a:r>
            <a:endParaRPr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1152475"/>
            <a:ext cx="85206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The </a:t>
            </a:r>
            <a:r>
              <a:rPr b="1" i="1" lang="en">
                <a:solidFill>
                  <a:schemeClr val="dk2"/>
                </a:solidFill>
              </a:rPr>
              <a:t>Rational Agent</a:t>
            </a:r>
            <a:r>
              <a:rPr b="1"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approach. This approach aims to make computers that do </a:t>
            </a:r>
            <a:r>
              <a:rPr b="1" lang="en">
                <a:solidFill>
                  <a:schemeClr val="dk2"/>
                </a:solidFill>
              </a:rPr>
              <a:t>the right thing</a:t>
            </a:r>
            <a:r>
              <a:rPr lang="en">
                <a:solidFill>
                  <a:schemeClr val="dk2"/>
                </a:solidFill>
              </a:rPr>
              <a:t>. A rational agent is designed to achieve the “best” outcome in its environment, according to certain goals.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Goal-Based Agents: Example</a:t>
            </a:r>
            <a:endParaRPr/>
          </a:p>
        </p:txBody>
      </p:sp>
      <p:sp>
        <p:nvSpPr>
          <p:cNvPr id="234" name="Google Shape;234;p44"/>
          <p:cNvSpPr txBox="1"/>
          <p:nvPr>
            <p:ph idx="1" type="body"/>
          </p:nvPr>
        </p:nvSpPr>
        <p:spPr>
          <a:xfrm>
            <a:off x="311700" y="1152475"/>
            <a:ext cx="85206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goal-based agent that solves the “</a:t>
            </a:r>
            <a:r>
              <a:rPr b="1" lang="en"/>
              <a:t>8-Queen problem</a:t>
            </a:r>
            <a:r>
              <a:rPr lang="en"/>
              <a:t>”</a:t>
            </a:r>
            <a:endParaRPr/>
          </a:p>
        </p:txBody>
      </p:sp>
      <p:pic>
        <p:nvPicPr>
          <p:cNvPr id="235" name="Google Shape;2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725" y="1814825"/>
            <a:ext cx="2839825" cy="29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4"/>
          <p:cNvSpPr txBox="1"/>
          <p:nvPr>
            <p:ph idx="1" type="body"/>
          </p:nvPr>
        </p:nvSpPr>
        <p:spPr>
          <a:xfrm>
            <a:off x="4795600" y="2250344"/>
            <a:ext cx="3171600" cy="15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Place 8 queens on a chessboard such that no queen is attacking any other horizontally, vertically, or diagonally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</a:t>
            </a:r>
            <a:endParaRPr/>
          </a:p>
        </p:txBody>
      </p:sp>
      <p:sp>
        <p:nvSpPr>
          <p:cNvPr id="242" name="Google Shape;24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basic concept comes from a </a:t>
            </a:r>
            <a:r>
              <a:rPr b="1" lang="en"/>
              <a:t>model-based agent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agent that has a model / representation of the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world is modeled as “</a:t>
            </a:r>
            <a:r>
              <a:rPr b="1" lang="en"/>
              <a:t>states</a:t>
            </a:r>
            <a:r>
              <a:rPr lang="en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state can be seen as a </a:t>
            </a:r>
            <a:r>
              <a:rPr b="1" lang="en"/>
              <a:t>snapshot</a:t>
            </a:r>
            <a:r>
              <a:rPr lang="en"/>
              <a:t> of the world from the agent’s point of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problem, finding the solution can mean: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</a:t>
            </a:r>
            <a:r>
              <a:rPr b="1" lang="en"/>
              <a:t>a state</a:t>
            </a:r>
            <a:r>
              <a:rPr lang="en"/>
              <a:t> that satisfies the requirements of the problem (a “</a:t>
            </a:r>
            <a:r>
              <a:rPr b="1" lang="en"/>
              <a:t>goal</a:t>
            </a:r>
            <a:r>
              <a:rPr lang="en"/>
              <a:t>” state)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</a:t>
            </a:r>
            <a:r>
              <a:rPr b="1" lang="en"/>
              <a:t>a sequence of actions</a:t>
            </a:r>
            <a:r>
              <a:rPr lang="en"/>
              <a:t> that leads from an initial state to such a goal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Technically a </a:t>
            </a:r>
            <a:r>
              <a:rPr b="1" lang="en"/>
              <a:t>search </a:t>
            </a:r>
            <a:r>
              <a:rPr lang="en"/>
              <a:t>problem through </a:t>
            </a:r>
            <a:r>
              <a:rPr b="1" lang="en"/>
              <a:t>states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</a:t>
            </a:r>
            <a:endParaRPr/>
          </a:p>
        </p:txBody>
      </p:sp>
      <p:sp>
        <p:nvSpPr>
          <p:cNvPr id="248" name="Google Shape;248;p46"/>
          <p:cNvSpPr txBox="1"/>
          <p:nvPr>
            <p:ph idx="1" type="body"/>
          </p:nvPr>
        </p:nvSpPr>
        <p:spPr>
          <a:xfrm>
            <a:off x="311700" y="1228675"/>
            <a:ext cx="8520600" cy="27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b="1" lang="en"/>
              <a:t>States</a:t>
            </a:r>
            <a:r>
              <a:rPr lang="en"/>
              <a:t>: How the world is represented in the agent’s point of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Initial State</a:t>
            </a:r>
            <a:r>
              <a:rPr lang="en"/>
              <a:t>: The state where the agent starts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Actions</a:t>
            </a:r>
            <a:r>
              <a:rPr lang="en"/>
              <a:t>: A set of actions the agent can take (based on the state the agent is 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Transition</a:t>
            </a:r>
            <a:r>
              <a:rPr b="1" lang="en"/>
              <a:t> Model</a:t>
            </a:r>
            <a:r>
              <a:rPr lang="en"/>
              <a:t>: A description of how actions taken by the agent changes the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Goal Test</a:t>
            </a:r>
            <a:r>
              <a:rPr lang="en"/>
              <a:t>: Determines whether a state is a goal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Path Cost</a:t>
            </a:r>
            <a:r>
              <a:rPr lang="en"/>
              <a:t>: The cost that the agent suffers for doing an action in a given state</a:t>
            </a:r>
            <a:endParaRPr/>
          </a:p>
        </p:txBody>
      </p:sp>
      <p:sp>
        <p:nvSpPr>
          <p:cNvPr id="249" name="Google Shape;249;p46"/>
          <p:cNvSpPr txBox="1"/>
          <p:nvPr>
            <p:ph idx="1" type="body"/>
          </p:nvPr>
        </p:nvSpPr>
        <p:spPr>
          <a:xfrm rot="478161">
            <a:off x="4970949" y="604738"/>
            <a:ext cx="3855939" cy="58527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set of all possible states is called the “</a:t>
            </a:r>
            <a:r>
              <a:rPr b="1" lang="en" sz="1200"/>
              <a:t>state space</a:t>
            </a:r>
            <a:r>
              <a:rPr lang="en" sz="1200"/>
              <a:t>”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set of all possible actions is called the “</a:t>
            </a:r>
            <a:r>
              <a:rPr b="1" lang="en" sz="1200"/>
              <a:t>action space</a:t>
            </a:r>
            <a:r>
              <a:rPr lang="en" sz="1200"/>
              <a:t>”</a:t>
            </a:r>
            <a:endParaRPr b="1"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8-Queen Problem</a:t>
            </a:r>
            <a:endParaRPr/>
          </a:p>
        </p:txBody>
      </p:sp>
      <p:sp>
        <p:nvSpPr>
          <p:cNvPr id="255" name="Google Shape;255;p47"/>
          <p:cNvSpPr txBox="1"/>
          <p:nvPr>
            <p:ph idx="1" type="body"/>
          </p:nvPr>
        </p:nvSpPr>
        <p:spPr>
          <a:xfrm>
            <a:off x="3187650" y="1213975"/>
            <a:ext cx="5644800" cy="26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States		: Any arrangement of 0-8 queens on the board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Initial state	: An empty board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Actions	: Add queen, remove queen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Transition	: Board updates</a:t>
            </a:r>
            <a:br>
              <a:rPr lang="en" sz="1400"/>
            </a:br>
            <a:r>
              <a:rPr lang="en" sz="1400"/>
              <a:t>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Goal test	: 8 queens on the board with none attacking each other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Path cost	: 0 (it doesn’t matter how many moves are taken, as</a:t>
            </a:r>
            <a:br>
              <a:rPr lang="en" sz="1400"/>
            </a:br>
            <a:r>
              <a:rPr lang="en" sz="1400"/>
              <a:t>		       long as the solution is found)</a:t>
            </a:r>
            <a:endParaRPr sz="1400"/>
          </a:p>
        </p:txBody>
      </p:sp>
      <p:pic>
        <p:nvPicPr>
          <p:cNvPr id="256" name="Google Shape;2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7775"/>
            <a:ext cx="2839825" cy="29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Agents</a:t>
            </a:r>
            <a:endParaRPr/>
          </a:p>
        </p:txBody>
      </p:sp>
      <p:sp>
        <p:nvSpPr>
          <p:cNvPr id="262" name="Google Shape;262;p48"/>
          <p:cNvSpPr txBox="1"/>
          <p:nvPr>
            <p:ph idx="1" type="body"/>
          </p:nvPr>
        </p:nvSpPr>
        <p:spPr>
          <a:xfrm>
            <a:off x="311700" y="1152475"/>
            <a:ext cx="8520600" cy="16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problems are properly formulated as </a:t>
            </a:r>
            <a:r>
              <a:rPr b="1" lang="en"/>
              <a:t>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solution is either: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b="1" lang="en"/>
              <a:t> state</a:t>
            </a:r>
            <a:r>
              <a:rPr lang="en"/>
              <a:t> that satisfies the </a:t>
            </a:r>
            <a:r>
              <a:rPr b="1" lang="en"/>
              <a:t>goal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sequence of </a:t>
            </a:r>
            <a:r>
              <a:rPr b="1" lang="en"/>
              <a:t>actions </a:t>
            </a:r>
            <a:r>
              <a:rPr lang="en"/>
              <a:t>that leads from the initial state to a state that satisfies the goal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the solution is a </a:t>
            </a:r>
            <a:r>
              <a:rPr b="1" lang="en"/>
              <a:t>search </a:t>
            </a:r>
            <a:r>
              <a:rPr lang="en"/>
              <a:t>through the </a:t>
            </a:r>
            <a:r>
              <a:rPr b="1" lang="en"/>
              <a:t>states</a:t>
            </a:r>
            <a:endParaRPr/>
          </a:p>
        </p:txBody>
      </p:sp>
      <p:sp>
        <p:nvSpPr>
          <p:cNvPr id="263" name="Google Shape;263;p48"/>
          <p:cNvSpPr txBox="1"/>
          <p:nvPr>
            <p:ph idx="1" type="body"/>
          </p:nvPr>
        </p:nvSpPr>
        <p:spPr>
          <a:xfrm>
            <a:off x="311700" y="2981275"/>
            <a:ext cx="8520600" cy="16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How?</a:t>
            </a:r>
            <a:endParaRPr sz="3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Search through </a:t>
            </a:r>
            <a:r>
              <a:rPr b="1" lang="en" sz="2400"/>
              <a:t>all possible states</a:t>
            </a:r>
            <a:r>
              <a:rPr lang="en" sz="2400"/>
              <a:t> (the entire state space)?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Search through the entire state-action space?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8-Queen Problem</a:t>
            </a:r>
            <a:endParaRPr/>
          </a:p>
        </p:txBody>
      </p:sp>
      <p:sp>
        <p:nvSpPr>
          <p:cNvPr id="269" name="Google Shape;269;p49"/>
          <p:cNvSpPr txBox="1"/>
          <p:nvPr>
            <p:ph idx="1" type="body"/>
          </p:nvPr>
        </p:nvSpPr>
        <p:spPr>
          <a:xfrm>
            <a:off x="3187650" y="1137775"/>
            <a:ext cx="5644800" cy="26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space: Any arrangement of 0-8 queens on the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</a:t>
            </a:r>
            <a:r>
              <a:rPr b="1" lang="en"/>
              <a:t>all possible </a:t>
            </a:r>
            <a:r>
              <a:rPr lang="en"/>
              <a:t>states: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64 possibilities for the first queen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63 possibilities for the second queen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#States = 64 * 63 * 62 * … * 57 ≈ 1.8 x 10</a:t>
            </a:r>
            <a:r>
              <a:rPr baseline="30000" lang="en"/>
              <a:t>14</a:t>
            </a:r>
            <a:r>
              <a:rPr lang="en"/>
              <a:t> states!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1 state requires 1 millisecond to evaluate, the whole state space requires … ?</a:t>
            </a:r>
            <a:endParaRPr/>
          </a:p>
        </p:txBody>
      </p:sp>
      <p:pic>
        <p:nvPicPr>
          <p:cNvPr id="270" name="Google Shape;2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7775"/>
            <a:ext cx="2839825" cy="29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9"/>
          <p:cNvSpPr txBox="1"/>
          <p:nvPr>
            <p:ph idx="1" type="body"/>
          </p:nvPr>
        </p:nvSpPr>
        <p:spPr>
          <a:xfrm>
            <a:off x="3187650" y="3858825"/>
            <a:ext cx="56448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so-called “</a:t>
            </a:r>
            <a:r>
              <a:rPr b="1" lang="en"/>
              <a:t>Brute-Force</a:t>
            </a:r>
            <a:r>
              <a:rPr lang="en"/>
              <a:t>”</a:t>
            </a:r>
            <a:r>
              <a:rPr b="1" lang="en"/>
              <a:t> </a:t>
            </a:r>
            <a:r>
              <a:rPr lang="en"/>
              <a:t>search.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Guaranteed</a:t>
            </a:r>
            <a:r>
              <a:rPr lang="en"/>
              <a:t> to find the solution, BUT 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Tree</a:t>
            </a:r>
            <a:endParaRPr/>
          </a:p>
        </p:txBody>
      </p:sp>
      <p:sp>
        <p:nvSpPr>
          <p:cNvPr id="277" name="Google Shape;27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Brute-force search is simply not feasible in a lot of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</a:t>
            </a:r>
            <a:r>
              <a:rPr b="1" lang="en"/>
              <a:t>systematic</a:t>
            </a:r>
            <a:r>
              <a:rPr lang="en"/>
              <a:t> search strategies are necessary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done by first constructing a </a:t>
            </a:r>
            <a:r>
              <a:rPr b="1" lang="en"/>
              <a:t>Search Tree</a:t>
            </a:r>
            <a:r>
              <a:rPr lang="en"/>
              <a:t>, which is a model of the sequence of actions through 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States serve as the nodes for the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Root node represents the initial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Branches represent actions taken from a given state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4-Queen Problem</a:t>
            </a:r>
            <a:endParaRPr/>
          </a:p>
        </p:txBody>
      </p:sp>
      <p:grpSp>
        <p:nvGrpSpPr>
          <p:cNvPr id="283" name="Google Shape;283;p51"/>
          <p:cNvGrpSpPr/>
          <p:nvPr/>
        </p:nvGrpSpPr>
        <p:grpSpPr>
          <a:xfrm>
            <a:off x="361500" y="1201100"/>
            <a:ext cx="1064100" cy="1064100"/>
            <a:chOff x="2037900" y="1201100"/>
            <a:chExt cx="1064100" cy="1064100"/>
          </a:xfrm>
        </p:grpSpPr>
        <p:grpSp>
          <p:nvGrpSpPr>
            <p:cNvPr id="284" name="Google Shape;284;p51"/>
            <p:cNvGrpSpPr/>
            <p:nvPr/>
          </p:nvGrpSpPr>
          <p:grpSpPr>
            <a:xfrm>
              <a:off x="2037900" y="1201100"/>
              <a:ext cx="1064100" cy="1064100"/>
              <a:chOff x="4172650" y="981200"/>
              <a:chExt cx="1064100" cy="1064100"/>
            </a:xfrm>
          </p:grpSpPr>
          <p:sp>
            <p:nvSpPr>
              <p:cNvPr id="285" name="Google Shape;285;p51"/>
              <p:cNvSpPr/>
              <p:nvPr/>
            </p:nvSpPr>
            <p:spPr>
              <a:xfrm>
                <a:off x="4172650" y="981200"/>
                <a:ext cx="1064100" cy="10641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51"/>
              <p:cNvSpPr/>
              <p:nvPr/>
            </p:nvSpPr>
            <p:spPr>
              <a:xfrm>
                <a:off x="4445323" y="984813"/>
                <a:ext cx="263400" cy="263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7" name="Google Shape;287;p51"/>
              <p:cNvSpPr/>
              <p:nvPr/>
            </p:nvSpPr>
            <p:spPr>
              <a:xfrm>
                <a:off x="4972296" y="984813"/>
                <a:ext cx="263400" cy="263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8" name="Google Shape;288;p51"/>
              <p:cNvSpPr/>
              <p:nvPr/>
            </p:nvSpPr>
            <p:spPr>
              <a:xfrm>
                <a:off x="4708809" y="1244397"/>
                <a:ext cx="263400" cy="263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9" name="Google Shape;289;p51"/>
              <p:cNvSpPr/>
              <p:nvPr/>
            </p:nvSpPr>
            <p:spPr>
              <a:xfrm>
                <a:off x="4175409" y="1244397"/>
                <a:ext cx="263400" cy="263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0" name="Google Shape;290;p51"/>
              <p:cNvSpPr/>
              <p:nvPr/>
            </p:nvSpPr>
            <p:spPr>
              <a:xfrm>
                <a:off x="4972296" y="1507884"/>
                <a:ext cx="263400" cy="263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1" name="Google Shape;291;p51"/>
              <p:cNvSpPr/>
              <p:nvPr/>
            </p:nvSpPr>
            <p:spPr>
              <a:xfrm>
                <a:off x="4438896" y="1507884"/>
                <a:ext cx="263400" cy="263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2" name="Google Shape;292;p51"/>
              <p:cNvSpPr/>
              <p:nvPr/>
            </p:nvSpPr>
            <p:spPr>
              <a:xfrm>
                <a:off x="4712711" y="1777797"/>
                <a:ext cx="263400" cy="263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293" name="Google Shape;293;p51"/>
            <p:cNvSpPr/>
            <p:nvPr/>
          </p:nvSpPr>
          <p:spPr>
            <a:xfrm>
              <a:off x="2040659" y="1997697"/>
              <a:ext cx="263400" cy="2634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94" name="Google Shape;294;p51"/>
          <p:cNvGrpSpPr/>
          <p:nvPr/>
        </p:nvGrpSpPr>
        <p:grpSpPr>
          <a:xfrm>
            <a:off x="1532490" y="1201100"/>
            <a:ext cx="1569510" cy="3013850"/>
            <a:chOff x="1532490" y="1201100"/>
            <a:chExt cx="1569510" cy="3013850"/>
          </a:xfrm>
        </p:grpSpPr>
        <p:grpSp>
          <p:nvGrpSpPr>
            <p:cNvPr id="295" name="Google Shape;295;p51"/>
            <p:cNvGrpSpPr/>
            <p:nvPr/>
          </p:nvGrpSpPr>
          <p:grpSpPr>
            <a:xfrm>
              <a:off x="2037900" y="1201100"/>
              <a:ext cx="1064100" cy="1064100"/>
              <a:chOff x="2037900" y="1201100"/>
              <a:chExt cx="1064100" cy="1064100"/>
            </a:xfrm>
          </p:grpSpPr>
          <p:grpSp>
            <p:nvGrpSpPr>
              <p:cNvPr id="296" name="Google Shape;296;p51"/>
              <p:cNvGrpSpPr/>
              <p:nvPr/>
            </p:nvGrpSpPr>
            <p:grpSpPr>
              <a:xfrm>
                <a:off x="2037900" y="1201100"/>
                <a:ext cx="1064100" cy="1064100"/>
                <a:chOff x="2037900" y="1201100"/>
                <a:chExt cx="1064100" cy="1064100"/>
              </a:xfrm>
            </p:grpSpPr>
            <p:grpSp>
              <p:nvGrpSpPr>
                <p:cNvPr id="297" name="Google Shape;297;p51"/>
                <p:cNvGrpSpPr/>
                <p:nvPr/>
              </p:nvGrpSpPr>
              <p:grpSpPr>
                <a:xfrm>
                  <a:off x="2037900" y="1201100"/>
                  <a:ext cx="1064100" cy="1064100"/>
                  <a:chOff x="4172650" y="981200"/>
                  <a:chExt cx="1064100" cy="1064100"/>
                </a:xfrm>
              </p:grpSpPr>
              <p:sp>
                <p:nvSpPr>
                  <p:cNvPr id="298" name="Google Shape;298;p51"/>
                  <p:cNvSpPr/>
                  <p:nvPr/>
                </p:nvSpPr>
                <p:spPr>
                  <a:xfrm>
                    <a:off x="4172650" y="981200"/>
                    <a:ext cx="1064100" cy="10641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" name="Google Shape;299;p51"/>
                  <p:cNvSpPr/>
                  <p:nvPr/>
                </p:nvSpPr>
                <p:spPr>
                  <a:xfrm>
                    <a:off x="4445323" y="984813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300" name="Google Shape;300;p51"/>
                  <p:cNvSpPr/>
                  <p:nvPr/>
                </p:nvSpPr>
                <p:spPr>
                  <a:xfrm>
                    <a:off x="4972296" y="984813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301" name="Google Shape;301;p51"/>
                  <p:cNvSpPr/>
                  <p:nvPr/>
                </p:nvSpPr>
                <p:spPr>
                  <a:xfrm>
                    <a:off x="4708809" y="1244397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302" name="Google Shape;302;p51"/>
                  <p:cNvSpPr/>
                  <p:nvPr/>
                </p:nvSpPr>
                <p:spPr>
                  <a:xfrm>
                    <a:off x="4175409" y="1244397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303" name="Google Shape;303;p51"/>
                  <p:cNvSpPr/>
                  <p:nvPr/>
                </p:nvSpPr>
                <p:spPr>
                  <a:xfrm>
                    <a:off x="4972296" y="1507884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304" name="Google Shape;304;p51"/>
                  <p:cNvSpPr/>
                  <p:nvPr/>
                </p:nvSpPr>
                <p:spPr>
                  <a:xfrm>
                    <a:off x="4438896" y="1507884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305" name="Google Shape;305;p51"/>
                  <p:cNvSpPr/>
                  <p:nvPr/>
                </p:nvSpPr>
                <p:spPr>
                  <a:xfrm>
                    <a:off x="4712711" y="1777797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sp>
              <p:nvSpPr>
                <p:cNvPr id="306" name="Google Shape;306;p51"/>
                <p:cNvSpPr/>
                <p:nvPr/>
              </p:nvSpPr>
              <p:spPr>
                <a:xfrm>
                  <a:off x="2040659" y="1997697"/>
                  <a:ext cx="263400" cy="263400"/>
                </a:xfrm>
                <a:prstGeom prst="rect">
                  <a:avLst/>
                </a:prstGeom>
                <a:solidFill>
                  <a:srgbClr val="CC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10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pic>
            <p:nvPicPr>
              <p:cNvPr id="307" name="Google Shape;307;p5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069332" y="1226312"/>
                <a:ext cx="213225" cy="213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8" name="Google Shape;308;p51"/>
            <p:cNvGrpSpPr/>
            <p:nvPr/>
          </p:nvGrpSpPr>
          <p:grpSpPr>
            <a:xfrm>
              <a:off x="2037900" y="2496500"/>
              <a:ext cx="1064100" cy="1064100"/>
              <a:chOff x="2037900" y="2496500"/>
              <a:chExt cx="1064100" cy="1064100"/>
            </a:xfrm>
          </p:grpSpPr>
          <p:grpSp>
            <p:nvGrpSpPr>
              <p:cNvPr id="309" name="Google Shape;309;p51"/>
              <p:cNvGrpSpPr/>
              <p:nvPr/>
            </p:nvGrpSpPr>
            <p:grpSpPr>
              <a:xfrm>
                <a:off x="2037900" y="2496500"/>
                <a:ext cx="1064100" cy="1064100"/>
                <a:chOff x="2037900" y="1201100"/>
                <a:chExt cx="1064100" cy="1064100"/>
              </a:xfrm>
            </p:grpSpPr>
            <p:grpSp>
              <p:nvGrpSpPr>
                <p:cNvPr id="310" name="Google Shape;310;p51"/>
                <p:cNvGrpSpPr/>
                <p:nvPr/>
              </p:nvGrpSpPr>
              <p:grpSpPr>
                <a:xfrm>
                  <a:off x="2037900" y="1201100"/>
                  <a:ext cx="1064100" cy="1064100"/>
                  <a:chOff x="4172650" y="981200"/>
                  <a:chExt cx="1064100" cy="1064100"/>
                </a:xfrm>
              </p:grpSpPr>
              <p:sp>
                <p:nvSpPr>
                  <p:cNvPr id="311" name="Google Shape;311;p51"/>
                  <p:cNvSpPr/>
                  <p:nvPr/>
                </p:nvSpPr>
                <p:spPr>
                  <a:xfrm>
                    <a:off x="4172650" y="981200"/>
                    <a:ext cx="1064100" cy="10641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2" name="Google Shape;312;p51"/>
                  <p:cNvSpPr/>
                  <p:nvPr/>
                </p:nvSpPr>
                <p:spPr>
                  <a:xfrm>
                    <a:off x="4445323" y="984813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313" name="Google Shape;313;p51"/>
                  <p:cNvSpPr/>
                  <p:nvPr/>
                </p:nvSpPr>
                <p:spPr>
                  <a:xfrm>
                    <a:off x="4972296" y="984813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314" name="Google Shape;314;p51"/>
                  <p:cNvSpPr/>
                  <p:nvPr/>
                </p:nvSpPr>
                <p:spPr>
                  <a:xfrm>
                    <a:off x="4708809" y="1244397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315" name="Google Shape;315;p51"/>
                  <p:cNvSpPr/>
                  <p:nvPr/>
                </p:nvSpPr>
                <p:spPr>
                  <a:xfrm>
                    <a:off x="4175409" y="1244397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316" name="Google Shape;316;p51"/>
                  <p:cNvSpPr/>
                  <p:nvPr/>
                </p:nvSpPr>
                <p:spPr>
                  <a:xfrm>
                    <a:off x="4972296" y="1507884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317" name="Google Shape;317;p51"/>
                  <p:cNvSpPr/>
                  <p:nvPr/>
                </p:nvSpPr>
                <p:spPr>
                  <a:xfrm>
                    <a:off x="4438896" y="1507884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318" name="Google Shape;318;p51"/>
                  <p:cNvSpPr/>
                  <p:nvPr/>
                </p:nvSpPr>
                <p:spPr>
                  <a:xfrm>
                    <a:off x="4712711" y="1777797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sp>
              <p:nvSpPr>
                <p:cNvPr id="319" name="Google Shape;319;p51"/>
                <p:cNvSpPr/>
                <p:nvPr/>
              </p:nvSpPr>
              <p:spPr>
                <a:xfrm>
                  <a:off x="2040659" y="1997697"/>
                  <a:ext cx="263400" cy="263400"/>
                </a:xfrm>
                <a:prstGeom prst="rect">
                  <a:avLst/>
                </a:prstGeom>
                <a:solidFill>
                  <a:srgbClr val="CC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10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pic>
            <p:nvPicPr>
              <p:cNvPr id="320" name="Google Shape;320;p5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069332" y="2781297"/>
                <a:ext cx="213225" cy="213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1" name="Google Shape;321;p51"/>
            <p:cNvSpPr txBox="1"/>
            <p:nvPr/>
          </p:nvSpPr>
          <p:spPr>
            <a:xfrm>
              <a:off x="2151600" y="3285550"/>
              <a:ext cx="836700" cy="9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...</a:t>
              </a:r>
              <a:endParaRPr sz="6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322" name="Google Shape;322;p51"/>
            <p:cNvCxnSpPr/>
            <p:nvPr/>
          </p:nvCxnSpPr>
          <p:spPr>
            <a:xfrm>
              <a:off x="1532490" y="1724825"/>
              <a:ext cx="413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3" name="Google Shape;323;p51"/>
            <p:cNvCxnSpPr/>
            <p:nvPr/>
          </p:nvCxnSpPr>
          <p:spPr>
            <a:xfrm>
              <a:off x="1538922" y="1786788"/>
              <a:ext cx="330300" cy="99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4" name="Google Shape;324;p51"/>
            <p:cNvCxnSpPr/>
            <p:nvPr/>
          </p:nvCxnSpPr>
          <p:spPr>
            <a:xfrm>
              <a:off x="1538918" y="1921061"/>
              <a:ext cx="341100" cy="21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5" name="Google Shape;325;p51"/>
          <p:cNvGrpSpPr/>
          <p:nvPr/>
        </p:nvGrpSpPr>
        <p:grpSpPr>
          <a:xfrm>
            <a:off x="3201775" y="1201100"/>
            <a:ext cx="1576625" cy="3699650"/>
            <a:chOff x="3201775" y="1201100"/>
            <a:chExt cx="1576625" cy="3699650"/>
          </a:xfrm>
        </p:grpSpPr>
        <p:grpSp>
          <p:nvGrpSpPr>
            <p:cNvPr id="326" name="Google Shape;326;p51"/>
            <p:cNvGrpSpPr/>
            <p:nvPr/>
          </p:nvGrpSpPr>
          <p:grpSpPr>
            <a:xfrm>
              <a:off x="3714300" y="1201100"/>
              <a:ext cx="1064100" cy="1064100"/>
              <a:chOff x="3714300" y="1201100"/>
              <a:chExt cx="1064100" cy="1064100"/>
            </a:xfrm>
          </p:grpSpPr>
          <p:grpSp>
            <p:nvGrpSpPr>
              <p:cNvPr id="327" name="Google Shape;327;p51"/>
              <p:cNvGrpSpPr/>
              <p:nvPr/>
            </p:nvGrpSpPr>
            <p:grpSpPr>
              <a:xfrm>
                <a:off x="3714300" y="1201100"/>
                <a:ext cx="1064100" cy="1064100"/>
                <a:chOff x="2037900" y="1201100"/>
                <a:chExt cx="1064100" cy="1064100"/>
              </a:xfrm>
            </p:grpSpPr>
            <p:grpSp>
              <p:nvGrpSpPr>
                <p:cNvPr id="328" name="Google Shape;328;p51"/>
                <p:cNvGrpSpPr/>
                <p:nvPr/>
              </p:nvGrpSpPr>
              <p:grpSpPr>
                <a:xfrm>
                  <a:off x="2037900" y="1201100"/>
                  <a:ext cx="1064100" cy="1064100"/>
                  <a:chOff x="2037900" y="1201100"/>
                  <a:chExt cx="1064100" cy="1064100"/>
                </a:xfrm>
              </p:grpSpPr>
              <p:grpSp>
                <p:nvGrpSpPr>
                  <p:cNvPr id="329" name="Google Shape;329;p51"/>
                  <p:cNvGrpSpPr/>
                  <p:nvPr/>
                </p:nvGrpSpPr>
                <p:grpSpPr>
                  <a:xfrm>
                    <a:off x="2037900" y="1201100"/>
                    <a:ext cx="1064100" cy="1064100"/>
                    <a:chOff x="4172650" y="981200"/>
                    <a:chExt cx="1064100" cy="1064100"/>
                  </a:xfrm>
                </p:grpSpPr>
                <p:sp>
                  <p:nvSpPr>
                    <p:cNvPr id="330" name="Google Shape;330;p51"/>
                    <p:cNvSpPr/>
                    <p:nvPr/>
                  </p:nvSpPr>
                  <p:spPr>
                    <a:xfrm>
                      <a:off x="4172650" y="981200"/>
                      <a:ext cx="1064100" cy="10641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1" name="Google Shape;331;p51"/>
                    <p:cNvSpPr/>
                    <p:nvPr/>
                  </p:nvSpPr>
                  <p:spPr>
                    <a:xfrm>
                      <a:off x="4445323" y="984813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332" name="Google Shape;332;p51"/>
                    <p:cNvSpPr/>
                    <p:nvPr/>
                  </p:nvSpPr>
                  <p:spPr>
                    <a:xfrm>
                      <a:off x="4972296" y="984813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333" name="Google Shape;333;p51"/>
                    <p:cNvSpPr/>
                    <p:nvPr/>
                  </p:nvSpPr>
                  <p:spPr>
                    <a:xfrm>
                      <a:off x="4708809" y="1244397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334" name="Google Shape;334;p51"/>
                    <p:cNvSpPr/>
                    <p:nvPr/>
                  </p:nvSpPr>
                  <p:spPr>
                    <a:xfrm>
                      <a:off x="4175409" y="1244397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335" name="Google Shape;335;p51"/>
                    <p:cNvSpPr/>
                    <p:nvPr/>
                  </p:nvSpPr>
                  <p:spPr>
                    <a:xfrm>
                      <a:off x="4972296" y="1507884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336" name="Google Shape;336;p51"/>
                    <p:cNvSpPr/>
                    <p:nvPr/>
                  </p:nvSpPr>
                  <p:spPr>
                    <a:xfrm>
                      <a:off x="4438896" y="1507884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337" name="Google Shape;337;p51"/>
                    <p:cNvSpPr/>
                    <p:nvPr/>
                  </p:nvSpPr>
                  <p:spPr>
                    <a:xfrm>
                      <a:off x="4712711" y="1777797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</p:grpSp>
              <p:sp>
                <p:nvSpPr>
                  <p:cNvPr id="338" name="Google Shape;338;p51"/>
                  <p:cNvSpPr/>
                  <p:nvPr/>
                </p:nvSpPr>
                <p:spPr>
                  <a:xfrm>
                    <a:off x="2040659" y="1997697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pic>
              <p:nvPicPr>
                <p:cNvPr id="339" name="Google Shape;339;p51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069332" y="1226312"/>
                  <a:ext cx="213225" cy="2132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340" name="Google Shape;340;p5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745732" y="1485897"/>
                <a:ext cx="213225" cy="213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1" name="Google Shape;341;p51"/>
            <p:cNvGrpSpPr/>
            <p:nvPr/>
          </p:nvGrpSpPr>
          <p:grpSpPr>
            <a:xfrm>
              <a:off x="3714300" y="3182300"/>
              <a:ext cx="1064100" cy="1064100"/>
              <a:chOff x="3714300" y="1201100"/>
              <a:chExt cx="1064100" cy="1064100"/>
            </a:xfrm>
          </p:grpSpPr>
          <p:grpSp>
            <p:nvGrpSpPr>
              <p:cNvPr id="342" name="Google Shape;342;p51"/>
              <p:cNvGrpSpPr/>
              <p:nvPr/>
            </p:nvGrpSpPr>
            <p:grpSpPr>
              <a:xfrm>
                <a:off x="3714300" y="1201100"/>
                <a:ext cx="1064100" cy="1064100"/>
                <a:chOff x="2037900" y="1201100"/>
                <a:chExt cx="1064100" cy="1064100"/>
              </a:xfrm>
            </p:grpSpPr>
            <p:grpSp>
              <p:nvGrpSpPr>
                <p:cNvPr id="343" name="Google Shape;343;p51"/>
                <p:cNvGrpSpPr/>
                <p:nvPr/>
              </p:nvGrpSpPr>
              <p:grpSpPr>
                <a:xfrm>
                  <a:off x="2037900" y="1201100"/>
                  <a:ext cx="1064100" cy="1064100"/>
                  <a:chOff x="2037900" y="1201100"/>
                  <a:chExt cx="1064100" cy="1064100"/>
                </a:xfrm>
              </p:grpSpPr>
              <p:grpSp>
                <p:nvGrpSpPr>
                  <p:cNvPr id="344" name="Google Shape;344;p51"/>
                  <p:cNvGrpSpPr/>
                  <p:nvPr/>
                </p:nvGrpSpPr>
                <p:grpSpPr>
                  <a:xfrm>
                    <a:off x="2037900" y="1201100"/>
                    <a:ext cx="1064100" cy="1064100"/>
                    <a:chOff x="4172650" y="981200"/>
                    <a:chExt cx="1064100" cy="1064100"/>
                  </a:xfrm>
                </p:grpSpPr>
                <p:sp>
                  <p:nvSpPr>
                    <p:cNvPr id="345" name="Google Shape;345;p51"/>
                    <p:cNvSpPr/>
                    <p:nvPr/>
                  </p:nvSpPr>
                  <p:spPr>
                    <a:xfrm>
                      <a:off x="4172650" y="981200"/>
                      <a:ext cx="1064100" cy="10641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6" name="Google Shape;346;p51"/>
                    <p:cNvSpPr/>
                    <p:nvPr/>
                  </p:nvSpPr>
                  <p:spPr>
                    <a:xfrm>
                      <a:off x="4445323" y="984813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347" name="Google Shape;347;p51"/>
                    <p:cNvSpPr/>
                    <p:nvPr/>
                  </p:nvSpPr>
                  <p:spPr>
                    <a:xfrm>
                      <a:off x="4972296" y="984813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348" name="Google Shape;348;p51"/>
                    <p:cNvSpPr/>
                    <p:nvPr/>
                  </p:nvSpPr>
                  <p:spPr>
                    <a:xfrm>
                      <a:off x="4708809" y="1244397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349" name="Google Shape;349;p51"/>
                    <p:cNvSpPr/>
                    <p:nvPr/>
                  </p:nvSpPr>
                  <p:spPr>
                    <a:xfrm>
                      <a:off x="4175409" y="1244397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350" name="Google Shape;350;p51"/>
                    <p:cNvSpPr/>
                    <p:nvPr/>
                  </p:nvSpPr>
                  <p:spPr>
                    <a:xfrm>
                      <a:off x="4972296" y="1507884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351" name="Google Shape;351;p51"/>
                    <p:cNvSpPr/>
                    <p:nvPr/>
                  </p:nvSpPr>
                  <p:spPr>
                    <a:xfrm>
                      <a:off x="4438896" y="1507884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352" name="Google Shape;352;p51"/>
                    <p:cNvSpPr/>
                    <p:nvPr/>
                  </p:nvSpPr>
                  <p:spPr>
                    <a:xfrm>
                      <a:off x="4712711" y="1777797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</p:grpSp>
              <p:sp>
                <p:nvSpPr>
                  <p:cNvPr id="353" name="Google Shape;353;p51"/>
                  <p:cNvSpPr/>
                  <p:nvPr/>
                </p:nvSpPr>
                <p:spPr>
                  <a:xfrm>
                    <a:off x="2040659" y="1997697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pic>
              <p:nvPicPr>
                <p:cNvPr id="354" name="Google Shape;354;p51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602732" y="1226312"/>
                  <a:ext cx="213225" cy="2132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355" name="Google Shape;355;p5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745732" y="1489799"/>
                <a:ext cx="213225" cy="213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6" name="Google Shape;356;p51"/>
            <p:cNvSpPr txBox="1"/>
            <p:nvPr/>
          </p:nvSpPr>
          <p:spPr>
            <a:xfrm>
              <a:off x="3828000" y="3971350"/>
              <a:ext cx="836700" cy="9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...</a:t>
              </a:r>
              <a:endParaRPr sz="6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57" name="Google Shape;357;p51"/>
            <p:cNvSpPr txBox="1"/>
            <p:nvPr/>
          </p:nvSpPr>
          <p:spPr>
            <a:xfrm>
              <a:off x="3828000" y="1913950"/>
              <a:ext cx="836700" cy="9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...</a:t>
              </a:r>
              <a:endParaRPr sz="6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358" name="Google Shape;358;p51"/>
            <p:cNvCxnSpPr/>
            <p:nvPr/>
          </p:nvCxnSpPr>
          <p:spPr>
            <a:xfrm>
              <a:off x="3243085" y="1724818"/>
              <a:ext cx="423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9" name="Google Shape;359;p51"/>
            <p:cNvCxnSpPr/>
            <p:nvPr/>
          </p:nvCxnSpPr>
          <p:spPr>
            <a:xfrm>
              <a:off x="3243100" y="1797125"/>
              <a:ext cx="392400" cy="774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0" name="Google Shape;360;p51"/>
            <p:cNvCxnSpPr/>
            <p:nvPr/>
          </p:nvCxnSpPr>
          <p:spPr>
            <a:xfrm flipH="1" rot="10800000">
              <a:off x="3201775" y="2840375"/>
              <a:ext cx="413100" cy="17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1" name="Google Shape;361;p51"/>
            <p:cNvCxnSpPr/>
            <p:nvPr/>
          </p:nvCxnSpPr>
          <p:spPr>
            <a:xfrm>
              <a:off x="3212100" y="3098500"/>
              <a:ext cx="351300" cy="485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2" name="Google Shape;362;p51"/>
            <p:cNvCxnSpPr/>
            <p:nvPr/>
          </p:nvCxnSpPr>
          <p:spPr>
            <a:xfrm>
              <a:off x="3201775" y="3232750"/>
              <a:ext cx="423600" cy="136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63" name="Google Shape;363;p51"/>
          <p:cNvGrpSpPr/>
          <p:nvPr/>
        </p:nvGrpSpPr>
        <p:grpSpPr>
          <a:xfrm>
            <a:off x="4995000" y="923350"/>
            <a:ext cx="1955700" cy="3837850"/>
            <a:chOff x="4995000" y="923350"/>
            <a:chExt cx="1955700" cy="3837850"/>
          </a:xfrm>
        </p:grpSpPr>
        <p:sp>
          <p:nvSpPr>
            <p:cNvPr id="364" name="Google Shape;364;p51"/>
            <p:cNvSpPr txBox="1"/>
            <p:nvPr/>
          </p:nvSpPr>
          <p:spPr>
            <a:xfrm>
              <a:off x="6114000" y="923350"/>
              <a:ext cx="836700" cy="9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...</a:t>
              </a:r>
              <a:endParaRPr sz="6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365" name="Google Shape;365;p51"/>
            <p:cNvCxnSpPr/>
            <p:nvPr/>
          </p:nvCxnSpPr>
          <p:spPr>
            <a:xfrm>
              <a:off x="4998565" y="1484750"/>
              <a:ext cx="413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6" name="Google Shape;366;p51"/>
            <p:cNvCxnSpPr/>
            <p:nvPr/>
          </p:nvCxnSpPr>
          <p:spPr>
            <a:xfrm>
              <a:off x="5004997" y="1546713"/>
              <a:ext cx="314100" cy="61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7" name="Google Shape;367;p51"/>
            <p:cNvCxnSpPr/>
            <p:nvPr/>
          </p:nvCxnSpPr>
          <p:spPr>
            <a:xfrm>
              <a:off x="5004993" y="1680986"/>
              <a:ext cx="345000" cy="127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8" name="Google Shape;368;p51"/>
            <p:cNvCxnSpPr/>
            <p:nvPr/>
          </p:nvCxnSpPr>
          <p:spPr>
            <a:xfrm flipH="1" rot="10800000">
              <a:off x="5030575" y="3373775"/>
              <a:ext cx="413100" cy="17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9" name="Google Shape;369;p51"/>
            <p:cNvCxnSpPr/>
            <p:nvPr/>
          </p:nvCxnSpPr>
          <p:spPr>
            <a:xfrm>
              <a:off x="5025975" y="3625250"/>
              <a:ext cx="366300" cy="415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0" name="Google Shape;370;p51"/>
            <p:cNvCxnSpPr/>
            <p:nvPr/>
          </p:nvCxnSpPr>
          <p:spPr>
            <a:xfrm>
              <a:off x="4995000" y="3759500"/>
              <a:ext cx="423600" cy="1001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1" name="Google Shape;371;p51"/>
            <p:cNvSpPr txBox="1"/>
            <p:nvPr/>
          </p:nvSpPr>
          <p:spPr>
            <a:xfrm>
              <a:off x="6114000" y="2066350"/>
              <a:ext cx="836700" cy="9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...</a:t>
              </a:r>
              <a:endParaRPr sz="6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72" name="Google Shape;372;p51"/>
            <p:cNvSpPr txBox="1"/>
            <p:nvPr/>
          </p:nvSpPr>
          <p:spPr>
            <a:xfrm>
              <a:off x="6114000" y="3133150"/>
              <a:ext cx="836700" cy="9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...</a:t>
              </a:r>
              <a:endParaRPr sz="6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73" name="Google Shape;373;p51"/>
          <p:cNvGrpSpPr/>
          <p:nvPr/>
        </p:nvGrpSpPr>
        <p:grpSpPr>
          <a:xfrm>
            <a:off x="7189890" y="3182300"/>
            <a:ext cx="1627110" cy="1064100"/>
            <a:chOff x="7189890" y="2420300"/>
            <a:chExt cx="1627110" cy="1064100"/>
          </a:xfrm>
        </p:grpSpPr>
        <p:grpSp>
          <p:nvGrpSpPr>
            <p:cNvPr id="374" name="Google Shape;374;p51"/>
            <p:cNvGrpSpPr/>
            <p:nvPr/>
          </p:nvGrpSpPr>
          <p:grpSpPr>
            <a:xfrm>
              <a:off x="7189890" y="2420300"/>
              <a:ext cx="1627110" cy="1064100"/>
              <a:chOff x="7189890" y="3182300"/>
              <a:chExt cx="1627110" cy="1064100"/>
            </a:xfrm>
          </p:grpSpPr>
          <p:grpSp>
            <p:nvGrpSpPr>
              <p:cNvPr id="375" name="Google Shape;375;p51"/>
              <p:cNvGrpSpPr/>
              <p:nvPr/>
            </p:nvGrpSpPr>
            <p:grpSpPr>
              <a:xfrm>
                <a:off x="7752900" y="3182300"/>
                <a:ext cx="1064100" cy="1064100"/>
                <a:chOff x="3714300" y="1201100"/>
                <a:chExt cx="1064100" cy="1064100"/>
              </a:xfrm>
            </p:grpSpPr>
            <p:grpSp>
              <p:nvGrpSpPr>
                <p:cNvPr id="376" name="Google Shape;376;p51"/>
                <p:cNvGrpSpPr/>
                <p:nvPr/>
              </p:nvGrpSpPr>
              <p:grpSpPr>
                <a:xfrm>
                  <a:off x="3714300" y="1201100"/>
                  <a:ext cx="1064100" cy="1064100"/>
                  <a:chOff x="2037900" y="1201100"/>
                  <a:chExt cx="1064100" cy="1064100"/>
                </a:xfrm>
              </p:grpSpPr>
              <p:grpSp>
                <p:nvGrpSpPr>
                  <p:cNvPr id="377" name="Google Shape;377;p51"/>
                  <p:cNvGrpSpPr/>
                  <p:nvPr/>
                </p:nvGrpSpPr>
                <p:grpSpPr>
                  <a:xfrm>
                    <a:off x="2037900" y="1201100"/>
                    <a:ext cx="1064100" cy="1064100"/>
                    <a:chOff x="2037900" y="1201100"/>
                    <a:chExt cx="1064100" cy="1064100"/>
                  </a:xfrm>
                </p:grpSpPr>
                <p:grpSp>
                  <p:nvGrpSpPr>
                    <p:cNvPr id="378" name="Google Shape;378;p51"/>
                    <p:cNvGrpSpPr/>
                    <p:nvPr/>
                  </p:nvGrpSpPr>
                  <p:grpSpPr>
                    <a:xfrm>
                      <a:off x="2037900" y="1201100"/>
                      <a:ext cx="1064100" cy="1064100"/>
                      <a:chOff x="4172650" y="981200"/>
                      <a:chExt cx="1064100" cy="1064100"/>
                    </a:xfrm>
                  </p:grpSpPr>
                  <p:sp>
                    <p:nvSpPr>
                      <p:cNvPr id="379" name="Google Shape;379;p51"/>
                      <p:cNvSpPr/>
                      <p:nvPr/>
                    </p:nvSpPr>
                    <p:spPr>
                      <a:xfrm>
                        <a:off x="4172650" y="981200"/>
                        <a:ext cx="1064100" cy="10641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80" name="Google Shape;380;p51"/>
                      <p:cNvSpPr/>
                      <p:nvPr/>
                    </p:nvSpPr>
                    <p:spPr>
                      <a:xfrm>
                        <a:off x="4445323" y="984813"/>
                        <a:ext cx="263400" cy="263400"/>
                      </a:xfrm>
                      <a:prstGeom prst="rect">
                        <a:avLst/>
                      </a:prstGeom>
                      <a:solidFill>
                        <a:srgbClr val="CCCCCC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1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endParaRPr>
                      </a:p>
                    </p:txBody>
                  </p:sp>
                  <p:sp>
                    <p:nvSpPr>
                      <p:cNvPr id="381" name="Google Shape;381;p51"/>
                      <p:cNvSpPr/>
                      <p:nvPr/>
                    </p:nvSpPr>
                    <p:spPr>
                      <a:xfrm>
                        <a:off x="4972296" y="984813"/>
                        <a:ext cx="263400" cy="263400"/>
                      </a:xfrm>
                      <a:prstGeom prst="rect">
                        <a:avLst/>
                      </a:prstGeom>
                      <a:solidFill>
                        <a:srgbClr val="CCCCCC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1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endParaRPr>
                      </a:p>
                    </p:txBody>
                  </p:sp>
                  <p:sp>
                    <p:nvSpPr>
                      <p:cNvPr id="382" name="Google Shape;382;p51"/>
                      <p:cNvSpPr/>
                      <p:nvPr/>
                    </p:nvSpPr>
                    <p:spPr>
                      <a:xfrm>
                        <a:off x="4708809" y="1244397"/>
                        <a:ext cx="263400" cy="263400"/>
                      </a:xfrm>
                      <a:prstGeom prst="rect">
                        <a:avLst/>
                      </a:prstGeom>
                      <a:solidFill>
                        <a:srgbClr val="CCCCCC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1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endParaRPr>
                      </a:p>
                    </p:txBody>
                  </p:sp>
                  <p:sp>
                    <p:nvSpPr>
                      <p:cNvPr id="383" name="Google Shape;383;p51"/>
                      <p:cNvSpPr/>
                      <p:nvPr/>
                    </p:nvSpPr>
                    <p:spPr>
                      <a:xfrm>
                        <a:off x="4175409" y="1244397"/>
                        <a:ext cx="263400" cy="263400"/>
                      </a:xfrm>
                      <a:prstGeom prst="rect">
                        <a:avLst/>
                      </a:prstGeom>
                      <a:solidFill>
                        <a:srgbClr val="CCCCCC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1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endParaRPr>
                      </a:p>
                    </p:txBody>
                  </p:sp>
                  <p:sp>
                    <p:nvSpPr>
                      <p:cNvPr id="384" name="Google Shape;384;p51"/>
                      <p:cNvSpPr/>
                      <p:nvPr/>
                    </p:nvSpPr>
                    <p:spPr>
                      <a:xfrm>
                        <a:off x="4972296" y="1507884"/>
                        <a:ext cx="263400" cy="263400"/>
                      </a:xfrm>
                      <a:prstGeom prst="rect">
                        <a:avLst/>
                      </a:prstGeom>
                      <a:solidFill>
                        <a:srgbClr val="CCCCCC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1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endParaRPr>
                      </a:p>
                    </p:txBody>
                  </p:sp>
                  <p:sp>
                    <p:nvSpPr>
                      <p:cNvPr id="385" name="Google Shape;385;p51"/>
                      <p:cNvSpPr/>
                      <p:nvPr/>
                    </p:nvSpPr>
                    <p:spPr>
                      <a:xfrm>
                        <a:off x="4438896" y="1507884"/>
                        <a:ext cx="263400" cy="263400"/>
                      </a:xfrm>
                      <a:prstGeom prst="rect">
                        <a:avLst/>
                      </a:prstGeom>
                      <a:solidFill>
                        <a:srgbClr val="CCCCCC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1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endParaRPr>
                      </a:p>
                    </p:txBody>
                  </p:sp>
                  <p:sp>
                    <p:nvSpPr>
                      <p:cNvPr id="386" name="Google Shape;386;p51"/>
                      <p:cNvSpPr/>
                      <p:nvPr/>
                    </p:nvSpPr>
                    <p:spPr>
                      <a:xfrm>
                        <a:off x="4712711" y="1777797"/>
                        <a:ext cx="263400" cy="263400"/>
                      </a:xfrm>
                      <a:prstGeom prst="rect">
                        <a:avLst/>
                      </a:prstGeom>
                      <a:solidFill>
                        <a:srgbClr val="CCCCCC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1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endParaRPr>
                      </a:p>
                    </p:txBody>
                  </p:sp>
                </p:grpSp>
                <p:sp>
                  <p:nvSpPr>
                    <p:cNvPr id="387" name="Google Shape;387;p51"/>
                    <p:cNvSpPr/>
                    <p:nvPr/>
                  </p:nvSpPr>
                  <p:spPr>
                    <a:xfrm>
                      <a:off x="2040659" y="1997697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</p:grpSp>
              <p:pic>
                <p:nvPicPr>
                  <p:cNvPr id="388" name="Google Shape;388;p51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2602732" y="1226312"/>
                    <a:ext cx="213225" cy="2132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389" name="Google Shape;389;p51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745732" y="1489799"/>
                  <a:ext cx="213225" cy="2132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390" name="Google Shape;390;p5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043917" y="4000497"/>
                <a:ext cx="213225" cy="2132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91" name="Google Shape;391;p51"/>
              <p:cNvCxnSpPr/>
              <p:nvPr/>
            </p:nvCxnSpPr>
            <p:spPr>
              <a:xfrm>
                <a:off x="7189890" y="3714350"/>
                <a:ext cx="413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pic>
          <p:nvPicPr>
            <p:cNvPr id="392" name="Google Shape;392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66989" y="2968584"/>
              <a:ext cx="213225" cy="213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</a:t>
            </a:r>
            <a:r>
              <a:rPr lang="en"/>
              <a:t>echnique</a:t>
            </a:r>
            <a:endParaRPr/>
          </a:p>
        </p:txBody>
      </p:sp>
      <p:sp>
        <p:nvSpPr>
          <p:cNvPr id="398" name="Google Shape;39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Uninformed Search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Informed Search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Uninformed Search</a:t>
            </a:r>
            <a:endParaRPr/>
          </a:p>
        </p:txBody>
      </p:sp>
      <p:sp>
        <p:nvSpPr>
          <p:cNvPr id="404" name="Google Shape;404;p53"/>
          <p:cNvSpPr txBox="1"/>
          <p:nvPr>
            <p:ph idx="1" type="body"/>
          </p:nvPr>
        </p:nvSpPr>
        <p:spPr>
          <a:xfrm>
            <a:off x="311700" y="1152475"/>
            <a:ext cx="85206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search strategy where </a:t>
            </a:r>
            <a:r>
              <a:rPr b="1" lang="en"/>
              <a:t>no domain knowledge</a:t>
            </a:r>
            <a:r>
              <a:rPr lang="en"/>
              <a:t> (about the goal) is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information about the states beyond the problem definition</a:t>
            </a:r>
            <a:br>
              <a:rPr lang="en"/>
            </a:br>
            <a:r>
              <a:rPr lang="en"/>
              <a:t>(as opposed to </a:t>
            </a:r>
            <a:r>
              <a:rPr b="1" lang="en"/>
              <a:t>Informed Search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called “</a:t>
            </a:r>
            <a:r>
              <a:rPr b="1" lang="en"/>
              <a:t>blind search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there are no domain knowledge to be used, the idea is to </a:t>
            </a:r>
            <a:r>
              <a:rPr b="1" lang="en"/>
              <a:t>explore</a:t>
            </a:r>
            <a:r>
              <a:rPr lang="en"/>
              <a:t> the </a:t>
            </a:r>
            <a:r>
              <a:rPr b="1" lang="en"/>
              <a:t>state space</a:t>
            </a:r>
            <a:r>
              <a:rPr lang="en"/>
              <a:t> (via the </a:t>
            </a:r>
            <a:r>
              <a:rPr b="1" lang="en"/>
              <a:t>search tree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Agents and Environments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Uninformed Search</a:t>
            </a:r>
            <a:endParaRPr/>
          </a:p>
        </p:txBody>
      </p:sp>
      <p:sp>
        <p:nvSpPr>
          <p:cNvPr id="410" name="Google Shape;41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Uninformed search strategies: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Breadth-First Search (BFS)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Uniform-Cost Search (UCS)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Depth-First Search (DFS)  </a:t>
            </a:r>
            <a:r>
              <a:rPr b="1" lang="en">
                <a:latin typeface="Caveat"/>
                <a:ea typeface="Caveat"/>
                <a:cs typeface="Caveat"/>
                <a:sym typeface="Caveat"/>
              </a:rPr>
              <a:t>We Learn This Today!</a:t>
            </a:r>
            <a:endParaRPr b="1"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Depth-Limited Search (DLS)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 Deepening Search (IDS)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Terminologies</a:t>
            </a:r>
            <a:endParaRPr/>
          </a:p>
        </p:txBody>
      </p:sp>
      <p:sp>
        <p:nvSpPr>
          <p:cNvPr id="416" name="Google Shape;41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search space</a:t>
            </a:r>
            <a:r>
              <a:rPr lang="en"/>
              <a:t> is divided into regions: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Explored</a:t>
            </a:r>
            <a:r>
              <a:rPr lang="en"/>
              <a:t> (or “Closed List”, or “Visited Set”)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Frontier</a:t>
            </a:r>
            <a:r>
              <a:rPr lang="en"/>
              <a:t> (or “Open List”, or the “Fringe”)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Unexplored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Essentially, searching means changing nodes of the search tree from </a:t>
            </a:r>
            <a:r>
              <a:rPr b="1" lang="en"/>
              <a:t>unexplored </a:t>
            </a:r>
            <a:r>
              <a:rPr lang="en"/>
              <a:t>into </a:t>
            </a:r>
            <a:r>
              <a:rPr b="1" lang="en"/>
              <a:t>frontier </a:t>
            </a:r>
            <a:r>
              <a:rPr lang="en"/>
              <a:t>into </a:t>
            </a:r>
            <a:r>
              <a:rPr b="1" lang="en"/>
              <a:t>explored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Different search strategies decide the </a:t>
            </a:r>
            <a:r>
              <a:rPr b="1" lang="en"/>
              <a:t>order</a:t>
            </a:r>
            <a:r>
              <a:rPr lang="en"/>
              <a:t> of such changes over the nodes.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Terminologies</a:t>
            </a:r>
            <a:endParaRPr/>
          </a:p>
        </p:txBody>
      </p:sp>
      <p:sp>
        <p:nvSpPr>
          <p:cNvPr id="422" name="Google Shape;42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strategies are evaluated and compared in the following ways: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Completeness</a:t>
            </a:r>
            <a:r>
              <a:rPr lang="en"/>
              <a:t>: Does it </a:t>
            </a:r>
            <a:r>
              <a:rPr b="1" lang="en"/>
              <a:t>always</a:t>
            </a:r>
            <a:r>
              <a:rPr lang="en"/>
              <a:t> find the solution (if there is one)?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Optimality</a:t>
            </a:r>
            <a:r>
              <a:rPr lang="en"/>
              <a:t>: Does it find the </a:t>
            </a:r>
            <a:r>
              <a:rPr b="1" lang="en"/>
              <a:t>optimal</a:t>
            </a:r>
            <a:r>
              <a:rPr lang="en"/>
              <a:t> solution?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optimal solution is the solution with the </a:t>
            </a:r>
            <a:r>
              <a:rPr b="1" lang="en"/>
              <a:t>least path-cost</a:t>
            </a:r>
            <a:r>
              <a:rPr lang="en"/>
              <a:t> among other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Time </a:t>
            </a:r>
            <a:r>
              <a:rPr lang="en"/>
              <a:t>Complexity: </a:t>
            </a:r>
            <a:r>
              <a:rPr b="1" lang="en"/>
              <a:t>How long</a:t>
            </a:r>
            <a:r>
              <a:rPr lang="en"/>
              <a:t> does it take to find the solution?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Space</a:t>
            </a:r>
            <a:r>
              <a:rPr lang="en"/>
              <a:t> Complexity: How much </a:t>
            </a:r>
            <a:r>
              <a:rPr b="1" lang="en"/>
              <a:t>memory space</a:t>
            </a:r>
            <a:r>
              <a:rPr lang="en"/>
              <a:t> is needed for the search?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/>
          <p:nvPr>
            <p:ph type="title"/>
          </p:nvPr>
        </p:nvSpPr>
        <p:spPr>
          <a:xfrm>
            <a:off x="485875" y="667625"/>
            <a:ext cx="8183700" cy="18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 Strategies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Search: Mechanics</a:t>
            </a:r>
            <a:endParaRPr/>
          </a:p>
        </p:txBody>
      </p:sp>
      <p:pic>
        <p:nvPicPr>
          <p:cNvPr id="433" name="Google Shape;43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00" y="1068425"/>
            <a:ext cx="6285997" cy="40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Search: Algorithm</a:t>
            </a:r>
            <a:endParaRPr/>
          </a:p>
        </p:txBody>
      </p:sp>
      <p:pic>
        <p:nvPicPr>
          <p:cNvPr id="439" name="Google Shape;43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425"/>
            <a:ext cx="4502699" cy="39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Search: Analysis</a:t>
            </a:r>
            <a:endParaRPr/>
          </a:p>
        </p:txBody>
      </p:sp>
      <p:sp>
        <p:nvSpPr>
          <p:cNvPr id="445" name="Google Shape;445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Evaluation of the search strategy: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Completeness: No (on infinite-depth state spaces)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Optimality: 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complexity: Exponentially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 complexity: Linear (reasonably low!)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need to store a single path from root to leaf, plus unexpanded non-leafs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Implementation: Frontier is stored in a </a:t>
            </a:r>
            <a:r>
              <a:rPr b="1" lang="en"/>
              <a:t>stack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1"/>
          <p:cNvSpPr txBox="1"/>
          <p:nvPr/>
        </p:nvSpPr>
        <p:spPr>
          <a:xfrm>
            <a:off x="2138850" y="2140500"/>
            <a:ext cx="48663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veat"/>
                <a:ea typeface="Caveat"/>
                <a:cs typeface="Caveat"/>
                <a:sym typeface="Caveat"/>
              </a:rPr>
              <a:t>Exercise !!</a:t>
            </a:r>
            <a:endParaRPr sz="48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62"/>
          <p:cNvPicPr preferRelativeResize="0"/>
          <p:nvPr/>
        </p:nvPicPr>
        <p:blipFill rotWithShape="1">
          <a:blip r:embed="rId3">
            <a:alphaModFix/>
          </a:blip>
          <a:srcRect b="11841" l="38957" r="34828" t="14057"/>
          <a:stretch/>
        </p:blipFill>
        <p:spPr>
          <a:xfrm>
            <a:off x="0" y="0"/>
            <a:ext cx="32363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2"/>
          <p:cNvSpPr txBox="1"/>
          <p:nvPr/>
        </p:nvSpPr>
        <p:spPr>
          <a:xfrm>
            <a:off x="3719975" y="725200"/>
            <a:ext cx="4901700" cy="3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Goal: Go to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Exit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with </a:t>
            </a:r>
            <a:r>
              <a:rPr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all </a:t>
            </a:r>
            <a:r>
              <a:rPr b="1"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Cracked Path </a:t>
            </a:r>
            <a:r>
              <a:rPr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explored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Action: Up, Down, Left, Right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Condition: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When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Cracked Path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explored, that tile become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Magma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cannot be explore again!</a:t>
            </a:r>
            <a:endParaRPr sz="1800" u="sng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63"/>
          <p:cNvPicPr preferRelativeResize="0"/>
          <p:nvPr/>
        </p:nvPicPr>
        <p:blipFill rotWithShape="1">
          <a:blip r:embed="rId3">
            <a:alphaModFix/>
          </a:blip>
          <a:srcRect b="11841" l="38957" r="34828" t="14057"/>
          <a:stretch/>
        </p:blipFill>
        <p:spPr>
          <a:xfrm>
            <a:off x="0" y="0"/>
            <a:ext cx="32363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3"/>
          <p:cNvSpPr txBox="1"/>
          <p:nvPr/>
        </p:nvSpPr>
        <p:spPr>
          <a:xfrm>
            <a:off x="3719975" y="725200"/>
            <a:ext cx="4901700" cy="3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Goal: Go to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Exit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with </a:t>
            </a:r>
            <a:r>
              <a:rPr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all </a:t>
            </a:r>
            <a:r>
              <a:rPr b="1"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Cracked Path </a:t>
            </a:r>
            <a:r>
              <a:rPr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explored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Action: Up, Down, Left, Right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Condition: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When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Cracked Path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explored, that tile become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Magma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cannot be explore again!</a:t>
            </a:r>
            <a:endParaRPr sz="1800" u="sng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</a:t>
            </a:r>
            <a:endParaRPr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11700" y="1152475"/>
            <a:ext cx="8520600" cy="11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agent</a:t>
            </a:r>
            <a:r>
              <a:rPr lang="en"/>
              <a:t> is something that: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Perceives </a:t>
            </a:r>
            <a:r>
              <a:rPr lang="en"/>
              <a:t>its </a:t>
            </a:r>
            <a:r>
              <a:rPr b="1" lang="en"/>
              <a:t>environment </a:t>
            </a:r>
            <a:r>
              <a:rPr lang="en"/>
              <a:t>through </a:t>
            </a:r>
            <a:r>
              <a:rPr b="1" lang="en"/>
              <a:t>sensors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Acts</a:t>
            </a:r>
            <a:r>
              <a:rPr lang="en"/>
              <a:t> upon its </a:t>
            </a:r>
            <a:r>
              <a:rPr b="1" lang="en"/>
              <a:t>environment </a:t>
            </a:r>
            <a:r>
              <a:rPr lang="en"/>
              <a:t>with </a:t>
            </a:r>
            <a:r>
              <a:rPr b="1" lang="en"/>
              <a:t>actuators</a:t>
            </a:r>
            <a:endParaRPr/>
          </a:p>
        </p:txBody>
      </p:sp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883" y="2313475"/>
            <a:ext cx="5354236" cy="24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64"/>
          <p:cNvPicPr preferRelativeResize="0"/>
          <p:nvPr/>
        </p:nvPicPr>
        <p:blipFill rotWithShape="1">
          <a:blip r:embed="rId3">
            <a:alphaModFix/>
          </a:blip>
          <a:srcRect b="11008" l="38958" r="29521" t="14608"/>
          <a:stretch/>
        </p:blipFill>
        <p:spPr>
          <a:xfrm>
            <a:off x="0" y="0"/>
            <a:ext cx="38768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64"/>
          <p:cNvSpPr txBox="1"/>
          <p:nvPr/>
        </p:nvSpPr>
        <p:spPr>
          <a:xfrm>
            <a:off x="4100975" y="725200"/>
            <a:ext cx="4901700" cy="3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Goal: Go to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Exit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with </a:t>
            </a:r>
            <a:r>
              <a:rPr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all </a:t>
            </a:r>
            <a:r>
              <a:rPr b="1"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Cracked Path </a:t>
            </a:r>
            <a:r>
              <a:rPr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explored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Action: Up, Down, Left, Right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Condition: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When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Cracked Path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explored, that tile become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Magma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cannot be explore again!</a:t>
            </a:r>
            <a:endParaRPr sz="1800" u="sng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65"/>
          <p:cNvPicPr preferRelativeResize="0"/>
          <p:nvPr/>
        </p:nvPicPr>
        <p:blipFill rotWithShape="1">
          <a:blip r:embed="rId3">
            <a:alphaModFix/>
          </a:blip>
          <a:srcRect b="24878" l="38020" r="34203" t="25718"/>
          <a:stretch/>
        </p:blipFill>
        <p:spPr>
          <a:xfrm>
            <a:off x="0" y="0"/>
            <a:ext cx="51434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65"/>
          <p:cNvSpPr txBox="1"/>
          <p:nvPr/>
        </p:nvSpPr>
        <p:spPr>
          <a:xfrm>
            <a:off x="5452375" y="738625"/>
            <a:ext cx="3531900" cy="3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Goal: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Treasure Chest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with Shortest Path!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Action: Up, Down, Left, Right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Condition: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Cannot go into tile with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rock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You can cut the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tree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with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blade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Your blade can only cut 2 Trees</a:t>
            </a:r>
            <a:endParaRPr sz="1800"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66"/>
          <p:cNvPicPr preferRelativeResize="0"/>
          <p:nvPr/>
        </p:nvPicPr>
        <p:blipFill rotWithShape="1">
          <a:blip r:embed="rId3">
            <a:alphaModFix/>
          </a:blip>
          <a:srcRect b="19609" l="30996" r="31865" t="14893"/>
          <a:stretch/>
        </p:blipFill>
        <p:spPr>
          <a:xfrm>
            <a:off x="0" y="0"/>
            <a:ext cx="518711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6"/>
          <p:cNvSpPr txBox="1"/>
          <p:nvPr/>
        </p:nvSpPr>
        <p:spPr>
          <a:xfrm>
            <a:off x="5452375" y="738625"/>
            <a:ext cx="35319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Goal: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Go to Treasure Chest with Shortest Path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Get as many berry!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Action: Up, Down, Left, Right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Condition: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Cannot go into tile with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rock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You can cut the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tree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with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blade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Your blade can only cut 3 Trees</a:t>
            </a:r>
            <a:endParaRPr sz="1800"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7"/>
          <p:cNvSpPr txBox="1"/>
          <p:nvPr/>
        </p:nvSpPr>
        <p:spPr>
          <a:xfrm>
            <a:off x="492800" y="523600"/>
            <a:ext cx="30492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486" name="Google Shape;486;p67"/>
          <p:cNvSpPr txBox="1"/>
          <p:nvPr/>
        </p:nvSpPr>
        <p:spPr>
          <a:xfrm>
            <a:off x="703600" y="255050"/>
            <a:ext cx="4127100" cy="4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Initial State: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You have 5 empty slots.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You have 8 card: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Red Card, Number 2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Blue Card, Number 4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Blue Card, Number 3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Red Card, Number 8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Red Card, Number 6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Blue Card, Number 5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Blue Card, Number 7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Red Card, Number 0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7" name="Google Shape;487;p67"/>
          <p:cNvSpPr txBox="1"/>
          <p:nvPr/>
        </p:nvSpPr>
        <p:spPr>
          <a:xfrm>
            <a:off x="4897100" y="437450"/>
            <a:ext cx="34803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Goal: 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Sequence Card so that: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cards of the same color next to each other.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2 card number is added and must produce a prime number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8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Example: Vacuum Cleaner</a:t>
            </a:r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311700" y="3459975"/>
            <a:ext cx="41397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Percepts: Location and Condition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Actions: Left, Right, Suck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25" y="1379938"/>
            <a:ext cx="3153159" cy="162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4883700" y="3459975"/>
            <a:ext cx="41397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 function: </a:t>
            </a:r>
            <a:r>
              <a:rPr b="1" lang="en"/>
              <a:t>Mapping </a:t>
            </a:r>
            <a:r>
              <a:rPr lang="en"/>
              <a:t>from percepts to actions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984" y="1404925"/>
            <a:ext cx="26193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 Agents</a:t>
            </a:r>
            <a:endParaRPr/>
          </a:p>
        </p:txBody>
      </p:sp>
      <p:sp>
        <p:nvSpPr>
          <p:cNvPr id="141" name="Google Shape;14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rational agent </a:t>
            </a:r>
            <a:r>
              <a:rPr lang="en"/>
              <a:t>is an agent that does </a:t>
            </a:r>
            <a:r>
              <a:rPr b="1" lang="en"/>
              <a:t>the right thing</a:t>
            </a:r>
            <a:r>
              <a:rPr lang="en"/>
              <a:t>. Or conceptually, all entries in the agent functionality table are correct.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rationality </a:t>
            </a:r>
            <a:r>
              <a:rPr lang="en"/>
              <a:t>of an agent depends on 4 things: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Performance </a:t>
            </a:r>
            <a:r>
              <a:rPr lang="en"/>
              <a:t>measure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of the </a:t>
            </a:r>
            <a:r>
              <a:rPr b="1" lang="en"/>
              <a:t>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possible actions that the agent can perform with its </a:t>
            </a:r>
            <a:r>
              <a:rPr b="1" lang="en"/>
              <a:t>actuators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percept sequence the agent receives through its </a:t>
            </a:r>
            <a:r>
              <a:rPr b="1" lang="en"/>
              <a:t>sensors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 Agents</a:t>
            </a:r>
            <a:endParaRPr/>
          </a:p>
        </p:txBody>
      </p:sp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a </a:t>
            </a:r>
            <a:r>
              <a:rPr b="1" lang="en"/>
              <a:t>rational agent </a:t>
            </a:r>
            <a:r>
              <a:rPr lang="en"/>
              <a:t>(Russel, Norvig):</a:t>
            </a:r>
            <a:endParaRPr/>
          </a:p>
          <a:p>
            <a:pPr indent="0" lvl="0" marL="914400" marR="1019749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"/>
              <a:t>“For each possible percept sequence, a rational agent should select an action that is expected to maximize its performance measure, given the evidence provided by the percept sequence and whatever built-in knowledge the agent has.”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 Agents</a:t>
            </a:r>
            <a:endParaRPr/>
          </a:p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311700" y="2934400"/>
            <a:ext cx="8520600" cy="1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measure:	Over a lifetime of 1000 steps, each clean square at each</a:t>
            </a:r>
            <a:br>
              <a:rPr lang="en"/>
            </a:br>
            <a:r>
              <a:rPr lang="en"/>
              <a:t>					time step awards one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Environment:	The two squares, location of the agent, and location of the dirt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Actions:	Left, Right, Suck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Percept sequence: Location and Condition</a:t>
            </a:r>
            <a:endParaRPr/>
          </a:p>
        </p:txBody>
      </p:sp>
      <p:pic>
        <p:nvPicPr>
          <p:cNvPr id="154" name="Google Shape;1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1220825"/>
            <a:ext cx="3153159" cy="16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Agents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