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aleway"/>
      <p:regular r:id="rId41"/>
      <p:bold r:id="rId42"/>
      <p:italic r:id="rId43"/>
      <p:boldItalic r:id="rId44"/>
    </p:embeddedFont>
    <p:embeddedFont>
      <p:font typeface="Source Sans Pr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aleway-bold.fntdata"/><Relationship Id="rId41" Type="http://schemas.openxmlformats.org/officeDocument/2006/relationships/font" Target="fonts/Raleway-regular.fntdata"/><Relationship Id="rId22" Type="http://schemas.openxmlformats.org/officeDocument/2006/relationships/slide" Target="slides/slide17.xml"/><Relationship Id="rId44" Type="http://schemas.openxmlformats.org/officeDocument/2006/relationships/font" Target="fonts/Raleway-boldItalic.fntdata"/><Relationship Id="rId21" Type="http://schemas.openxmlformats.org/officeDocument/2006/relationships/slide" Target="slides/slide16.xml"/><Relationship Id="rId43" Type="http://schemas.openxmlformats.org/officeDocument/2006/relationships/font" Target="fonts/Raleway-italic.fntdata"/><Relationship Id="rId24" Type="http://schemas.openxmlformats.org/officeDocument/2006/relationships/slide" Target="slides/slide19.xml"/><Relationship Id="rId46" Type="http://schemas.openxmlformats.org/officeDocument/2006/relationships/font" Target="fonts/SourceSansPro-bold.fntdata"/><Relationship Id="rId23" Type="http://schemas.openxmlformats.org/officeDocument/2006/relationships/slide" Target="slides/slide18.xml"/><Relationship Id="rId45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SourceSansPro-boldItalic.fntdata"/><Relationship Id="rId25" Type="http://schemas.openxmlformats.org/officeDocument/2006/relationships/slide" Target="slides/slide20.xml"/><Relationship Id="rId47" Type="http://schemas.openxmlformats.org/officeDocument/2006/relationships/font" Target="fonts/SourceSans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27b4d07c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27b4d07c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27b4d07c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27b4d07c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27b4d07c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27b4d07c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27b4d07c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27b4d07c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27b4d07c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27b4d07c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27b4d07c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27b4d07c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27b4d07c4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27b4d07c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27b4d07c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27b4d07c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27b4d07c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27b4d07c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27b4d07c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27b4d07c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27b4d0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27b4d0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27b4d07c4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27b4d07c4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27b4d07c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27b4d07c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03683d0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03683d0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03683d0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03683d0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03683d0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03683d0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03683d0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03683d0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03683d09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03683d09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27b4d07c4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27b4d07c4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27b4d07c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27b4d07c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27b4d07c4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27b4d07c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27b4d07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27b4d07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27b4d07c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27b4d07c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27b4d07c4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27b4d07c4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27b4d07c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27b4d07c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27b4d07c4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27b4d07c4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27b4d07c4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27b4d07c4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435f4f16f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435f4f16f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7b4d07c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7b4d07c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27b4d07c4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27b4d07c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35c5b4cf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35c5b4cf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7b4d07c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27b4d07c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7b4d07c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7b4d07c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7b4d07c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27b4d07c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Artificial Intelligence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Uninformed Search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Alvin Tjondrowiguno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Search: Analysis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3770650"/>
            <a:ext cx="8520600" cy="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essence, BFS cannot solve </a:t>
            </a:r>
            <a:r>
              <a:rPr b="1" lang="en"/>
              <a:t>exponential-complexity</a:t>
            </a:r>
            <a:r>
              <a:rPr lang="en"/>
              <a:t> search problems, except for the </a:t>
            </a:r>
            <a:r>
              <a:rPr i="1" lang="en"/>
              <a:t>smallest</a:t>
            </a:r>
            <a:r>
              <a:rPr lang="en"/>
              <a:t> instances.</a:t>
            </a:r>
            <a:endParaRPr/>
          </a:p>
        </p:txBody>
      </p:sp>
      <p:pic>
        <p:nvPicPr>
          <p:cNvPr id="223" name="Google Shape;2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313" y="1182850"/>
            <a:ext cx="5889375" cy="24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485875" y="667625"/>
            <a:ext cx="8183700" cy="18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 Strategies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Search: Mechanics</a:t>
            </a:r>
            <a:endParaRPr/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00" y="1068425"/>
            <a:ext cx="6285997" cy="40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Search: Algorithm</a:t>
            </a:r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4502699" cy="39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Search: Analysis</a:t>
            </a:r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Evaluation of the search strategy: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Completeness: No (on infinite-depth state spaces)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Optimality: 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complexity: Exponentially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complexity: Linear (reasonably low!)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need to store a single path from root to leaf, plus unexpanded non-leafs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Implementation: Frontier is stored in a </a:t>
            </a:r>
            <a:r>
              <a:rPr b="1" lang="en"/>
              <a:t>stack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Search: Idea</a:t>
            </a:r>
            <a:endParaRPr/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depth-limited search done with increasing depth limit </a:t>
            </a:r>
            <a:r>
              <a:rPr b="1" lang="en"/>
              <a:t>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Iteratively increase </a:t>
            </a:r>
            <a:r>
              <a:rPr b="1" lang="en"/>
              <a:t>l</a:t>
            </a:r>
            <a:r>
              <a:rPr lang="en"/>
              <a:t> until the DLS returns the shallowest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the strengths of BFS and DFS: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BFS is complete and optimal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DFS has low space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re-generating the upper level nodes multiple times is not too costly, because the bulk of the tree nodes are at the bottom level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Search: Algorithm</a:t>
            </a:r>
            <a:endParaRPr/>
          </a:p>
        </p:txBody>
      </p:sp>
      <p:pic>
        <p:nvPicPr>
          <p:cNvPr id="258" name="Google Shape;2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14850"/>
            <a:ext cx="73628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Search: Mechanics</a:t>
            </a:r>
            <a:endParaRPr/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25" y="1068425"/>
            <a:ext cx="40290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Search: Mechanics</a:t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625" y="1068425"/>
            <a:ext cx="67913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Search: Mechanics</a:t>
            </a:r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625" y="1068425"/>
            <a:ext cx="6676916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Previously: Goal-Based Agents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87650" y="1213975"/>
            <a:ext cx="56448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States	: Any arrangement of 0-8 queens on the board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 state	: An empty board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Actions	: Add queen, remove queen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Transition	: Board updates</a:t>
            </a:r>
            <a:br>
              <a:rPr lang="en" sz="1400"/>
            </a:br>
            <a:r>
              <a:rPr lang="en" sz="1400"/>
              <a:t>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Goal test	: 8 queens on the board with none attacking each other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Path cost	: 0 (it doesn’t matter how many moves are taken, as</a:t>
            </a:r>
            <a:br>
              <a:rPr lang="en" sz="1400"/>
            </a:br>
            <a:r>
              <a:rPr lang="en" sz="1400"/>
              <a:t>		       long as the solution is found)</a:t>
            </a:r>
            <a:endParaRPr sz="14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7775"/>
            <a:ext cx="2839825" cy="29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Search: Mechanics</a:t>
            </a:r>
            <a:endParaRPr/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475" y="1068425"/>
            <a:ext cx="6241046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Search: Analysis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Evaluation of the search strategy: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Completeness: Yes (BFS)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Optimality: Yes (BFS)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complexity: Exponentially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complexity: Low (DFS)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Representation</a:t>
            </a:r>
            <a:endParaRPr/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311700" y="1152475"/>
            <a:ext cx="85206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classical search problems, a state is considered to be a </a:t>
            </a:r>
            <a:r>
              <a:rPr i="1" lang="en"/>
              <a:t>black box</a:t>
            </a:r>
            <a:r>
              <a:rPr lang="en"/>
              <a:t>, which has no internal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least, not in regards to our search strategies</a:t>
            </a:r>
            <a:endParaRPr/>
          </a:p>
        </p:txBody>
      </p:sp>
      <p:pic>
        <p:nvPicPr>
          <p:cNvPr id="300" name="Google Shape;3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2277450"/>
            <a:ext cx="224790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>
            <p:ph idx="1" type="body"/>
          </p:nvPr>
        </p:nvSpPr>
        <p:spPr>
          <a:xfrm>
            <a:off x="311700" y="3362275"/>
            <a:ext cx="85206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/>
              <a:t>A </a:t>
            </a:r>
            <a:r>
              <a:rPr b="1" lang="en"/>
              <a:t>goal state </a:t>
            </a:r>
            <a:r>
              <a:rPr lang="en"/>
              <a:t>is a function that takes states (as a whole) as an input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concept is called the </a:t>
            </a:r>
            <a:r>
              <a:rPr b="1" lang="en"/>
              <a:t>atomic representation </a:t>
            </a:r>
            <a:r>
              <a:rPr lang="en"/>
              <a:t>of states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Representation</a:t>
            </a:r>
            <a:endParaRPr/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311700" y="1152475"/>
            <a:ext cx="8520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more detailed representation, a state can have </a:t>
            </a:r>
            <a:r>
              <a:rPr b="1" lang="en"/>
              <a:t>attribute value properties</a:t>
            </a:r>
            <a:endParaRPr/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810" y="1823325"/>
            <a:ext cx="2118375" cy="15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311700" y="3590875"/>
            <a:ext cx="85206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/>
              <a:t>A </a:t>
            </a:r>
            <a:r>
              <a:rPr b="1" lang="en"/>
              <a:t>goal state </a:t>
            </a:r>
            <a:r>
              <a:rPr lang="en"/>
              <a:t>is a set of constraints specifying </a:t>
            </a:r>
            <a:r>
              <a:rPr b="1" lang="en"/>
              <a:t>allowed combinations</a:t>
            </a:r>
            <a:r>
              <a:rPr lang="en"/>
              <a:t> of values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/>
              <a:t>This concept is called the </a:t>
            </a:r>
            <a:r>
              <a:rPr b="1" lang="en"/>
              <a:t>factored representation </a:t>
            </a:r>
            <a:r>
              <a:rPr lang="en"/>
              <a:t>of states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Satisfaction Problem</a:t>
            </a:r>
            <a:endParaRPr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Constraint Satisfaction Problem (</a:t>
            </a:r>
            <a:r>
              <a:rPr b="1" lang="en"/>
              <a:t>CSP</a:t>
            </a:r>
            <a:r>
              <a:rPr lang="en"/>
              <a:t>) is a type of problem that uses factored representation of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CSP is defined by three components: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set of </a:t>
            </a:r>
            <a:r>
              <a:rPr b="1" lang="en"/>
              <a:t>variables</a:t>
            </a:r>
            <a:r>
              <a:rPr lang="en"/>
              <a:t>: </a:t>
            </a:r>
            <a:r>
              <a:rPr i="1" lang="en"/>
              <a:t>X </a:t>
            </a:r>
            <a:r>
              <a:rPr lang="en"/>
              <a:t>= {</a:t>
            </a:r>
            <a:r>
              <a:rPr i="1" lang="en"/>
              <a:t>X</a:t>
            </a:r>
            <a:r>
              <a:rPr baseline="-25000" lang="en"/>
              <a:t>1</a:t>
            </a:r>
            <a:r>
              <a:rPr lang="en"/>
              <a:t>, </a:t>
            </a:r>
            <a:r>
              <a:rPr i="1" lang="en"/>
              <a:t>X</a:t>
            </a:r>
            <a:r>
              <a:rPr baseline="-25000" lang="en"/>
              <a:t>2</a:t>
            </a:r>
            <a:r>
              <a:rPr lang="en"/>
              <a:t>, …, </a:t>
            </a:r>
            <a:r>
              <a:rPr i="1" lang="en"/>
              <a:t>X</a:t>
            </a:r>
            <a:r>
              <a:rPr baseline="-25000" lang="en"/>
              <a:t>n</a:t>
            </a:r>
            <a:r>
              <a:rPr lang="en"/>
              <a:t>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set of </a:t>
            </a:r>
            <a:r>
              <a:rPr b="1" lang="en"/>
              <a:t>domains</a:t>
            </a:r>
            <a:r>
              <a:rPr lang="en"/>
              <a:t> for each variable: </a:t>
            </a:r>
            <a:r>
              <a:rPr i="1" lang="en"/>
              <a:t>D</a:t>
            </a:r>
            <a:r>
              <a:rPr lang="en"/>
              <a:t> = {</a:t>
            </a:r>
            <a:r>
              <a:rPr i="1" lang="en"/>
              <a:t>D</a:t>
            </a:r>
            <a:r>
              <a:rPr baseline="-25000" lang="en"/>
              <a:t>1</a:t>
            </a:r>
            <a:r>
              <a:rPr lang="en"/>
              <a:t>, </a:t>
            </a:r>
            <a:r>
              <a:rPr i="1" lang="en"/>
              <a:t>D</a:t>
            </a:r>
            <a:r>
              <a:rPr baseline="-25000" lang="en"/>
              <a:t>2</a:t>
            </a:r>
            <a:r>
              <a:rPr lang="en"/>
              <a:t>, …, </a:t>
            </a:r>
            <a:r>
              <a:rPr i="1" lang="en"/>
              <a:t>D</a:t>
            </a:r>
            <a:r>
              <a:rPr baseline="-25000" lang="en"/>
              <a:t>n</a:t>
            </a:r>
            <a:r>
              <a:rPr lang="en"/>
              <a:t>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set of </a:t>
            </a:r>
            <a:r>
              <a:rPr b="1" lang="en"/>
              <a:t>constraints</a:t>
            </a:r>
            <a:r>
              <a:rPr lang="en"/>
              <a:t> </a:t>
            </a:r>
            <a:r>
              <a:rPr i="1" lang="en"/>
              <a:t>C</a:t>
            </a:r>
            <a:r>
              <a:rPr lang="en"/>
              <a:t> that specify allowed combinations of values of the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Solving a CSP means finding the variable assignments that </a:t>
            </a:r>
            <a:r>
              <a:rPr b="1" lang="en"/>
              <a:t>satisfy all constraints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search algorithm to solve CSPs is called </a:t>
            </a:r>
            <a:r>
              <a:rPr b="1" lang="en"/>
              <a:t>Backtracking Search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Search</a:t>
            </a:r>
            <a:endParaRPr/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search is a method that consists of 2 components: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Depth-first 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States: Partial variable assignments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state: Empty assignment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Actions: Assigning a value to a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 test: The test whether current assignments satisfy all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Constraint propagation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consider values that do not conflict with previous assignments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Essentially reducing the domains for other variables while assigning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are unassigned variables but there are no possible assignments, </a:t>
            </a:r>
            <a:r>
              <a:rPr i="1" lang="en"/>
              <a:t>backtrack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Reduction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Uninformed Search Strategies</a:t>
            </a:r>
            <a:endParaRPr/>
          </a:p>
        </p:txBody>
      </p:sp>
      <p:sp>
        <p:nvSpPr>
          <p:cNvPr id="332" name="Google Shape;3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far, neither BFS-based strategies nor DFS-based strategies have solved the </a:t>
            </a:r>
            <a:r>
              <a:rPr b="1" lang="en"/>
              <a:t>exponential time complexity </a:t>
            </a:r>
            <a:r>
              <a:rPr lang="en"/>
              <a:t>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most </a:t>
            </a:r>
            <a:r>
              <a:rPr b="1" lang="en"/>
              <a:t>non-trivial</a:t>
            </a:r>
            <a:r>
              <a:rPr lang="en"/>
              <a:t> problem have exponential-sized state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it may be impossible to avoid, since any algorithm that explores the state space </a:t>
            </a:r>
            <a:r>
              <a:rPr b="1" lang="en"/>
              <a:t>completely</a:t>
            </a:r>
            <a:r>
              <a:rPr lang="en"/>
              <a:t> will always have to visit every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Nothing beats an algorithm that </a:t>
            </a:r>
            <a:r>
              <a:rPr b="1" lang="en"/>
              <a:t>completely</a:t>
            </a:r>
            <a:r>
              <a:rPr lang="en"/>
              <a:t> evaluates every state!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possible </a:t>
            </a:r>
            <a:r>
              <a:rPr b="1" lang="en"/>
              <a:t>workaround</a:t>
            </a:r>
            <a:r>
              <a:rPr lang="en"/>
              <a:t> is to modify the </a:t>
            </a:r>
            <a:r>
              <a:rPr b="1" lang="en"/>
              <a:t>state space definition</a:t>
            </a:r>
            <a:r>
              <a:rPr lang="en"/>
              <a:t>, with the purpose of </a:t>
            </a:r>
            <a:r>
              <a:rPr b="1" lang="en"/>
              <a:t>reducing the size</a:t>
            </a:r>
            <a:r>
              <a:rPr lang="en"/>
              <a:t> of the state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r>
              <a:rPr lang="en"/>
              <a:t>: 8-Queen Problem</a:t>
            </a:r>
            <a:endParaRPr/>
          </a:p>
        </p:txBody>
      </p:sp>
      <p:sp>
        <p:nvSpPr>
          <p:cNvPr id="338" name="Google Shape;338;p41"/>
          <p:cNvSpPr txBox="1"/>
          <p:nvPr>
            <p:ph idx="1" type="body"/>
          </p:nvPr>
        </p:nvSpPr>
        <p:spPr>
          <a:xfrm>
            <a:off x="3187650" y="1213975"/>
            <a:ext cx="5644800" cy="33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States		: Any arrangement of 0-8 queens on the board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 state	: An empty board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Actions	: Add queen, remove queen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Transition	: Board updates</a:t>
            </a:r>
            <a:br>
              <a:rPr lang="en" sz="1400"/>
            </a:br>
            <a:r>
              <a:rPr lang="en" sz="1400"/>
              <a:t>model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Goal test	: 8 queens on the board with none attacking each other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Path cost	: 0 (it doesn’t matter how many moves are taken, as</a:t>
            </a:r>
            <a:br>
              <a:rPr lang="en" sz="1400"/>
            </a:br>
            <a:r>
              <a:rPr lang="en" sz="1400"/>
              <a:t>		       long as the solution is found)</a:t>
            </a:r>
            <a:endParaRPr b="1" sz="1400"/>
          </a:p>
        </p:txBody>
      </p:sp>
      <p:pic>
        <p:nvPicPr>
          <p:cNvPr id="339" name="Google Shape;3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7775"/>
            <a:ext cx="2839825" cy="29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Previously: Search Trees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361500" y="1201100"/>
            <a:ext cx="1064100" cy="1064100"/>
            <a:chOff x="2037900" y="1201100"/>
            <a:chExt cx="1064100" cy="1064100"/>
          </a:xfrm>
        </p:grpSpPr>
        <p:grpSp>
          <p:nvGrpSpPr>
            <p:cNvPr id="73" name="Google Shape;73;p15"/>
            <p:cNvGrpSpPr/>
            <p:nvPr/>
          </p:nvGrpSpPr>
          <p:grpSpPr>
            <a:xfrm>
              <a:off x="2037900" y="1201100"/>
              <a:ext cx="1064100" cy="1064100"/>
              <a:chOff x="4172650" y="981200"/>
              <a:chExt cx="1064100" cy="1064100"/>
            </a:xfrm>
          </p:grpSpPr>
          <p:sp>
            <p:nvSpPr>
              <p:cNvPr id="74" name="Google Shape;74;p15"/>
              <p:cNvSpPr/>
              <p:nvPr/>
            </p:nvSpPr>
            <p:spPr>
              <a:xfrm>
                <a:off x="4172650" y="981200"/>
                <a:ext cx="1064100" cy="10641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445323" y="984813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4972296" y="984813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708809" y="1244397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4175409" y="1244397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972296" y="1507884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438896" y="1507884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4712711" y="1777797"/>
                <a:ext cx="263400" cy="263400"/>
              </a:xfrm>
              <a:prstGeom prst="rect">
                <a:avLst/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82" name="Google Shape;82;p15"/>
            <p:cNvSpPr/>
            <p:nvPr/>
          </p:nvSpPr>
          <p:spPr>
            <a:xfrm>
              <a:off x="2040659" y="1997697"/>
              <a:ext cx="263400" cy="2634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1532490" y="1201100"/>
            <a:ext cx="1569510" cy="3013850"/>
            <a:chOff x="1532490" y="1201100"/>
            <a:chExt cx="1569510" cy="3013850"/>
          </a:xfrm>
        </p:grpSpPr>
        <p:grpSp>
          <p:nvGrpSpPr>
            <p:cNvPr id="84" name="Google Shape;84;p15"/>
            <p:cNvGrpSpPr/>
            <p:nvPr/>
          </p:nvGrpSpPr>
          <p:grpSpPr>
            <a:xfrm>
              <a:off x="2037900" y="1201100"/>
              <a:ext cx="1064100" cy="1064100"/>
              <a:chOff x="2037900" y="1201100"/>
              <a:chExt cx="1064100" cy="1064100"/>
            </a:xfrm>
          </p:grpSpPr>
          <p:grpSp>
            <p:nvGrpSpPr>
              <p:cNvPr id="85" name="Google Shape;85;p15"/>
              <p:cNvGrpSpPr/>
              <p:nvPr/>
            </p:nvGrpSpPr>
            <p:grpSpPr>
              <a:xfrm>
                <a:off x="2037900" y="1201100"/>
                <a:ext cx="1064100" cy="1064100"/>
                <a:chOff x="2037900" y="1201100"/>
                <a:chExt cx="1064100" cy="1064100"/>
              </a:xfrm>
            </p:grpSpPr>
            <p:grpSp>
              <p:nvGrpSpPr>
                <p:cNvPr id="86" name="Google Shape;86;p15"/>
                <p:cNvGrpSpPr/>
                <p:nvPr/>
              </p:nvGrpSpPr>
              <p:grpSpPr>
                <a:xfrm>
                  <a:off x="2037900" y="1201100"/>
                  <a:ext cx="1064100" cy="1064100"/>
                  <a:chOff x="4172650" y="981200"/>
                  <a:chExt cx="1064100" cy="1064100"/>
                </a:xfrm>
              </p:grpSpPr>
              <p:sp>
                <p:nvSpPr>
                  <p:cNvPr id="87" name="Google Shape;87;p15"/>
                  <p:cNvSpPr/>
                  <p:nvPr/>
                </p:nvSpPr>
                <p:spPr>
                  <a:xfrm>
                    <a:off x="4172650" y="981200"/>
                    <a:ext cx="1064100" cy="10641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" name="Google Shape;88;p15"/>
                  <p:cNvSpPr/>
                  <p:nvPr/>
                </p:nvSpPr>
                <p:spPr>
                  <a:xfrm>
                    <a:off x="4445323" y="984813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89" name="Google Shape;89;p15"/>
                  <p:cNvSpPr/>
                  <p:nvPr/>
                </p:nvSpPr>
                <p:spPr>
                  <a:xfrm>
                    <a:off x="4972296" y="984813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90" name="Google Shape;90;p15"/>
                  <p:cNvSpPr/>
                  <p:nvPr/>
                </p:nvSpPr>
                <p:spPr>
                  <a:xfrm>
                    <a:off x="4708809" y="12443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91" name="Google Shape;91;p15"/>
                  <p:cNvSpPr/>
                  <p:nvPr/>
                </p:nvSpPr>
                <p:spPr>
                  <a:xfrm>
                    <a:off x="4175409" y="12443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92" name="Google Shape;92;p15"/>
                  <p:cNvSpPr/>
                  <p:nvPr/>
                </p:nvSpPr>
                <p:spPr>
                  <a:xfrm>
                    <a:off x="4972296" y="1507884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93" name="Google Shape;93;p15"/>
                  <p:cNvSpPr/>
                  <p:nvPr/>
                </p:nvSpPr>
                <p:spPr>
                  <a:xfrm>
                    <a:off x="4438896" y="1507884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94" name="Google Shape;94;p15"/>
                  <p:cNvSpPr/>
                  <p:nvPr/>
                </p:nvSpPr>
                <p:spPr>
                  <a:xfrm>
                    <a:off x="4712711" y="17777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sp>
              <p:nvSpPr>
                <p:cNvPr id="95" name="Google Shape;95;p15"/>
                <p:cNvSpPr/>
                <p:nvPr/>
              </p:nvSpPr>
              <p:spPr>
                <a:xfrm>
                  <a:off x="2040659" y="1997697"/>
                  <a:ext cx="263400" cy="263400"/>
                </a:xfrm>
                <a:prstGeom prst="rect">
                  <a:avLst/>
                </a:prstGeom>
                <a:solidFill>
                  <a:srgbClr val="CC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pic>
            <p:nvPicPr>
              <p:cNvPr id="96" name="Google Shape;96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069332" y="1226312"/>
                <a:ext cx="213225" cy="213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7" name="Google Shape;97;p15"/>
            <p:cNvGrpSpPr/>
            <p:nvPr/>
          </p:nvGrpSpPr>
          <p:grpSpPr>
            <a:xfrm>
              <a:off x="2037900" y="2496500"/>
              <a:ext cx="1064100" cy="1064100"/>
              <a:chOff x="2037900" y="2496500"/>
              <a:chExt cx="1064100" cy="1064100"/>
            </a:xfrm>
          </p:grpSpPr>
          <p:grpSp>
            <p:nvGrpSpPr>
              <p:cNvPr id="98" name="Google Shape;98;p15"/>
              <p:cNvGrpSpPr/>
              <p:nvPr/>
            </p:nvGrpSpPr>
            <p:grpSpPr>
              <a:xfrm>
                <a:off x="2037900" y="2496500"/>
                <a:ext cx="1064100" cy="1064100"/>
                <a:chOff x="2037900" y="1201100"/>
                <a:chExt cx="1064100" cy="1064100"/>
              </a:xfrm>
            </p:grpSpPr>
            <p:grpSp>
              <p:nvGrpSpPr>
                <p:cNvPr id="99" name="Google Shape;99;p15"/>
                <p:cNvGrpSpPr/>
                <p:nvPr/>
              </p:nvGrpSpPr>
              <p:grpSpPr>
                <a:xfrm>
                  <a:off x="2037900" y="1201100"/>
                  <a:ext cx="1064100" cy="1064100"/>
                  <a:chOff x="4172650" y="981200"/>
                  <a:chExt cx="1064100" cy="1064100"/>
                </a:xfrm>
              </p:grpSpPr>
              <p:sp>
                <p:nvSpPr>
                  <p:cNvPr id="100" name="Google Shape;100;p15"/>
                  <p:cNvSpPr/>
                  <p:nvPr/>
                </p:nvSpPr>
                <p:spPr>
                  <a:xfrm>
                    <a:off x="4172650" y="981200"/>
                    <a:ext cx="1064100" cy="10641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" name="Google Shape;101;p15"/>
                  <p:cNvSpPr/>
                  <p:nvPr/>
                </p:nvSpPr>
                <p:spPr>
                  <a:xfrm>
                    <a:off x="4445323" y="984813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02" name="Google Shape;102;p15"/>
                  <p:cNvSpPr/>
                  <p:nvPr/>
                </p:nvSpPr>
                <p:spPr>
                  <a:xfrm>
                    <a:off x="4972296" y="984813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03" name="Google Shape;103;p15"/>
                  <p:cNvSpPr/>
                  <p:nvPr/>
                </p:nvSpPr>
                <p:spPr>
                  <a:xfrm>
                    <a:off x="4708809" y="12443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04" name="Google Shape;104;p15"/>
                  <p:cNvSpPr/>
                  <p:nvPr/>
                </p:nvSpPr>
                <p:spPr>
                  <a:xfrm>
                    <a:off x="4175409" y="12443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05" name="Google Shape;105;p15"/>
                  <p:cNvSpPr/>
                  <p:nvPr/>
                </p:nvSpPr>
                <p:spPr>
                  <a:xfrm>
                    <a:off x="4972296" y="1507884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06" name="Google Shape;106;p15"/>
                  <p:cNvSpPr/>
                  <p:nvPr/>
                </p:nvSpPr>
                <p:spPr>
                  <a:xfrm>
                    <a:off x="4438896" y="1507884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07" name="Google Shape;107;p15"/>
                  <p:cNvSpPr/>
                  <p:nvPr/>
                </p:nvSpPr>
                <p:spPr>
                  <a:xfrm>
                    <a:off x="4712711" y="17777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sp>
              <p:nvSpPr>
                <p:cNvPr id="108" name="Google Shape;108;p15"/>
                <p:cNvSpPr/>
                <p:nvPr/>
              </p:nvSpPr>
              <p:spPr>
                <a:xfrm>
                  <a:off x="2040659" y="1997697"/>
                  <a:ext cx="263400" cy="263400"/>
                </a:xfrm>
                <a:prstGeom prst="rect">
                  <a:avLst/>
                </a:prstGeom>
                <a:solidFill>
                  <a:srgbClr val="CCCCC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10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pic>
            <p:nvPicPr>
              <p:cNvPr id="109" name="Google Shape;10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069332" y="2781297"/>
                <a:ext cx="213225" cy="213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0" name="Google Shape;110;p15"/>
            <p:cNvSpPr txBox="1"/>
            <p:nvPr/>
          </p:nvSpPr>
          <p:spPr>
            <a:xfrm>
              <a:off x="2151600" y="3285550"/>
              <a:ext cx="836700" cy="9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...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11" name="Google Shape;111;p15"/>
            <p:cNvCxnSpPr/>
            <p:nvPr/>
          </p:nvCxnSpPr>
          <p:spPr>
            <a:xfrm>
              <a:off x="1532490" y="1724825"/>
              <a:ext cx="413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1538922" y="1786788"/>
              <a:ext cx="330300" cy="99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1538918" y="1921061"/>
              <a:ext cx="341100" cy="2127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4" name="Google Shape;114;p15"/>
          <p:cNvGrpSpPr/>
          <p:nvPr/>
        </p:nvGrpSpPr>
        <p:grpSpPr>
          <a:xfrm>
            <a:off x="3201775" y="1201100"/>
            <a:ext cx="1576625" cy="3699650"/>
            <a:chOff x="3201775" y="1201100"/>
            <a:chExt cx="1576625" cy="3699650"/>
          </a:xfrm>
        </p:grpSpPr>
        <p:grpSp>
          <p:nvGrpSpPr>
            <p:cNvPr id="115" name="Google Shape;115;p15"/>
            <p:cNvGrpSpPr/>
            <p:nvPr/>
          </p:nvGrpSpPr>
          <p:grpSpPr>
            <a:xfrm>
              <a:off x="3714300" y="1201100"/>
              <a:ext cx="1064100" cy="1064100"/>
              <a:chOff x="3714300" y="1201100"/>
              <a:chExt cx="1064100" cy="1064100"/>
            </a:xfrm>
          </p:grpSpPr>
          <p:grpSp>
            <p:nvGrpSpPr>
              <p:cNvPr id="116" name="Google Shape;116;p15"/>
              <p:cNvGrpSpPr/>
              <p:nvPr/>
            </p:nvGrpSpPr>
            <p:grpSpPr>
              <a:xfrm>
                <a:off x="3714300" y="1201100"/>
                <a:ext cx="1064100" cy="1064100"/>
                <a:chOff x="2037900" y="1201100"/>
                <a:chExt cx="1064100" cy="1064100"/>
              </a:xfrm>
            </p:grpSpPr>
            <p:grpSp>
              <p:nvGrpSpPr>
                <p:cNvPr id="117" name="Google Shape;117;p15"/>
                <p:cNvGrpSpPr/>
                <p:nvPr/>
              </p:nvGrpSpPr>
              <p:grpSpPr>
                <a:xfrm>
                  <a:off x="2037900" y="1201100"/>
                  <a:ext cx="1064100" cy="1064100"/>
                  <a:chOff x="2037900" y="1201100"/>
                  <a:chExt cx="1064100" cy="1064100"/>
                </a:xfrm>
              </p:grpSpPr>
              <p:grpSp>
                <p:nvGrpSpPr>
                  <p:cNvPr id="118" name="Google Shape;118;p15"/>
                  <p:cNvGrpSpPr/>
                  <p:nvPr/>
                </p:nvGrpSpPr>
                <p:grpSpPr>
                  <a:xfrm>
                    <a:off x="2037900" y="1201100"/>
                    <a:ext cx="1064100" cy="1064100"/>
                    <a:chOff x="4172650" y="981200"/>
                    <a:chExt cx="1064100" cy="1064100"/>
                  </a:xfrm>
                </p:grpSpPr>
                <p:sp>
                  <p:nvSpPr>
                    <p:cNvPr id="119" name="Google Shape;119;p15"/>
                    <p:cNvSpPr/>
                    <p:nvPr/>
                  </p:nvSpPr>
                  <p:spPr>
                    <a:xfrm>
                      <a:off x="4172650" y="981200"/>
                      <a:ext cx="1064100" cy="10641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" name="Google Shape;120;p15"/>
                    <p:cNvSpPr/>
                    <p:nvPr/>
                  </p:nvSpPr>
                  <p:spPr>
                    <a:xfrm>
                      <a:off x="4445323" y="984813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121" name="Google Shape;121;p15"/>
                    <p:cNvSpPr/>
                    <p:nvPr/>
                  </p:nvSpPr>
                  <p:spPr>
                    <a:xfrm>
                      <a:off x="4972296" y="984813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122" name="Google Shape;122;p15"/>
                    <p:cNvSpPr/>
                    <p:nvPr/>
                  </p:nvSpPr>
                  <p:spPr>
                    <a:xfrm>
                      <a:off x="4708809" y="12443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123" name="Google Shape;123;p15"/>
                    <p:cNvSpPr/>
                    <p:nvPr/>
                  </p:nvSpPr>
                  <p:spPr>
                    <a:xfrm>
                      <a:off x="4175409" y="12443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124" name="Google Shape;124;p15"/>
                    <p:cNvSpPr/>
                    <p:nvPr/>
                  </p:nvSpPr>
                  <p:spPr>
                    <a:xfrm>
                      <a:off x="4972296" y="1507884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125" name="Google Shape;125;p15"/>
                    <p:cNvSpPr/>
                    <p:nvPr/>
                  </p:nvSpPr>
                  <p:spPr>
                    <a:xfrm>
                      <a:off x="4438896" y="1507884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126" name="Google Shape;126;p15"/>
                    <p:cNvSpPr/>
                    <p:nvPr/>
                  </p:nvSpPr>
                  <p:spPr>
                    <a:xfrm>
                      <a:off x="4712711" y="17777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</p:grpSp>
              <p:sp>
                <p:nvSpPr>
                  <p:cNvPr id="127" name="Google Shape;127;p15"/>
                  <p:cNvSpPr/>
                  <p:nvPr/>
                </p:nvSpPr>
                <p:spPr>
                  <a:xfrm>
                    <a:off x="2040659" y="19976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pic>
              <p:nvPicPr>
                <p:cNvPr id="128" name="Google Shape;128;p1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069332" y="1226312"/>
                  <a:ext cx="213225" cy="213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29" name="Google Shape;12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745732" y="1485897"/>
                <a:ext cx="213225" cy="213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0" name="Google Shape;130;p15"/>
            <p:cNvGrpSpPr/>
            <p:nvPr/>
          </p:nvGrpSpPr>
          <p:grpSpPr>
            <a:xfrm>
              <a:off x="3714300" y="3182300"/>
              <a:ext cx="1064100" cy="1064100"/>
              <a:chOff x="3714300" y="1201100"/>
              <a:chExt cx="1064100" cy="1064100"/>
            </a:xfrm>
          </p:grpSpPr>
          <p:grpSp>
            <p:nvGrpSpPr>
              <p:cNvPr id="131" name="Google Shape;131;p15"/>
              <p:cNvGrpSpPr/>
              <p:nvPr/>
            </p:nvGrpSpPr>
            <p:grpSpPr>
              <a:xfrm>
                <a:off x="3714300" y="1201100"/>
                <a:ext cx="1064100" cy="1064100"/>
                <a:chOff x="2037900" y="1201100"/>
                <a:chExt cx="1064100" cy="1064100"/>
              </a:xfrm>
            </p:grpSpPr>
            <p:grpSp>
              <p:nvGrpSpPr>
                <p:cNvPr id="132" name="Google Shape;132;p15"/>
                <p:cNvGrpSpPr/>
                <p:nvPr/>
              </p:nvGrpSpPr>
              <p:grpSpPr>
                <a:xfrm>
                  <a:off x="2037900" y="1201100"/>
                  <a:ext cx="1064100" cy="1064100"/>
                  <a:chOff x="2037900" y="1201100"/>
                  <a:chExt cx="1064100" cy="1064100"/>
                </a:xfrm>
              </p:grpSpPr>
              <p:grpSp>
                <p:nvGrpSpPr>
                  <p:cNvPr id="133" name="Google Shape;133;p15"/>
                  <p:cNvGrpSpPr/>
                  <p:nvPr/>
                </p:nvGrpSpPr>
                <p:grpSpPr>
                  <a:xfrm>
                    <a:off x="2037900" y="1201100"/>
                    <a:ext cx="1064100" cy="1064100"/>
                    <a:chOff x="4172650" y="981200"/>
                    <a:chExt cx="1064100" cy="1064100"/>
                  </a:xfrm>
                </p:grpSpPr>
                <p:sp>
                  <p:nvSpPr>
                    <p:cNvPr id="134" name="Google Shape;134;p15"/>
                    <p:cNvSpPr/>
                    <p:nvPr/>
                  </p:nvSpPr>
                  <p:spPr>
                    <a:xfrm>
                      <a:off x="4172650" y="981200"/>
                      <a:ext cx="1064100" cy="106410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35" name="Google Shape;135;p15"/>
                    <p:cNvSpPr/>
                    <p:nvPr/>
                  </p:nvSpPr>
                  <p:spPr>
                    <a:xfrm>
                      <a:off x="4445323" y="984813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136" name="Google Shape;136;p15"/>
                    <p:cNvSpPr/>
                    <p:nvPr/>
                  </p:nvSpPr>
                  <p:spPr>
                    <a:xfrm>
                      <a:off x="4972296" y="984813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137" name="Google Shape;137;p15"/>
                    <p:cNvSpPr/>
                    <p:nvPr/>
                  </p:nvSpPr>
                  <p:spPr>
                    <a:xfrm>
                      <a:off x="4708809" y="12443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138" name="Google Shape;138;p15"/>
                    <p:cNvSpPr/>
                    <p:nvPr/>
                  </p:nvSpPr>
                  <p:spPr>
                    <a:xfrm>
                      <a:off x="4175409" y="12443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139" name="Google Shape;139;p15"/>
                    <p:cNvSpPr/>
                    <p:nvPr/>
                  </p:nvSpPr>
                  <p:spPr>
                    <a:xfrm>
                      <a:off x="4972296" y="1507884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140" name="Google Shape;140;p15"/>
                    <p:cNvSpPr/>
                    <p:nvPr/>
                  </p:nvSpPr>
                  <p:spPr>
                    <a:xfrm>
                      <a:off x="4438896" y="1507884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  <p:sp>
                  <p:nvSpPr>
                    <p:cNvPr id="141" name="Google Shape;141;p15"/>
                    <p:cNvSpPr/>
                    <p:nvPr/>
                  </p:nvSpPr>
                  <p:spPr>
                    <a:xfrm>
                      <a:off x="4712711" y="17777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</p:grpSp>
              <p:sp>
                <p:nvSpPr>
                  <p:cNvPr id="142" name="Google Shape;142;p15"/>
                  <p:cNvSpPr/>
                  <p:nvPr/>
                </p:nvSpPr>
                <p:spPr>
                  <a:xfrm>
                    <a:off x="2040659" y="1997697"/>
                    <a:ext cx="263400" cy="263400"/>
                  </a:xfrm>
                  <a:prstGeom prst="rect">
                    <a:avLst/>
                  </a:prstGeom>
                  <a:solidFill>
                    <a:srgbClr val="CCCCCC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100">
                      <a:solidFill>
                        <a:schemeClr val="dk1"/>
                      </a:solidFill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pic>
              <p:nvPicPr>
                <p:cNvPr id="143" name="Google Shape;143;p1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602732" y="1226312"/>
                  <a:ext cx="213225" cy="213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44" name="Google Shape;144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745732" y="1489799"/>
                <a:ext cx="213225" cy="213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5" name="Google Shape;145;p15"/>
            <p:cNvSpPr txBox="1"/>
            <p:nvPr/>
          </p:nvSpPr>
          <p:spPr>
            <a:xfrm>
              <a:off x="3828000" y="3971350"/>
              <a:ext cx="836700" cy="9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...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3828000" y="1913950"/>
              <a:ext cx="836700" cy="9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...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47" name="Google Shape;147;p15"/>
            <p:cNvCxnSpPr/>
            <p:nvPr/>
          </p:nvCxnSpPr>
          <p:spPr>
            <a:xfrm>
              <a:off x="3243085" y="1724818"/>
              <a:ext cx="423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p15"/>
            <p:cNvCxnSpPr/>
            <p:nvPr/>
          </p:nvCxnSpPr>
          <p:spPr>
            <a:xfrm>
              <a:off x="3243100" y="1797125"/>
              <a:ext cx="392400" cy="774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15"/>
            <p:cNvCxnSpPr/>
            <p:nvPr/>
          </p:nvCxnSpPr>
          <p:spPr>
            <a:xfrm flipH="1" rot="10800000">
              <a:off x="3201775" y="2840375"/>
              <a:ext cx="413100" cy="17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15"/>
            <p:cNvCxnSpPr/>
            <p:nvPr/>
          </p:nvCxnSpPr>
          <p:spPr>
            <a:xfrm>
              <a:off x="3212100" y="3098500"/>
              <a:ext cx="351300" cy="485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1" name="Google Shape;151;p15"/>
            <p:cNvCxnSpPr/>
            <p:nvPr/>
          </p:nvCxnSpPr>
          <p:spPr>
            <a:xfrm>
              <a:off x="3201775" y="3232750"/>
              <a:ext cx="423600" cy="1363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2" name="Google Shape;152;p15"/>
          <p:cNvGrpSpPr/>
          <p:nvPr/>
        </p:nvGrpSpPr>
        <p:grpSpPr>
          <a:xfrm>
            <a:off x="4995000" y="923350"/>
            <a:ext cx="1955700" cy="3837850"/>
            <a:chOff x="4995000" y="923350"/>
            <a:chExt cx="1955700" cy="3837850"/>
          </a:xfrm>
        </p:grpSpPr>
        <p:sp>
          <p:nvSpPr>
            <p:cNvPr id="153" name="Google Shape;153;p15"/>
            <p:cNvSpPr txBox="1"/>
            <p:nvPr/>
          </p:nvSpPr>
          <p:spPr>
            <a:xfrm>
              <a:off x="6114000" y="923350"/>
              <a:ext cx="836700" cy="9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...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54" name="Google Shape;154;p15"/>
            <p:cNvCxnSpPr/>
            <p:nvPr/>
          </p:nvCxnSpPr>
          <p:spPr>
            <a:xfrm>
              <a:off x="4998565" y="1484750"/>
              <a:ext cx="413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15"/>
            <p:cNvCxnSpPr/>
            <p:nvPr/>
          </p:nvCxnSpPr>
          <p:spPr>
            <a:xfrm>
              <a:off x="5004997" y="1546713"/>
              <a:ext cx="314100" cy="612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" name="Google Shape;156;p15"/>
            <p:cNvCxnSpPr/>
            <p:nvPr/>
          </p:nvCxnSpPr>
          <p:spPr>
            <a:xfrm>
              <a:off x="5004993" y="1680986"/>
              <a:ext cx="345000" cy="127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" name="Google Shape;157;p15"/>
            <p:cNvCxnSpPr/>
            <p:nvPr/>
          </p:nvCxnSpPr>
          <p:spPr>
            <a:xfrm flipH="1" rot="10800000">
              <a:off x="5030575" y="3373775"/>
              <a:ext cx="413100" cy="175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8" name="Google Shape;158;p15"/>
            <p:cNvCxnSpPr/>
            <p:nvPr/>
          </p:nvCxnSpPr>
          <p:spPr>
            <a:xfrm>
              <a:off x="5025975" y="3625250"/>
              <a:ext cx="366300" cy="415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15"/>
            <p:cNvCxnSpPr/>
            <p:nvPr/>
          </p:nvCxnSpPr>
          <p:spPr>
            <a:xfrm>
              <a:off x="4995000" y="3759500"/>
              <a:ext cx="423600" cy="1001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" name="Google Shape;160;p15"/>
            <p:cNvSpPr txBox="1"/>
            <p:nvPr/>
          </p:nvSpPr>
          <p:spPr>
            <a:xfrm>
              <a:off x="6114000" y="2066350"/>
              <a:ext cx="836700" cy="9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...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6114000" y="3133150"/>
              <a:ext cx="836700" cy="9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latin typeface="Source Sans Pro"/>
                  <a:ea typeface="Source Sans Pro"/>
                  <a:cs typeface="Source Sans Pro"/>
                  <a:sym typeface="Source Sans Pro"/>
                </a:rPr>
                <a:t>...</a:t>
              </a:r>
              <a:endParaRPr sz="60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7189890" y="3182300"/>
            <a:ext cx="1627110" cy="1064100"/>
            <a:chOff x="7189890" y="2420300"/>
            <a:chExt cx="1627110" cy="1064100"/>
          </a:xfrm>
        </p:grpSpPr>
        <p:grpSp>
          <p:nvGrpSpPr>
            <p:cNvPr id="163" name="Google Shape;163;p15"/>
            <p:cNvGrpSpPr/>
            <p:nvPr/>
          </p:nvGrpSpPr>
          <p:grpSpPr>
            <a:xfrm>
              <a:off x="7189890" y="2420300"/>
              <a:ext cx="1627110" cy="1064100"/>
              <a:chOff x="7189890" y="3182300"/>
              <a:chExt cx="1627110" cy="1064100"/>
            </a:xfrm>
          </p:grpSpPr>
          <p:grpSp>
            <p:nvGrpSpPr>
              <p:cNvPr id="164" name="Google Shape;164;p15"/>
              <p:cNvGrpSpPr/>
              <p:nvPr/>
            </p:nvGrpSpPr>
            <p:grpSpPr>
              <a:xfrm>
                <a:off x="7752900" y="3182300"/>
                <a:ext cx="1064100" cy="1064100"/>
                <a:chOff x="3714300" y="1201100"/>
                <a:chExt cx="1064100" cy="1064100"/>
              </a:xfrm>
            </p:grpSpPr>
            <p:grpSp>
              <p:nvGrpSpPr>
                <p:cNvPr id="165" name="Google Shape;165;p15"/>
                <p:cNvGrpSpPr/>
                <p:nvPr/>
              </p:nvGrpSpPr>
              <p:grpSpPr>
                <a:xfrm>
                  <a:off x="3714300" y="1201100"/>
                  <a:ext cx="1064100" cy="1064100"/>
                  <a:chOff x="2037900" y="1201100"/>
                  <a:chExt cx="1064100" cy="1064100"/>
                </a:xfrm>
              </p:grpSpPr>
              <p:grpSp>
                <p:nvGrpSpPr>
                  <p:cNvPr id="166" name="Google Shape;166;p15"/>
                  <p:cNvGrpSpPr/>
                  <p:nvPr/>
                </p:nvGrpSpPr>
                <p:grpSpPr>
                  <a:xfrm>
                    <a:off x="2037900" y="1201100"/>
                    <a:ext cx="1064100" cy="1064100"/>
                    <a:chOff x="2037900" y="1201100"/>
                    <a:chExt cx="1064100" cy="1064100"/>
                  </a:xfrm>
                </p:grpSpPr>
                <p:grpSp>
                  <p:nvGrpSpPr>
                    <p:cNvPr id="167" name="Google Shape;167;p15"/>
                    <p:cNvGrpSpPr/>
                    <p:nvPr/>
                  </p:nvGrpSpPr>
                  <p:grpSpPr>
                    <a:xfrm>
                      <a:off x="2037900" y="1201100"/>
                      <a:ext cx="1064100" cy="1064100"/>
                      <a:chOff x="4172650" y="981200"/>
                      <a:chExt cx="1064100" cy="1064100"/>
                    </a:xfrm>
                  </p:grpSpPr>
                  <p:sp>
                    <p:nvSpPr>
                      <p:cNvPr id="168" name="Google Shape;168;p15"/>
                      <p:cNvSpPr/>
                      <p:nvPr/>
                    </p:nvSpPr>
                    <p:spPr>
                      <a:xfrm>
                        <a:off x="4172650" y="981200"/>
                        <a:ext cx="1064100" cy="1064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9" name="Google Shape;169;p15"/>
                      <p:cNvSpPr/>
                      <p:nvPr/>
                    </p:nvSpPr>
                    <p:spPr>
                      <a:xfrm>
                        <a:off x="4445323" y="984813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170" name="Google Shape;170;p15"/>
                      <p:cNvSpPr/>
                      <p:nvPr/>
                    </p:nvSpPr>
                    <p:spPr>
                      <a:xfrm>
                        <a:off x="4972296" y="984813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171" name="Google Shape;171;p15"/>
                      <p:cNvSpPr/>
                      <p:nvPr/>
                    </p:nvSpPr>
                    <p:spPr>
                      <a:xfrm>
                        <a:off x="4708809" y="1244397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172" name="Google Shape;172;p15"/>
                      <p:cNvSpPr/>
                      <p:nvPr/>
                    </p:nvSpPr>
                    <p:spPr>
                      <a:xfrm>
                        <a:off x="4175409" y="1244397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173" name="Google Shape;173;p15"/>
                      <p:cNvSpPr/>
                      <p:nvPr/>
                    </p:nvSpPr>
                    <p:spPr>
                      <a:xfrm>
                        <a:off x="4972296" y="1507884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174" name="Google Shape;174;p15"/>
                      <p:cNvSpPr/>
                      <p:nvPr/>
                    </p:nvSpPr>
                    <p:spPr>
                      <a:xfrm>
                        <a:off x="4438896" y="1507884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  <p:sp>
                    <p:nvSpPr>
                      <p:cNvPr id="175" name="Google Shape;175;p15"/>
                      <p:cNvSpPr/>
                      <p:nvPr/>
                    </p:nvSpPr>
                    <p:spPr>
                      <a:xfrm>
                        <a:off x="4712711" y="1777797"/>
                        <a:ext cx="263400" cy="263400"/>
                      </a:xfrm>
                      <a:prstGeom prst="rect">
                        <a:avLst/>
                      </a:prstGeom>
                      <a:solidFill>
                        <a:srgbClr val="CCCCCC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b="1" sz="11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p:txBody>
                  </p:sp>
                </p:grpSp>
                <p:sp>
                  <p:nvSpPr>
                    <p:cNvPr id="176" name="Google Shape;176;p15"/>
                    <p:cNvSpPr/>
                    <p:nvPr/>
                  </p:nvSpPr>
                  <p:spPr>
                    <a:xfrm>
                      <a:off x="2040659" y="1997697"/>
                      <a:ext cx="263400" cy="263400"/>
                    </a:xfrm>
                    <a:prstGeom prst="rect">
                      <a:avLst/>
                    </a:prstGeom>
                    <a:solidFill>
                      <a:srgbClr val="CCCCCC"/>
                    </a:solidFill>
                    <a:ln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p:txBody>
                </p:sp>
              </p:grpSp>
              <p:pic>
                <p:nvPicPr>
                  <p:cNvPr id="177" name="Google Shape;177;p15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2602732" y="1226312"/>
                    <a:ext cx="213225" cy="2132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pic>
              <p:nvPicPr>
                <p:cNvPr id="178" name="Google Shape;178;p1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745732" y="1489799"/>
                  <a:ext cx="213225" cy="2132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79" name="Google Shape;17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043917" y="4000497"/>
                <a:ext cx="213225" cy="2132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80" name="Google Shape;180;p15"/>
              <p:cNvCxnSpPr/>
              <p:nvPr/>
            </p:nvCxnSpPr>
            <p:spPr>
              <a:xfrm>
                <a:off x="7189890" y="3714350"/>
                <a:ext cx="413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pic>
          <p:nvPicPr>
            <p:cNvPr id="181" name="Google Shape;18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66989" y="2968584"/>
              <a:ext cx="213225" cy="213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8-Queen Problem</a:t>
            </a:r>
            <a:endParaRPr/>
          </a:p>
        </p:txBody>
      </p:sp>
      <p:sp>
        <p:nvSpPr>
          <p:cNvPr id="345" name="Google Shape;345;p42"/>
          <p:cNvSpPr txBox="1"/>
          <p:nvPr>
            <p:ph idx="1" type="body"/>
          </p:nvPr>
        </p:nvSpPr>
        <p:spPr>
          <a:xfrm>
            <a:off x="3187650" y="1213975"/>
            <a:ext cx="56448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a single state is most likely represented as an 8x8 (boolean)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action (adding / removing a queen) is represented as flipping one value inside the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state space / search tree has: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Branching factor </a:t>
            </a:r>
            <a:r>
              <a:rPr b="1" lang="en"/>
              <a:t>b</a:t>
            </a:r>
            <a:r>
              <a:rPr lang="en"/>
              <a:t> = 64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depth of the tree </a:t>
            </a:r>
            <a:r>
              <a:rPr b="1" lang="en"/>
              <a:t>m</a:t>
            </a:r>
            <a:r>
              <a:rPr lang="en"/>
              <a:t> =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Depth of the shallowest solution </a:t>
            </a:r>
            <a:r>
              <a:rPr b="1" lang="en"/>
              <a:t>d</a:t>
            </a:r>
            <a:r>
              <a:rPr lang="en"/>
              <a:t> = 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number of possible states = </a:t>
            </a:r>
            <a:r>
              <a:rPr b="1" lang="en"/>
              <a:t>1.8 x 10</a:t>
            </a:r>
            <a:r>
              <a:rPr b="1" baseline="30000" lang="en"/>
              <a:t>14</a:t>
            </a:r>
            <a:endParaRPr/>
          </a:p>
        </p:txBody>
      </p:sp>
      <p:pic>
        <p:nvPicPr>
          <p:cNvPr id="346" name="Google Shape;3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7775"/>
            <a:ext cx="2839825" cy="29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8-Queen Problem</a:t>
            </a:r>
            <a:endParaRPr/>
          </a:p>
        </p:txBody>
      </p:sp>
      <p:sp>
        <p:nvSpPr>
          <p:cNvPr id="352" name="Google Shape;3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new definition of the state space: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States		: A vector of length 8 containing integers in the range 1-8</a:t>
            </a:r>
            <a:br>
              <a:rPr lang="en"/>
            </a:br>
            <a:r>
              <a:rPr lang="en"/>
              <a:t>			  A number on the </a:t>
            </a:r>
            <a:r>
              <a:rPr b="1" lang="en"/>
              <a:t>i</a:t>
            </a:r>
            <a:r>
              <a:rPr baseline="30000" lang="en"/>
              <a:t>th</a:t>
            </a:r>
            <a:r>
              <a:rPr lang="en"/>
              <a:t> position represents the </a:t>
            </a:r>
            <a:r>
              <a:rPr b="1" lang="en"/>
              <a:t>row number</a:t>
            </a:r>
            <a:r>
              <a:rPr lang="en"/>
              <a:t> of the</a:t>
            </a:r>
            <a:br>
              <a:rPr lang="en"/>
            </a:br>
            <a:r>
              <a:rPr lang="en"/>
              <a:t>				queen placed on the </a:t>
            </a:r>
            <a:r>
              <a:rPr b="1" lang="en"/>
              <a:t>i</a:t>
            </a:r>
            <a:r>
              <a:rPr baseline="30000" lang="en"/>
              <a:t>th</a:t>
            </a:r>
            <a:r>
              <a:rPr lang="en"/>
              <a:t>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state	: [ 1 1 1 1 1 1 1 1 ]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		: Change one number in the vector into another number (1-8)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	: Implicit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test		: 8 queens on the board with none attacking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cost		: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00" y="1137775"/>
            <a:ext cx="2839825" cy="29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 txBox="1"/>
          <p:nvPr>
            <p:ph idx="1" type="body"/>
          </p:nvPr>
        </p:nvSpPr>
        <p:spPr>
          <a:xfrm>
            <a:off x="3638375" y="3586394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0" name="Google Shape;360;p44"/>
          <p:cNvSpPr txBox="1"/>
          <p:nvPr>
            <p:ph idx="1" type="body"/>
          </p:nvPr>
        </p:nvSpPr>
        <p:spPr>
          <a:xfrm>
            <a:off x="3638375" y="3243006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61" name="Google Shape;361;p44"/>
          <p:cNvSpPr txBox="1"/>
          <p:nvPr>
            <p:ph idx="1" type="body"/>
          </p:nvPr>
        </p:nvSpPr>
        <p:spPr>
          <a:xfrm>
            <a:off x="3638375" y="2890216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3638375" y="2537425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3" name="Google Shape;363;p44"/>
          <p:cNvSpPr txBox="1"/>
          <p:nvPr>
            <p:ph idx="1" type="body"/>
          </p:nvPr>
        </p:nvSpPr>
        <p:spPr>
          <a:xfrm>
            <a:off x="3638375" y="2204416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64" name="Google Shape;364;p44"/>
          <p:cNvSpPr txBox="1"/>
          <p:nvPr>
            <p:ph idx="1" type="body"/>
          </p:nvPr>
        </p:nvSpPr>
        <p:spPr>
          <a:xfrm>
            <a:off x="3638375" y="1852600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3638375" y="1509212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66" name="Google Shape;366;p44"/>
          <p:cNvSpPr txBox="1"/>
          <p:nvPr>
            <p:ph idx="1" type="body"/>
          </p:nvPr>
        </p:nvSpPr>
        <p:spPr>
          <a:xfrm>
            <a:off x="3638375" y="1156422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67" name="Google Shape;367;p44"/>
          <p:cNvSpPr txBox="1"/>
          <p:nvPr>
            <p:ph idx="1" type="body"/>
          </p:nvPr>
        </p:nvSpPr>
        <p:spPr>
          <a:xfrm>
            <a:off x="1196713" y="4089650"/>
            <a:ext cx="2136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[ 8 2 4 1 7 5 3 6 ]</a:t>
            </a:r>
            <a:endParaRPr/>
          </a:p>
        </p:txBody>
      </p:sp>
      <p:pic>
        <p:nvPicPr>
          <p:cNvPr id="368" name="Google Shape;36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612" y="1111375"/>
            <a:ext cx="2839825" cy="292073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7981775" y="3586394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0" name="Google Shape;370;p44"/>
          <p:cNvSpPr txBox="1"/>
          <p:nvPr>
            <p:ph idx="1" type="body"/>
          </p:nvPr>
        </p:nvSpPr>
        <p:spPr>
          <a:xfrm>
            <a:off x="7981775" y="3243006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71" name="Google Shape;371;p44"/>
          <p:cNvSpPr txBox="1"/>
          <p:nvPr>
            <p:ph idx="1" type="body"/>
          </p:nvPr>
        </p:nvSpPr>
        <p:spPr>
          <a:xfrm>
            <a:off x="7981775" y="2890216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2" name="Google Shape;372;p44"/>
          <p:cNvSpPr txBox="1"/>
          <p:nvPr>
            <p:ph idx="1" type="body"/>
          </p:nvPr>
        </p:nvSpPr>
        <p:spPr>
          <a:xfrm>
            <a:off x="7981775" y="2537425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3" name="Google Shape;373;p44"/>
          <p:cNvSpPr txBox="1"/>
          <p:nvPr>
            <p:ph idx="1" type="body"/>
          </p:nvPr>
        </p:nvSpPr>
        <p:spPr>
          <a:xfrm>
            <a:off x="7981775" y="2204416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74" name="Google Shape;374;p44"/>
          <p:cNvSpPr txBox="1"/>
          <p:nvPr>
            <p:ph idx="1" type="body"/>
          </p:nvPr>
        </p:nvSpPr>
        <p:spPr>
          <a:xfrm>
            <a:off x="7981775" y="1852600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7981775" y="1509212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76" name="Google Shape;376;p44"/>
          <p:cNvSpPr txBox="1"/>
          <p:nvPr>
            <p:ph idx="1" type="body"/>
          </p:nvPr>
        </p:nvSpPr>
        <p:spPr>
          <a:xfrm>
            <a:off x="7981775" y="1156422"/>
            <a:ext cx="3555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5543213" y="4089650"/>
            <a:ext cx="2136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[ 6 3 5 7 1 4 2 8 ]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</a:t>
            </a:r>
            <a:endParaRPr/>
          </a:p>
        </p:txBody>
      </p:sp>
      <p:sp>
        <p:nvSpPr>
          <p:cNvPr id="383" name="Google Shape;383;p45"/>
          <p:cNvSpPr txBox="1"/>
          <p:nvPr>
            <p:ph idx="1" type="body"/>
          </p:nvPr>
        </p:nvSpPr>
        <p:spPr>
          <a:xfrm>
            <a:off x="3503688" y="1068425"/>
            <a:ext cx="2136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[ 1 1 1 1 1 1 1 1 ]</a:t>
            </a:r>
            <a:endParaRPr/>
          </a:p>
        </p:txBody>
      </p:sp>
      <p:sp>
        <p:nvSpPr>
          <p:cNvPr id="384" name="Google Shape;384;p45"/>
          <p:cNvSpPr txBox="1"/>
          <p:nvPr>
            <p:ph idx="1" type="body"/>
          </p:nvPr>
        </p:nvSpPr>
        <p:spPr>
          <a:xfrm>
            <a:off x="379488" y="1982825"/>
            <a:ext cx="2136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[ 2 1 1 1 1 1 1 1 ]</a:t>
            </a:r>
            <a:endParaRPr/>
          </a:p>
        </p:txBody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2360688" y="1982825"/>
            <a:ext cx="2136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[ 3 1 1 1 1 1 1 1 ]</a:t>
            </a:r>
            <a:endParaRPr/>
          </a:p>
        </p:txBody>
      </p:sp>
      <p:sp>
        <p:nvSpPr>
          <p:cNvPr id="386" name="Google Shape;386;p45"/>
          <p:cNvSpPr txBox="1"/>
          <p:nvPr>
            <p:ph idx="1" type="body"/>
          </p:nvPr>
        </p:nvSpPr>
        <p:spPr>
          <a:xfrm>
            <a:off x="6246888" y="1982825"/>
            <a:ext cx="2136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[ 1 1 1 1 1 1 1 8 ]</a:t>
            </a:r>
            <a:endParaRPr/>
          </a:p>
        </p:txBody>
      </p:sp>
      <p:cxnSp>
        <p:nvCxnSpPr>
          <p:cNvPr id="387" name="Google Shape;387;p45"/>
          <p:cNvCxnSpPr/>
          <p:nvPr/>
        </p:nvCxnSpPr>
        <p:spPr>
          <a:xfrm flipH="1">
            <a:off x="2125150" y="1523300"/>
            <a:ext cx="1974600" cy="4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45"/>
          <p:cNvCxnSpPr/>
          <p:nvPr/>
        </p:nvCxnSpPr>
        <p:spPr>
          <a:xfrm flipH="1">
            <a:off x="3704825" y="1523300"/>
            <a:ext cx="601800" cy="4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5"/>
          <p:cNvCxnSpPr/>
          <p:nvPr/>
        </p:nvCxnSpPr>
        <p:spPr>
          <a:xfrm>
            <a:off x="5087075" y="1523300"/>
            <a:ext cx="1683300" cy="4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45"/>
          <p:cNvSpPr txBox="1"/>
          <p:nvPr>
            <p:ph idx="1" type="body"/>
          </p:nvPr>
        </p:nvSpPr>
        <p:spPr>
          <a:xfrm>
            <a:off x="4265688" y="1906625"/>
            <a:ext cx="21366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391" name="Google Shape;391;p45"/>
          <p:cNvSpPr txBox="1"/>
          <p:nvPr>
            <p:ph idx="1" type="body"/>
          </p:nvPr>
        </p:nvSpPr>
        <p:spPr>
          <a:xfrm>
            <a:off x="311700" y="2973275"/>
            <a:ext cx="85206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 factor </a:t>
            </a:r>
            <a:r>
              <a:rPr b="1" lang="en"/>
              <a:t>b</a:t>
            </a:r>
            <a:r>
              <a:rPr lang="en"/>
              <a:t> = 7 * 8 = 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depth of the tree </a:t>
            </a:r>
            <a:r>
              <a:rPr b="1" lang="en"/>
              <a:t>m</a:t>
            </a:r>
            <a:r>
              <a:rPr lang="en"/>
              <a:t> =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of the shallowest solution </a:t>
            </a:r>
            <a:r>
              <a:rPr b="1" lang="en"/>
              <a:t>d</a:t>
            </a:r>
            <a:r>
              <a:rPr lang="en"/>
              <a:t> = 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number of possible states = 8</a:t>
            </a:r>
            <a:r>
              <a:rPr baseline="30000" lang="en"/>
              <a:t>8</a:t>
            </a:r>
            <a:r>
              <a:rPr lang="en"/>
              <a:t> ≈ </a:t>
            </a:r>
            <a:r>
              <a:rPr b="1" lang="en"/>
              <a:t>1.7 x 10</a:t>
            </a:r>
            <a:r>
              <a:rPr b="1" baseline="30000" lang="en"/>
              <a:t>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still be reduced even further!</a:t>
            </a:r>
            <a:endParaRPr/>
          </a:p>
        </p:txBody>
      </p:sp>
      <p:grpSp>
        <p:nvGrpSpPr>
          <p:cNvPr id="392" name="Google Shape;392;p45"/>
          <p:cNvGrpSpPr/>
          <p:nvPr/>
        </p:nvGrpSpPr>
        <p:grpSpPr>
          <a:xfrm>
            <a:off x="940200" y="2454200"/>
            <a:ext cx="6968569" cy="291616"/>
            <a:chOff x="940200" y="2454200"/>
            <a:chExt cx="6968569" cy="291616"/>
          </a:xfrm>
        </p:grpSpPr>
        <p:cxnSp>
          <p:nvCxnSpPr>
            <p:cNvPr id="393" name="Google Shape;393;p45"/>
            <p:cNvCxnSpPr/>
            <p:nvPr/>
          </p:nvCxnSpPr>
          <p:spPr>
            <a:xfrm flipH="1">
              <a:off x="940200" y="2454200"/>
              <a:ext cx="263400" cy="25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4" name="Google Shape;394;p45"/>
            <p:cNvCxnSpPr/>
            <p:nvPr/>
          </p:nvCxnSpPr>
          <p:spPr>
            <a:xfrm>
              <a:off x="1429275" y="2463625"/>
              <a:ext cx="0" cy="24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5" name="Google Shape;395;p45"/>
            <p:cNvCxnSpPr/>
            <p:nvPr/>
          </p:nvCxnSpPr>
          <p:spPr>
            <a:xfrm>
              <a:off x="1739569" y="2454216"/>
              <a:ext cx="225600" cy="29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6" name="Google Shape;396;p45"/>
            <p:cNvCxnSpPr/>
            <p:nvPr/>
          </p:nvCxnSpPr>
          <p:spPr>
            <a:xfrm flipH="1">
              <a:off x="2921400" y="2454200"/>
              <a:ext cx="263400" cy="25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7" name="Google Shape;397;p45"/>
            <p:cNvCxnSpPr/>
            <p:nvPr/>
          </p:nvCxnSpPr>
          <p:spPr>
            <a:xfrm>
              <a:off x="3410475" y="2463625"/>
              <a:ext cx="0" cy="24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8" name="Google Shape;398;p45"/>
            <p:cNvCxnSpPr/>
            <p:nvPr/>
          </p:nvCxnSpPr>
          <p:spPr>
            <a:xfrm>
              <a:off x="3720769" y="2454216"/>
              <a:ext cx="225600" cy="29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9" name="Google Shape;399;p45"/>
            <p:cNvCxnSpPr/>
            <p:nvPr/>
          </p:nvCxnSpPr>
          <p:spPr>
            <a:xfrm flipH="1">
              <a:off x="4826400" y="2454200"/>
              <a:ext cx="263400" cy="25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0" name="Google Shape;400;p45"/>
            <p:cNvCxnSpPr/>
            <p:nvPr/>
          </p:nvCxnSpPr>
          <p:spPr>
            <a:xfrm>
              <a:off x="5315475" y="2463625"/>
              <a:ext cx="0" cy="24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1" name="Google Shape;401;p45"/>
            <p:cNvCxnSpPr/>
            <p:nvPr/>
          </p:nvCxnSpPr>
          <p:spPr>
            <a:xfrm>
              <a:off x="5625769" y="2454216"/>
              <a:ext cx="225600" cy="29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2" name="Google Shape;402;p45"/>
            <p:cNvCxnSpPr/>
            <p:nvPr/>
          </p:nvCxnSpPr>
          <p:spPr>
            <a:xfrm flipH="1">
              <a:off x="6883800" y="2454200"/>
              <a:ext cx="263400" cy="253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3" name="Google Shape;403;p45"/>
            <p:cNvCxnSpPr/>
            <p:nvPr/>
          </p:nvCxnSpPr>
          <p:spPr>
            <a:xfrm>
              <a:off x="7372875" y="2463625"/>
              <a:ext cx="0" cy="24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04" name="Google Shape;404;p45"/>
            <p:cNvCxnSpPr/>
            <p:nvPr/>
          </p:nvCxnSpPr>
          <p:spPr>
            <a:xfrm>
              <a:off x="7683169" y="2454216"/>
              <a:ext cx="225600" cy="29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 Reduction</a:t>
            </a:r>
            <a:endParaRPr/>
          </a:p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space reduction techniques are </a:t>
            </a:r>
            <a:r>
              <a:rPr b="1" lang="en"/>
              <a:t>very case-specific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all problems can be reduced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</a:t>
            </a:r>
            <a:r>
              <a:rPr b="1" lang="en"/>
              <a:t>workaround </a:t>
            </a:r>
            <a:r>
              <a:rPr lang="en"/>
              <a:t>to turn the exponential state space into something manageable </a:t>
            </a:r>
            <a:r>
              <a:rPr b="1" lang="en"/>
              <a:t>in practice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state space most likely still has exponential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the goal still </a:t>
            </a:r>
            <a:r>
              <a:rPr b="1" lang="en"/>
              <a:t>exists</a:t>
            </a:r>
            <a:r>
              <a:rPr lang="en"/>
              <a:t> and </a:t>
            </a:r>
            <a:r>
              <a:rPr b="1" lang="en"/>
              <a:t>is reachable</a:t>
            </a:r>
            <a:r>
              <a:rPr lang="en"/>
              <a:t> in the new state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Optimality</a:t>
            </a:r>
            <a:r>
              <a:rPr lang="en"/>
              <a:t> should also be preserved, if applicable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Uninformed Search</a:t>
            </a:r>
            <a:endParaRPr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311700" y="1152475"/>
            <a:ext cx="85206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search strategy where </a:t>
            </a:r>
            <a:r>
              <a:rPr b="1" lang="en"/>
              <a:t>no </a:t>
            </a:r>
            <a:r>
              <a:rPr b="1" lang="en"/>
              <a:t>domain knowledge</a:t>
            </a:r>
            <a:r>
              <a:rPr lang="en"/>
              <a:t> (about the goal)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information about the states beyond the problem definition</a:t>
            </a:r>
            <a:br>
              <a:rPr lang="en"/>
            </a:br>
            <a:r>
              <a:rPr lang="en"/>
              <a:t>(as opposed to </a:t>
            </a:r>
            <a:r>
              <a:rPr b="1" lang="en"/>
              <a:t>Informed Search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called “</a:t>
            </a:r>
            <a:r>
              <a:rPr b="1" lang="en"/>
              <a:t>blind search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there are no domain knowledge to be used, the idea is to </a:t>
            </a:r>
            <a:r>
              <a:rPr b="1" lang="en"/>
              <a:t>explore</a:t>
            </a:r>
            <a:r>
              <a:rPr lang="en"/>
              <a:t> the </a:t>
            </a:r>
            <a:r>
              <a:rPr b="1" lang="en"/>
              <a:t>state space</a:t>
            </a:r>
            <a:r>
              <a:rPr lang="en"/>
              <a:t> (via the </a:t>
            </a:r>
            <a:r>
              <a:rPr b="1" lang="en"/>
              <a:t>search tree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Uninformed Search</a:t>
            </a:r>
            <a:endParaRPr/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Uninformed search strategies: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Breadth-First Search (BFS)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Uniform-Cost Search (UCS)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Depth-First Search (DFS)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Depth-Limited Search (DLS)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Iterative Deepening Search (IDS)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485875" y="1241200"/>
            <a:ext cx="8183700" cy="12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Strategies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Search: Mechanics</a:t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788" y="1108000"/>
            <a:ext cx="6028431" cy="40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Search: Algorithm</a:t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425"/>
            <a:ext cx="4470585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Search: Analysis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the search strategy: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Completeness: Yes, as long as the branching factor is finite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Optimality: Yes, if path cost is the same for all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complexity: Exponentially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complexity: Exponentially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Implementation: Frontier is stored in a </a:t>
            </a:r>
            <a:r>
              <a:rPr b="1" lang="en"/>
              <a:t>queue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