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15a13a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15a13a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15a13a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15a13a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15a13a2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15a13a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15a13a2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15a13a2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15a13a2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15a13a2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15a13a2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15a13a2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15a13a2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515a13a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15a13a2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15a13a2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15a13a2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15a13a2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15a13a2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15a13a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515a13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515a13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15a13a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15a13a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15a13a2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15a13a2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2de008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2de008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2de0080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2de0080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35f4f16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35f4f16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27b4d07c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27b4d07c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15a13a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15a13a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15a13a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15a13a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15a13a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15a13a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7b4d07c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7b4d07c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15a13a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15a13a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15a13a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15a13a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Artificial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Informed Search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Alvin Tjondrowiguno &amp; Andre Gunawan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Best-First Search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 best-first search expands nodes that </a:t>
            </a:r>
            <a:r>
              <a:rPr b="1" lang="en"/>
              <a:t>appears </a:t>
            </a:r>
            <a:r>
              <a:rPr lang="en"/>
              <a:t>to be </a:t>
            </a:r>
            <a:r>
              <a:rPr b="1" lang="en"/>
              <a:t>closest</a:t>
            </a:r>
            <a:r>
              <a:rPr lang="en"/>
              <a:t> to the 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assumed that this would lead to the goal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evaluation function </a:t>
            </a:r>
            <a:r>
              <a:rPr b="1" i="1" lang="en"/>
              <a:t>f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</a:t>
            </a:r>
            <a:r>
              <a:rPr lang="en"/>
              <a:t> contains </a:t>
            </a:r>
            <a:r>
              <a:rPr b="1" lang="en"/>
              <a:t>only</a:t>
            </a:r>
            <a:r>
              <a:rPr lang="en"/>
              <a:t> the heuristic component </a:t>
            </a: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is the </a:t>
            </a:r>
            <a:r>
              <a:rPr b="1" lang="en"/>
              <a:t>estimated</a:t>
            </a:r>
            <a:r>
              <a:rPr lang="en"/>
              <a:t> cost of the cheapest path from the state at node </a:t>
            </a:r>
            <a:r>
              <a:rPr b="1" lang="en"/>
              <a:t>n</a:t>
            </a:r>
            <a:r>
              <a:rPr lang="en"/>
              <a:t> to a goal state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Path-Finding Problem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375" y="1145600"/>
            <a:ext cx="6165229" cy="377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3"/>
          <p:cNvGrpSpPr/>
          <p:nvPr/>
        </p:nvGrpSpPr>
        <p:grpSpPr>
          <a:xfrm>
            <a:off x="867025" y="1805400"/>
            <a:ext cx="1399225" cy="695750"/>
            <a:chOff x="867025" y="1805400"/>
            <a:chExt cx="1399225" cy="695750"/>
          </a:xfrm>
        </p:grpSpPr>
        <p:sp>
          <p:nvSpPr>
            <p:cNvPr id="121" name="Google Shape;121;p23"/>
            <p:cNvSpPr/>
            <p:nvPr/>
          </p:nvSpPr>
          <p:spPr>
            <a:xfrm>
              <a:off x="1344650" y="2022650"/>
              <a:ext cx="921600" cy="478500"/>
            </a:xfrm>
            <a:prstGeom prst="ellipse">
              <a:avLst/>
            </a:prstGeom>
            <a:noFill/>
            <a:ln cap="flat" cmpd="sng" w="28575">
              <a:solidFill>
                <a:srgbClr val="7E57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867025" y="1805400"/>
              <a:ext cx="6771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7E57C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Start </a:t>
              </a:r>
              <a:endParaRPr b="1">
                <a:solidFill>
                  <a:srgbClr val="7E57C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23" name="Google Shape;123;p23"/>
          <p:cNvGrpSpPr/>
          <p:nvPr/>
        </p:nvGrpSpPr>
        <p:grpSpPr>
          <a:xfrm>
            <a:off x="5173449" y="3966244"/>
            <a:ext cx="1822551" cy="752181"/>
            <a:chOff x="5173449" y="3966244"/>
            <a:chExt cx="1822551" cy="752181"/>
          </a:xfrm>
        </p:grpSpPr>
        <p:sp>
          <p:nvSpPr>
            <p:cNvPr id="124" name="Google Shape;124;p23"/>
            <p:cNvSpPr/>
            <p:nvPr/>
          </p:nvSpPr>
          <p:spPr>
            <a:xfrm>
              <a:off x="5173449" y="3966244"/>
              <a:ext cx="1013700" cy="478500"/>
            </a:xfrm>
            <a:prstGeom prst="ellipse">
              <a:avLst/>
            </a:prstGeom>
            <a:noFill/>
            <a:ln cap="flat" cmpd="sng" w="28575">
              <a:solidFill>
                <a:srgbClr val="0096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3"/>
            <p:cNvSpPr txBox="1"/>
            <p:nvPr/>
          </p:nvSpPr>
          <p:spPr>
            <a:xfrm>
              <a:off x="5749200" y="4393225"/>
              <a:ext cx="12468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009688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Destination </a:t>
              </a:r>
              <a:endParaRPr b="1">
                <a:solidFill>
                  <a:srgbClr val="00968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Best-First Search: Heuristic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greedy best-first search on the pathfinding problem, first we need to define a heuristic to estimate the cost of the cheapest path from each state to the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very common heuristic to use is the </a:t>
            </a:r>
            <a:r>
              <a:rPr b="1" lang="en"/>
              <a:t>straight-line distance </a:t>
            </a:r>
            <a:r>
              <a:rPr lang="en"/>
              <a:t>heuristic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h</a:t>
            </a:r>
            <a:r>
              <a:rPr b="1" baseline="-25000" i="1" lang="en"/>
              <a:t>SLD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= The straight-line distance from a city </a:t>
            </a:r>
            <a:r>
              <a:rPr b="1" lang="en"/>
              <a:t>n</a:t>
            </a:r>
            <a:r>
              <a:rPr lang="en"/>
              <a:t> to the destination city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2571750"/>
            <a:ext cx="59531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Path-Finding Problem: Solution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64100" y="2372925"/>
            <a:ext cx="9108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366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2064300" y="1306125"/>
            <a:ext cx="9108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Sibiu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253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837050" y="2366125"/>
            <a:ext cx="13653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Timisoara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329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837050" y="3426125"/>
            <a:ext cx="13653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Zerind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374</a:t>
            </a:r>
            <a:endParaRPr/>
          </a:p>
        </p:txBody>
      </p:sp>
      <p:grpSp>
        <p:nvGrpSpPr>
          <p:cNvPr id="142" name="Google Shape;142;p25"/>
          <p:cNvGrpSpPr/>
          <p:nvPr/>
        </p:nvGrpSpPr>
        <p:grpSpPr>
          <a:xfrm>
            <a:off x="343050" y="2734449"/>
            <a:ext cx="1187700" cy="974176"/>
            <a:chOff x="5099075" y="3966249"/>
            <a:chExt cx="1187700" cy="974176"/>
          </a:xfrm>
        </p:grpSpPr>
        <p:sp>
          <p:nvSpPr>
            <p:cNvPr id="143" name="Google Shape;143;p25"/>
            <p:cNvSpPr/>
            <p:nvPr/>
          </p:nvSpPr>
          <p:spPr>
            <a:xfrm>
              <a:off x="5268456" y="3966249"/>
              <a:ext cx="816300" cy="385200"/>
            </a:xfrm>
            <a:prstGeom prst="ellipse">
              <a:avLst/>
            </a:prstGeom>
            <a:noFill/>
            <a:ln cap="flat" cmpd="sng" w="28575">
              <a:solidFill>
                <a:srgbClr val="0096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 txBox="1"/>
            <p:nvPr/>
          </p:nvSpPr>
          <p:spPr>
            <a:xfrm>
              <a:off x="5099075" y="4317025"/>
              <a:ext cx="11877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i="1" lang="en">
                  <a:solidFill>
                    <a:srgbClr val="009688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SLD</a:t>
              </a:r>
              <a:r>
                <a:rPr b="1" lang="en">
                  <a:solidFill>
                    <a:srgbClr val="009688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to goal (Bucharest)</a:t>
              </a:r>
              <a:endParaRPr b="1">
                <a:solidFill>
                  <a:srgbClr val="00968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45" name="Google Shape;145;p25"/>
          <p:cNvGrpSpPr/>
          <p:nvPr/>
        </p:nvGrpSpPr>
        <p:grpSpPr>
          <a:xfrm>
            <a:off x="1412425" y="1876700"/>
            <a:ext cx="658200" cy="1673650"/>
            <a:chOff x="1260025" y="1876700"/>
            <a:chExt cx="658200" cy="1673650"/>
          </a:xfrm>
        </p:grpSpPr>
        <p:cxnSp>
          <p:nvCxnSpPr>
            <p:cNvPr id="146" name="Google Shape;146;p25"/>
            <p:cNvCxnSpPr/>
            <p:nvPr/>
          </p:nvCxnSpPr>
          <p:spPr>
            <a:xfrm flipH="1" rot="10800000">
              <a:off x="1260025" y="1876700"/>
              <a:ext cx="658200" cy="77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25"/>
            <p:cNvCxnSpPr/>
            <p:nvPr/>
          </p:nvCxnSpPr>
          <p:spPr>
            <a:xfrm>
              <a:off x="1269425" y="2722925"/>
              <a:ext cx="57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5"/>
            <p:cNvCxnSpPr/>
            <p:nvPr/>
          </p:nvCxnSpPr>
          <p:spPr>
            <a:xfrm>
              <a:off x="1260025" y="2807550"/>
              <a:ext cx="611100" cy="7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9" name="Google Shape;149;p25"/>
          <p:cNvGrpSpPr/>
          <p:nvPr/>
        </p:nvGrpSpPr>
        <p:grpSpPr>
          <a:xfrm>
            <a:off x="1943250" y="1667649"/>
            <a:ext cx="1187700" cy="687986"/>
            <a:chOff x="5099075" y="3966249"/>
            <a:chExt cx="1187700" cy="687986"/>
          </a:xfrm>
        </p:grpSpPr>
        <p:sp>
          <p:nvSpPr>
            <p:cNvPr id="150" name="Google Shape;150;p25"/>
            <p:cNvSpPr/>
            <p:nvPr/>
          </p:nvSpPr>
          <p:spPr>
            <a:xfrm>
              <a:off x="5268456" y="3966249"/>
              <a:ext cx="816300" cy="385200"/>
            </a:xfrm>
            <a:prstGeom prst="ellipse">
              <a:avLst/>
            </a:prstGeom>
            <a:noFill/>
            <a:ln cap="flat" cmpd="sng" w="28575">
              <a:solidFill>
                <a:srgbClr val="0096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5099075" y="4269034"/>
              <a:ext cx="11877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009688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Lowest!</a:t>
              </a:r>
              <a:endParaRPr b="1">
                <a:solidFill>
                  <a:srgbClr val="00968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121700" y="1153725"/>
            <a:ext cx="9108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366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894450" y="1985125"/>
            <a:ext cx="13653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Fagaras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176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476700" y="3730925"/>
            <a:ext cx="22008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Rimnicu Vilcea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193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94450" y="2823325"/>
            <a:ext cx="13653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Oradea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380</a:t>
            </a:r>
            <a:endParaRPr/>
          </a:p>
        </p:txBody>
      </p:sp>
      <p:grpSp>
        <p:nvGrpSpPr>
          <p:cNvPr id="156" name="Google Shape;156;p25"/>
          <p:cNvGrpSpPr/>
          <p:nvPr/>
        </p:nvGrpSpPr>
        <p:grpSpPr>
          <a:xfrm>
            <a:off x="3104975" y="1532725"/>
            <a:ext cx="827400" cy="2237950"/>
            <a:chOff x="2952575" y="1532725"/>
            <a:chExt cx="827400" cy="2237950"/>
          </a:xfrm>
        </p:grpSpPr>
        <p:cxnSp>
          <p:nvCxnSpPr>
            <p:cNvPr id="157" name="Google Shape;157;p25"/>
            <p:cNvCxnSpPr/>
            <p:nvPr/>
          </p:nvCxnSpPr>
          <p:spPr>
            <a:xfrm flipH="1" rot="10800000">
              <a:off x="2971375" y="1532725"/>
              <a:ext cx="799200" cy="8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25"/>
            <p:cNvCxnSpPr/>
            <p:nvPr/>
          </p:nvCxnSpPr>
          <p:spPr>
            <a:xfrm>
              <a:off x="2980775" y="1720775"/>
              <a:ext cx="742800" cy="60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5"/>
            <p:cNvCxnSpPr/>
            <p:nvPr/>
          </p:nvCxnSpPr>
          <p:spPr>
            <a:xfrm>
              <a:off x="2980775" y="1833600"/>
              <a:ext cx="799200" cy="119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5"/>
            <p:cNvCxnSpPr/>
            <p:nvPr/>
          </p:nvCxnSpPr>
          <p:spPr>
            <a:xfrm>
              <a:off x="2952575" y="2021675"/>
              <a:ext cx="789900" cy="17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1" name="Google Shape;161;p25"/>
          <p:cNvGrpSpPr/>
          <p:nvPr/>
        </p:nvGrpSpPr>
        <p:grpSpPr>
          <a:xfrm>
            <a:off x="4000650" y="2344046"/>
            <a:ext cx="1187700" cy="687986"/>
            <a:chOff x="5099075" y="3966249"/>
            <a:chExt cx="1187700" cy="687986"/>
          </a:xfrm>
        </p:grpSpPr>
        <p:sp>
          <p:nvSpPr>
            <p:cNvPr id="162" name="Google Shape;162;p25"/>
            <p:cNvSpPr/>
            <p:nvPr/>
          </p:nvSpPr>
          <p:spPr>
            <a:xfrm>
              <a:off x="5268456" y="3966249"/>
              <a:ext cx="816300" cy="385200"/>
            </a:xfrm>
            <a:prstGeom prst="ellipse">
              <a:avLst/>
            </a:prstGeom>
            <a:noFill/>
            <a:ln cap="flat" cmpd="sng" w="28575">
              <a:solidFill>
                <a:srgbClr val="0096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 txBox="1"/>
            <p:nvPr/>
          </p:nvSpPr>
          <p:spPr>
            <a:xfrm>
              <a:off x="5099075" y="4269034"/>
              <a:ext cx="11877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009688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Lowest!</a:t>
              </a:r>
              <a:endParaRPr b="1">
                <a:solidFill>
                  <a:srgbClr val="00968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161700" y="1439725"/>
            <a:ext cx="9108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Sibiu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253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5986650" y="2372925"/>
            <a:ext cx="13038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Bucharest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66" name="Google Shape;166;p25"/>
          <p:cNvGrpSpPr/>
          <p:nvPr/>
        </p:nvGrpSpPr>
        <p:grpSpPr>
          <a:xfrm>
            <a:off x="5192475" y="1824325"/>
            <a:ext cx="799300" cy="827325"/>
            <a:chOff x="2975500" y="1352300"/>
            <a:chExt cx="799300" cy="827325"/>
          </a:xfrm>
        </p:grpSpPr>
        <p:cxnSp>
          <p:nvCxnSpPr>
            <p:cNvPr id="167" name="Google Shape;167;p25"/>
            <p:cNvCxnSpPr/>
            <p:nvPr/>
          </p:nvCxnSpPr>
          <p:spPr>
            <a:xfrm flipH="1" rot="10800000">
              <a:off x="2984900" y="1352300"/>
              <a:ext cx="789900" cy="36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25"/>
            <p:cNvCxnSpPr/>
            <p:nvPr/>
          </p:nvCxnSpPr>
          <p:spPr>
            <a:xfrm>
              <a:off x="2975500" y="1822325"/>
              <a:ext cx="799200" cy="35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5"/>
          <p:cNvGrpSpPr/>
          <p:nvPr/>
        </p:nvGrpSpPr>
        <p:grpSpPr>
          <a:xfrm>
            <a:off x="6058050" y="2725046"/>
            <a:ext cx="1187700" cy="687986"/>
            <a:chOff x="5099075" y="3966249"/>
            <a:chExt cx="1187700" cy="687986"/>
          </a:xfrm>
        </p:grpSpPr>
        <p:sp>
          <p:nvSpPr>
            <p:cNvPr id="170" name="Google Shape;170;p25"/>
            <p:cNvSpPr/>
            <p:nvPr/>
          </p:nvSpPr>
          <p:spPr>
            <a:xfrm>
              <a:off x="5268456" y="3966249"/>
              <a:ext cx="816300" cy="385200"/>
            </a:xfrm>
            <a:prstGeom prst="ellipse">
              <a:avLst/>
            </a:prstGeom>
            <a:noFill/>
            <a:ln cap="flat" cmpd="sng" w="28575">
              <a:solidFill>
                <a:srgbClr val="0096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 txBox="1"/>
            <p:nvPr/>
          </p:nvSpPr>
          <p:spPr>
            <a:xfrm>
              <a:off x="5099075" y="4269034"/>
              <a:ext cx="11877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009688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Lowest!</a:t>
              </a:r>
              <a:endParaRPr b="1">
                <a:solidFill>
                  <a:srgbClr val="00968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2" name="Google Shape;172;p25"/>
          <p:cNvSpPr txBox="1"/>
          <p:nvPr/>
        </p:nvSpPr>
        <p:spPr>
          <a:xfrm>
            <a:off x="5815350" y="3306125"/>
            <a:ext cx="1673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6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 reached</a:t>
            </a:r>
            <a:r>
              <a:rPr b="1" lang="en">
                <a:solidFill>
                  <a:srgbClr val="0096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b="1">
              <a:solidFill>
                <a:srgbClr val="0096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Best-First Search: Pseudocode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4322561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Best-First Search: Analysis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Evaluation of the search strategy: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Completeness: No (on infinite-depth state spaces)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Optimality: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 Exponential (in the worst case)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Complexity: Exponential (in the worst case)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(A-Star) Search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search is the most widely known form of best-first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expands nodes based on an evaluation function </a:t>
            </a:r>
            <a:r>
              <a:rPr b="1" i="1" lang="en"/>
              <a:t>f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</a:t>
            </a:r>
            <a:r>
              <a:rPr lang="en"/>
              <a:t> which is a combination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g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= The cost to reach state </a:t>
            </a:r>
            <a:r>
              <a:rPr b="1" lang="en"/>
              <a:t>n</a:t>
            </a:r>
            <a:r>
              <a:rPr lang="en"/>
              <a:t> from the initial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= The estimated cost to reach a goal state from state </a:t>
            </a:r>
            <a:r>
              <a:rPr b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f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=</a:t>
            </a:r>
            <a:r>
              <a:rPr b="1" lang="en"/>
              <a:t> </a:t>
            </a:r>
            <a:r>
              <a:rPr b="1" i="1" lang="en"/>
              <a:t>g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+</a:t>
            </a:r>
            <a:r>
              <a:rPr b="1" lang="en"/>
              <a:t> </a:t>
            </a: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f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is the estimated cost of the </a:t>
            </a:r>
            <a:r>
              <a:rPr i="1" lang="en"/>
              <a:t>cheapest</a:t>
            </a:r>
            <a:r>
              <a:rPr lang="en"/>
              <a:t> solution through state </a:t>
            </a:r>
            <a:r>
              <a:rPr b="1" lang="en"/>
              <a:t>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is also identical to uniform-cost search and greedy best-first search, only the cost function used is different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Search: Algorithm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4657830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Search: Heuristics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completeness </a:t>
            </a:r>
            <a:r>
              <a:rPr lang="en"/>
              <a:t>and </a:t>
            </a:r>
            <a:r>
              <a:rPr b="1" lang="en"/>
              <a:t>optimality </a:t>
            </a:r>
            <a:r>
              <a:rPr lang="en"/>
              <a:t>of A* search depends on the quality of the heuristic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search is complete and optimal IF the heuristic function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Admissible</a:t>
            </a:r>
            <a:r>
              <a:rPr lang="en"/>
              <a:t>:	The heuristic function </a:t>
            </a:r>
            <a:r>
              <a:rPr i="1" lang="en"/>
              <a:t>never overestimates</a:t>
            </a:r>
            <a:r>
              <a:rPr lang="en"/>
              <a:t> the cost to reach the goal</a:t>
            </a:r>
            <a:br>
              <a:rPr lang="en"/>
            </a:br>
            <a:r>
              <a:rPr lang="en"/>
              <a:t>		The estimation is </a:t>
            </a:r>
            <a:r>
              <a:rPr i="1" lang="en"/>
              <a:t>always</a:t>
            </a:r>
            <a:r>
              <a:rPr lang="en"/>
              <a:t> cheaper than the actual cost to reach the goal</a:t>
            </a:r>
            <a:br>
              <a:rPr lang="en"/>
            </a:br>
            <a:r>
              <a:rPr lang="en"/>
              <a:t>			</a:t>
            </a: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≤ </a:t>
            </a:r>
            <a:r>
              <a:rPr b="1" i="1" lang="en"/>
              <a:t>h</a:t>
            </a:r>
            <a:r>
              <a:rPr b="1" lang="en"/>
              <a:t>*(</a:t>
            </a:r>
            <a:r>
              <a:rPr b="1" i="1" lang="en"/>
              <a:t>n</a:t>
            </a:r>
            <a:r>
              <a:rPr b="1" lang="en"/>
              <a:t>)</a:t>
            </a:r>
            <a:br>
              <a:rPr lang="en"/>
            </a:br>
            <a:r>
              <a:rPr lang="en"/>
              <a:t>		where </a:t>
            </a:r>
            <a:r>
              <a:rPr b="1" i="1" lang="en"/>
              <a:t>h</a:t>
            </a:r>
            <a:r>
              <a:rPr b="1" lang="en"/>
              <a:t>*(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is the actual cost of reaching the goal from state </a:t>
            </a:r>
            <a:r>
              <a:rPr b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Monotonic</a:t>
            </a:r>
            <a:r>
              <a:rPr lang="en"/>
              <a:t>:	The estimated cost of a direct path is always cheaper than the estimated cost of</a:t>
            </a:r>
            <a:br>
              <a:rPr lang="en"/>
            </a:br>
            <a:r>
              <a:rPr lang="en"/>
              <a:t>		a different path passing through another state</a:t>
            </a:r>
            <a:br>
              <a:rPr lang="en"/>
            </a:br>
            <a:r>
              <a:rPr lang="en"/>
              <a:t>			</a:t>
            </a: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≤ </a:t>
            </a:r>
            <a:r>
              <a:rPr b="1" i="1" lang="en"/>
              <a:t>c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, </a:t>
            </a:r>
            <a:r>
              <a:rPr b="1" i="1" lang="en"/>
              <a:t>a</a:t>
            </a:r>
            <a:r>
              <a:rPr b="1" lang="en"/>
              <a:t>, </a:t>
            </a:r>
            <a:r>
              <a:rPr b="1" i="1" lang="en"/>
              <a:t>n</a:t>
            </a:r>
            <a:r>
              <a:rPr b="1" lang="en"/>
              <a:t>’) </a:t>
            </a:r>
            <a:r>
              <a:rPr lang="en"/>
              <a:t>+ </a:t>
            </a: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’)</a:t>
            </a:r>
            <a:br>
              <a:rPr b="1" lang="en"/>
            </a:br>
            <a:r>
              <a:rPr b="1" lang="en"/>
              <a:t>		</a:t>
            </a:r>
            <a:r>
              <a:rPr lang="en"/>
              <a:t>where </a:t>
            </a:r>
            <a:r>
              <a:rPr b="1" i="1" lang="en"/>
              <a:t>c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, </a:t>
            </a:r>
            <a:r>
              <a:rPr b="1" i="1" lang="en"/>
              <a:t>a</a:t>
            </a:r>
            <a:r>
              <a:rPr b="1" lang="en"/>
              <a:t>, </a:t>
            </a:r>
            <a:r>
              <a:rPr b="1" i="1" lang="en"/>
              <a:t>n</a:t>
            </a:r>
            <a:r>
              <a:rPr b="1" lang="en"/>
              <a:t>’) </a:t>
            </a:r>
            <a:r>
              <a:rPr lang="en"/>
              <a:t>is the path-cost of going from state </a:t>
            </a:r>
            <a:r>
              <a:rPr b="1" lang="en"/>
              <a:t>n</a:t>
            </a:r>
            <a:r>
              <a:rPr lang="en"/>
              <a:t> to </a:t>
            </a:r>
            <a:r>
              <a:rPr b="1" lang="en"/>
              <a:t>n’</a:t>
            </a:r>
            <a:r>
              <a:rPr lang="en"/>
              <a:t> using action </a:t>
            </a:r>
            <a:r>
              <a:rPr b="1" lang="en"/>
              <a:t>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Previously: Uninformed Search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0" y="1068425"/>
            <a:ext cx="6285997" cy="40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Search: Heuristics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/>
              <a:t>Every </a:t>
            </a:r>
            <a:r>
              <a:rPr b="1" lang="en"/>
              <a:t>monotonic</a:t>
            </a:r>
            <a:r>
              <a:rPr lang="en"/>
              <a:t> heuristic is </a:t>
            </a:r>
            <a:r>
              <a:rPr b="1" lang="en"/>
              <a:t>admissible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Monotonicity is the slightly stronger condition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is actually difficult to find a heuristic that is admissible but not monotonic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h</a:t>
            </a:r>
            <a:r>
              <a:rPr b="1" baseline="-25000" i="1" lang="en"/>
              <a:t>SLD</a:t>
            </a:r>
            <a:r>
              <a:rPr lang="en"/>
              <a:t> (straight line distance) is an admissible and monotonic heuristic, therefore it is very commonly used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Search: Analysis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search strategy: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Completeness: Yes (as long as </a:t>
            </a: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is admissible and monotonic)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Optimality: Yes </a:t>
            </a:r>
            <a:r>
              <a:rPr lang="en"/>
              <a:t>(as long as </a:t>
            </a: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is admissible and monotonic)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 Exponential (in the worst case)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Complexity: Exponential (in the worst case)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A* usually runs out of space long before it runs out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11841" l="38957" r="34828" t="14057"/>
          <a:stretch/>
        </p:blipFill>
        <p:spPr>
          <a:xfrm>
            <a:off x="0" y="0"/>
            <a:ext cx="32363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3719975" y="725200"/>
            <a:ext cx="49017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Goal: Go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Exit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with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all </a:t>
            </a:r>
            <a:r>
              <a:rPr b="1"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Cracked Path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explored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Action: Up, Down, Left, Right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Condition: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When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Cracked Path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explored, that tile become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Magma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cannot be explore again!</a:t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24878" l="38020" r="34203" t="25718"/>
          <a:stretch/>
        </p:blipFill>
        <p:spPr>
          <a:xfrm>
            <a:off x="0" y="0"/>
            <a:ext cx="5143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5452375" y="738625"/>
            <a:ext cx="35319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Goal: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Treasure Chest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with Shortest Path!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Action: Up, Down, Left, Right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Cannot go into tile with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rock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You can cut the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tree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with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blade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Your blade can only cut 2 Trees</a:t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Search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search strategy that </a:t>
            </a:r>
            <a:r>
              <a:rPr b="1" lang="en"/>
              <a:t>uses</a:t>
            </a:r>
            <a:r>
              <a:rPr b="1" lang="en"/>
              <a:t> </a:t>
            </a:r>
            <a:r>
              <a:rPr b="1" lang="en"/>
              <a:t>domain knowledge</a:t>
            </a:r>
            <a:r>
              <a:rPr lang="en"/>
              <a:t> (about the goal)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Problem-specific knowledge beyond the definition of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</a:t>
            </a:r>
            <a:r>
              <a:rPr b="1" lang="en"/>
              <a:t>heuristic </a:t>
            </a:r>
            <a:r>
              <a:rPr lang="en"/>
              <a:t>function to estimate </a:t>
            </a:r>
            <a:r>
              <a:rPr i="1" lang="en"/>
              <a:t>how close a state is to the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called “</a:t>
            </a:r>
            <a:r>
              <a:rPr b="1" lang="en"/>
              <a:t>heuristic search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general approach</a:t>
            </a:r>
            <a:r>
              <a:rPr lang="en"/>
              <a:t> is called </a:t>
            </a:r>
            <a:r>
              <a:rPr b="1" lang="en"/>
              <a:t>best-first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 still exploring the </a:t>
            </a:r>
            <a:r>
              <a:rPr b="1" lang="en"/>
              <a:t>search tree</a:t>
            </a:r>
            <a:r>
              <a:rPr lang="en"/>
              <a:t> by expanding nodes in a </a:t>
            </a:r>
            <a:r>
              <a:rPr b="1" lang="en"/>
              <a:t>certain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Best-first search selects nodes to expand based on an </a:t>
            </a:r>
            <a:r>
              <a:rPr b="1" lang="en"/>
              <a:t>evaluation function</a:t>
            </a:r>
            <a:r>
              <a:rPr lang="en"/>
              <a:t> </a:t>
            </a:r>
            <a:r>
              <a:rPr i="1" lang="en"/>
              <a:t>f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problem-solving approach that is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Practical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Not</a:t>
            </a:r>
            <a:r>
              <a:rPr lang="en"/>
              <a:t> guaranteed to be </a:t>
            </a:r>
            <a:r>
              <a:rPr b="1" lang="en"/>
              <a:t>optimal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Sufficiently satisfactory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when finding an optimal solution is considered </a:t>
            </a:r>
            <a:r>
              <a:rPr b="1" lang="en"/>
              <a:t>infeasible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some kind of </a:t>
            </a:r>
            <a:r>
              <a:rPr b="1" lang="en"/>
              <a:t>rule of thumb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Supposed to work in </a:t>
            </a:r>
            <a:r>
              <a:rPr b="1" lang="en"/>
              <a:t>most</a:t>
            </a:r>
            <a:r>
              <a:rPr lang="en"/>
              <a:t>, but </a:t>
            </a:r>
            <a:r>
              <a:rPr b="1" lang="en"/>
              <a:t>not all</a:t>
            </a:r>
            <a:r>
              <a:rPr lang="en"/>
              <a:t>, situations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892875" y="1190100"/>
            <a:ext cx="49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Uniform-cost search selects nodes to expand based on the </a:t>
            </a:r>
            <a:r>
              <a:rPr b="1" lang="en"/>
              <a:t>total path-cost </a:t>
            </a:r>
            <a:r>
              <a:rPr lang="en"/>
              <a:t>from the initial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nodes with the lowest total path-cost are expanded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b="1" i="1" lang="en"/>
              <a:t>g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be the total path-cost from the initial state to the state </a:t>
            </a:r>
            <a:r>
              <a:rPr b="1" lang="en"/>
              <a:t>n</a:t>
            </a:r>
            <a:r>
              <a:rPr lang="en"/>
              <a:t> in the search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Best-first </a:t>
            </a:r>
            <a:r>
              <a:rPr i="1" lang="en"/>
              <a:t>search </a:t>
            </a:r>
            <a:r>
              <a:rPr lang="en"/>
              <a:t>is implemented the same way as uniform-cost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Best-first search uses </a:t>
            </a:r>
            <a:r>
              <a:rPr b="1" i="1" lang="en"/>
              <a:t>f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Uniform-cost search uses </a:t>
            </a:r>
            <a:r>
              <a:rPr b="1" i="1" lang="en"/>
              <a:t>g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</a:t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675"/>
            <a:ext cx="3635768" cy="23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Search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choice of the evaluation function </a:t>
            </a:r>
            <a:r>
              <a:rPr b="1" i="1" lang="en"/>
              <a:t>f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</a:t>
            </a:r>
            <a:r>
              <a:rPr lang="en"/>
              <a:t> determines the search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best-first algorithms include a </a:t>
            </a:r>
            <a:r>
              <a:rPr b="1" lang="en"/>
              <a:t>heuristic function </a:t>
            </a: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</a:t>
            </a:r>
            <a:r>
              <a:rPr lang="en"/>
              <a:t> as a component of </a:t>
            </a:r>
            <a:r>
              <a:rPr b="1" i="1" lang="en"/>
              <a:t>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is the </a:t>
            </a:r>
            <a:r>
              <a:rPr b="1" lang="en"/>
              <a:t>estimated</a:t>
            </a:r>
            <a:r>
              <a:rPr lang="en"/>
              <a:t> cost of the cheapest path from the state at node </a:t>
            </a:r>
            <a:r>
              <a:rPr b="1" lang="en"/>
              <a:t>n</a:t>
            </a:r>
            <a:r>
              <a:rPr lang="en"/>
              <a:t> to a goal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heuristic function is the most common form of </a:t>
            </a:r>
            <a:r>
              <a:rPr b="1" lang="en"/>
              <a:t>additional domain knowledge</a:t>
            </a:r>
            <a:r>
              <a:rPr lang="en"/>
              <a:t> used in the search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h</a:t>
            </a:r>
            <a:r>
              <a:rPr b="1" lang="en"/>
              <a:t>(</a:t>
            </a:r>
            <a:r>
              <a:rPr b="1" i="1" lang="en"/>
              <a:t>n</a:t>
            </a:r>
            <a:r>
              <a:rPr b="1" lang="en"/>
              <a:t>) </a:t>
            </a:r>
            <a:r>
              <a:rPr lang="en"/>
              <a:t>is arbitrary and problem-specific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Search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nformed search strategies: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 Search / Greedy Best-First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Best-First 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“Greedy” Algorithms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problem-solving </a:t>
            </a:r>
            <a:r>
              <a:rPr b="1" lang="en"/>
              <a:t>heuristic </a:t>
            </a:r>
            <a:r>
              <a:rPr lang="en"/>
              <a:t>where </a:t>
            </a:r>
            <a:r>
              <a:rPr b="1" lang="en"/>
              <a:t>locally optimal </a:t>
            </a:r>
            <a:r>
              <a:rPr lang="en"/>
              <a:t>decisions are chosen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Locally optimal </a:t>
            </a:r>
            <a:r>
              <a:rPr lang="en"/>
              <a:t>means that each chosen decision is optimal with respect to each particular “</a:t>
            </a:r>
            <a:r>
              <a:rPr i="1" lang="en"/>
              <a:t>current</a:t>
            </a:r>
            <a:r>
              <a:rPr lang="en"/>
              <a:t>” situations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 heuristics do </a:t>
            </a:r>
            <a:r>
              <a:rPr b="1" lang="en"/>
              <a:t>not </a:t>
            </a:r>
            <a:r>
              <a:rPr lang="en"/>
              <a:t>take into account </a:t>
            </a:r>
            <a:r>
              <a:rPr b="1" lang="en"/>
              <a:t>future</a:t>
            </a:r>
            <a:r>
              <a:rPr lang="en"/>
              <a:t> ramifications of each decision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 heuristics are usually </a:t>
            </a:r>
            <a:r>
              <a:rPr b="1" lang="en"/>
              <a:t>not optimal</a:t>
            </a:r>
            <a:r>
              <a:rPr lang="en"/>
              <a:t> in the long run, but very </a:t>
            </a:r>
            <a:r>
              <a:rPr b="1" lang="en"/>
              <a:t>practical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