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5" r:id="rId2"/>
    <p:sldId id="266" r:id="rId3"/>
    <p:sldId id="29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4" r:id="rId13"/>
    <p:sldId id="281" r:id="rId14"/>
    <p:sldId id="282" r:id="rId15"/>
    <p:sldId id="296" r:id="rId16"/>
    <p:sldId id="283" r:id="rId17"/>
    <p:sldId id="284" r:id="rId18"/>
    <p:sldId id="285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9" r:id="rId37"/>
    <p:sldId id="295" r:id="rId38"/>
    <p:sldId id="288" r:id="rId39"/>
    <p:sldId id="299" r:id="rId40"/>
    <p:sldId id="300" r:id="rId41"/>
    <p:sldId id="289" r:id="rId42"/>
    <p:sldId id="297" r:id="rId43"/>
    <p:sldId id="291" r:id="rId44"/>
    <p:sldId id="31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2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unitx.petra.ac.id\inforadmin$\INFORMAT\Jurusan\Open%20Forum\Genap%201920\IPS264%20-%201020%20Gasa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Range Penyelesaian SKS</a:t>
            </a:r>
          </a:p>
        </c:rich>
      </c:tx>
      <c:layout>
        <c:manualLayout>
          <c:xMode val="edge"/>
          <c:yMode val="edge"/>
          <c:x val="0.20904524934383203"/>
          <c:y val="4.56729822834645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403418597852387"/>
          <c:y val="0.2339750913182696"/>
          <c:w val="0.86412068761753502"/>
          <c:h val="0.573719744465346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'Angkt 12-19'!$A$4:$A$11</c:f>
              <c:strCache>
                <c:ptCount val="8"/>
                <c:pt idx="0">
                  <c:v>000 - 019</c:v>
                </c:pt>
                <c:pt idx="1">
                  <c:v>020 - 039</c:v>
                </c:pt>
                <c:pt idx="2">
                  <c:v>040 - 059</c:v>
                </c:pt>
                <c:pt idx="3">
                  <c:v>060 - 079</c:v>
                </c:pt>
                <c:pt idx="4">
                  <c:v>080 - 99</c:v>
                </c:pt>
                <c:pt idx="5">
                  <c:v>100 - 119</c:v>
                </c:pt>
                <c:pt idx="6">
                  <c:v>120 - 139</c:v>
                </c:pt>
                <c:pt idx="7">
                  <c:v>140 - ...</c:v>
                </c:pt>
              </c:strCache>
            </c:strRef>
          </c:cat>
          <c:val>
            <c:numRef>
              <c:f>'Angkt 12-19'!$B$4:$B$11</c:f>
              <c:numCache>
                <c:formatCode>0</c:formatCode>
                <c:ptCount val="8"/>
                <c:pt idx="0" formatCode="General">
                  <c:v>219</c:v>
                </c:pt>
                <c:pt idx="1">
                  <c:v>25</c:v>
                </c:pt>
                <c:pt idx="2">
                  <c:v>126</c:v>
                </c:pt>
                <c:pt idx="3">
                  <c:v>83</c:v>
                </c:pt>
                <c:pt idx="4">
                  <c:v>53</c:v>
                </c:pt>
                <c:pt idx="5">
                  <c:v>79</c:v>
                </c:pt>
                <c:pt idx="6">
                  <c:v>49</c:v>
                </c:pt>
                <c:pt idx="7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E-46A6-9E01-1CC302E84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22592"/>
        <c:axId val="447715928"/>
      </c:barChart>
      <c:catAx>
        <c:axId val="44772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15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159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22592"/>
        <c:crosses val="autoZero"/>
        <c:crossBetween val="between"/>
        <c:majorUnit val="50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Range IPS</a:t>
            </a:r>
          </a:p>
        </c:rich>
      </c:tx>
      <c:layout>
        <c:manualLayout>
          <c:xMode val="edge"/>
          <c:yMode val="edge"/>
          <c:x val="0.39194969378827643"/>
          <c:y val="3.49854384640276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169502045714345"/>
          <c:y val="0.21865920340288386"/>
          <c:w val="0.86864496640476696"/>
          <c:h val="0.6064148574373312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'Angkt 12-19'!$A$31:$A$37</c:f>
              <c:strCache>
                <c:ptCount val="7"/>
                <c:pt idx="0">
                  <c:v>0,00 - 1,00</c:v>
                </c:pt>
                <c:pt idx="1">
                  <c:v>1,01 - 1,50</c:v>
                </c:pt>
                <c:pt idx="2">
                  <c:v>1,51 - 2,00</c:v>
                </c:pt>
                <c:pt idx="3">
                  <c:v>2,01 - 2,50</c:v>
                </c:pt>
                <c:pt idx="4">
                  <c:v>2,51 - 3,00</c:v>
                </c:pt>
                <c:pt idx="5">
                  <c:v>3,01 - 3,50</c:v>
                </c:pt>
                <c:pt idx="6">
                  <c:v>3,51 - 4,00</c:v>
                </c:pt>
              </c:strCache>
            </c:strRef>
          </c:cat>
          <c:val>
            <c:numRef>
              <c:f>'Angkt 12-19'!$B$31:$B$37</c:f>
              <c:numCache>
                <c:formatCode>0</c:formatCode>
                <c:ptCount val="7"/>
                <c:pt idx="0" formatCode="General">
                  <c:v>58</c:v>
                </c:pt>
                <c:pt idx="1">
                  <c:v>23</c:v>
                </c:pt>
                <c:pt idx="2">
                  <c:v>64</c:v>
                </c:pt>
                <c:pt idx="3">
                  <c:v>110</c:v>
                </c:pt>
                <c:pt idx="4">
                  <c:v>114</c:v>
                </c:pt>
                <c:pt idx="5">
                  <c:v>334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4-45AD-9132-F8B7A390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13968"/>
        <c:axId val="447722984"/>
      </c:barChart>
      <c:catAx>
        <c:axId val="44771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4477229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229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13968"/>
        <c:crosses val="autoZero"/>
        <c:crossBetween val="between"/>
        <c:majorUnit val="50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Range IPK All</a:t>
            </a:r>
          </a:p>
        </c:rich>
      </c:tx>
      <c:layout>
        <c:manualLayout>
          <c:xMode val="edge"/>
          <c:yMode val="edge"/>
          <c:x val="0.3597429479209836"/>
          <c:y val="3.731343283582089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492505353319058"/>
          <c:y val="0.24626910540517397"/>
          <c:w val="0.86295503211991431"/>
          <c:h val="0.5298517116293136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1.0663024723622582E-2"/>
                  <c:y val="9.62714400462907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D7-4CEB-AF8F-09B3756C1B3A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'Angkt 12-19'!$A$54:$A$60</c:f>
              <c:strCache>
                <c:ptCount val="7"/>
                <c:pt idx="0">
                  <c:v>0,00 - 1,00</c:v>
                </c:pt>
                <c:pt idx="1">
                  <c:v>1,01 - 1,50</c:v>
                </c:pt>
                <c:pt idx="2">
                  <c:v>1,51 - 2,00</c:v>
                </c:pt>
                <c:pt idx="3">
                  <c:v>2,01 - 2,50</c:v>
                </c:pt>
                <c:pt idx="4">
                  <c:v>2,51 - 3,00</c:v>
                </c:pt>
                <c:pt idx="5">
                  <c:v>3,01 - 3,50</c:v>
                </c:pt>
                <c:pt idx="6">
                  <c:v>3,51 - 4,00</c:v>
                </c:pt>
              </c:strCache>
            </c:strRef>
          </c:cat>
          <c:val>
            <c:numRef>
              <c:f>'Angkt 12-19'!$B$54:$B$60</c:f>
              <c:numCache>
                <c:formatCode>0</c:formatCode>
                <c:ptCount val="7"/>
                <c:pt idx="0" formatCode="General">
                  <c:v>15</c:v>
                </c:pt>
                <c:pt idx="1">
                  <c:v>3</c:v>
                </c:pt>
                <c:pt idx="2">
                  <c:v>50</c:v>
                </c:pt>
                <c:pt idx="3">
                  <c:v>56</c:v>
                </c:pt>
                <c:pt idx="4">
                  <c:v>203</c:v>
                </c:pt>
                <c:pt idx="5">
                  <c:v>315</c:v>
                </c:pt>
                <c:pt idx="6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7-4CEB-AF8F-09B3756C1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24944"/>
        <c:axId val="447715144"/>
      </c:barChart>
      <c:catAx>
        <c:axId val="44772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151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1514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2494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IPS Limit</a:t>
            </a:r>
          </a:p>
        </c:rich>
      </c:tx>
      <c:layout>
        <c:manualLayout>
          <c:xMode val="edge"/>
          <c:yMode val="edge"/>
          <c:x val="0.40638289460679339"/>
          <c:y val="3.571428571428571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212765957446808"/>
          <c:y val="0.17207792207792208"/>
          <c:w val="0.86808510638297876"/>
          <c:h val="0.6818181818181817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'Angkt 12-19'!$A$78:$A$81</c:f>
              <c:strCache>
                <c:ptCount val="4"/>
                <c:pt idx="0">
                  <c:v>IPS 3 kali</c:v>
                </c:pt>
                <c:pt idx="1">
                  <c:v>IPS 2 kali</c:v>
                </c:pt>
                <c:pt idx="2">
                  <c:v>IPS 1 kali</c:v>
                </c:pt>
                <c:pt idx="3">
                  <c:v>IPS bebas</c:v>
                </c:pt>
              </c:strCache>
            </c:strRef>
          </c:cat>
          <c:val>
            <c:numRef>
              <c:f>'Angkt 12-19'!$B$78:$B$81</c:f>
              <c:numCache>
                <c:formatCode>General</c:formatCode>
                <c:ptCount val="4"/>
                <c:pt idx="0">
                  <c:v>40</c:v>
                </c:pt>
                <c:pt idx="1">
                  <c:v>23</c:v>
                </c:pt>
                <c:pt idx="2">
                  <c:v>27</c:v>
                </c:pt>
                <c:pt idx="3">
                  <c:v>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2-40ED-ADFA-61E71D8B1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26904"/>
        <c:axId val="447735136"/>
      </c:barChart>
      <c:catAx>
        <c:axId val="44772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35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35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2690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Daftar Nilai D</a:t>
            </a:r>
          </a:p>
        </c:rich>
      </c:tx>
      <c:layout>
        <c:manualLayout>
          <c:xMode val="edge"/>
          <c:yMode val="edge"/>
          <c:x val="0.36514521399110822"/>
          <c:y val="3.437500000000000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9585062240663894E-2"/>
          <c:y val="0.23125000000000001"/>
          <c:w val="0.87136929460580914"/>
          <c:h val="0.628125000000000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'Angkt 12-19'!$A$97:$A$102</c:f>
              <c:strCache>
                <c:ptCount val="6"/>
                <c:pt idx="0">
                  <c:v>0</c:v>
                </c:pt>
                <c:pt idx="1">
                  <c:v>1 -  5</c:v>
                </c:pt>
                <c:pt idx="2">
                  <c:v>6 - 10</c:v>
                </c:pt>
                <c:pt idx="3">
                  <c:v>11 - 15</c:v>
                </c:pt>
                <c:pt idx="4">
                  <c:v>16 - 20</c:v>
                </c:pt>
                <c:pt idx="5">
                  <c:v>21 - 25</c:v>
                </c:pt>
              </c:strCache>
            </c:strRef>
          </c:cat>
          <c:val>
            <c:numRef>
              <c:f>'Angkt 12-19'!$B$97:$B$102</c:f>
              <c:numCache>
                <c:formatCode>0</c:formatCode>
                <c:ptCount val="6"/>
                <c:pt idx="0" formatCode="General">
                  <c:v>449</c:v>
                </c:pt>
                <c:pt idx="1">
                  <c:v>174</c:v>
                </c:pt>
                <c:pt idx="2">
                  <c:v>81</c:v>
                </c:pt>
                <c:pt idx="3">
                  <c:v>16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C-4EA6-99FE-64BCF994B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38272"/>
        <c:axId val="447735528"/>
      </c:barChart>
      <c:catAx>
        <c:axId val="447738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35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355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382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Grafik Rata-rata IPS</a:t>
            </a:r>
          </a:p>
        </c:rich>
      </c:tx>
      <c:layout>
        <c:manualLayout>
          <c:xMode val="edge"/>
          <c:yMode val="edge"/>
          <c:x val="0.25000032749916956"/>
          <c:y val="3.468214509440096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825783147237414"/>
          <c:y val="0.17341064934441799"/>
          <c:w val="0.64962241363047024"/>
          <c:h val="0.65028993504156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'Angkt 12-19'!$H$122</c:f>
              <c:strCache>
                <c:ptCount val="1"/>
                <c:pt idx="0">
                  <c:v>Gasal 19/20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'Angkt 12-19'!$G$123:$G$128</c:f>
              <c:strCache>
                <c:ptCount val="6"/>
                <c:pt idx="0">
                  <c:v>All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</c:strCache>
            </c:strRef>
          </c:cat>
          <c:val>
            <c:numRef>
              <c:f>'Angkt 12-19'!$H$123:$H$128</c:f>
              <c:numCache>
                <c:formatCode>0.00</c:formatCode>
                <c:ptCount val="6"/>
                <c:pt idx="0">
                  <c:v>2.7941535776614317</c:v>
                </c:pt>
                <c:pt idx="1">
                  <c:v>2.2419148936170208</c:v>
                </c:pt>
                <c:pt idx="2">
                  <c:v>2.954554455445543</c:v>
                </c:pt>
                <c:pt idx="3">
                  <c:v>3.2154918032786863</c:v>
                </c:pt>
                <c:pt idx="4">
                  <c:v>2.6583886255924165</c:v>
                </c:pt>
                <c:pt idx="5">
                  <c:v>2.7440375586854477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B-44C6-8906-8000121AC82C}"/>
            </c:ext>
          </c:extLst>
        </c:ser>
        <c:ser>
          <c:idx val="1"/>
          <c:order val="1"/>
          <c:tx>
            <c:strRef>
              <c:f>'Angkt 12-19'!$I$122</c:f>
              <c:strCache>
                <c:ptCount val="1"/>
                <c:pt idx="0">
                  <c:v>Genap
18/19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'Angkt 12-19'!$G$123:$G$128</c:f>
              <c:strCache>
                <c:ptCount val="6"/>
                <c:pt idx="0">
                  <c:v>All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</c:strCache>
            </c:strRef>
          </c:cat>
          <c:val>
            <c:numRef>
              <c:f>'Angkt 12-19'!$I$123:$I$128</c:f>
              <c:numCache>
                <c:formatCode>0.00</c:formatCode>
                <c:ptCount val="6"/>
                <c:pt idx="0">
                  <c:v>2.7976265270506095</c:v>
                </c:pt>
                <c:pt idx="1">
                  <c:v>2.3906521739130437</c:v>
                </c:pt>
                <c:pt idx="2">
                  <c:v>3.0207843137254908</c:v>
                </c:pt>
                <c:pt idx="3">
                  <c:v>2.9690399999999983</c:v>
                </c:pt>
                <c:pt idx="4">
                  <c:v>2.9807870370370364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B-44C6-8906-8000121AC82C}"/>
            </c:ext>
          </c:extLst>
        </c:ser>
        <c:ser>
          <c:idx val="2"/>
          <c:order val="2"/>
          <c:tx>
            <c:strRef>
              <c:f>'Angkt 12-19'!$J$122</c:f>
              <c:strCache>
                <c:ptCount val="1"/>
                <c:pt idx="0">
                  <c:v>Gasal 18/19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'Angkt 12-19'!$G$123:$G$128</c:f>
              <c:strCache>
                <c:ptCount val="6"/>
                <c:pt idx="0">
                  <c:v>All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</c:strCache>
            </c:strRef>
          </c:cat>
          <c:val>
            <c:numRef>
              <c:f>'Angkt 12-19'!$J$123:$J$127</c:f>
              <c:numCache>
                <c:formatCode>0.00</c:formatCode>
                <c:ptCount val="5"/>
                <c:pt idx="0">
                  <c:v>2.87</c:v>
                </c:pt>
                <c:pt idx="1">
                  <c:v>3.1495934959349605</c:v>
                </c:pt>
                <c:pt idx="2">
                  <c:v>3.1495934959349605</c:v>
                </c:pt>
                <c:pt idx="3">
                  <c:v>2.8179687499999977</c:v>
                </c:pt>
                <c:pt idx="4">
                  <c:v>2.8993360995850632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5B-44C6-8906-8000121AC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34352"/>
        <c:axId val="447727688"/>
      </c:barChart>
      <c:catAx>
        <c:axId val="447734352"/>
        <c:scaling>
          <c:orientation val="minMax"/>
        </c:scaling>
        <c:delete val="0"/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Angkatan</a:t>
                </a:r>
              </a:p>
            </c:rich>
          </c:tx>
          <c:layout>
            <c:manualLayout>
              <c:xMode val="edge"/>
              <c:yMode val="edge"/>
              <c:x val="0.36931875494172856"/>
              <c:y val="0.8930646811142564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276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2768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IPS</a:t>
                </a:r>
              </a:p>
            </c:rich>
          </c:tx>
          <c:layout>
            <c:manualLayout>
              <c:xMode val="edge"/>
              <c:yMode val="edge"/>
              <c:x val="9.4697788444893585E-3"/>
              <c:y val="0.45086788622721252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3435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545580866562804"/>
          <c:y val="0.26589623426980996"/>
          <c:w val="0.19696997768327085"/>
          <c:h val="0.4888883504946496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/>
              <a:t>IPK All vs Asal Penjurusan SMU</a:t>
            </a:r>
          </a:p>
        </c:rich>
      </c:tx>
      <c:layout>
        <c:manualLayout>
          <c:xMode val="edge"/>
          <c:yMode val="edge"/>
          <c:x val="0.20103314863419849"/>
          <c:y val="1.616976855165831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898608349900596"/>
          <c:y val="0.12000018028873241"/>
          <c:w val="0.80119284294234594"/>
          <c:h val="0.60000090144366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'Angkt 12-19'!$B$164</c:f>
              <c:strCache>
                <c:ptCount val="1"/>
                <c:pt idx="0">
                  <c:v>IPA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'Angkt 12-19'!$A$165:$A$171</c:f>
              <c:strCache>
                <c:ptCount val="7"/>
                <c:pt idx="0">
                  <c:v>0,00 - 1,00</c:v>
                </c:pt>
                <c:pt idx="1">
                  <c:v>1,01 - 1,50</c:v>
                </c:pt>
                <c:pt idx="2">
                  <c:v>1,51 - 2,00</c:v>
                </c:pt>
                <c:pt idx="3">
                  <c:v>2,01 - 2,50</c:v>
                </c:pt>
                <c:pt idx="4">
                  <c:v>2,51 - 3,00</c:v>
                </c:pt>
                <c:pt idx="5">
                  <c:v>3,01 - 3,50</c:v>
                </c:pt>
                <c:pt idx="6">
                  <c:v>3,51 - 4,00</c:v>
                </c:pt>
              </c:strCache>
            </c:strRef>
          </c:cat>
          <c:val>
            <c:numRef>
              <c:f>'Angkt 12-19'!$E$165:$E$171</c:f>
              <c:numCache>
                <c:formatCode>0%</c:formatCode>
                <c:ptCount val="7"/>
                <c:pt idx="0">
                  <c:v>1</c:v>
                </c:pt>
                <c:pt idx="1">
                  <c:v>0.54545454545454541</c:v>
                </c:pt>
                <c:pt idx="2">
                  <c:v>0.61111111111111116</c:v>
                </c:pt>
                <c:pt idx="3">
                  <c:v>0.7846153846153846</c:v>
                </c:pt>
                <c:pt idx="4">
                  <c:v>0.70945945945945943</c:v>
                </c:pt>
                <c:pt idx="5">
                  <c:v>0.81212121212121213</c:v>
                </c:pt>
                <c:pt idx="6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5-4090-898F-3DD37915DA91}"/>
            </c:ext>
          </c:extLst>
        </c:ser>
        <c:ser>
          <c:idx val="1"/>
          <c:order val="1"/>
          <c:tx>
            <c:strRef>
              <c:f>'Angkt 12-19'!$C$164</c:f>
              <c:strCache>
                <c:ptCount val="1"/>
                <c:pt idx="0">
                  <c:v>non IPA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'Angkt 12-19'!$A$165:$A$171</c:f>
              <c:strCache>
                <c:ptCount val="7"/>
                <c:pt idx="0">
                  <c:v>0,00 - 1,00</c:v>
                </c:pt>
                <c:pt idx="1">
                  <c:v>1,01 - 1,50</c:v>
                </c:pt>
                <c:pt idx="2">
                  <c:v>1,51 - 2,00</c:v>
                </c:pt>
                <c:pt idx="3">
                  <c:v>2,01 - 2,50</c:v>
                </c:pt>
                <c:pt idx="4">
                  <c:v>2,51 - 3,00</c:v>
                </c:pt>
                <c:pt idx="5">
                  <c:v>3,01 - 3,50</c:v>
                </c:pt>
                <c:pt idx="6">
                  <c:v>3,51 - 4,00</c:v>
                </c:pt>
              </c:strCache>
            </c:strRef>
          </c:cat>
          <c:val>
            <c:numRef>
              <c:f>'Angkt 12-19'!$F$165:$F$171</c:f>
              <c:numCache>
                <c:formatCode>0%</c:formatCode>
                <c:ptCount val="7"/>
                <c:pt idx="0">
                  <c:v>0</c:v>
                </c:pt>
                <c:pt idx="1">
                  <c:v>0.45454545454545453</c:v>
                </c:pt>
                <c:pt idx="2">
                  <c:v>0.3888888888888889</c:v>
                </c:pt>
                <c:pt idx="3">
                  <c:v>0.2153846153846154</c:v>
                </c:pt>
                <c:pt idx="4">
                  <c:v>0.29054054054054052</c:v>
                </c:pt>
                <c:pt idx="5">
                  <c:v>0.18787878787878787</c:v>
                </c:pt>
                <c:pt idx="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A5-4090-898F-3DD37915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734744"/>
        <c:axId val="447726120"/>
      </c:barChart>
      <c:catAx>
        <c:axId val="447734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IPK rata-rata</a:t>
                </a:r>
              </a:p>
            </c:rich>
          </c:tx>
          <c:layout>
            <c:manualLayout>
              <c:xMode val="edge"/>
              <c:yMode val="edge"/>
              <c:x val="0.4691849050364767"/>
              <c:y val="0.8676935998384817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261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772612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Persentasse</a:t>
                </a:r>
              </a:p>
            </c:rich>
          </c:tx>
          <c:layout>
            <c:manualLayout>
              <c:xMode val="edge"/>
              <c:yMode val="edge"/>
              <c:x val="2.9820819641639285E-2"/>
              <c:y val="0.26153878457500501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47734744"/>
        <c:crosses val="autoZero"/>
        <c:crossBetween val="between"/>
        <c:majorUnit val="0.25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648031496062987"/>
          <c:y val="0.15032629444046766"/>
          <c:w val="0.1610339554012441"/>
          <c:h val="0.1521293645112542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7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9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5B9D389-A4E3-4F59-902F-EBC9206DDB31}" type="datetimeFigureOut">
              <a:rPr lang="id-ID" smtClean="0">
                <a:solidFill>
                  <a:prstClr val="white">
                    <a:tint val="75000"/>
                  </a:prstClr>
                </a:solidFill>
              </a:rPr>
              <a:pPr defTabSz="914400"/>
              <a:t>28/01/2020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B1155C7-2C9A-43A8-8304-C9B5EDF0BF46}" type="slidenum">
              <a:rPr lang="id-ID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id-ID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4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1" y="3819815"/>
            <a:ext cx="6515078" cy="1514185"/>
          </a:xfrm>
        </p:spPr>
        <p:txBody>
          <a:bodyPr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id-ID" sz="3600" dirty="0">
                <a:solidFill>
                  <a:srgbClr val="000000"/>
                </a:solidFill>
              </a:rPr>
              <a:t>Open Forum </a:t>
            </a:r>
            <a:br>
              <a:rPr lang="id-ID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Program </a:t>
            </a:r>
            <a:r>
              <a:rPr lang="en-US" sz="3600" dirty="0" err="1">
                <a:solidFill>
                  <a:srgbClr val="000000"/>
                </a:solidFill>
              </a:rPr>
              <a:t>Studi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id-ID" sz="3600" dirty="0">
                <a:solidFill>
                  <a:srgbClr val="000000"/>
                </a:solidFill>
              </a:rPr>
              <a:t>Informatika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Program </a:t>
            </a:r>
            <a:r>
              <a:rPr lang="en-US" sz="3600" dirty="0" err="1">
                <a:solidFill>
                  <a:srgbClr val="000000"/>
                </a:solidFill>
              </a:rPr>
              <a:t>Sistem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Informasi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Bisnis</a:t>
            </a:r>
            <a:br>
              <a:rPr lang="id-ID" sz="3600" dirty="0">
                <a:solidFill>
                  <a:srgbClr val="000000"/>
                </a:solidFill>
              </a:rPr>
            </a:br>
            <a:r>
              <a:rPr lang="id-ID" sz="3600" dirty="0">
                <a:solidFill>
                  <a:srgbClr val="000000"/>
                </a:solidFill>
              </a:rPr>
              <a:t>Universitas Kristen Petra</a:t>
            </a:r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7B87-BCD6-4A52-A641-D487A3EF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574530"/>
            <a:ext cx="3163437" cy="169243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C5A2C-A1D0-4F5A-B73D-619BD54B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533400"/>
            <a:ext cx="3221755" cy="127259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D8C21FB-9DAA-41A4-8723-743B9309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7" y="5715024"/>
            <a:ext cx="5946202" cy="838831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27 </a:t>
            </a:r>
            <a:r>
              <a:rPr lang="en-US" sz="2400" dirty="0" err="1">
                <a:solidFill>
                  <a:srgbClr val="000000"/>
                </a:solidFill>
              </a:rPr>
              <a:t>Januari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id-ID" sz="2400" dirty="0">
                <a:solidFill>
                  <a:srgbClr val="000000"/>
                </a:solidFill>
              </a:rPr>
              <a:t>20</a:t>
            </a:r>
            <a:r>
              <a:rPr lang="en-US" sz="2400" dirty="0">
                <a:solidFill>
                  <a:srgbClr val="000000"/>
                </a:solidFill>
              </a:rPr>
              <a:t>20</a:t>
            </a:r>
            <a:endParaRPr lang="id-ID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5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Grafik Rata-rata IPS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71088"/>
              </p:ext>
            </p:extLst>
          </p:nvPr>
        </p:nvGraphicFramePr>
        <p:xfrm>
          <a:off x="1524000" y="1524000"/>
          <a:ext cx="9067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156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IPK All vs Asal Penjurusan SMU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016357"/>
              </p:ext>
            </p:extLst>
          </p:nvPr>
        </p:nvGraphicFramePr>
        <p:xfrm>
          <a:off x="914400" y="1524000"/>
          <a:ext cx="10287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10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2A4B7-EDCA-42C4-8478-4B944DD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 Studi</a:t>
            </a:r>
            <a:r>
              <a:rPr lang="en-US" dirty="0"/>
              <a:t> dan </a:t>
            </a:r>
            <a:r>
              <a:rPr lang="en-US" dirty="0" err="1"/>
              <a:t>yudisium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E630-AFB8-43F6-A534-052BE9CAB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972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d-ID" dirty="0"/>
              <a:t>Limit Studi &amp; Yudisium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Hasil limit studi </a:t>
            </a:r>
            <a:r>
              <a:rPr lang="en-US" sz="4000" dirty="0"/>
              <a:t>15</a:t>
            </a:r>
            <a:r>
              <a:rPr lang="id-ID" sz="4000" dirty="0"/>
              <a:t> </a:t>
            </a:r>
            <a:r>
              <a:rPr lang="en-US" sz="4000" dirty="0" err="1"/>
              <a:t>Januari</a:t>
            </a:r>
            <a:r>
              <a:rPr lang="en-US" sz="4000" dirty="0"/>
              <a:t> </a:t>
            </a:r>
            <a:r>
              <a:rPr lang="id-ID" sz="4000" dirty="0"/>
              <a:t>20</a:t>
            </a:r>
            <a:r>
              <a:rPr lang="en-US" sz="4000" dirty="0"/>
              <a:t>20:</a:t>
            </a:r>
            <a:endParaRPr lang="id-ID" sz="4000" dirty="0"/>
          </a:p>
          <a:p>
            <a:pPr marL="0" indent="0">
              <a:buNone/>
            </a:pPr>
            <a:r>
              <a:rPr lang="id-ID" sz="4000" dirty="0"/>
              <a:t>   </a:t>
            </a:r>
            <a:r>
              <a:rPr lang="en-US" sz="3600" dirty="0"/>
              <a:t>6 </a:t>
            </a:r>
            <a:r>
              <a:rPr lang="id-ID" sz="3600" dirty="0"/>
              <a:t>orang mahasiswa terkena limit studi :</a:t>
            </a:r>
          </a:p>
          <a:p>
            <a:pPr lvl="1"/>
            <a:r>
              <a:rPr lang="id-ID" sz="3600" dirty="0"/>
              <a:t> </a:t>
            </a:r>
            <a:r>
              <a:rPr lang="en-US" sz="3600" dirty="0"/>
              <a:t>2</a:t>
            </a:r>
            <a:r>
              <a:rPr lang="id-ID" sz="3600" dirty="0"/>
              <a:t> orang angkatan 2012</a:t>
            </a:r>
          </a:p>
          <a:p>
            <a:pPr lvl="1"/>
            <a:r>
              <a:rPr lang="id-ID" sz="3600" dirty="0"/>
              <a:t> </a:t>
            </a:r>
            <a:r>
              <a:rPr lang="en-US" sz="3600" dirty="0"/>
              <a:t>2</a:t>
            </a:r>
            <a:r>
              <a:rPr lang="id-ID" sz="3600" dirty="0"/>
              <a:t> orang angkatan 201</a:t>
            </a:r>
            <a:r>
              <a:rPr lang="en-US" sz="3600" dirty="0"/>
              <a:t>4</a:t>
            </a:r>
            <a:endParaRPr lang="id-ID" sz="3600" dirty="0"/>
          </a:p>
          <a:p>
            <a:pPr lvl="1"/>
            <a:r>
              <a:rPr lang="id-ID" sz="3600" dirty="0"/>
              <a:t> </a:t>
            </a:r>
            <a:r>
              <a:rPr lang="en-US" sz="3600" dirty="0"/>
              <a:t>1</a:t>
            </a:r>
            <a:r>
              <a:rPr lang="id-ID" sz="3600" dirty="0"/>
              <a:t> orang angkatan 201</a:t>
            </a:r>
            <a:r>
              <a:rPr lang="en-US" sz="3600" dirty="0"/>
              <a:t>6</a:t>
            </a:r>
          </a:p>
          <a:p>
            <a:pPr lvl="1"/>
            <a:r>
              <a:rPr lang="en-US" sz="3600" dirty="0"/>
              <a:t> 1 orang </a:t>
            </a:r>
            <a:r>
              <a:rPr lang="en-US" sz="3600" dirty="0" err="1"/>
              <a:t>angkatan</a:t>
            </a:r>
            <a:r>
              <a:rPr lang="en-US" sz="3600" dirty="0"/>
              <a:t> 2017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8314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d-ID" dirty="0"/>
              <a:t>Limit Studi &amp; Yudisium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Hasil </a:t>
            </a:r>
            <a:r>
              <a:rPr lang="en-ID" sz="4000" dirty="0" err="1"/>
              <a:t>yu</a:t>
            </a:r>
            <a:r>
              <a:rPr lang="id-ID" sz="4000" dirty="0"/>
              <a:t>di</a:t>
            </a:r>
            <a:r>
              <a:rPr lang="en-ID" sz="4000" dirty="0"/>
              <a:t>s</a:t>
            </a:r>
            <a:r>
              <a:rPr lang="id-ID" sz="4000" dirty="0"/>
              <a:t>ium sarjana </a:t>
            </a:r>
            <a:r>
              <a:rPr lang="en-US" sz="4000" dirty="0"/>
              <a:t>15 </a:t>
            </a:r>
            <a:r>
              <a:rPr lang="en-US" sz="4000" dirty="0" err="1"/>
              <a:t>Oktober</a:t>
            </a:r>
            <a:r>
              <a:rPr lang="en-US" sz="4000" dirty="0"/>
              <a:t> 2019 </a:t>
            </a:r>
            <a:r>
              <a:rPr lang="en-US" sz="4000" dirty="0" err="1"/>
              <a:t>dan</a:t>
            </a:r>
            <a:r>
              <a:rPr lang="en-US" sz="4000" dirty="0"/>
              <a:t> 16 </a:t>
            </a:r>
            <a:r>
              <a:rPr lang="en-US" sz="4000" dirty="0" err="1"/>
              <a:t>Januari</a:t>
            </a:r>
            <a:r>
              <a:rPr lang="en-US" sz="4000" dirty="0"/>
              <a:t> </a:t>
            </a:r>
            <a:r>
              <a:rPr lang="id-ID" sz="4000" dirty="0"/>
              <a:t>20</a:t>
            </a:r>
            <a:r>
              <a:rPr lang="en-US" sz="4000" dirty="0"/>
              <a:t>20</a:t>
            </a:r>
            <a:r>
              <a:rPr lang="id-ID" sz="4000" dirty="0"/>
              <a:t>:</a:t>
            </a:r>
          </a:p>
          <a:p>
            <a:pPr marL="457200" lvl="1" indent="0">
              <a:buNone/>
            </a:pPr>
            <a:r>
              <a:rPr lang="en-US" sz="3600" dirty="0"/>
              <a:t>44</a:t>
            </a:r>
            <a:r>
              <a:rPr lang="id-ID" sz="3600" dirty="0"/>
              <a:t> orang dinyatakan lulus sarjana Informatika UKP :</a:t>
            </a:r>
          </a:p>
          <a:p>
            <a:pPr lvl="1"/>
            <a:r>
              <a:rPr lang="en-US" sz="3600" dirty="0"/>
              <a:t>  9 </a:t>
            </a:r>
            <a:r>
              <a:rPr lang="id-ID" sz="3600" dirty="0"/>
              <a:t>orang Peminatan SISTEM INFORMASI BISNIS</a:t>
            </a:r>
          </a:p>
          <a:p>
            <a:pPr lvl="1"/>
            <a:r>
              <a:rPr lang="en-US" sz="3600" dirty="0"/>
              <a:t>  8</a:t>
            </a:r>
            <a:r>
              <a:rPr lang="id-ID" sz="3600" dirty="0"/>
              <a:t> orang Peminatan INFORMATIKA</a:t>
            </a:r>
          </a:p>
          <a:p>
            <a:pPr lvl="1"/>
            <a:r>
              <a:rPr lang="en-US" sz="3600" dirty="0"/>
              <a:t> 27</a:t>
            </a:r>
            <a:r>
              <a:rPr lang="id-ID" sz="3600" dirty="0"/>
              <a:t> orang Peminatan TEKNOLOGI INFORMASI</a:t>
            </a:r>
          </a:p>
        </p:txBody>
      </p:sp>
    </p:spTree>
    <p:extLst>
      <p:ext uri="{BB962C8B-B14F-4D97-AF65-F5344CB8AC3E}">
        <p14:creationId xmlns:p14="http://schemas.microsoft.com/office/powerpoint/2010/main" val="294037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2A4B7-EDCA-42C4-8478-4B944DD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Pengumuman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E630-AFB8-43F6-A534-052BE9CAB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630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Pengumuman Penting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Jangan membatalkan kelas paralel jika telah diterima di suatu MK (tidak dapat masuk ke kelas paralel yang lain)</a:t>
            </a:r>
          </a:p>
          <a:p>
            <a:r>
              <a:rPr lang="id-ID" dirty="0"/>
              <a:t>Bila bentrok kuliah di PRS harus dibatalkan oleh mahasiswa (pada PRS II/III). Bila tidak dibatalkan akan dibatalkan secara sepihak.</a:t>
            </a:r>
          </a:p>
          <a:p>
            <a:r>
              <a:rPr lang="id-ID" dirty="0"/>
              <a:t>Cek jadwal kuliah &amp; UTS/UAS (Prodi ataupun MKDU)</a:t>
            </a:r>
          </a:p>
        </p:txBody>
      </p:sp>
    </p:spTree>
    <p:extLst>
      <p:ext uri="{BB962C8B-B14F-4D97-AF65-F5344CB8AC3E}">
        <p14:creationId xmlns:p14="http://schemas.microsoft.com/office/powerpoint/2010/main" val="193172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Pengumuman Penting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Jumlah pengambilan Mata Kuliah/Semester (berlaku mulai Gasal 17/18)</a:t>
            </a:r>
          </a:p>
          <a:p>
            <a:pPr lvl="1"/>
            <a:r>
              <a:rPr lang="id-ID" dirty="0"/>
              <a:t>Semester 1 &amp; 2 dibatasi kuliah max 20 SKS</a:t>
            </a:r>
          </a:p>
          <a:p>
            <a:pPr lvl="1"/>
            <a:r>
              <a:rPr lang="id-ID" dirty="0"/>
              <a:t>Semester 3 dan seterusnya</a:t>
            </a:r>
          </a:p>
          <a:p>
            <a:pPr lvl="1"/>
            <a:r>
              <a:rPr lang="id-ID" dirty="0"/>
              <a:t>IPS &lt;= 3.00 mengambil kuliah max 20 SKS</a:t>
            </a:r>
          </a:p>
          <a:p>
            <a:pPr lvl="1"/>
            <a:r>
              <a:rPr lang="id-ID" dirty="0"/>
              <a:t>IPS &gt; 3.00 mengambil kuliah max 24 SKS</a:t>
            </a:r>
          </a:p>
        </p:txBody>
      </p:sp>
    </p:spTree>
    <p:extLst>
      <p:ext uri="{BB962C8B-B14F-4D97-AF65-F5344CB8AC3E}">
        <p14:creationId xmlns:p14="http://schemas.microsoft.com/office/powerpoint/2010/main" val="35225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Pengumuman Penting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Harap selalu melakukan pengecekan terhadap SKKK (syarat Wisuda), syarat kelulusan: EPT, Ujian Sertifikasi, dll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0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96994"/>
              </p:ext>
            </p:extLst>
          </p:nvPr>
        </p:nvGraphicFramePr>
        <p:xfrm>
          <a:off x="583949" y="1526104"/>
          <a:ext cx="7155761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No.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Mata </a:t>
                      </a:r>
                      <a:r>
                        <a:rPr lang="en-US" sz="2400" b="1" u="none" strike="noStrike" dirty="0" err="1">
                          <a:effectLst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IF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SIB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Dasar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Sistem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Komputer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Dasar</a:t>
                      </a:r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Pemrograman</a:t>
                      </a:r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~ 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Konsep</a:t>
                      </a:r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Algoritma</a:t>
                      </a:r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Pengantar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Manajemen</a:t>
                      </a:r>
                      <a:r>
                        <a:rPr lang="en-US" sz="2400" u="none" strike="noStrike" dirty="0">
                          <a:effectLst/>
                        </a:rPr>
                        <a:t> &amp; </a:t>
                      </a:r>
                      <a:r>
                        <a:rPr lang="en-US" sz="2400" u="none" strike="noStrike" dirty="0" err="1">
                          <a:effectLst/>
                        </a:rPr>
                        <a:t>Bisnis</a:t>
                      </a:r>
                      <a:r>
                        <a:rPr lang="en-US" sz="2400" u="none" strike="noStrike" dirty="0">
                          <a:effectLst/>
                        </a:rPr>
                        <a:t> (PMB)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Matematika</a:t>
                      </a:r>
                      <a:r>
                        <a:rPr lang="en-US" sz="2400" u="none" strike="noStrike" dirty="0">
                          <a:effectLst/>
                        </a:rPr>
                        <a:t>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Bahasa Indonesia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Agama &amp; </a:t>
                      </a:r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Hidup</a:t>
                      </a:r>
                      <a:r>
                        <a:rPr lang="en-US" sz="24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Bermakna</a:t>
                      </a:r>
                      <a:endParaRPr lang="en-US" sz="2400" b="1" i="0" u="none" strike="noStrike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effectLst/>
                        </a:rPr>
                        <a:t>Jumlah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153400" y="1554540"/>
            <a:ext cx="327660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Algoritma dan Pemrograman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Aplikasi Komputer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Etika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EC8CD-66DD-49DE-87B5-B5EB643FEFCD}"/>
              </a:ext>
            </a:extLst>
          </p:cNvPr>
          <p:cNvSpPr txBox="1"/>
          <p:nvPr/>
        </p:nvSpPr>
        <p:spPr>
          <a:xfrm>
            <a:off x="578952" y="5012135"/>
            <a:ext cx="3218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Keterangan</a:t>
            </a:r>
            <a:r>
              <a:rPr lang="en-US" sz="2000" dirty="0">
                <a:solidFill>
                  <a:srgbClr val="FFC000"/>
                </a:solidFill>
              </a:rPr>
              <a:t>: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~ </a:t>
            </a:r>
            <a:r>
              <a:rPr lang="en-US" sz="2000" dirty="0" err="1">
                <a:solidFill>
                  <a:srgbClr val="FFC000"/>
                </a:solidFill>
              </a:rPr>
              <a:t>Praktikum</a:t>
            </a:r>
            <a:r>
              <a:rPr lang="en-US" sz="2000" dirty="0">
                <a:solidFill>
                  <a:srgbClr val="FFC000"/>
                </a:solidFill>
              </a:rPr>
              <a:t> dan/</a:t>
            </a:r>
            <a:r>
              <a:rPr lang="en-US" sz="2000" dirty="0" err="1">
                <a:solidFill>
                  <a:srgbClr val="FFC000"/>
                </a:solidFill>
              </a:rPr>
              <a:t>atau</a:t>
            </a:r>
            <a:r>
              <a:rPr lang="en-US" sz="2000" dirty="0">
                <a:solidFill>
                  <a:srgbClr val="FFC000"/>
                </a:solidFill>
              </a:rPr>
              <a:t> Studio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* </a:t>
            </a:r>
            <a:r>
              <a:rPr lang="en-US" sz="2000" dirty="0" err="1">
                <a:solidFill>
                  <a:srgbClr val="FFC000"/>
                </a:solidFill>
              </a:rPr>
              <a:t>Responsi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atau</a:t>
            </a:r>
            <a:r>
              <a:rPr lang="en-US" sz="2000" dirty="0">
                <a:solidFill>
                  <a:srgbClr val="FFC000"/>
                </a:solidFill>
              </a:rPr>
              <a:t> Tutorial</a:t>
            </a:r>
            <a:endParaRPr lang="en-ID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5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Hasil Prestasi Semester G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id-ID" dirty="0"/>
              <a:t>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Limit Studi &amp; Yudisium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Pengumuman Penting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Pengumuman </a:t>
            </a:r>
            <a:r>
              <a:rPr lang="en-ID" dirty="0" err="1"/>
              <a:t>Laboratorium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Pengumuman HIMA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Tanya Jawab</a:t>
            </a:r>
          </a:p>
        </p:txBody>
      </p:sp>
    </p:spTree>
    <p:extLst>
      <p:ext uri="{BB962C8B-B14F-4D97-AF65-F5344CB8AC3E}">
        <p14:creationId xmlns:p14="http://schemas.microsoft.com/office/powerpoint/2010/main" val="382995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94589"/>
              </p:ext>
            </p:extLst>
          </p:nvPr>
        </p:nvGraphicFramePr>
        <p:xfrm>
          <a:off x="583949" y="1526104"/>
          <a:ext cx="7155761" cy="4128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Basis Data (BD)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Berorientasi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(PBO)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Jaringan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Komputer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Jarkom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Pengantar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Akuntansi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Matematika 2 (Matematika Diskrit)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Matematika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MatBis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Dasar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StatDas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Pancasila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Bahasa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Inggris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153400" y="1554540"/>
            <a:ext cx="32766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Internet of Everything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Filsafat Agama</a:t>
            </a:r>
          </a:p>
        </p:txBody>
      </p:sp>
    </p:spTree>
    <p:extLst>
      <p:ext uri="{BB962C8B-B14F-4D97-AF65-F5344CB8AC3E}">
        <p14:creationId xmlns:p14="http://schemas.microsoft.com/office/powerpoint/2010/main" val="224673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81070"/>
              </p:ext>
            </p:extLst>
          </p:nvPr>
        </p:nvGraphicFramePr>
        <p:xfrm>
          <a:off x="583949" y="1526104"/>
          <a:ext cx="7155761" cy="450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Rekayasa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Perangkat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Struktur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Desain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Aljabar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Linier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Arsitektur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Komputer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(AOK)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Basis Data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Lanjut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(BDL) 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Komunikasi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Interpersonal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Komal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Manajemen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(SIM)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860075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Pendidikan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Kewarganegaraan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3400" y="1554540"/>
            <a:ext cx="32766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Pemrograman Aplikasi Java</a:t>
            </a:r>
          </a:p>
        </p:txBody>
      </p:sp>
    </p:spTree>
    <p:extLst>
      <p:ext uri="{BB962C8B-B14F-4D97-AF65-F5344CB8AC3E}">
        <p14:creationId xmlns:p14="http://schemas.microsoft.com/office/powerpoint/2010/main" val="311555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92351"/>
              </p:ext>
            </p:extLst>
          </p:nvPr>
        </p:nvGraphicFramePr>
        <p:xfrm>
          <a:off x="583949" y="1526104"/>
          <a:ext cx="7155761" cy="450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US" sz="24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Desain</a:t>
                      </a:r>
                      <a:r>
                        <a:rPr lang="en-US" sz="24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spc="-2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b="0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(ADSI)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Kecerdasan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Buatan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(SO)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Interaksi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Manusia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Komputer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(IMK)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4565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Metode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Numerik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Komunikasi Interpersonal (Komal)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Grafika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Proses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(APB)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Manufaktur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Akuntansi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(SIA)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3400" y="1554540"/>
            <a:ext cx="32766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Pemrograman Perangkat Mobile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Pemrograman Jaringan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E-Business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3400" y="4267200"/>
            <a:ext cx="3276600" cy="156966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Perubahan: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Analisis Proses Bisnis dari 4 SKS menjadi 3 SKS</a:t>
            </a:r>
          </a:p>
        </p:txBody>
      </p:sp>
    </p:spTree>
    <p:extLst>
      <p:ext uri="{BB962C8B-B14F-4D97-AF65-F5344CB8AC3E}">
        <p14:creationId xmlns:p14="http://schemas.microsoft.com/office/powerpoint/2010/main" val="249039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5485"/>
              </p:ext>
            </p:extLst>
          </p:nvPr>
        </p:nvGraphicFramePr>
        <p:xfrm>
          <a:off x="583949" y="1526104"/>
          <a:ext cx="7155761" cy="4128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Technopreneurship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(Techno 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86627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Teori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Bahasa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Automata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Resource Planning (ERP)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Kelola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Digital Leadership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Pilihan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MKDU/Lintas Prodi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Konsentrasi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43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 Kerja Nyata (COP) / MK Pilihan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3400" y="1554540"/>
            <a:ext cx="32766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Teknologi Open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3400" y="3124200"/>
            <a:ext cx="3276600" cy="34163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Perubahan: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Tata Kelola Teknologi Informasi dari 3 SKS menjadi 2 SKS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MKDU Wajib dari 12 SKS menjadi 14 SKS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MKDU Pilihan dapat diganti dengan MK Lintas Prodi</a:t>
            </a:r>
          </a:p>
        </p:txBody>
      </p:sp>
    </p:spTree>
    <p:extLst>
      <p:ext uri="{BB962C8B-B14F-4D97-AF65-F5344CB8AC3E}">
        <p14:creationId xmlns:p14="http://schemas.microsoft.com/office/powerpoint/2010/main" val="129543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56480"/>
              </p:ext>
            </p:extLst>
          </p:nvPr>
        </p:nvGraphicFramePr>
        <p:xfrm>
          <a:off x="583949" y="1526104"/>
          <a:ext cx="7155761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Manajemen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Metodologi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Penelitian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Technopreneurship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(Techno 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Konsentrasi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714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Pilihan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3400" y="1554540"/>
            <a:ext cx="32766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Teknologi Virtualisasi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Konfigurasi Enterprise Resource Planning</a:t>
            </a:r>
          </a:p>
        </p:txBody>
      </p:sp>
    </p:spTree>
    <p:extLst>
      <p:ext uri="{BB962C8B-B14F-4D97-AF65-F5344CB8AC3E}">
        <p14:creationId xmlns:p14="http://schemas.microsoft.com/office/powerpoint/2010/main" val="339436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7 (</a:t>
            </a:r>
            <a:r>
              <a:rPr lang="en-US" cap="small" dirty="0" err="1"/>
              <a:t>LEaP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16250"/>
              </p:ext>
            </p:extLst>
          </p:nvPr>
        </p:nvGraphicFramePr>
        <p:xfrm>
          <a:off x="299278" y="1529444"/>
          <a:ext cx="11593444" cy="336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Exposure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Innovation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Experience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Engagement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Pilihan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Research/Startup Immersion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Training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Development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Pra-Skripsi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53400" y="5737375"/>
            <a:ext cx="38862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Dihapus: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Bahasa Inggris untuk Bisnis</a:t>
            </a:r>
          </a:p>
        </p:txBody>
      </p:sp>
    </p:spTree>
    <p:extLst>
      <p:ext uri="{BB962C8B-B14F-4D97-AF65-F5344CB8AC3E}">
        <p14:creationId xmlns:p14="http://schemas.microsoft.com/office/powerpoint/2010/main" val="276102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Semester 8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8557"/>
              </p:ext>
            </p:extLst>
          </p:nvPr>
        </p:nvGraphicFramePr>
        <p:xfrm>
          <a:off x="583949" y="1526104"/>
          <a:ext cx="7155761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Skripsi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Konsentrasi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53400" y="1554540"/>
            <a:ext cx="3276600" cy="304698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ctr"/>
            <a:r>
              <a:rPr lang="sv-SE" sz="2400" dirty="0"/>
              <a:t>Perubahan: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Skripsi 6 SKS dibagi menjadi Pra-Skripsi 2 SKS dan Skripsi 4 SKS</a:t>
            </a:r>
          </a:p>
          <a:p>
            <a:pPr marL="342900" indent="-342900" fontAlgn="ctr">
              <a:buAutoNum type="arabicPeriod"/>
            </a:pPr>
            <a:r>
              <a:rPr lang="sv-SE" sz="2400" dirty="0">
                <a:latin typeface="Calibri" panose="020F0502020204030204" pitchFamily="34" charset="0"/>
              </a:rPr>
              <a:t>Total MK Konsentrasi &amp; Pilihan berubah dari 27 SKS menjadi 24 SKS</a:t>
            </a:r>
          </a:p>
        </p:txBody>
      </p:sp>
    </p:spTree>
    <p:extLst>
      <p:ext uri="{BB962C8B-B14F-4D97-AF65-F5344CB8AC3E}">
        <p14:creationId xmlns:p14="http://schemas.microsoft.com/office/powerpoint/2010/main" val="2666089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05115"/>
              </p:ext>
            </p:extLst>
          </p:nvPr>
        </p:nvGraphicFramePr>
        <p:xfrm>
          <a:off x="1955548" y="1526104"/>
          <a:ext cx="8331452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Konsentrasi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Intelligence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26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Application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 Security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Analytics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Information System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√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6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Artificial Intelligence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3241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Kuliah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Logika Fuzzy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Vision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Language Processing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Kecerdasan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Buatan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Mining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Game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8895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Kecerdasan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Buatan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Desain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 Konsep dan Pemodelan untuk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Reality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Multimedia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Pengembangan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Berbasis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Android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30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3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2A4B7-EDCA-42C4-8478-4B944DD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Prestasi Semester G</a:t>
            </a:r>
            <a:r>
              <a:rPr lang="en-US" dirty="0"/>
              <a:t>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E630-AFB8-43F6-A534-052BE9CAB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301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Mobile Application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35739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User Experience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Pengembangan Aplikasi Berbasis iOS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Pengembangan Aplikasi Berbasis Android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Keamanan Perangkat Mobile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Aplikasi Mobile Berbasis Web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 Security Fundamental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25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Cyber Security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54800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Routing and Switching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Administrasi Sistem Operasi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 Security Fundamental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Keamanan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Kriptografi &amp; Steganografi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Keamanan Perangkat Mobile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Enterprise Information System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50704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Kuliah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Architecture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Relationship Management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 Management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Intelligence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Criteria Decision Making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05343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Mining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607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Konsentrasi</a:t>
            </a:r>
            <a:r>
              <a:rPr lang="en-US" dirty="0"/>
              <a:t> Data Analytics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54149"/>
              </p:ext>
            </p:extLst>
          </p:nvPr>
        </p:nvGraphicFramePr>
        <p:xfrm>
          <a:off x="3197986" y="1526104"/>
          <a:ext cx="5796028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Kuliah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Mining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Applied Statistics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Modeling for Data Science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Presentation and Visualization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Analisis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Big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Intelligence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CF1C-9BBB-4CEE-8EF0-F4406F38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Peralihan</a:t>
            </a:r>
            <a:r>
              <a:rPr lang="en-US" dirty="0"/>
              <a:t> </a:t>
            </a:r>
            <a:r>
              <a:rPr lang="en-US" sz="2800" i="1" dirty="0"/>
              <a:t>(1)</a:t>
            </a:r>
            <a:endParaRPr lang="en-ID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5ABAE0-6040-41FD-BF2E-5E1BDD4A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30034"/>
              </p:ext>
            </p:extLst>
          </p:nvPr>
        </p:nvGraphicFramePr>
        <p:xfrm>
          <a:off x="381000" y="1524000"/>
          <a:ext cx="11430000" cy="508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8529582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36108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8664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41113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581520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530344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78652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53466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83196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Lama (2016)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Baru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(2020)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639867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2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Aplikasi</a:t>
                      </a:r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Komputer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Konsep</a:t>
                      </a:r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Algoritma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744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Algoritma</a:t>
                      </a:r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Pemrograman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Dasar </a:t>
                      </a:r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Pemrograman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96069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Etika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Agama &amp;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Hidup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Bermakna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94393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Filsafat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Agama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443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of Everything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Metode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Numerik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42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of Things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28080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Desain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908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Kecerdasan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Buatan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99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Perangkat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 Perangkat 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336550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Jaringan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Jaringan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655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31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Proses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Analisis Proses Bisnis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796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Kelola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Kelola Teknologi Informasi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38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7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CF1C-9BBB-4CEE-8EF0-F4406F38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Peralihan</a:t>
            </a:r>
            <a:r>
              <a:rPr lang="en-US" dirty="0"/>
              <a:t> </a:t>
            </a:r>
            <a:r>
              <a:rPr lang="en-US" sz="2800" i="1" dirty="0"/>
              <a:t>(2)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5ABAE0-6040-41FD-BF2E-5E1BDD4A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81734"/>
              </p:ext>
            </p:extLst>
          </p:nvPr>
        </p:nvGraphicFramePr>
        <p:xfrm>
          <a:off x="381000" y="1524000"/>
          <a:ext cx="11430000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8529582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36108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8664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41113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581520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530344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78652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53466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83196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Lama (2016)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Baru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(2020)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639867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218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E-Business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Manajemen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584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E-Business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 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 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84625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Konfigurasi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ERP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Manufaktur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9042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Konfigurasi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ERP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07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Virtualisasi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Virtualisasi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80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Bahasa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Bahasa Inggris untuk Bisnis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PilTS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175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MKDU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Pilihan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/MK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Pilihan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Khusus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angkatan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sebelumnya</a:t>
                      </a:r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Leadership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791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CF1C-9BBB-4CEE-8EF0-F4406F38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2020 – </a:t>
            </a:r>
            <a:r>
              <a:rPr lang="en-US" dirty="0" err="1"/>
              <a:t>Peralihan</a:t>
            </a:r>
            <a:r>
              <a:rPr lang="en-US" dirty="0"/>
              <a:t> </a:t>
            </a:r>
            <a:r>
              <a:rPr lang="en-US" sz="2800" i="1" dirty="0"/>
              <a:t>(3)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5ABAE0-6040-41FD-BF2E-5E1BDD4A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95149"/>
              </p:ext>
            </p:extLst>
          </p:nvPr>
        </p:nvGraphicFramePr>
        <p:xfrm>
          <a:off x="381000" y="2286000"/>
          <a:ext cx="11430000" cy="257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8529582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36108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8664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41113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581520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530344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78652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53466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83196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Lama (2016)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Kurikulum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Baru</a:t>
                      </a:r>
                      <a:r>
                        <a:rPr lang="en-US" sz="2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(2020)</a:t>
                      </a:r>
                      <a:endParaRPr lang="en-ID" sz="2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639867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 fontAlgn="ctr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Kuliah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-IF/TI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Smt</a:t>
                      </a:r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-SIB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218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Skripsi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Pra</a:t>
                      </a:r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Skripsi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584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Skripsi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3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Kerja</a:t>
                      </a:r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Praktek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LEAP Project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846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IOE + TOS +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B.Ing</a:t>
                      </a:r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SIB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rofessional</a:t>
                      </a:r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Development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80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PPM + TOS + </a:t>
                      </a:r>
                      <a:r>
                        <a:rPr lang="en-ID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TekVir</a:t>
                      </a:r>
                      <a:endParaRPr lang="en-ID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IF/TI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D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1759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E14548-C20C-46DA-84C7-955629D376BB}"/>
              </a:ext>
            </a:extLst>
          </p:cNvPr>
          <p:cNvSpPr txBox="1"/>
          <p:nvPr/>
        </p:nvSpPr>
        <p:spPr>
          <a:xfrm>
            <a:off x="381000" y="1620986"/>
            <a:ext cx="1154521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D" sz="2400" b="1" dirty="0"/>
              <a:t>KHUSUS MAHASISWA YANG LULUS KERJA PRAKTEK GENAP 2019/2020 DAN SEBELUMNYA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F038F-605C-43F9-942B-742C0F432C41}"/>
              </a:ext>
            </a:extLst>
          </p:cNvPr>
          <p:cNvSpPr/>
          <p:nvPr/>
        </p:nvSpPr>
        <p:spPr>
          <a:xfrm>
            <a:off x="4114800" y="5166923"/>
            <a:ext cx="7450341" cy="120032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D" sz="2400" dirty="0"/>
              <a:t>$ </a:t>
            </a:r>
            <a:r>
              <a:rPr lang="en-ID" sz="2400" dirty="0" err="1"/>
              <a:t>Khusus</a:t>
            </a:r>
            <a:r>
              <a:rPr lang="en-ID" sz="2400" dirty="0"/>
              <a:t> </a:t>
            </a:r>
            <a:r>
              <a:rPr lang="en-ID" sz="2400" dirty="0" err="1"/>
              <a:t>mahasiswa</a:t>
            </a:r>
            <a:r>
              <a:rPr lang="en-ID" sz="2400" dirty="0"/>
              <a:t> </a:t>
            </a:r>
            <a:r>
              <a:rPr lang="en-ID" sz="2400" dirty="0" err="1"/>
              <a:t>angkatan</a:t>
            </a:r>
            <a:r>
              <a:rPr lang="en-ID" sz="2400" dirty="0"/>
              <a:t> 2016 dan 2017 yang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menyelesaikan</a:t>
            </a:r>
            <a:r>
              <a:rPr lang="en-ID" sz="2400" dirty="0"/>
              <a:t> </a:t>
            </a:r>
            <a:r>
              <a:rPr lang="en-ID" sz="2400" dirty="0" err="1"/>
              <a:t>nomor</a:t>
            </a:r>
            <a:r>
              <a:rPr lang="en-ID" sz="2400" dirty="0"/>
              <a:t> 18, </a:t>
            </a:r>
            <a:r>
              <a:rPr lang="en-ID" sz="2400" dirty="0" err="1"/>
              <a:t>diSARANKAN</a:t>
            </a:r>
            <a:r>
              <a:rPr lang="en-ID" sz="2400" dirty="0"/>
              <a:t> </a:t>
            </a:r>
            <a:r>
              <a:rPr lang="en-ID" sz="2400" dirty="0" err="1"/>
              <a:t>ambil</a:t>
            </a:r>
            <a:r>
              <a:rPr lang="en-ID" sz="2400" dirty="0"/>
              <a:t> KERJA PRAKTEK GASAL 2019/2020</a:t>
            </a:r>
          </a:p>
        </p:txBody>
      </p:sp>
    </p:spTree>
    <p:extLst>
      <p:ext uri="{BB962C8B-B14F-4D97-AF65-F5344CB8AC3E}">
        <p14:creationId xmlns:p14="http://schemas.microsoft.com/office/powerpoint/2010/main" val="368411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2A4B7-EDCA-42C4-8478-4B944DD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Pengumuman </a:t>
            </a:r>
            <a:r>
              <a:rPr lang="en-ID" dirty="0"/>
              <a:t>LABORATORIUM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E630-AFB8-43F6-A534-052BE9CAB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811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Pengumuman Pendaftaran Praktikum (PP)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Pendaftaran Praktikum I (PP I)</a:t>
            </a:r>
          </a:p>
          <a:p>
            <a:r>
              <a:rPr lang="id-ID" dirty="0"/>
              <a:t>diadakan pada : </a:t>
            </a:r>
            <a:r>
              <a:rPr lang="en-US" dirty="0"/>
              <a:t>18-19 </a:t>
            </a:r>
            <a:r>
              <a:rPr lang="en-US" dirty="0" err="1"/>
              <a:t>Februari</a:t>
            </a:r>
            <a:r>
              <a:rPr lang="en-US" dirty="0"/>
              <a:t> 2020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Pendaftaran Praktikum II (PP II)</a:t>
            </a:r>
          </a:p>
          <a:p>
            <a:r>
              <a:rPr lang="id-ID" dirty="0"/>
              <a:t>diadakan pada : 25-26 Februari 2020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Mahasiswa yang akan mengambil praktikum</a:t>
            </a:r>
          </a:p>
          <a:p>
            <a:pPr marL="0" indent="0">
              <a:buNone/>
            </a:pPr>
            <a:r>
              <a:rPr lang="id-ID" dirty="0"/>
              <a:t>Harus mendaftar pada PP I dan/atau PP II</a:t>
            </a:r>
          </a:p>
          <a:p>
            <a:pPr marL="0" indent="0">
              <a:buNone/>
            </a:pPr>
            <a:r>
              <a:rPr lang="id-ID" dirty="0"/>
              <a:t>Bila tidak mendaftar nilai praktikum = 0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Bisa diakses di : http://ukpinfor.petra.ac.id/saocp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279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Asisten</a:t>
            </a:r>
            <a:r>
              <a:rPr lang="en-ID" dirty="0"/>
              <a:t> </a:t>
            </a:r>
            <a:r>
              <a:rPr lang="en-ID" dirty="0" err="1"/>
              <a:t>Tetap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	: JANTHAKE DECUELLAR </a:t>
            </a:r>
          </a:p>
          <a:p>
            <a:pPr marL="0" indent="0">
              <a:buNone/>
            </a:pPr>
            <a:r>
              <a:rPr lang="en-US" dirty="0"/>
              <a:t>					  TANIA SUNYOTO</a:t>
            </a:r>
          </a:p>
          <a:p>
            <a:r>
              <a:rPr lang="en-ID" dirty="0"/>
              <a:t>Lab </a:t>
            </a:r>
            <a:r>
              <a:rPr lang="en-ID" dirty="0" err="1"/>
              <a:t>Pemrograman</a:t>
            </a:r>
            <a:r>
              <a:rPr lang="en-ID" dirty="0"/>
              <a:t>		: ANDRE GUNAWAN</a:t>
            </a:r>
          </a:p>
          <a:p>
            <a:pPr marL="3657600" lvl="8" indent="0">
              <a:buNone/>
            </a:pPr>
            <a:r>
              <a:rPr lang="en-ID" dirty="0"/>
              <a:t>	   </a:t>
            </a:r>
            <a:r>
              <a:rPr lang="en-US" sz="3200" dirty="0"/>
              <a:t>DANIEL JEREMIA</a:t>
            </a:r>
          </a:p>
          <a:p>
            <a:pPr marL="361950" indent="-361950"/>
            <a:r>
              <a:rPr lang="en-ID" dirty="0"/>
              <a:t>Lab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	: INDRO SETIAWAN</a:t>
            </a:r>
          </a:p>
          <a:p>
            <a:pPr marL="361950" indent="-361950"/>
            <a:r>
              <a:rPr lang="en-ID" dirty="0"/>
              <a:t>Lab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		: </a:t>
            </a:r>
            <a:r>
              <a:rPr lang="en-US" dirty="0"/>
              <a:t>GIOVANNI GABRIELA GUNADI</a:t>
            </a:r>
          </a:p>
          <a:p>
            <a:pPr marL="361950" indent="-3619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Range Penyelesaian SKS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794700"/>
              </p:ext>
            </p:extLst>
          </p:nvPr>
        </p:nvGraphicFramePr>
        <p:xfrm>
          <a:off x="1295400" y="1600200"/>
          <a:ext cx="9525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12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Asisten</a:t>
            </a:r>
            <a:r>
              <a:rPr lang="en-ID" dirty="0"/>
              <a:t> </a:t>
            </a:r>
            <a:r>
              <a:rPr lang="en-ID" dirty="0" err="1"/>
              <a:t>Tetap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Lab Game Development	: </a:t>
            </a:r>
            <a:r>
              <a:rPr lang="en-US" dirty="0"/>
              <a:t>YEHEZKIEL WUISANG</a:t>
            </a:r>
          </a:p>
          <a:p>
            <a:r>
              <a:rPr lang="en-ID" dirty="0"/>
              <a:t>Lab Multimedia		: </a:t>
            </a:r>
            <a:r>
              <a:rPr lang="en-US" dirty="0"/>
              <a:t>ANDHIKA EVANTIA IRAWAN</a:t>
            </a:r>
          </a:p>
          <a:p>
            <a:r>
              <a:rPr lang="en-ID" dirty="0"/>
              <a:t>Studio	:</a:t>
            </a:r>
            <a:r>
              <a:rPr lang="en-US" dirty="0"/>
              <a:t> ALLES SANDRO OKTAVIO GANDADIREJA </a:t>
            </a:r>
          </a:p>
          <a:p>
            <a:pPr marL="0" indent="0">
              <a:buNone/>
            </a:pPr>
            <a:r>
              <a:rPr lang="en-US" dirty="0"/>
              <a:t>		  MICHELLE CHRISTIANA CHANDRA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61A93-8DF4-40B1-9AAA-B21CC713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Pengumuman HIMA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001885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61A93-8DF4-40B1-9AAA-B21CC713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Tanya jawab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7332-C879-4EDD-BF09-16F6A54B244E}"/>
              </a:ext>
            </a:extLst>
          </p:cNvPr>
          <p:cNvSpPr/>
          <p:nvPr/>
        </p:nvSpPr>
        <p:spPr>
          <a:xfrm>
            <a:off x="965429" y="5087940"/>
            <a:ext cx="6760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/>
              <a:t>f.petra.ac.id/openforumg</a:t>
            </a:r>
            <a:r>
              <a:rPr lang="en-US" sz="3600" dirty="0"/>
              <a:t>enap1920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7596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Ruang Perwalian</a:t>
            </a:r>
            <a:r>
              <a:rPr lang="en-US" dirty="0"/>
              <a:t> 27 </a:t>
            </a:r>
            <a:r>
              <a:rPr lang="en-US" dirty="0" err="1"/>
              <a:t>Januari</a:t>
            </a:r>
            <a:r>
              <a:rPr lang="en-US" dirty="0"/>
              <a:t> 2020 </a:t>
            </a:r>
            <a:r>
              <a:rPr lang="en-US" dirty="0" err="1"/>
              <a:t>Pk</a:t>
            </a:r>
            <a:r>
              <a:rPr lang="en-US" dirty="0"/>
              <a:t> 09.00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78240"/>
              </p:ext>
            </p:extLst>
          </p:nvPr>
        </p:nvGraphicFramePr>
        <p:xfrm>
          <a:off x="533400" y="1417638"/>
          <a:ext cx="11125200" cy="496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2800" u="none" strike="noStrike" dirty="0">
                          <a:effectLst/>
                        </a:rPr>
                        <a:t>Dosen Wali</a:t>
                      </a:r>
                      <a:endParaRPr lang="id-ID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800" u="none" strike="noStrike">
                          <a:effectLst/>
                        </a:rPr>
                        <a:t>Ruang</a:t>
                      </a:r>
                      <a:endParaRPr lang="id-ID" sz="2800" b="1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Henry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Ruang Kaprodi</a:t>
                      </a:r>
                      <a:endParaRPr lang="id-ID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Silvia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Ruang Sekprodi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Gunadi,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effectLst/>
                        </a:rPr>
                        <a:t>Yulia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Ruang Dosen - P 308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  <a:endParaRPr lang="id-ID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Multimedia</a:t>
                      </a:r>
                      <a:endParaRPr lang="id-ID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</a:t>
                      </a:r>
                      <a:endParaRPr lang="id-ID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Pemrograman</a:t>
                      </a:r>
                      <a:endParaRPr lang="id-ID" sz="2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Lily</a:t>
                      </a:r>
                      <a:r>
                        <a:rPr lang="en-US" sz="2800" u="none" strike="noStrike" dirty="0">
                          <a:effectLst/>
                        </a:rPr>
                        <a:t>,</a:t>
                      </a:r>
                      <a:r>
                        <a:rPr lang="en-US" sz="2800" u="none" strike="noStrike" baseline="0" dirty="0">
                          <a:effectLst/>
                        </a:rPr>
                        <a:t> </a:t>
                      </a:r>
                      <a:r>
                        <a:rPr lang="en-US" sz="2800" u="none" strike="noStrike" baseline="0" dirty="0" err="1">
                          <a:effectLst/>
                        </a:rPr>
                        <a:t>Justinus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u="none" strike="noStrike" dirty="0">
                          <a:effectLst/>
                        </a:rPr>
                        <a:t>Ruang Puskom gd W lt 4</a:t>
                      </a:r>
                      <a:endParaRPr lang="pl-PL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Andreas, Agustinus</a:t>
                      </a:r>
                      <a:r>
                        <a:rPr lang="en-US" sz="2800" u="none" strike="noStrike" dirty="0">
                          <a:effectLst/>
                        </a:rPr>
                        <a:t>, </a:t>
                      </a:r>
                      <a:r>
                        <a:rPr lang="en-US" sz="2800" u="none" strike="noStrike" dirty="0" err="1">
                          <a:effectLst/>
                        </a:rPr>
                        <a:t>Djoni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Ruang Dosen - P 323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Rolly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Ruang P</a:t>
                      </a:r>
                      <a:r>
                        <a:rPr lang="en-US" sz="2800" u="none" strike="noStrike" dirty="0">
                          <a:effectLst/>
                        </a:rPr>
                        <a:t> 321 </a:t>
                      </a:r>
                      <a:r>
                        <a:rPr lang="en-US" sz="2800" u="none" strike="noStrike" dirty="0" err="1">
                          <a:effectLst/>
                        </a:rPr>
                        <a:t>Pk</a:t>
                      </a:r>
                      <a:r>
                        <a:rPr lang="en-US" sz="2800" u="none" strike="noStrike" dirty="0">
                          <a:effectLst/>
                        </a:rPr>
                        <a:t> 09.00-10.00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id-ID" sz="2800" u="none" strike="noStrike" dirty="0">
                          <a:effectLst/>
                        </a:rPr>
                        <a:t>Rudy</a:t>
                      </a:r>
                      <a:endParaRPr lang="id-ID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2800" u="none" strike="noStrike" dirty="0">
                          <a:effectLst/>
                        </a:rPr>
                        <a:t>Ruang Dosen P 308 (Pk 18.00)</a:t>
                      </a:r>
                      <a:endParaRPr lang="nb-NO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300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d-ID" dirty="0"/>
              <a:t>Mahasiswa Angkatan 201</a:t>
            </a:r>
            <a:r>
              <a:rPr lang="en-US" dirty="0"/>
              <a:t>9</a:t>
            </a:r>
            <a:r>
              <a:rPr lang="id-ID" dirty="0"/>
              <a:t>  tetap  di tempat untuk penjelasan cara PRS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f.petra.ac.id/openforumgenap1</a:t>
            </a:r>
            <a:r>
              <a:rPr lang="en-US" dirty="0"/>
              <a:t>920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02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Range IPS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622479"/>
              </p:ext>
            </p:extLst>
          </p:nvPr>
        </p:nvGraphicFramePr>
        <p:xfrm>
          <a:off x="1295400" y="1600200"/>
          <a:ext cx="9525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41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Range IPK All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706148"/>
              </p:ext>
            </p:extLst>
          </p:nvPr>
        </p:nvGraphicFramePr>
        <p:xfrm>
          <a:off x="1295400" y="1600200"/>
          <a:ext cx="9525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2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IPS Limit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779639"/>
              </p:ext>
            </p:extLst>
          </p:nvPr>
        </p:nvGraphicFramePr>
        <p:xfrm>
          <a:off x="1295400" y="1600200"/>
          <a:ext cx="9448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1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Daftar Nilai D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265215"/>
              </p:ext>
            </p:extLst>
          </p:nvPr>
        </p:nvGraphicFramePr>
        <p:xfrm>
          <a:off x="1295400" y="1600200"/>
          <a:ext cx="9448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Rata-rata IPS Per Angkatan</a:t>
            </a:r>
            <a:br>
              <a:rPr lang="id-ID" dirty="0"/>
            </a:br>
            <a:r>
              <a:rPr lang="id-ID" dirty="0"/>
              <a:t>Semester </a:t>
            </a:r>
            <a:r>
              <a:rPr lang="en-US" dirty="0" err="1"/>
              <a:t>Gasal</a:t>
            </a:r>
            <a:r>
              <a:rPr lang="id-ID" dirty="0"/>
              <a:t> 201</a:t>
            </a:r>
            <a:r>
              <a:rPr lang="en-US" dirty="0"/>
              <a:t>9</a:t>
            </a:r>
            <a:r>
              <a:rPr lang="id-ID" dirty="0"/>
              <a:t>/20</a:t>
            </a:r>
            <a:r>
              <a:rPr lang="en-US" dirty="0"/>
              <a:t>20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2FEC1-744E-464A-B6B3-0FA022F28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35509"/>
              </p:ext>
            </p:extLst>
          </p:nvPr>
        </p:nvGraphicFramePr>
        <p:xfrm>
          <a:off x="1219200" y="1828800"/>
          <a:ext cx="10363200" cy="411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112566543"/>
                    </a:ext>
                  </a:extLst>
                </a:gridCol>
                <a:gridCol w="1783778">
                  <a:extLst>
                    <a:ext uri="{9D8B030D-6E8A-4147-A177-3AD203B41FA5}">
                      <a16:colId xmlns:a16="http://schemas.microsoft.com/office/drawing/2014/main" val="2858870500"/>
                    </a:ext>
                  </a:extLst>
                </a:gridCol>
                <a:gridCol w="1560406">
                  <a:extLst>
                    <a:ext uri="{9D8B030D-6E8A-4147-A177-3AD203B41FA5}">
                      <a16:colId xmlns:a16="http://schemas.microsoft.com/office/drawing/2014/main" val="2297023895"/>
                    </a:ext>
                  </a:extLst>
                </a:gridCol>
                <a:gridCol w="1481397">
                  <a:extLst>
                    <a:ext uri="{9D8B030D-6E8A-4147-A177-3AD203B41FA5}">
                      <a16:colId xmlns:a16="http://schemas.microsoft.com/office/drawing/2014/main" val="1156092549"/>
                    </a:ext>
                  </a:extLst>
                </a:gridCol>
                <a:gridCol w="1422142">
                  <a:extLst>
                    <a:ext uri="{9D8B030D-6E8A-4147-A177-3AD203B41FA5}">
                      <a16:colId xmlns:a16="http://schemas.microsoft.com/office/drawing/2014/main" val="3047208463"/>
                    </a:ext>
                  </a:extLst>
                </a:gridCol>
                <a:gridCol w="1448477">
                  <a:extLst>
                    <a:ext uri="{9D8B030D-6E8A-4147-A177-3AD203B41FA5}">
                      <a16:colId xmlns:a16="http://schemas.microsoft.com/office/drawing/2014/main" val="3865570224"/>
                    </a:ext>
                  </a:extLst>
                </a:gridCol>
              </a:tblGrid>
              <a:tr h="103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 err="1">
                          <a:effectLst/>
                          <a:latin typeface="Arial" panose="020B0604020202020204" pitchFamily="34" charset="0"/>
                        </a:rPr>
                        <a:t>Angkatan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effectLst/>
                          <a:latin typeface="Arial" panose="020B0604020202020204" pitchFamily="34" charset="0"/>
                        </a:rPr>
                        <a:t>Gasal</a:t>
                      </a:r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 19/20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effectLst/>
                          <a:latin typeface="Arial" panose="020B0604020202020204" pitchFamily="34" charset="0"/>
                        </a:rPr>
                        <a:t>Genap</a:t>
                      </a:r>
                      <a:b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18/19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Gasal 18/19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effectLst/>
                          <a:latin typeface="Arial" panose="020B0604020202020204" pitchFamily="34" charset="0"/>
                        </a:rPr>
                        <a:t>Genap</a:t>
                      </a:r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 17/18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Gasal</a:t>
                      </a:r>
                      <a:b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17/18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257392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9163201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3,15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505274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3,02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3,15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3,15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200819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3,22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2,71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14986"/>
                  </a:ext>
                </a:extLst>
              </a:tr>
              <a:tr h="503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2,98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2,90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8948450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2,74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50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033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1841</Words>
  <Application>Microsoft Office PowerPoint</Application>
  <PresentationFormat>Widescreen</PresentationFormat>
  <Paragraphs>852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Candara</vt:lpstr>
      <vt:lpstr>1_Office Theme</vt:lpstr>
      <vt:lpstr>Open Forum  Program Studi Informatika Program Sistem Informasi Bisnis Universitas Kristen Petra</vt:lpstr>
      <vt:lpstr>Agenda</vt:lpstr>
      <vt:lpstr>Hasil Prestasi Semester GASAL 2019/2020</vt:lpstr>
      <vt:lpstr>Range Penyelesaian SKS Semester Gasal 2019/2020</vt:lpstr>
      <vt:lpstr>Range IPS Semester Gasal 2019/2020</vt:lpstr>
      <vt:lpstr>Range IPK All Semester Gasal 2019/2020</vt:lpstr>
      <vt:lpstr>IPS Limit Semester Gasal 2019/2020</vt:lpstr>
      <vt:lpstr>Daftar Nilai D Semester Gasal 2019/2020</vt:lpstr>
      <vt:lpstr>Rata-rata IPS Per Angkatan Semester Gasal 2019/2020</vt:lpstr>
      <vt:lpstr>Grafik Rata-rata IPS Semester Gasal 2019/2020</vt:lpstr>
      <vt:lpstr>IPK All vs Asal Penjurusan SMU Semester Gasal 2019/2020</vt:lpstr>
      <vt:lpstr>Limit Studi dan yudisium</vt:lpstr>
      <vt:lpstr>Limit Studi &amp; Yudisium</vt:lpstr>
      <vt:lpstr>Limit Studi &amp; Yudisium</vt:lpstr>
      <vt:lpstr>Pengumuman penting</vt:lpstr>
      <vt:lpstr>Pengumuman Penting</vt:lpstr>
      <vt:lpstr>Pengumuman Penting</vt:lpstr>
      <vt:lpstr>Pengumuman Penting</vt:lpstr>
      <vt:lpstr>Kurikulum 2020 – Semester 1</vt:lpstr>
      <vt:lpstr>Kurikulum 2020 – Semester 2</vt:lpstr>
      <vt:lpstr>Kurikulum 2020 – Semester 3</vt:lpstr>
      <vt:lpstr>Kurikulum 2020 – Semester 4</vt:lpstr>
      <vt:lpstr>Kurikulum 2020 – Semester 5</vt:lpstr>
      <vt:lpstr>Kurikulum 2020 – Semester 6</vt:lpstr>
      <vt:lpstr>Kurikulum 2020 – Semester 7 (LEaP)</vt:lpstr>
      <vt:lpstr>Kurikulum 2020 – Semester 8</vt:lpstr>
      <vt:lpstr>Kurikulum 2020 – Konsentrasi</vt:lpstr>
      <vt:lpstr>Kurikulum 2020 – Konsentrasi Artificial Intelligence</vt:lpstr>
      <vt:lpstr>Kurikulum 2020 – Konsentrasi Game Development</vt:lpstr>
      <vt:lpstr>Kurikulum 2020 – Konsentrasi Mobile Application Development</vt:lpstr>
      <vt:lpstr>Kurikulum 2020 – Konsentrasi Cyber Security</vt:lpstr>
      <vt:lpstr>Kurikulum 2020 – Konsentrasi Enterprise Information System</vt:lpstr>
      <vt:lpstr>Kurikulum 2020 – Konsentrasi Data Analytics</vt:lpstr>
      <vt:lpstr>Kurikulum 2020 – Peralihan (1)</vt:lpstr>
      <vt:lpstr>Kurikulum 2020 – Peralihan (2)</vt:lpstr>
      <vt:lpstr>Kurikulum 2020 – Peralihan (3)</vt:lpstr>
      <vt:lpstr>Pengumuman LABORATORIUM</vt:lpstr>
      <vt:lpstr>Pengumuman Pendaftaran Praktikum (PP)</vt:lpstr>
      <vt:lpstr>Asisten Tetap</vt:lpstr>
      <vt:lpstr>Asisten Tetap</vt:lpstr>
      <vt:lpstr>Pengumuman HIMA</vt:lpstr>
      <vt:lpstr>Tanya jawab</vt:lpstr>
      <vt:lpstr>Ruang Perwalian 27 Januari 2020 Pk 09.00</vt:lpstr>
      <vt:lpstr>Mahasiswa Angkatan 2019  tetap  di tempat untuk penjelasan cara PRS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 Program Studi Informatika dan Program Sistem Informasi Bisnis Universitas Kristen Petra</dc:title>
  <dc:creator> </dc:creator>
  <cp:lastModifiedBy> </cp:lastModifiedBy>
  <cp:revision>75</cp:revision>
  <dcterms:created xsi:type="dcterms:W3CDTF">2019-07-26T13:16:25Z</dcterms:created>
  <dcterms:modified xsi:type="dcterms:W3CDTF">2020-01-28T06:32:49Z</dcterms:modified>
</cp:coreProperties>
</file>