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FFE-3AAA-4CC1-A9F4-ED760803342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477C-41E5-4AC3-A88B-54ABB9EC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1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FFE-3AAA-4CC1-A9F4-ED760803342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477C-41E5-4AC3-A88B-54ABB9EC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0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FFE-3AAA-4CC1-A9F4-ED760803342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477C-41E5-4AC3-A88B-54ABB9EC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0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FFE-3AAA-4CC1-A9F4-ED760803342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477C-41E5-4AC3-A88B-54ABB9EC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99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FFE-3AAA-4CC1-A9F4-ED760803342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477C-41E5-4AC3-A88B-54ABB9EC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0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FFE-3AAA-4CC1-A9F4-ED760803342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477C-41E5-4AC3-A88B-54ABB9EC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FFE-3AAA-4CC1-A9F4-ED760803342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477C-41E5-4AC3-A88B-54ABB9EC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FFE-3AAA-4CC1-A9F4-ED760803342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477C-41E5-4AC3-A88B-54ABB9EC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FFE-3AAA-4CC1-A9F4-ED760803342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477C-41E5-4AC3-A88B-54ABB9EC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FFE-3AAA-4CC1-A9F4-ED760803342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477C-41E5-4AC3-A88B-54ABB9EC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FFE-3AAA-4CC1-A9F4-ED760803342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477C-41E5-4AC3-A88B-54ABB9EC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FFE-3AAA-4CC1-A9F4-ED760803342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477C-41E5-4AC3-A88B-54ABB9EC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A7FFE-3AAA-4CC1-A9F4-ED760803342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477C-41E5-4AC3-A88B-54ABB9EC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09A7FFE-3AAA-4CC1-A9F4-ED760803342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309477C-41E5-4AC3-A88B-54ABB9EC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4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09A7FFE-3AAA-4CC1-A9F4-ED7608033428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309477C-41E5-4AC3-A88B-54ABB9EC5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7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C484-0453-4E5C-8C94-8151A7543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495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uk-UA" sz="4000" dirty="0"/>
              <a:t>Дослідження ефективності використання програми </a:t>
            </a:r>
            <a:r>
              <a:rPr lang="en-US" sz="4000" dirty="0"/>
              <a:t>Zabbix </a:t>
            </a:r>
            <a:r>
              <a:rPr lang="ru-RU" sz="4000" dirty="0"/>
              <a:t>для системного </a:t>
            </a:r>
            <a:r>
              <a:rPr lang="uk-UA" sz="4000" dirty="0"/>
              <a:t>аналізу даних на підприємстві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35E3E-FFA8-45B4-81D1-E97CC8098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501200"/>
            <a:ext cx="9144000" cy="1655762"/>
          </a:xfrm>
        </p:spPr>
        <p:txBody>
          <a:bodyPr/>
          <a:lstStyle/>
          <a:p>
            <a:pPr algn="r"/>
            <a:r>
              <a:rPr lang="uk-UA" dirty="0"/>
              <a:t>Швиденко Дмитро Юрійович</a:t>
            </a:r>
          </a:p>
          <a:p>
            <a:pPr algn="r"/>
            <a:r>
              <a:rPr lang="uk-UA" dirty="0"/>
              <a:t>Студент групи ІА-401к </a:t>
            </a:r>
            <a:endParaRPr lang="en-US" dirty="0"/>
          </a:p>
        </p:txBody>
      </p:sp>
      <p:pic>
        <p:nvPicPr>
          <p:cNvPr id="1026" name="Picture 2" descr="Zabbix - TechExpert">
            <a:extLst>
              <a:ext uri="{FF2B5EF4-FFF2-40B4-BE49-F238E27FC236}">
                <a16:creationId xmlns:a16="http://schemas.microsoft.com/office/drawing/2014/main" id="{B974BFB3-0B17-417A-8B92-8B9D5CE07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0978"/>
            <a:ext cx="7431382" cy="194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88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C887-D110-4A56-A879-203DB966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447" y="131016"/>
            <a:ext cx="10515600" cy="1325563"/>
          </a:xfrm>
        </p:spPr>
        <p:txBody>
          <a:bodyPr/>
          <a:lstStyle/>
          <a:p>
            <a:r>
              <a:rPr lang="uk-UA" dirty="0"/>
              <a:t>Про підприємство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F75E-FF23-456C-9187-F45154BE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5" y="2140838"/>
            <a:ext cx="8718176" cy="4880254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/>
              <a:t>	Науково-дослідний інститут геодезії і картографії є провідною науково-дослідною організацією Державної служби геодезії, картографії та кадастру.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	Інститут здійснює науково-дослідні роботи в сфері геодезії, картографії, дистанційного зондування Землі та фотограмметрії, нормативного забезпечення топографо-геодезичних і картографічних робіт; розроблення та впровадження геоінформаційних систем.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2050" name="Picture 2" descr="Керівник Державної служби України з питань геодезії, картографії та  кадастру – Інститут геодезії">
            <a:extLst>
              <a:ext uri="{FF2B5EF4-FFF2-40B4-BE49-F238E27FC236}">
                <a16:creationId xmlns:a16="http://schemas.microsoft.com/office/drawing/2014/main" id="{32B9E3A8-FD8B-417D-BD46-4A466AD0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447" y="0"/>
            <a:ext cx="1891553" cy="189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Программист PNG Images HD | PNG Play">
            <a:extLst>
              <a:ext uri="{FF2B5EF4-FFF2-40B4-BE49-F238E27FC236}">
                <a16:creationId xmlns:a16="http://schemas.microsoft.com/office/drawing/2014/main" id="{054967E8-7AAD-445E-8266-FF7A0072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820" y="4580965"/>
            <a:ext cx="2484344" cy="248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74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etwork PNG Free Download | PNG Mart">
            <a:extLst>
              <a:ext uri="{FF2B5EF4-FFF2-40B4-BE49-F238E27FC236}">
                <a16:creationId xmlns:a16="http://schemas.microsoft.com/office/drawing/2014/main" id="{4437ED7C-03B2-40E5-86A3-997DCADC6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5" y="86285"/>
            <a:ext cx="2084841" cy="177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24FDD-B702-4B99-BB74-3A9D43BD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85" y="369861"/>
            <a:ext cx="5065295" cy="1211221"/>
          </a:xfrm>
        </p:spPr>
        <p:txBody>
          <a:bodyPr>
            <a:normAutofit/>
          </a:bodyPr>
          <a:lstStyle/>
          <a:p>
            <a:r>
              <a:rPr lang="uk-UA" dirty="0"/>
              <a:t>Мережева мапа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7287-8FF9-41E7-A7A7-CA958CF0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4" y="1297488"/>
            <a:ext cx="5305926" cy="52597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dirty="0"/>
              <a:t>	Під час проведення моєї практики було проведено докладний аналіз фактичного стану підприємства і його функціонування. Особлива увага була приділена аналізу технічної звітності, яка включає в себе інформацію про сервери, що працюють у мережі підприємства. Цей аналіз був зосереджений на створенні детальної мапи мережі, на якій були вказані всі сервери і їх зв'язки.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D1D05-DF19-4CF5-B6CB-377AB0FA7D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43074" y="0"/>
            <a:ext cx="6481009" cy="6858000"/>
          </a:xfrm>
          <a:prstGeom prst="rect">
            <a:avLst/>
          </a:prstGeom>
        </p:spPr>
      </p:pic>
      <p:pic>
        <p:nvPicPr>
          <p:cNvPr id="3076" name="Picture 4" descr="Network PNG File - PNG All">
            <a:extLst>
              <a:ext uri="{FF2B5EF4-FFF2-40B4-BE49-F238E27FC236}">
                <a16:creationId xmlns:a16="http://schemas.microsoft.com/office/drawing/2014/main" id="{790F6B40-13C5-4CD6-801A-CCBFBE47A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54" y="5123730"/>
            <a:ext cx="1798785" cy="16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36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Научный вектор PNG HD Изображение - PNG All">
            <a:extLst>
              <a:ext uri="{FF2B5EF4-FFF2-40B4-BE49-F238E27FC236}">
                <a16:creationId xmlns:a16="http://schemas.microsoft.com/office/drawing/2014/main" id="{B38EC341-13E8-47C9-8593-197EA53BA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062" y="0"/>
            <a:ext cx="11560465" cy="523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E5F6DA-03E5-46FD-A056-59AB0B45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935" y="60040"/>
            <a:ext cx="10515600" cy="1325563"/>
          </a:xfrm>
        </p:spPr>
        <p:txBody>
          <a:bodyPr/>
          <a:lstStyle/>
          <a:p>
            <a:r>
              <a:rPr lang="uk-UA" dirty="0"/>
              <a:t>Як </a:t>
            </a:r>
            <a:r>
              <a:rPr lang="en-US" dirty="0"/>
              <a:t>Zabbix </a:t>
            </a:r>
            <a:r>
              <a:rPr lang="uk-UA" dirty="0"/>
              <a:t>збирає дані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94AF-50B8-4F33-BF3F-2384E8FD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032" y="2208724"/>
            <a:ext cx="5242201" cy="464927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Zabbix-agent - </a:t>
            </a:r>
            <a:r>
              <a:rPr lang="uk-UA" dirty="0"/>
              <a:t>це</a:t>
            </a:r>
            <a:r>
              <a:rPr lang="ru-RU" dirty="0"/>
              <a:t> агент,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встановлюється</a:t>
            </a:r>
            <a:r>
              <a:rPr lang="ru-RU" dirty="0"/>
              <a:t> на кожному </a:t>
            </a:r>
            <a:r>
              <a:rPr lang="ru-RU" dirty="0" err="1"/>
              <a:t>моніторингованому</a:t>
            </a:r>
            <a:r>
              <a:rPr lang="ru-RU" dirty="0"/>
              <a:t> </a:t>
            </a:r>
            <a:r>
              <a:rPr lang="ru-RU" dirty="0" err="1"/>
              <a:t>пристрої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сервері</a:t>
            </a:r>
            <a:r>
              <a:rPr lang="ru-RU" dirty="0"/>
              <a:t> і </a:t>
            </a:r>
            <a:r>
              <a:rPr lang="ru-RU" dirty="0" err="1"/>
              <a:t>взаємодіє</a:t>
            </a:r>
            <a:r>
              <a:rPr lang="ru-RU" dirty="0"/>
              <a:t> з сервером </a:t>
            </a:r>
            <a:r>
              <a:rPr lang="en-US" dirty="0"/>
              <a:t>Zabbix </a:t>
            </a:r>
            <a:r>
              <a:rPr lang="ru-RU" dirty="0"/>
              <a:t>для </a:t>
            </a:r>
            <a:r>
              <a:rPr lang="ru-RU" dirty="0" err="1"/>
              <a:t>збору</a:t>
            </a:r>
            <a:r>
              <a:rPr lang="ru-RU" dirty="0"/>
              <a:t> та </a:t>
            </a:r>
            <a:r>
              <a:rPr lang="ru-RU" dirty="0" err="1"/>
              <a:t>передачі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про стан </a:t>
            </a:r>
            <a:r>
              <a:rPr lang="ru-RU" dirty="0" err="1"/>
              <a:t>системи</a:t>
            </a:r>
            <a:r>
              <a:rPr lang="ru-RU" dirty="0"/>
              <a:t>. </a:t>
            </a:r>
            <a:r>
              <a:rPr lang="ru-RU" dirty="0" err="1"/>
              <a:t>Дослідження</a:t>
            </a:r>
            <a:r>
              <a:rPr lang="ru-RU" dirty="0"/>
              <a:t> та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en-US" dirty="0"/>
              <a:t>Zabbix-agent </a:t>
            </a:r>
            <a:r>
              <a:rPr lang="ru-RU" dirty="0" err="1"/>
              <a:t>відкриває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цікавих</a:t>
            </a:r>
            <a:r>
              <a:rPr lang="ru-RU" dirty="0"/>
              <a:t> </a:t>
            </a:r>
            <a:r>
              <a:rPr lang="ru-RU" dirty="0" err="1"/>
              <a:t>можливостей</a:t>
            </a:r>
            <a:r>
              <a:rPr lang="ru-RU" dirty="0"/>
              <a:t> для </a:t>
            </a:r>
            <a:r>
              <a:rPr lang="ru-RU" dirty="0" err="1"/>
              <a:t>розуміння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принципів</a:t>
            </a:r>
            <a:r>
              <a:rPr lang="ru-RU" dirty="0"/>
              <a:t> та </a:t>
            </a:r>
            <a:r>
              <a:rPr lang="ru-RU" dirty="0" err="1"/>
              <a:t>впливу</a:t>
            </a:r>
            <a:r>
              <a:rPr lang="ru-RU" dirty="0"/>
              <a:t> на </a:t>
            </a:r>
            <a:r>
              <a:rPr lang="ru-RU" dirty="0" err="1"/>
              <a:t>моніторинг</a:t>
            </a:r>
            <a:r>
              <a:rPr lang="ru-RU" dirty="0"/>
              <a:t> і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інфраструктури</a:t>
            </a:r>
            <a:r>
              <a:rPr lang="ru-RU" dirty="0"/>
              <a:t>.</a:t>
            </a:r>
          </a:p>
          <a:p>
            <a:pPr algn="just"/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принципова</a:t>
            </a:r>
            <a:r>
              <a:rPr lang="ru-RU" dirty="0"/>
              <a:t> робота </a:t>
            </a:r>
            <a:r>
              <a:rPr lang="en-US" dirty="0"/>
              <a:t>Zabbix-agent </a:t>
            </a:r>
            <a:r>
              <a:rPr lang="ru-RU" dirty="0" err="1"/>
              <a:t>полягає</a:t>
            </a:r>
            <a:r>
              <a:rPr lang="ru-RU" dirty="0"/>
              <a:t> в тому,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постійно</a:t>
            </a:r>
            <a:r>
              <a:rPr lang="ru-RU" dirty="0"/>
              <a:t> </a:t>
            </a:r>
            <a:r>
              <a:rPr lang="ru-RU" dirty="0" err="1"/>
              <a:t>виконує</a:t>
            </a:r>
            <a:r>
              <a:rPr lang="ru-RU" dirty="0"/>
              <a:t> </a:t>
            </a:r>
            <a:r>
              <a:rPr lang="ru-RU" dirty="0" err="1"/>
              <a:t>збір</a:t>
            </a:r>
            <a:r>
              <a:rPr lang="ru-RU" dirty="0"/>
              <a:t> і </a:t>
            </a:r>
            <a:r>
              <a:rPr lang="ru-RU" dirty="0" err="1"/>
              <a:t>моніторинг</a:t>
            </a:r>
            <a:r>
              <a:rPr lang="ru-RU" dirty="0"/>
              <a:t> </a:t>
            </a:r>
            <a:r>
              <a:rPr lang="ru-RU" dirty="0" err="1"/>
              <a:t>різноманітних</a:t>
            </a:r>
            <a:r>
              <a:rPr lang="ru-RU" dirty="0"/>
              <a:t> </a:t>
            </a:r>
            <a:r>
              <a:rPr lang="ru-RU" dirty="0" err="1"/>
              <a:t>параметрів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, таких як </a:t>
            </a:r>
            <a:r>
              <a:rPr lang="ru-RU" dirty="0" err="1"/>
              <a:t>навантаження</a:t>
            </a:r>
            <a:r>
              <a:rPr lang="ru-RU" dirty="0"/>
              <a:t> </a:t>
            </a:r>
            <a:r>
              <a:rPr lang="ru-RU" dirty="0" err="1"/>
              <a:t>процесора</a:t>
            </a:r>
            <a:r>
              <a:rPr lang="ru-RU" dirty="0"/>
              <a:t>,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, </a:t>
            </a:r>
            <a:r>
              <a:rPr lang="ru-RU" dirty="0" err="1"/>
              <a:t>мережевий</a:t>
            </a:r>
            <a:r>
              <a:rPr lang="ru-RU" dirty="0"/>
              <a:t> </a:t>
            </a:r>
            <a:r>
              <a:rPr lang="ru-RU" dirty="0" err="1"/>
              <a:t>трафік</a:t>
            </a:r>
            <a:r>
              <a:rPr lang="ru-RU" dirty="0"/>
              <a:t>, статус служб, </a:t>
            </a:r>
            <a:r>
              <a:rPr lang="ru-RU" dirty="0" err="1"/>
              <a:t>доступність</a:t>
            </a:r>
            <a:r>
              <a:rPr lang="ru-RU" dirty="0"/>
              <a:t> </a:t>
            </a:r>
            <a:r>
              <a:rPr lang="ru-RU" dirty="0" err="1"/>
              <a:t>дисків</a:t>
            </a:r>
            <a:r>
              <a:rPr lang="ru-RU" dirty="0"/>
              <a:t> та </a:t>
            </a:r>
            <a:r>
              <a:rPr lang="ru-RU" dirty="0" err="1"/>
              <a:t>інші</a:t>
            </a:r>
            <a:r>
              <a:rPr lang="ru-RU" dirty="0"/>
              <a:t>.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збираються</a:t>
            </a:r>
            <a:r>
              <a:rPr lang="ru-RU" dirty="0"/>
              <a:t> агентом та </a:t>
            </a:r>
            <a:r>
              <a:rPr lang="ru-RU" dirty="0" err="1"/>
              <a:t>надсилаються</a:t>
            </a:r>
            <a:r>
              <a:rPr lang="ru-RU" dirty="0"/>
              <a:t> на сервер </a:t>
            </a:r>
            <a:r>
              <a:rPr lang="en-US" dirty="0"/>
              <a:t>Zabbix </a:t>
            </a:r>
            <a:r>
              <a:rPr lang="ru-RU" dirty="0"/>
              <a:t>для </a:t>
            </a:r>
            <a:r>
              <a:rPr lang="ru-RU" dirty="0" err="1"/>
              <a:t>подальшого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та </a:t>
            </a:r>
            <a:r>
              <a:rPr lang="ru-RU" dirty="0" err="1"/>
              <a:t>відображення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2E9A2C-9F65-45DB-B052-46CD877F261B}"/>
              </a:ext>
            </a:extLst>
          </p:cNvPr>
          <p:cNvSpPr txBox="1">
            <a:spLocks/>
          </p:cNvSpPr>
          <p:nvPr/>
        </p:nvSpPr>
        <p:spPr>
          <a:xfrm>
            <a:off x="129540" y="5822274"/>
            <a:ext cx="6336791" cy="1765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uk-UA" sz="1800" dirty="0"/>
              <a:t>Приклад даних</a:t>
            </a:r>
            <a:r>
              <a:rPr lang="en-US" sz="1800" dirty="0"/>
              <a:t> </a:t>
            </a:r>
            <a:r>
              <a:rPr lang="uk-UA" sz="1800" dirty="0"/>
              <a:t>серверу розробників, які надсилаються </a:t>
            </a:r>
            <a:r>
              <a:rPr lang="en-US" sz="1800" dirty="0"/>
              <a:t>Zabbix, </a:t>
            </a:r>
            <a:r>
              <a:rPr lang="ru-RU" sz="1800" dirty="0"/>
              <a:t>в</a:t>
            </a:r>
            <a:r>
              <a:rPr lang="uk-UA" sz="1800" dirty="0"/>
              <a:t>ід </a:t>
            </a:r>
            <a:r>
              <a:rPr lang="en-US" sz="1800" dirty="0" err="1"/>
              <a:t>zabbix</a:t>
            </a:r>
            <a:r>
              <a:rPr lang="uk-UA" sz="1800" dirty="0"/>
              <a:t> агенту. 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F10C7-E57B-4EA6-969A-47D154141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8045"/>
            <a:ext cx="6733032" cy="3815192"/>
          </a:xfrm>
          <a:prstGeom prst="rect">
            <a:avLst/>
          </a:prstGeom>
        </p:spPr>
      </p:pic>
      <p:pic>
        <p:nvPicPr>
          <p:cNvPr id="4100" name="Picture 4" descr="Data Icon Png #399412 - Free Icons Library">
            <a:extLst>
              <a:ext uri="{FF2B5EF4-FFF2-40B4-BE49-F238E27FC236}">
                <a16:creationId xmlns:a16="http://schemas.microsoft.com/office/drawing/2014/main" id="{F01F3EBA-B843-4DD3-B5D4-9F0E3BA2B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057"/>
            <a:ext cx="1653988" cy="165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47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8F1A-089F-42A4-B3E1-2339DFC8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438" y="120999"/>
            <a:ext cx="4718304" cy="741299"/>
          </a:xfrm>
        </p:spPr>
        <p:txBody>
          <a:bodyPr>
            <a:normAutofit fontScale="90000"/>
          </a:bodyPr>
          <a:lstStyle/>
          <a:p>
            <a:r>
              <a:rPr lang="uk-UA" dirty="0"/>
              <a:t>Візуалізація даних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71CBF-0284-408C-8841-B01ABC163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164" y="736209"/>
            <a:ext cx="12085320" cy="1018159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/>
              <a:t>Візуалізувати надіслані дані від </a:t>
            </a:r>
            <a:r>
              <a:rPr lang="en-US" dirty="0" err="1"/>
              <a:t>zabbix</a:t>
            </a:r>
            <a:r>
              <a:rPr lang="en-US" dirty="0"/>
              <a:t> </a:t>
            </a:r>
            <a:r>
              <a:rPr lang="uk-UA" dirty="0"/>
              <a:t>агенту можливо в виді таблиць, графіків, діаграм.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6099F9-FEC3-4014-B76C-29CC8069DD26}"/>
              </a:ext>
            </a:extLst>
          </p:cNvPr>
          <p:cNvSpPr txBox="1">
            <a:spLocks/>
          </p:cNvSpPr>
          <p:nvPr/>
        </p:nvSpPr>
        <p:spPr>
          <a:xfrm>
            <a:off x="9624728" y="4074028"/>
            <a:ext cx="3081528" cy="1018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uk-UA" sz="1800" dirty="0"/>
              <a:t>Приклад діаграм</a:t>
            </a: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2887B-0752-4109-8D61-B9834D969210}"/>
              </a:ext>
            </a:extLst>
          </p:cNvPr>
          <p:cNvSpPr txBox="1">
            <a:spLocks/>
          </p:cNvSpPr>
          <p:nvPr/>
        </p:nvSpPr>
        <p:spPr>
          <a:xfrm>
            <a:off x="5218625" y="5931967"/>
            <a:ext cx="3081528" cy="1018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uk-UA" sz="1800" dirty="0"/>
              <a:t>Приклад таблиць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8F8168-744B-4DBF-8382-38025847242D}"/>
              </a:ext>
            </a:extLst>
          </p:cNvPr>
          <p:cNvSpPr txBox="1">
            <a:spLocks/>
          </p:cNvSpPr>
          <p:nvPr/>
        </p:nvSpPr>
        <p:spPr>
          <a:xfrm>
            <a:off x="1250626" y="4074029"/>
            <a:ext cx="3081528" cy="1018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uk-UA" sz="1800" dirty="0"/>
              <a:t>Приклад графіків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DBD29-0C44-49CF-9B69-6E58BEA4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026"/>
            <a:ext cx="4875276" cy="2172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9A98CA-B678-4E5A-A4EB-94E83FC1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389" y="1902026"/>
            <a:ext cx="3315163" cy="2172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043E9E-BBB3-4361-9A8D-D98AD0AA6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872" y="4795186"/>
            <a:ext cx="5553850" cy="1133633"/>
          </a:xfrm>
          <a:prstGeom prst="rect">
            <a:avLst/>
          </a:prstGeom>
        </p:spPr>
      </p:pic>
      <p:pic>
        <p:nvPicPr>
          <p:cNvPr id="5124" name="Picture 4" descr="Data visualization - Free business and finance icons">
            <a:extLst>
              <a:ext uri="{FF2B5EF4-FFF2-40B4-BE49-F238E27FC236}">
                <a16:creationId xmlns:a16="http://schemas.microsoft.com/office/drawing/2014/main" id="{047AA809-95AF-4DCE-9748-95BF7EB0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401" y="1997056"/>
            <a:ext cx="2555442" cy="25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isualization Icons - Free SVG &amp; PNG Visualization Images - Noun Project">
            <a:extLst>
              <a:ext uri="{FF2B5EF4-FFF2-40B4-BE49-F238E27FC236}">
                <a16:creationId xmlns:a16="http://schemas.microsoft.com/office/drawing/2014/main" id="{C39415DC-3771-485C-8AE3-19FA5190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6" y="468020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Visualization Icons - Free SVG &amp; PNG Visualization Images - Noun Project">
            <a:extLst>
              <a:ext uri="{FF2B5EF4-FFF2-40B4-BE49-F238E27FC236}">
                <a16:creationId xmlns:a16="http://schemas.microsoft.com/office/drawing/2014/main" id="{F5EC6DF0-107D-4D79-B372-CB3EF905F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918" y="4638671"/>
            <a:ext cx="1988065" cy="198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0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E9D9-A418-4F95-9BF7-7C28026B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303" y="3057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Можливість налаштування аналізу даних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B3B5-86FE-44D4-A554-CE4FE0ED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5" y="2339788"/>
            <a:ext cx="5907742" cy="451821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Zabbix </a:t>
            </a:r>
            <a:r>
              <a:rPr lang="ru-RU" dirty="0" err="1"/>
              <a:t>алертінг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важлива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моніторингу</a:t>
            </a:r>
            <a:r>
              <a:rPr lang="ru-RU" dirty="0"/>
              <a:t> </a:t>
            </a:r>
            <a:r>
              <a:rPr lang="en-US" dirty="0"/>
              <a:t>Zabbix, </a:t>
            </a:r>
            <a:r>
              <a:rPr lang="ru-RU" dirty="0"/>
              <a:t>яка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виявляти</a:t>
            </a:r>
            <a:r>
              <a:rPr lang="ru-RU" dirty="0"/>
              <a:t> </a:t>
            </a:r>
            <a:r>
              <a:rPr lang="ru-RU" dirty="0" err="1"/>
              <a:t>аномальні</a:t>
            </a:r>
            <a:r>
              <a:rPr lang="ru-RU" dirty="0"/>
              <a:t> </a:t>
            </a:r>
            <a:r>
              <a:rPr lang="ru-RU" dirty="0" err="1"/>
              <a:t>стани</a:t>
            </a:r>
            <a:r>
              <a:rPr lang="ru-RU" dirty="0"/>
              <a:t> та </a:t>
            </a:r>
            <a:r>
              <a:rPr lang="ru-RU" dirty="0" err="1"/>
              <a:t>проблеми</a:t>
            </a:r>
            <a:r>
              <a:rPr lang="ru-RU" dirty="0"/>
              <a:t> у </a:t>
            </a:r>
            <a:r>
              <a:rPr lang="ru-RU" dirty="0" err="1"/>
              <a:t>системі</a:t>
            </a:r>
            <a:r>
              <a:rPr lang="ru-RU" dirty="0"/>
              <a:t> і </a:t>
            </a:r>
            <a:r>
              <a:rPr lang="ru-RU" dirty="0" err="1"/>
              <a:t>сповіщати</a:t>
            </a:r>
            <a:r>
              <a:rPr lang="ru-RU" dirty="0"/>
              <a:t> про них </a:t>
            </a:r>
            <a:r>
              <a:rPr lang="ru-RU" dirty="0" err="1"/>
              <a:t>операторів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відповідальних</a:t>
            </a:r>
            <a:r>
              <a:rPr lang="ru-RU" dirty="0"/>
              <a:t> </a:t>
            </a:r>
            <a:r>
              <a:rPr lang="ru-RU" dirty="0" err="1"/>
              <a:t>осіб</a:t>
            </a:r>
            <a:r>
              <a:rPr lang="ru-RU" dirty="0"/>
              <a:t>. </a:t>
            </a:r>
            <a:r>
              <a:rPr lang="ru-RU" dirty="0" err="1"/>
              <a:t>Дослідження</a:t>
            </a:r>
            <a:r>
              <a:rPr lang="ru-RU" dirty="0"/>
              <a:t> та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алертінгу</a:t>
            </a:r>
            <a:r>
              <a:rPr lang="ru-RU" dirty="0"/>
              <a:t> в </a:t>
            </a:r>
            <a:r>
              <a:rPr lang="en-US" dirty="0"/>
              <a:t>Zabbix </a:t>
            </a:r>
            <a:r>
              <a:rPr lang="ru-RU" dirty="0" err="1"/>
              <a:t>відкриває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для </a:t>
            </a:r>
            <a:r>
              <a:rPr lang="ru-RU" dirty="0" err="1"/>
              <a:t>розуміння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, </a:t>
            </a:r>
            <a:r>
              <a:rPr lang="ru-RU" dirty="0" err="1"/>
              <a:t>налаштування</a:t>
            </a:r>
            <a:r>
              <a:rPr lang="ru-RU" dirty="0"/>
              <a:t> і </a:t>
            </a:r>
            <a:r>
              <a:rPr lang="ru-RU" dirty="0" err="1"/>
              <a:t>впливу</a:t>
            </a:r>
            <a:r>
              <a:rPr lang="ru-RU" dirty="0"/>
              <a:t> на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моніторингу</a:t>
            </a:r>
            <a:r>
              <a:rPr lang="ru-RU" dirty="0"/>
              <a:t> та </a:t>
            </a:r>
            <a:r>
              <a:rPr lang="ru-RU" dirty="0" err="1"/>
              <a:t>реагування</a:t>
            </a:r>
            <a:r>
              <a:rPr lang="ru-RU" dirty="0"/>
              <a:t> на </a:t>
            </a:r>
            <a:r>
              <a:rPr lang="ru-RU" dirty="0" err="1"/>
              <a:t>проблеми</a:t>
            </a:r>
            <a:r>
              <a:rPr lang="ru-RU" dirty="0"/>
              <a:t> в реальному </a:t>
            </a:r>
            <a:r>
              <a:rPr lang="ru-RU" dirty="0" err="1"/>
              <a:t>часі</a:t>
            </a:r>
            <a:r>
              <a:rPr lang="ru-RU" dirty="0"/>
              <a:t>.</a:t>
            </a:r>
          </a:p>
          <a:p>
            <a:pPr algn="just"/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ідея</a:t>
            </a:r>
            <a:r>
              <a:rPr lang="ru-RU" dirty="0"/>
              <a:t> </a:t>
            </a:r>
            <a:r>
              <a:rPr lang="ru-RU" dirty="0" err="1"/>
              <a:t>алертінгу</a:t>
            </a:r>
            <a:r>
              <a:rPr lang="ru-RU" dirty="0"/>
              <a:t> в </a:t>
            </a:r>
            <a:r>
              <a:rPr lang="en-US" dirty="0"/>
              <a:t>Zabbix </a:t>
            </a:r>
            <a:r>
              <a:rPr lang="ru-RU" dirty="0" err="1"/>
              <a:t>полягає</a:t>
            </a:r>
            <a:r>
              <a:rPr lang="ru-RU" dirty="0"/>
              <a:t> в </a:t>
            </a:r>
            <a:r>
              <a:rPr lang="ru-RU" dirty="0" err="1"/>
              <a:t>налаштуванні</a:t>
            </a:r>
            <a:r>
              <a:rPr lang="ru-RU" dirty="0"/>
              <a:t> правил,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визначають</a:t>
            </a:r>
            <a:r>
              <a:rPr lang="ru-RU" dirty="0"/>
              <a:t>, коли та як система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сповістити</a:t>
            </a:r>
            <a:r>
              <a:rPr lang="ru-RU" dirty="0"/>
              <a:t> про </a:t>
            </a:r>
            <a:r>
              <a:rPr lang="ru-RU" dirty="0" err="1"/>
              <a:t>виникнення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. </a:t>
            </a:r>
            <a:r>
              <a:rPr lang="ru-RU" dirty="0" err="1"/>
              <a:t>Ці</a:t>
            </a:r>
            <a:r>
              <a:rPr lang="ru-RU" dirty="0"/>
              <a:t> правила </a:t>
            </a:r>
            <a:r>
              <a:rPr lang="ru-RU" dirty="0" err="1"/>
              <a:t>базуються</a:t>
            </a:r>
            <a:r>
              <a:rPr lang="ru-RU" dirty="0"/>
              <a:t> на </a:t>
            </a:r>
            <a:r>
              <a:rPr lang="ru-RU" dirty="0" err="1"/>
              <a:t>порогових</a:t>
            </a:r>
            <a:r>
              <a:rPr lang="ru-RU" dirty="0"/>
              <a:t> </a:t>
            </a:r>
            <a:r>
              <a:rPr lang="ru-RU" dirty="0" err="1"/>
              <a:t>значеннях</a:t>
            </a:r>
            <a:r>
              <a:rPr lang="ru-RU" dirty="0"/>
              <a:t> метрик,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моніторяться</a:t>
            </a:r>
            <a:r>
              <a:rPr lang="ru-RU" dirty="0"/>
              <a:t>, та </a:t>
            </a:r>
            <a:r>
              <a:rPr lang="ru-RU" dirty="0" err="1"/>
              <a:t>логіці</a:t>
            </a:r>
            <a:r>
              <a:rPr lang="ru-RU" dirty="0"/>
              <a:t> </a:t>
            </a:r>
            <a:r>
              <a:rPr lang="ru-RU" dirty="0" err="1"/>
              <a:t>сповіщень</a:t>
            </a:r>
            <a:r>
              <a:rPr lang="ru-RU" dirty="0"/>
              <a:t>, яка </a:t>
            </a:r>
            <a:r>
              <a:rPr lang="ru-RU" dirty="0" err="1"/>
              <a:t>визначає</a:t>
            </a:r>
            <a:r>
              <a:rPr lang="ru-RU" dirty="0"/>
              <a:t>, кому та як </a:t>
            </a:r>
            <a:r>
              <a:rPr lang="ru-RU" dirty="0" err="1"/>
              <a:t>надсилати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5C68C-F38E-44C4-B3A1-4BEAC2C6A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152" y="2634514"/>
            <a:ext cx="5568590" cy="26761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575506-B379-4D09-A895-C6670EF2D820}"/>
              </a:ext>
            </a:extLst>
          </p:cNvPr>
          <p:cNvSpPr/>
          <p:nvPr/>
        </p:nvSpPr>
        <p:spPr>
          <a:xfrm>
            <a:off x="7237721" y="5401948"/>
            <a:ext cx="4286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Приклад налаштованого </a:t>
            </a:r>
            <a:r>
              <a:rPr lang="uk-UA" dirty="0" err="1"/>
              <a:t>алертінгу</a:t>
            </a:r>
            <a:r>
              <a:rPr lang="uk-UA" dirty="0"/>
              <a:t> для аналізу </a:t>
            </a:r>
            <a:r>
              <a:rPr lang="uk-UA" dirty="0" err="1"/>
              <a:t>данних</a:t>
            </a:r>
            <a:r>
              <a:rPr lang="uk-UA" dirty="0"/>
              <a:t> на підприємстві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FB79-913C-4D08-992B-50E44266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1" y="271260"/>
            <a:ext cx="6928104" cy="1325563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Можливість вчасного реагування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047AB-873B-4BE4-B826-8C69400D5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094" y="1016250"/>
            <a:ext cx="6864455" cy="48254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dirty="0"/>
              <a:t>Система оповіщень та сповіщень, яку надає </a:t>
            </a:r>
            <a:r>
              <a:rPr lang="uk-UA" dirty="0" err="1"/>
              <a:t>Zabbix</a:t>
            </a:r>
            <a:r>
              <a:rPr lang="uk-UA" dirty="0"/>
              <a:t>, є важливим елементом для забезпечення оперативного реагування на проблеми, що виникають у системі. Цей функціонал дозволяє забезпечити швидке та ефективне виявлення проблем та прийняття необхідних заходів для їх вирішення.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2847F-79A7-4658-894E-AA0EEFE8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37512" cy="63611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7C65DF-39C8-4DC8-9B68-F50BA594554A}"/>
              </a:ext>
            </a:extLst>
          </p:cNvPr>
          <p:cNvSpPr/>
          <p:nvPr/>
        </p:nvSpPr>
        <p:spPr>
          <a:xfrm>
            <a:off x="-629244" y="63731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dirty="0"/>
              <a:t>Основні варіанти сповіщень</a:t>
            </a:r>
            <a:endParaRPr lang="en-US" dirty="0"/>
          </a:p>
        </p:txBody>
      </p:sp>
      <p:pic>
        <p:nvPicPr>
          <p:cNvPr id="6146" name="Picture 2" descr="Красная оповещение Скачать PNG Image | PNG Mart">
            <a:extLst>
              <a:ext uri="{FF2B5EF4-FFF2-40B4-BE49-F238E27FC236}">
                <a16:creationId xmlns:a16="http://schemas.microsoft.com/office/drawing/2014/main" id="{E0535C7A-F165-4B93-9E94-49D473BB4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273" y="3829077"/>
            <a:ext cx="3892727" cy="302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82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8471-D0CF-482F-9B86-01529345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154" y="0"/>
            <a:ext cx="3747246" cy="1346985"/>
          </a:xfrm>
        </p:spPr>
        <p:txBody>
          <a:bodyPr>
            <a:normAutofit/>
          </a:bodyPr>
          <a:lstStyle/>
          <a:p>
            <a:r>
              <a:rPr lang="uk-UA" dirty="0"/>
              <a:t>Висновки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F6B1-C3DA-480B-B6E6-83A320158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320" y="2359152"/>
            <a:ext cx="10457354" cy="428597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	На п</a:t>
            </a:r>
            <a:r>
              <a:rPr lang="uk-UA" dirty="0"/>
              <a:t>підприємстві була проаналізована ефективність використання інструменту для системного аналізу, у загальному, </a:t>
            </a:r>
            <a:r>
              <a:rPr lang="uk-UA" dirty="0" err="1"/>
              <a:t>Zabbix</a:t>
            </a:r>
            <a:r>
              <a:rPr lang="uk-UA" dirty="0"/>
              <a:t> є потужним інструментом для аналізу та моніторингу, який може бути доречним в багатьох випадках. Він надає можливість відстежувати стан серверів, мереж, програмного забезпечення та інфраструктури в реальному часі, сповіщати про проблеми та допомагати при їх вирішенні. </a:t>
            </a:r>
            <a:r>
              <a:rPr lang="uk-UA" dirty="0" err="1"/>
              <a:t>Zabbix</a:t>
            </a:r>
            <a:r>
              <a:rPr lang="uk-UA" dirty="0"/>
              <a:t> володіє гнучкістю, розширюваністю та </a:t>
            </a:r>
            <a:r>
              <a:rPr lang="uk-UA" dirty="0" err="1"/>
              <a:t>налаштовуваністю</a:t>
            </a:r>
            <a:r>
              <a:rPr lang="uk-UA" dirty="0"/>
              <a:t>, що дозволяє його адаптувати до конкретних потреб користувача.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	Однак, перед використанням </a:t>
            </a:r>
            <a:r>
              <a:rPr lang="uk-UA" dirty="0" err="1"/>
              <a:t>Zabbix</a:t>
            </a:r>
            <a:r>
              <a:rPr lang="uk-UA" dirty="0"/>
              <a:t> варто враховувати його недоліки, такі як складність налаштування, обмежені можливості управління та вимоги до ресурсів системи. Також слід зазначити, що аналіз даних у </a:t>
            </a:r>
            <a:r>
              <a:rPr lang="uk-UA" dirty="0" err="1"/>
              <a:t>Zabbix</a:t>
            </a:r>
            <a:r>
              <a:rPr lang="uk-UA" dirty="0"/>
              <a:t> може бути складним, і для складних аналітичних завдань може знадобитися додатковий інструментарій або підходи.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	Ефективність використання </a:t>
            </a:r>
            <a:r>
              <a:rPr lang="uk-UA" dirty="0" err="1"/>
              <a:t>Zabbix</a:t>
            </a:r>
            <a:r>
              <a:rPr lang="uk-UA" dirty="0"/>
              <a:t> в системному аналізі залежить від конкретних потреб організації та рівня експертизи її персоналу. Якщо організація має достатні ресурси та фахівців, які можуть належним чином налаштувати, управляти та аналізувати дані в </a:t>
            </a:r>
            <a:r>
              <a:rPr lang="uk-UA" dirty="0" err="1"/>
              <a:t>Zabbix</a:t>
            </a:r>
            <a:r>
              <a:rPr lang="uk-UA" dirty="0"/>
              <a:t>, ця система може стати ефективним інструментом для моніторингу та аналізу.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Пишемо висновок до дипломної роботи: правила написання згідно з ДСТУ,  лайфхаки і приклади">
            <a:extLst>
              <a:ext uri="{FF2B5EF4-FFF2-40B4-BE49-F238E27FC236}">
                <a16:creationId xmlns:a16="http://schemas.microsoft.com/office/drawing/2014/main" id="{4B5FC966-272C-436F-BCC0-AB17F5361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18" y="212875"/>
            <a:ext cx="2680447" cy="167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Як написати висновок звіту з практики?">
            <a:extLst>
              <a:ext uri="{FF2B5EF4-FFF2-40B4-BE49-F238E27FC236}">
                <a16:creationId xmlns:a16="http://schemas.microsoft.com/office/drawing/2014/main" id="{85B704E2-7E69-44BC-81E8-864147441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7819" y="4709159"/>
            <a:ext cx="3788772" cy="22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322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75</TotalTime>
  <Words>608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Дослідження ефективності використання програми Zabbix для системного аналізу даних на підприємстві</vt:lpstr>
      <vt:lpstr>Про підприємство</vt:lpstr>
      <vt:lpstr>Мережева мапа</vt:lpstr>
      <vt:lpstr>Як Zabbix збирає дані</vt:lpstr>
      <vt:lpstr>Візуалізація даних</vt:lpstr>
      <vt:lpstr>Можливість налаштування аналізу даних</vt:lpstr>
      <vt:lpstr>Можливість вчасного реагування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ефективності використання програми Zabbix для системного аналізу даних</dc:title>
  <dc:creator>dmitry</dc:creator>
  <cp:lastModifiedBy>dmitry</cp:lastModifiedBy>
  <cp:revision>9</cp:revision>
  <dcterms:created xsi:type="dcterms:W3CDTF">2023-06-04T17:58:33Z</dcterms:created>
  <dcterms:modified xsi:type="dcterms:W3CDTF">2023-06-04T19:14:15Z</dcterms:modified>
</cp:coreProperties>
</file>