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CF06042-F37C-47D3-9E85-4FE0F693C4CD}">
          <p14:sldIdLst>
            <p14:sldId id="256"/>
            <p14:sldId id="257"/>
            <p14:sldId id="258"/>
          </p14:sldIdLst>
        </p14:section>
        <p14:section name="Results" id="{CEB103FC-7AC9-45AE-8ECD-6BA3FED8891C}">
          <p14:sldIdLst>
            <p14:sldId id="259"/>
            <p14:sldId id="263"/>
            <p14:sldId id="264"/>
          </p14:sldIdLst>
        </p14:section>
        <p14:section name="Strats" id="{70580A74-3AE1-43C3-A2B8-D1C73E3918A9}">
          <p14:sldIdLst>
            <p14:sldId id="260"/>
            <p14:sldId id="265"/>
            <p14:sldId id="266"/>
          </p14:sldIdLst>
        </p14:section>
        <p14:section name="Perspectives" id="{6B14A55F-3879-4121-872D-3FE8323E8E02}">
          <p14:sldIdLst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CD662-44E6-4A54-92B6-A9D37A7506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Quantum</a:t>
            </a:r>
            <a:r>
              <a:rPr lang="da-DK" dirty="0"/>
              <a:t> Control </a:t>
            </a:r>
            <a:r>
              <a:rPr lang="en-US" dirty="0"/>
              <a:t>presentation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23E1783-2CCD-4C52-B9A6-135DA3F54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22/9-2020</a:t>
            </a:r>
          </a:p>
        </p:txBody>
      </p:sp>
    </p:spTree>
    <p:extLst>
      <p:ext uri="{BB962C8B-B14F-4D97-AF65-F5344CB8AC3E}">
        <p14:creationId xmlns:p14="http://schemas.microsoft.com/office/powerpoint/2010/main" val="2736352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1B222-1F87-42C9-868A-66CD1405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Considerations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9EA7EED-ED3E-453E-BFF0-A036A88CF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Large T or </a:t>
            </a:r>
            <a:r>
              <a:rPr lang="el-GR" dirty="0"/>
              <a:t>β</a:t>
            </a:r>
            <a:r>
              <a:rPr lang="da-DK" dirty="0"/>
              <a:t> </a:t>
            </a:r>
            <a:r>
              <a:rPr lang="da-DK" dirty="0" err="1"/>
              <a:t>make</a:t>
            </a:r>
            <a:r>
              <a:rPr lang="da-DK" dirty="0"/>
              <a:t> system </a:t>
            </a:r>
            <a:r>
              <a:rPr lang="da-DK" dirty="0" err="1"/>
              <a:t>complicated</a:t>
            </a:r>
            <a:endParaRPr lang="da-DK" dirty="0"/>
          </a:p>
          <a:p>
            <a:pPr lvl="1"/>
            <a:r>
              <a:rPr lang="da-DK" dirty="0"/>
              <a:t>Even more sensitive to initial </a:t>
            </a:r>
            <a:r>
              <a:rPr lang="da-DK" dirty="0" err="1"/>
              <a:t>conditions</a:t>
            </a:r>
            <a:endParaRPr lang="da-DK" dirty="0"/>
          </a:p>
          <a:p>
            <a:r>
              <a:rPr lang="da-DK" dirty="0"/>
              <a:t>Simple </a:t>
            </a:r>
            <a:r>
              <a:rPr lang="da-DK" dirty="0" err="1"/>
              <a:t>functions</a:t>
            </a:r>
            <a:r>
              <a:rPr lang="da-DK" dirty="0"/>
              <a:t> have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tried</a:t>
            </a:r>
            <a:endParaRPr lang="da-DK" dirty="0"/>
          </a:p>
          <a:p>
            <a:pPr lvl="1"/>
            <a:r>
              <a:rPr lang="da-DK" dirty="0"/>
              <a:t>More </a:t>
            </a:r>
            <a:r>
              <a:rPr lang="da-DK" dirty="0" err="1"/>
              <a:t>complex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</a:t>
            </a:r>
            <a:r>
              <a:rPr lang="da-DK" dirty="0" err="1"/>
              <a:t>even</a:t>
            </a:r>
            <a:r>
              <a:rPr lang="da-DK" dirty="0"/>
              <a:t> </a:t>
            </a:r>
            <a:r>
              <a:rPr lang="da-DK" dirty="0" err="1"/>
              <a:t>better</a:t>
            </a:r>
            <a:endParaRPr lang="da-DK" dirty="0"/>
          </a:p>
          <a:p>
            <a:pPr lvl="1"/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seen</a:t>
            </a:r>
            <a:r>
              <a:rPr lang="da-DK" dirty="0"/>
              <a:t> in Grape solutions: </a:t>
            </a:r>
            <a:r>
              <a:rPr lang="da-DK" dirty="0" err="1"/>
              <a:t>Rapidly</a:t>
            </a:r>
            <a:r>
              <a:rPr lang="da-DK" dirty="0"/>
              <a:t> </a:t>
            </a:r>
            <a:r>
              <a:rPr lang="da-DK" dirty="0" err="1"/>
              <a:t>oscillating</a:t>
            </a:r>
            <a:r>
              <a:rPr lang="da-DK" dirty="0"/>
              <a:t> terms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500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40">
            <a:extLst>
              <a:ext uri="{FF2B5EF4-FFF2-40B4-BE49-F238E27FC236}">
                <a16:creationId xmlns:a16="http://schemas.microsoft.com/office/drawing/2014/main" id="{44B348DB-D8FD-401D-8823-6E34CE406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5467CBD-9B55-4E5F-A904-CF2226078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2C3282-2551-4FAA-AC1B-CFD1CD5ED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FACC942-6D3C-495B-B60B-30949B20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F78A9D2-5F6C-4713-81BE-622AA90FE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5351C54-5405-4F62-99E3-5EF95C4D9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D1B3571-8123-49C7-9F2B-D456A0432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4C0D0C28-E7A7-4597-928A-CED6957C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224790C8-AE03-4C33-A82A-1A08B76C6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58B324CC-EAEC-45DD-B68E-D973EB0E2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7" name="Rectangle 51">
            <a:extLst>
              <a:ext uri="{FF2B5EF4-FFF2-40B4-BE49-F238E27FC236}">
                <a16:creationId xmlns:a16="http://schemas.microsoft.com/office/drawing/2014/main" id="{E4A2F8CF-7887-423C-917F-1145BF0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53">
            <a:extLst>
              <a:ext uri="{FF2B5EF4-FFF2-40B4-BE49-F238E27FC236}">
                <a16:creationId xmlns:a16="http://schemas.microsoft.com/office/drawing/2014/main" id="{82A0276A-1D2A-4BA5-9B7B-546C881A3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9" name="Group 55">
            <a:extLst>
              <a:ext uri="{FF2B5EF4-FFF2-40B4-BE49-F238E27FC236}">
                <a16:creationId xmlns:a16="http://schemas.microsoft.com/office/drawing/2014/main" id="{4E030352-F2E5-4BDA-B3D5-26D043BAF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E245AE9-836C-497C-A834-962B42FB2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1B940FB-6D50-4544-A520-2B530D187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9B6942D-1074-493C-AB7E-C90BD913E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0AA1516B-F040-4F28-863A-EF937063E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6A6B0918-602A-453B-9E60-5AD3C7AC4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6C0FFDF3-1338-41E8-81A2-54A1C11BE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236B17B-9A32-4D47-9F4A-1EDBF966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What else to try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71C3C0F-5D6D-44EE-8D06-C55088BC4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098" y="2418735"/>
            <a:ext cx="6072776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QSL</a:t>
            </a: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More values on QSL figure</a:t>
            </a: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color points by strategy used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BEC in </a:t>
            </a:r>
            <a:r>
              <a:rPr lang="en-US" dirty="0" err="1">
                <a:solidFill>
                  <a:schemeClr val="bg1"/>
                </a:solidFill>
              </a:rPr>
              <a:t>anharmonic</a:t>
            </a:r>
            <a:r>
              <a:rPr lang="en-US" dirty="0">
                <a:solidFill>
                  <a:schemeClr val="bg1"/>
                </a:solidFill>
              </a:rPr>
              <a:t> potential</a:t>
            </a: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Max reachable F for negative beta</a:t>
            </a: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ladsholder til indhold 5" descr="Et billede, der indeholder foto, bord, forskellig, skiløb&#10;&#10;Automatisk genereret beskrivelse">
            <a:extLst>
              <a:ext uri="{FF2B5EF4-FFF2-40B4-BE49-F238E27FC236}">
                <a16:creationId xmlns:a16="http://schemas.microsoft.com/office/drawing/2014/main" id="{54E207CB-BE1C-4369-A197-9DF69403E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73959" y="645107"/>
            <a:ext cx="3613850" cy="2710388"/>
          </a:xfrm>
          <a:prstGeom prst="rect">
            <a:avLst/>
          </a:prstGeom>
        </p:spPr>
      </p:pic>
      <p:sp>
        <p:nvSpPr>
          <p:cNvPr id="70" name="Rectangle 63">
            <a:extLst>
              <a:ext uri="{FF2B5EF4-FFF2-40B4-BE49-F238E27FC236}">
                <a16:creationId xmlns:a16="http://schemas.microsoft.com/office/drawing/2014/main" id="{203AD603-6673-4624-81E7-505DD5B2A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Billede 7" descr="Et billede, der indeholder foto, forskellig, computer, sidder&#10;&#10;Automatisk genereret beskrivelse">
            <a:extLst>
              <a:ext uri="{FF2B5EF4-FFF2-40B4-BE49-F238E27FC236}">
                <a16:creationId xmlns:a16="http://schemas.microsoft.com/office/drawing/2014/main" id="{738A67C8-21F9-4C59-BB0B-11FEE4F45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958" y="3520086"/>
            <a:ext cx="3613852" cy="27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3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CF1B0-B541-4B7A-ABDC-393A1B17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Shake Up </a:t>
            </a:r>
            <a:r>
              <a:rPr lang="da-DK" dirty="0" err="1"/>
              <a:t>challenge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D4FEF54F-BC9B-485F-9179-8848A5B8FF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/>
                  <a:t>State </a:t>
                </a:r>
                <a:r>
                  <a:rPr lang="da-DK" dirty="0" err="1"/>
                  <a:t>confined</a:t>
                </a:r>
                <a:r>
                  <a:rPr lang="da-DK" dirty="0"/>
                  <a:t> in </a:t>
                </a:r>
                <a:r>
                  <a:rPr lang="da-DK" dirty="0" err="1"/>
                  <a:t>trapping</a:t>
                </a:r>
                <a:r>
                  <a:rPr lang="da-DK" dirty="0"/>
                  <a:t> potential</a:t>
                </a:r>
              </a:p>
              <a:p>
                <a:r>
                  <a:rPr lang="da-DK" dirty="0" err="1"/>
                  <a:t>Goal</a:t>
                </a:r>
                <a:r>
                  <a:rPr lang="da-DK" dirty="0"/>
                  <a:t>: </a:t>
                </a:r>
                <a:r>
                  <a:rPr lang="da-DK" dirty="0" err="1"/>
                  <a:t>Translate</a:t>
                </a:r>
                <a:r>
                  <a:rPr lang="da-DK" dirty="0"/>
                  <a:t> potential </a:t>
                </a:r>
                <a:r>
                  <a:rPr lang="da-DK" dirty="0" err="1"/>
                  <a:t>such</a:t>
                </a:r>
                <a:r>
                  <a:rPr lang="da-DK" dirty="0"/>
                  <a:t> </a:t>
                </a:r>
                <a:r>
                  <a:rPr lang="da-DK" dirty="0" err="1"/>
                  <a:t>that</a:t>
                </a:r>
                <a:r>
                  <a:rPr lang="da-DK" dirty="0"/>
                  <a:t> 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endParaRPr lang="da-DK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𝜓</m:t>
                    </m:r>
                    <m:r>
                      <a:rPr lang="da-DK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(0)</m:t>
                    </m:r>
                  </m:oMath>
                </a14:m>
                <a:r>
                  <a:rPr lang="da-DK" dirty="0">
                    <a:sym typeface="Wingdings" panose="05000000000000000000" pitchFamily="2" charset="2"/>
                  </a:rPr>
                  <a:t>: Ground </a:t>
                </a:r>
                <a:r>
                  <a:rPr lang="da-DK" dirty="0" err="1">
                    <a:sym typeface="Wingdings" panose="05000000000000000000" pitchFamily="2" charset="2"/>
                  </a:rPr>
                  <a:t>state</a:t>
                </a:r>
                <a:endParaRPr lang="da-DK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𝜓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lang="da-DK" dirty="0">
                    <a:sym typeface="Wingdings" panose="05000000000000000000" pitchFamily="2" charset="2"/>
                  </a:rPr>
                  <a:t>: 1st </a:t>
                </a:r>
                <a:r>
                  <a:rPr lang="da-DK" dirty="0" err="1">
                    <a:sym typeface="Wingdings" panose="05000000000000000000" pitchFamily="2" charset="2"/>
                  </a:rPr>
                  <a:t>excited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state</a:t>
                </a:r>
                <a:endParaRPr lang="da-DK" dirty="0">
                  <a:sym typeface="Wingdings" panose="05000000000000000000" pitchFamily="2" charset="2"/>
                </a:endParaRPr>
              </a:p>
              <a:p>
                <a:r>
                  <a:rPr lang="da-DK" dirty="0" err="1">
                    <a:sym typeface="Wingdings" panose="05000000000000000000" pitchFamily="2" charset="2"/>
                  </a:rPr>
                  <a:t>Explore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using</a:t>
                </a:r>
                <a:endParaRPr lang="da-DK" dirty="0">
                  <a:sym typeface="Wingdings" panose="05000000000000000000" pitchFamily="2" charset="2"/>
                </a:endParaRPr>
              </a:p>
              <a:p>
                <a:pPr lvl="1"/>
                <a:r>
                  <a:rPr lang="da-DK" dirty="0">
                    <a:sym typeface="Wingdings" panose="05000000000000000000" pitchFamily="2" charset="2"/>
                  </a:rPr>
                  <a:t>Single </a:t>
                </a:r>
                <a:r>
                  <a:rPr lang="da-DK" dirty="0" err="1">
                    <a:sym typeface="Wingdings" panose="05000000000000000000" pitchFamily="2" charset="2"/>
                  </a:rPr>
                  <a:t>particle</a:t>
                </a:r>
                <a:endParaRPr lang="da-DK" dirty="0">
                  <a:sym typeface="Wingdings" panose="05000000000000000000" pitchFamily="2" charset="2"/>
                </a:endParaRPr>
              </a:p>
              <a:p>
                <a:pPr lvl="1"/>
                <a:r>
                  <a:rPr lang="da-DK" dirty="0">
                    <a:sym typeface="Wingdings" panose="05000000000000000000" pitchFamily="2" charset="2"/>
                  </a:rPr>
                  <a:t>BEC</a:t>
                </a:r>
              </a:p>
              <a:p>
                <a:pPr lvl="1"/>
                <a:r>
                  <a:rPr lang="da-DK" dirty="0">
                    <a:sym typeface="Wingdings" panose="05000000000000000000" pitchFamily="2" charset="2"/>
                  </a:rPr>
                  <a:t>(An)</a:t>
                </a:r>
                <a:r>
                  <a:rPr lang="da-DK" dirty="0" err="1">
                    <a:sym typeface="Wingdings" panose="05000000000000000000" pitchFamily="2" charset="2"/>
                  </a:rPr>
                  <a:t>Harmonic</a:t>
                </a:r>
                <a:r>
                  <a:rPr lang="da-DK" dirty="0">
                    <a:sym typeface="Wingdings" panose="05000000000000000000" pitchFamily="2" charset="2"/>
                  </a:rPr>
                  <a:t> potential</a:t>
                </a:r>
                <a:endParaRPr lang="da-DK" dirty="0"/>
              </a:p>
            </p:txBody>
          </p:sp>
        </mc:Choice>
        <mc:Fallback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D4FEF54F-BC9B-485F-9179-8848A5B8F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" t="-89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6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1BEB3-E519-4FFD-A208-AD37D644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My </a:t>
            </a:r>
            <a:r>
              <a:rPr lang="da-DK" dirty="0" err="1"/>
              <a:t>goals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6BF5660-2A4B-43AE-9751-8294BB8B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Explore</a:t>
            </a:r>
            <a:r>
              <a:rPr lang="da-DK" dirty="0"/>
              <a:t> 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/>
              <a:t>BECs</a:t>
            </a:r>
            <a:r>
              <a:rPr lang="da-DK" dirty="0"/>
              <a:t> </a:t>
            </a:r>
            <a:r>
              <a:rPr lang="da-DK" dirty="0" err="1"/>
              <a:t>were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to single </a:t>
            </a:r>
            <a:r>
              <a:rPr lang="da-DK" dirty="0" err="1"/>
              <a:t>particles</a:t>
            </a:r>
            <a:endParaRPr lang="da-DK" dirty="0"/>
          </a:p>
          <a:p>
            <a:pPr lvl="1"/>
            <a:r>
              <a:rPr lang="da-DK" dirty="0" err="1"/>
              <a:t>Behavior</a:t>
            </a:r>
            <a:r>
              <a:rPr lang="da-DK" dirty="0"/>
              <a:t> in </a:t>
            </a:r>
            <a:r>
              <a:rPr lang="da-DK" dirty="0" err="1"/>
              <a:t>different</a:t>
            </a:r>
            <a:r>
              <a:rPr lang="da-DK" dirty="0"/>
              <a:t> potentials</a:t>
            </a:r>
          </a:p>
          <a:p>
            <a:pPr lvl="1"/>
            <a:r>
              <a:rPr lang="da-DK" dirty="0"/>
              <a:t>How final time </a:t>
            </a:r>
            <a:r>
              <a:rPr lang="da-DK" dirty="0" err="1"/>
              <a:t>affected</a:t>
            </a:r>
            <a:r>
              <a:rPr lang="da-DK" dirty="0"/>
              <a:t> </a:t>
            </a:r>
            <a:r>
              <a:rPr lang="da-DK" dirty="0" err="1"/>
              <a:t>behaviour</a:t>
            </a:r>
            <a:endParaRPr lang="da-DK" dirty="0"/>
          </a:p>
          <a:p>
            <a:r>
              <a:rPr lang="da-DK" dirty="0" err="1"/>
              <a:t>Map</a:t>
            </a:r>
            <a:r>
              <a:rPr lang="da-DK" dirty="0"/>
              <a:t> out QSL for a BEC in the </a:t>
            </a:r>
            <a:r>
              <a:rPr lang="da-DK" dirty="0" err="1"/>
              <a:t>anharmonic</a:t>
            </a:r>
            <a:r>
              <a:rPr lang="da-DK" dirty="0"/>
              <a:t> potential</a:t>
            </a:r>
          </a:p>
        </p:txBody>
      </p:sp>
    </p:spTree>
    <p:extLst>
      <p:ext uri="{BB962C8B-B14F-4D97-AF65-F5344CB8AC3E}">
        <p14:creationId xmlns:p14="http://schemas.microsoft.com/office/powerpoint/2010/main" val="149134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1DD029FC-684F-483A-A8BD-1F092BFFB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F3C96DD-C9B2-4B53-AEC5-8CB276D3C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62F19CA-71D7-45F5-9123-CA712C528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886C2A0-05BA-4243-B351-00C64563A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C87CEB4-8F81-455D-A076-159940550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9FC7F0-1AE4-4459-B8F2-219D7598B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D48B9DA-44B2-4334-96CF-D089EFEC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79089964-B99F-487E-840E-FD3D7E88C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EC4611E9-9EAD-44EF-967C-9F3F3066D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5916A076-E219-44E3-8EB5-1C04EFCD1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764F0A0-D07C-4159-9427-D25058257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55EC733-CD03-4154-81BD-3AAAF994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Pladsholder til tekst 5">
                <a:extLst>
                  <a:ext uri="{FF2B5EF4-FFF2-40B4-BE49-F238E27FC236}">
                    <a16:creationId xmlns:a16="http://schemas.microsoft.com/office/drawing/2014/main" id="{014FE072-E392-4DBA-8807-77B8D76D8B3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154955" y="2120900"/>
                <a:ext cx="3133726" cy="389890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buFont typeface="Wingdings 3" charset="2"/>
                  <a:buChar char=""/>
                </a:pPr>
                <a:r>
                  <a:rPr lang="en-US" dirty="0">
                    <a:solidFill>
                      <a:schemeClr val="bg1"/>
                    </a:solidFill>
                  </a:rPr>
                  <a:t>BEC in </a:t>
                </a:r>
                <a:r>
                  <a:rPr lang="en-US" dirty="0" err="1">
                    <a:solidFill>
                      <a:schemeClr val="bg1"/>
                    </a:solidFill>
                  </a:rPr>
                  <a:t>anharmonic</a:t>
                </a:r>
                <a:r>
                  <a:rPr lang="en-US" dirty="0">
                    <a:solidFill>
                      <a:schemeClr val="bg1"/>
                    </a:solidFill>
                  </a:rPr>
                  <a:t> potential, no Grape</a:t>
                </a:r>
              </a:p>
              <a:p>
                <a:pPr>
                  <a:buFont typeface="Wingdings 3" charset="2"/>
                  <a:buChar char=""/>
                </a:pPr>
                <a:r>
                  <a:rPr lang="en-US" dirty="0">
                    <a:solidFill>
                      <a:schemeClr val="bg1"/>
                    </a:solidFill>
                  </a:rPr>
                  <a:t>Control function </a:t>
                </a:r>
              </a:p>
              <a:p>
                <a:pPr>
                  <a:buFont typeface="Wingdings 3" charset="2"/>
                  <a:buChar char="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=0.12⋅</m:t>
                    </m:r>
                    <m:func>
                      <m:func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0.86⋅</m:t>
                            </m:r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buFont typeface="Wingdings 3" charset="2"/>
                  <a:buChar char="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buFont typeface="Wingdings 3" charset="2"/>
                  <a:buChar char=""/>
                </a:pPr>
                <a:r>
                  <a:rPr lang="en-US" dirty="0">
                    <a:solidFill>
                      <a:schemeClr val="bg1"/>
                    </a:solidFill>
                  </a:rPr>
                  <a:t>Fidelity drops rapidly</a:t>
                </a:r>
              </a:p>
              <a:p>
                <a:pPr>
                  <a:buFont typeface="Wingdings 3" charset="2"/>
                  <a:buChar char=""/>
                </a:pPr>
                <a:r>
                  <a:rPr lang="en-US" dirty="0">
                    <a:solidFill>
                      <a:schemeClr val="bg1"/>
                    </a:solidFill>
                  </a:rPr>
                  <a:t>Collapses/revivals</a:t>
                </a:r>
              </a:p>
              <a:p>
                <a:pPr>
                  <a:buFont typeface="Wingdings 3" charset="2"/>
                  <a:buChar char=""/>
                </a:pPr>
                <a:r>
                  <a:rPr lang="en-US" dirty="0">
                    <a:solidFill>
                      <a:schemeClr val="bg1"/>
                    </a:solidFill>
                  </a:rPr>
                  <a:t>Not symmetric</a:t>
                </a:r>
              </a:p>
              <a:p>
                <a:pPr>
                  <a:buFont typeface="Wingdings 3" charset="2"/>
                  <a:buChar char="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Pladsholder til tekst 5">
                <a:extLst>
                  <a:ext uri="{FF2B5EF4-FFF2-40B4-BE49-F238E27FC236}">
                    <a16:creationId xmlns:a16="http://schemas.microsoft.com/office/drawing/2014/main" id="{014FE072-E392-4DBA-8807-77B8D76D8B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154955" y="2120900"/>
                <a:ext cx="3133726" cy="3898900"/>
              </a:xfrm>
              <a:blipFill>
                <a:blip r:embed="rId3"/>
                <a:stretch>
                  <a:fillRect l="-583" t="-313" r="-58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ladsholder til indhold 24" descr="Et billede, der indeholder foto, forskellig, computer, sidder&#10;&#10;Automatisk genereret beskrivelse">
            <a:extLst>
              <a:ext uri="{FF2B5EF4-FFF2-40B4-BE49-F238E27FC236}">
                <a16:creationId xmlns:a16="http://schemas.microsoft.com/office/drawing/2014/main" id="{68D2F2A9-8DBB-45BA-8E6C-803856F7D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94607" y="1032175"/>
            <a:ext cx="6391533" cy="4793649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297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DD029FC-684F-483A-A8BD-1F092BFFB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3C96DD-C9B2-4B53-AEC5-8CB276D3C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62F19CA-71D7-45F5-9123-CA712C528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886C2A0-05BA-4243-B351-00C64563A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C87CEB4-8F81-455D-A076-159940550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C9FC7F0-1AE4-4459-B8F2-219D7598B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D48B9DA-44B2-4334-96CF-D089EFEC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9089964-B99F-487E-840E-FD3D7E88C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C4611E9-9EAD-44EF-967C-9F3F3066D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5916A076-E219-44E3-8EB5-1C04EFCD1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764F0A0-D07C-4159-9427-D25058257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033814-2CAD-46F6-B111-A74CD5F9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Results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42CCD3C-B6F1-44E9-ACF6-42F03E0A4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BEC in harmonic potential, with Grape</a:t>
            </a: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Map out max reachable F given T, β</a:t>
            </a: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Still see “resonant” combinations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Can improve F by ~50% for some combinations compared to SP</a:t>
            </a: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ladsholder til indhold 5" descr="Et billede, der indeholder kort, tekst&#10;&#10;Automatisk genereret beskrivelse">
            <a:extLst>
              <a:ext uri="{FF2B5EF4-FFF2-40B4-BE49-F238E27FC236}">
                <a16:creationId xmlns:a16="http://schemas.microsoft.com/office/drawing/2014/main" id="{9A83CDC4-9C9B-4796-9D76-CB23679D8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92283" y="1066346"/>
            <a:ext cx="7340272" cy="550520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738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A8DB82-86DE-41D7-8C3F-BA1F0FE9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F9E1A7-3690-4A7D-95D4-D376BC586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DE0DA-CFEB-436E-8059-3F574F9E5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30F0AD-0BEF-4F7E-BBAD-9C4ECF0CD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0831102-4F37-4C69-8C56-B1D6A509D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D5BB450-AC20-4CFA-8709-46463BDE7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5A3AE7-B15C-4D81-A4E9-21BC9D301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54B6A71-2AD1-4F45-8D25-82327EFB5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4A364F5-69E0-49F9-9E6D-13F16F7FF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7E71549-9386-41C6-B9DE-8F00165FE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4B7C0AF-2DDA-402A-A38E-429A634ED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674B87-B7AA-4FDD-B75B-0E6F82BF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67027"/>
            <a:chOff x="0" y="-2373"/>
            <a:chExt cx="12192000" cy="686702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79CFA5-3E2E-44AE-8901-888F319BB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267043B-4282-450D-A595-165512D91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3ECCE6B-7124-49F7-A9F7-846F18D23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4B22195-E753-4CEB-9376-1E4C70F9D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21F675-966F-4F38-9E8C-EF813E7B0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C1E1FED-8209-4304-BD7B-1E364C44A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77DFC8-AD0F-4293-A5B0-A4B35B41D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1A536217-7B6F-4117-90B1-9D52A5791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1FF4C96-6962-4FEB-8800-B664A2ACC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309CC5A8-B34F-420B-82A5-2B885B247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4B31CF8-1931-4318-8789-62C23D03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Pladsholder til tekst 3">
                <a:extLst>
                  <a:ext uri="{FF2B5EF4-FFF2-40B4-BE49-F238E27FC236}">
                    <a16:creationId xmlns:a16="http://schemas.microsoft.com/office/drawing/2014/main" id="{841379C0-9369-4AB1-A204-824F1BFB869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154955" y="2120900"/>
                <a:ext cx="3133726" cy="389890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buFont typeface="Wingdings 3" charset="2"/>
                  <a:buChar char=""/>
                </a:pPr>
                <a:r>
                  <a:rPr lang="en-US" dirty="0">
                    <a:solidFill>
                      <a:schemeClr val="bg1"/>
                    </a:solidFill>
                  </a:rPr>
                  <a:t>Estimate QSL for Shake up using Grape optimization</a:t>
                </a:r>
              </a:p>
              <a:p>
                <a:pPr>
                  <a:buFont typeface="Wingdings 3" charset="2"/>
                  <a:buChar char=""/>
                </a:pPr>
                <a:r>
                  <a:rPr lang="en-US" dirty="0">
                    <a:solidFill>
                      <a:schemeClr val="bg1"/>
                    </a:solidFill>
                  </a:rPr>
                  <a:t>Complex behavior means more time is needed</a:t>
                </a:r>
              </a:p>
              <a:p>
                <a:pPr>
                  <a:buFont typeface="Wingdings 3" charset="2"/>
                  <a:buChar char=""/>
                </a:pPr>
                <a14:m>
                  <m:oMath xmlns:m="http://schemas.openxmlformats.org/officeDocument/2006/math">
                    <m:r>
                      <a:rPr lang="da-DK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da-DK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was difficult to optimize</a:t>
                </a:r>
              </a:p>
              <a:p>
                <a:pPr>
                  <a:buFont typeface="Wingdings 3" charset="2"/>
                  <a:buChar char=""/>
                </a:pPr>
                <a:r>
                  <a:rPr lang="en-US" dirty="0">
                    <a:solidFill>
                      <a:schemeClr val="bg1"/>
                    </a:solidFill>
                  </a:rPr>
                  <a:t>Mainly top-down approaches</a:t>
                </a:r>
              </a:p>
              <a:p>
                <a:pPr>
                  <a:buFont typeface="Wingdings 3" charset="2"/>
                  <a:buChar char="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buFont typeface="Wingdings 3" charset="2"/>
                  <a:buChar char="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Pladsholder til tekst 3">
                <a:extLst>
                  <a:ext uri="{FF2B5EF4-FFF2-40B4-BE49-F238E27FC236}">
                    <a16:creationId xmlns:a16="http://schemas.microsoft.com/office/drawing/2014/main" id="{841379C0-9369-4AB1-A204-824F1BFB8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154955" y="2120900"/>
                <a:ext cx="3133726" cy="3898900"/>
              </a:xfrm>
              <a:blipFill>
                <a:blip r:embed="rId3"/>
                <a:stretch>
                  <a:fillRect l="-583" t="-31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ladsholder til indhold 5" descr="Et billede, der indeholder foto, bord, forskellig, skiløb&#10;&#10;Automatisk genereret beskrivelse">
            <a:extLst>
              <a:ext uri="{FF2B5EF4-FFF2-40B4-BE49-F238E27FC236}">
                <a16:creationId xmlns:a16="http://schemas.microsoft.com/office/drawing/2014/main" id="{6E098F8D-A125-4C6C-90E8-77B054B30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3716" r="4987" b="2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6E07BC7-FAEA-458C-90C9-A68082FB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811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4B348DB-D8FD-401D-8823-6E34CE406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467CBD-9B55-4E5F-A904-CF2226078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D2C3282-2551-4FAA-AC1B-CFD1CD5ED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ACC942-6D3C-495B-B60B-30949B20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78A9D2-5F6C-4713-81BE-622AA90FE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351C54-5405-4F62-99E3-5EF95C4D9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D1B3571-8123-49C7-9F2B-D456A0432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C0D0C28-E7A7-4597-928A-CED6957C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224790C8-AE03-4C33-A82A-1A08B76C6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58B324CC-EAEC-45DD-B68E-D973EB0E2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4A2F8CF-7887-423C-917F-1145BF0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45274E-51BA-45DB-A1AF-D9D2D3070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3D49CA-BEDE-4AD1-B156-6E1CD672F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1C3C4EA-B476-435A-9415-082AC4349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1EDCF7B-9A1F-4B83-876B-10DF260AC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41E3788-48C7-46E5-B8FC-F6A199D6D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0BB7126D-A3C9-40BF-BC31-925239075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57AC479E-6526-40E2-B438-017CD542F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58512C16-E8B7-4D79-8ADA-20C4FDD93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A0ECD32-A508-423A-9BCA-E2AF0235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Strategies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83E909E-A42C-48B4-828D-ED4436D62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098" y="2418735"/>
            <a:ext cx="5132439" cy="38117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2 different tools: Function or graph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Function</a:t>
            </a: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Constants</a:t>
            </a: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Finetuning</a:t>
            </a: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Recreateable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Graph</a:t>
            </a: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Step-by-step</a:t>
            </a:r>
          </a:p>
          <a:p>
            <a:pPr lvl="1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Easy to make interesting shapes</a:t>
            </a:r>
          </a:p>
        </p:txBody>
      </p:sp>
      <p:pic>
        <p:nvPicPr>
          <p:cNvPr id="7" name="Pladsholder til indhold 6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42E958E6-72CA-4AA7-8C25-2275EF44F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93559" y="645107"/>
            <a:ext cx="3071261" cy="271038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1522963-0F54-4F24-84CB-4C262BF1F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Billede 8" descr="Et billede, der indeholder grøn, gade&#10;&#10;Automatisk genereret beskrivelse">
            <a:extLst>
              <a:ext uri="{FF2B5EF4-FFF2-40B4-BE49-F238E27FC236}">
                <a16:creationId xmlns:a16="http://schemas.microsoft.com/office/drawing/2014/main" id="{596545E2-BF30-4781-9C4F-6008ABD73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798" y="3520086"/>
            <a:ext cx="2732928" cy="27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3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44B348DB-D8FD-401D-8823-6E34CE406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5467CBD-9B55-4E5F-A904-CF2226078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D2C3282-2551-4FAA-AC1B-CFD1CD5ED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FACC942-6D3C-495B-B60B-30949B20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F78A9D2-5F6C-4713-81BE-622AA90FE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5351C54-5405-4F62-99E3-5EF95C4D9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D1B3571-8123-49C7-9F2B-D456A0432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4C0D0C28-E7A7-4597-928A-CED6957C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224790C8-AE03-4C33-A82A-1A08B76C6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58B324CC-EAEC-45DD-B68E-D973EB0E2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E4A2F8CF-7887-423C-917F-1145BF0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2A0276A-1D2A-4BA5-9B7B-546C881A3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E030352-F2E5-4BDA-B3D5-26D043BAF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E245AE9-836C-497C-A834-962B42FB2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1B940FB-6D50-4544-A520-2B530D187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9B6942D-1074-493C-AB7E-C90BD913E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AA1516B-F040-4F28-863A-EF937063E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6A6B0918-602A-453B-9E60-5AD3C7AC4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6C0FFDF3-1338-41E8-81A2-54A1C11BE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E8BE8C-A992-4A1A-BEF0-5D667B6F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Strategies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239201D-02EB-443F-846E-609913520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098" y="2418735"/>
            <a:ext cx="6072776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b="1" cap="all" dirty="0">
                <a:solidFill>
                  <a:schemeClr val="bg1"/>
                </a:solidFill>
              </a:rPr>
              <a:t>Time variation</a:t>
            </a:r>
          </a:p>
          <a:p>
            <a:pPr>
              <a:buFont typeface="Wingdings 3" charset="2"/>
              <a:buChar char=""/>
            </a:pPr>
            <a:endParaRPr lang="en-US" cap="all" dirty="0">
              <a:solidFill>
                <a:schemeClr val="bg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cap="all" dirty="0">
                <a:solidFill>
                  <a:schemeClr val="bg1"/>
                </a:solidFill>
              </a:rPr>
              <a:t>(In)dependent of final time</a:t>
            </a:r>
          </a:p>
          <a:p>
            <a:pPr>
              <a:buFont typeface="Wingdings 3" charset="2"/>
              <a:buChar char=""/>
            </a:pPr>
            <a:endParaRPr lang="en-US" cap="all" dirty="0">
              <a:solidFill>
                <a:schemeClr val="bg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cap="all" dirty="0">
                <a:solidFill>
                  <a:schemeClr val="bg1"/>
                </a:solidFill>
              </a:rPr>
              <a:t>Cutoff </a:t>
            </a:r>
            <a:r>
              <a:rPr lang="en-US" cap="all" dirty="0">
                <a:solidFill>
                  <a:schemeClr val="bg1"/>
                </a:solidFill>
                <a:sym typeface="Wingdings" panose="05000000000000000000" pitchFamily="2" charset="2"/>
              </a:rPr>
              <a:t> Transport issue</a:t>
            </a:r>
            <a:endParaRPr lang="en-US" cap="all" dirty="0">
              <a:solidFill>
                <a:schemeClr val="bg1"/>
              </a:solidFill>
            </a:endParaRPr>
          </a:p>
        </p:txBody>
      </p:sp>
      <p:pic>
        <p:nvPicPr>
          <p:cNvPr id="9" name="Pladsholder til indhold 8">
            <a:extLst>
              <a:ext uri="{FF2B5EF4-FFF2-40B4-BE49-F238E27FC236}">
                <a16:creationId xmlns:a16="http://schemas.microsoft.com/office/drawing/2014/main" id="{6540887E-BD96-49DF-8E17-CD73E4799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18226" y="685356"/>
            <a:ext cx="4125317" cy="2629889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203AD603-6673-4624-81E7-505DD5B2A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Billede 9" descr="Et billede, der indeholder tekst, kort&#10;&#10;Automatisk genereret beskrivelse">
            <a:extLst>
              <a:ext uri="{FF2B5EF4-FFF2-40B4-BE49-F238E27FC236}">
                <a16:creationId xmlns:a16="http://schemas.microsoft.com/office/drawing/2014/main" id="{80A8B467-5206-4842-BDAE-AF72BF68D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226" y="3689252"/>
            <a:ext cx="4125317" cy="237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0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42">
            <a:extLst>
              <a:ext uri="{FF2B5EF4-FFF2-40B4-BE49-F238E27FC236}">
                <a16:creationId xmlns:a16="http://schemas.microsoft.com/office/drawing/2014/main" id="{44B348DB-D8FD-401D-8823-6E34CE406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5467CBD-9B55-4E5F-A904-CF2226078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D2C3282-2551-4FAA-AC1B-CFD1CD5ED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FACC942-6D3C-495B-B60B-30949B20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F78A9D2-5F6C-4713-81BE-622AA90FE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5351C54-5405-4F62-99E3-5EF95C4D9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D1B3571-8123-49C7-9F2B-D456A0432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4C0D0C28-E7A7-4597-928A-CED6957C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224790C8-AE03-4C33-A82A-1A08B76C6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58B324CC-EAEC-45DD-B68E-D973EB0E2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5" name="Rectangle 53">
            <a:extLst>
              <a:ext uri="{FF2B5EF4-FFF2-40B4-BE49-F238E27FC236}">
                <a16:creationId xmlns:a16="http://schemas.microsoft.com/office/drawing/2014/main" id="{E4A2F8CF-7887-423C-917F-1145BF0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55">
            <a:extLst>
              <a:ext uri="{FF2B5EF4-FFF2-40B4-BE49-F238E27FC236}">
                <a16:creationId xmlns:a16="http://schemas.microsoft.com/office/drawing/2014/main" id="{82A0276A-1D2A-4BA5-9B7B-546C881A3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E030352-F2E5-4BDA-B3D5-26D043BAF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E245AE9-836C-497C-A834-962B42FB2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1B940FB-6D50-4544-A520-2B530D187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9B6942D-1074-493C-AB7E-C90BD913E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AA1516B-F040-4F28-863A-EF937063E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6A6B0918-602A-453B-9E60-5AD3C7AC4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6C0FFDF3-1338-41E8-81A2-54A1C11BE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E8BE8C-A992-4A1A-BEF0-5D667B6F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Strategies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239201D-02EB-443F-846E-609913520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098" y="2418735"/>
            <a:ext cx="6072776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cap="all" dirty="0">
                <a:solidFill>
                  <a:schemeClr val="bg1"/>
                </a:solidFill>
              </a:rPr>
              <a:t>Up-to-down or down-to-up</a:t>
            </a:r>
          </a:p>
          <a:p>
            <a:pPr>
              <a:buFont typeface="Wingdings 3" charset="2"/>
              <a:buChar char=""/>
            </a:pPr>
            <a:r>
              <a:rPr lang="en-US" cap="all" dirty="0">
                <a:solidFill>
                  <a:schemeClr val="bg1"/>
                </a:solidFill>
              </a:rPr>
              <a:t>Up-to-down</a:t>
            </a:r>
          </a:p>
          <a:p>
            <a:pPr lvl="1">
              <a:buFont typeface="Wingdings 3" charset="2"/>
              <a:buChar char=""/>
            </a:pPr>
            <a:r>
              <a:rPr lang="en-US" cap="all" dirty="0">
                <a:solidFill>
                  <a:schemeClr val="bg1"/>
                </a:solidFill>
              </a:rPr>
              <a:t>Overestimate QSL</a:t>
            </a:r>
          </a:p>
          <a:p>
            <a:pPr lvl="1">
              <a:buFont typeface="Wingdings 3" charset="2"/>
              <a:buChar char=""/>
            </a:pPr>
            <a:r>
              <a:rPr lang="en-US" cap="all" dirty="0">
                <a:solidFill>
                  <a:schemeClr val="bg1"/>
                </a:solidFill>
              </a:rPr>
              <a:t>Find a solution</a:t>
            </a:r>
          </a:p>
          <a:p>
            <a:pPr lvl="1">
              <a:buFont typeface="Wingdings 3" charset="2"/>
              <a:buChar char=""/>
            </a:pPr>
            <a:r>
              <a:rPr lang="en-US" cap="all" dirty="0">
                <a:solidFill>
                  <a:schemeClr val="bg1"/>
                </a:solidFill>
              </a:rPr>
              <a:t>Shrink final time</a:t>
            </a:r>
          </a:p>
          <a:p>
            <a:pPr>
              <a:buFont typeface="Wingdings 3" charset="2"/>
              <a:buChar char=""/>
            </a:pPr>
            <a:r>
              <a:rPr lang="en-US" cap="all" dirty="0">
                <a:solidFill>
                  <a:schemeClr val="bg1"/>
                </a:solidFill>
              </a:rPr>
              <a:t>Down-to-up</a:t>
            </a:r>
          </a:p>
          <a:p>
            <a:pPr lvl="1">
              <a:buFont typeface="Wingdings 3" charset="2"/>
              <a:buChar char=""/>
            </a:pPr>
            <a:r>
              <a:rPr lang="en-US" cap="all" dirty="0">
                <a:solidFill>
                  <a:schemeClr val="bg1"/>
                </a:solidFill>
              </a:rPr>
              <a:t>Underestimate QSL</a:t>
            </a:r>
          </a:p>
          <a:p>
            <a:pPr lvl="1">
              <a:buFont typeface="Wingdings 3" charset="2"/>
              <a:buChar char=""/>
            </a:pPr>
            <a:r>
              <a:rPr lang="en-US" cap="all" dirty="0">
                <a:solidFill>
                  <a:schemeClr val="bg1"/>
                </a:solidFill>
              </a:rPr>
              <a:t>Improve best seed</a:t>
            </a:r>
          </a:p>
          <a:p>
            <a:pPr lvl="1">
              <a:buFont typeface="Wingdings 3" charset="2"/>
              <a:buChar char=""/>
            </a:pPr>
            <a:r>
              <a:rPr lang="en-US" cap="all" dirty="0">
                <a:solidFill>
                  <a:schemeClr val="bg1"/>
                </a:solidFill>
              </a:rPr>
              <a:t>Increase final time</a:t>
            </a:r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E6D7C83E-FE63-43E2-8603-636F3BFD9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73959" y="645107"/>
            <a:ext cx="3613850" cy="271038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203AD603-6673-4624-81E7-505DD5B2A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Billede 9" descr="Et billede, der indeholder tekst, kort&#10;&#10;Automatisk genereret beskrivelse">
            <a:extLst>
              <a:ext uri="{FF2B5EF4-FFF2-40B4-BE49-F238E27FC236}">
                <a16:creationId xmlns:a16="http://schemas.microsoft.com/office/drawing/2014/main" id="{80A8B467-5206-4842-BDAE-AF72BF68D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226" y="3689252"/>
            <a:ext cx="4125317" cy="237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6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- bestyrelseslokale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279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Gothic</vt:lpstr>
      <vt:lpstr>Wingdings 3</vt:lpstr>
      <vt:lpstr>Ion - bestyrelseslokale</vt:lpstr>
      <vt:lpstr>Quantum Control presentation</vt:lpstr>
      <vt:lpstr>The Shake Up challenge</vt:lpstr>
      <vt:lpstr>My goals</vt:lpstr>
      <vt:lpstr>Results</vt:lpstr>
      <vt:lpstr>Results</vt:lpstr>
      <vt:lpstr>Results</vt:lpstr>
      <vt:lpstr>Strategies</vt:lpstr>
      <vt:lpstr>Strategies</vt:lpstr>
      <vt:lpstr>Strategies</vt:lpstr>
      <vt:lpstr>Considerations</vt:lpstr>
      <vt:lpstr>What else to 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Control presentation</dc:title>
  <dc:creator>Tobias Rasmussen</dc:creator>
  <cp:lastModifiedBy>Tobias Rasmussen</cp:lastModifiedBy>
  <cp:revision>4</cp:revision>
  <dcterms:created xsi:type="dcterms:W3CDTF">2020-09-22T11:26:54Z</dcterms:created>
  <dcterms:modified xsi:type="dcterms:W3CDTF">2020-09-22T11:52:15Z</dcterms:modified>
</cp:coreProperties>
</file>