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365" r:id="rId4"/>
    <p:sldId id="258" r:id="rId5"/>
    <p:sldId id="361" r:id="rId6"/>
    <p:sldId id="362" r:id="rId7"/>
    <p:sldId id="363" r:id="rId8"/>
    <p:sldId id="364" r:id="rId9"/>
    <p:sldId id="369" r:id="rId10"/>
    <p:sldId id="366" r:id="rId11"/>
    <p:sldId id="367" r:id="rId12"/>
    <p:sldId id="289" r:id="rId13"/>
    <p:sldId id="368" r:id="rId14"/>
    <p:sldId id="370"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503" autoAdjust="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A44D3-D089-4369-B331-DED25C3A2FF9}" type="datetimeFigureOut">
              <a:rPr lang="es-ES" smtClean="0"/>
              <a:t>13/10/2021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77F86-678A-4007-8DAA-C1B3E46709AF}" type="slidenum">
              <a:rPr lang="es-ES" smtClean="0"/>
              <a:t>‹#›</a:t>
            </a:fld>
            <a:endParaRPr lang="es-ES"/>
          </a:p>
        </p:txBody>
      </p:sp>
    </p:spTree>
    <p:extLst>
      <p:ext uri="{BB962C8B-B14F-4D97-AF65-F5344CB8AC3E}">
        <p14:creationId xmlns:p14="http://schemas.microsoft.com/office/powerpoint/2010/main" val="7120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a:p>
            <a:endParaRPr lang="es-ES" dirty="0"/>
          </a:p>
        </p:txBody>
      </p:sp>
      <p:sp>
        <p:nvSpPr>
          <p:cNvPr id="4" name="Marcador de número de diapositiva 3"/>
          <p:cNvSpPr>
            <a:spLocks noGrp="1"/>
          </p:cNvSpPr>
          <p:nvPr>
            <p:ph type="sldNum" sz="quarter" idx="10"/>
          </p:nvPr>
        </p:nvSpPr>
        <p:spPr/>
        <p:txBody>
          <a:bodyPr/>
          <a:lstStyle/>
          <a:p>
            <a:fld id="{D4E77F86-678A-4007-8DAA-C1B3E46709AF}" type="slidenum">
              <a:rPr lang="es-ES" smtClean="0"/>
              <a:t>4</a:t>
            </a:fld>
            <a:endParaRPr lang="es-ES"/>
          </a:p>
        </p:txBody>
      </p:sp>
    </p:spTree>
    <p:extLst>
      <p:ext uri="{BB962C8B-B14F-4D97-AF65-F5344CB8AC3E}">
        <p14:creationId xmlns:p14="http://schemas.microsoft.com/office/powerpoint/2010/main" val="241970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a:p>
            <a:endParaRPr lang="es-ES" dirty="0"/>
          </a:p>
        </p:txBody>
      </p:sp>
      <p:sp>
        <p:nvSpPr>
          <p:cNvPr id="4" name="Marcador de número de diapositiva 3"/>
          <p:cNvSpPr>
            <a:spLocks noGrp="1"/>
          </p:cNvSpPr>
          <p:nvPr>
            <p:ph type="sldNum" sz="quarter" idx="10"/>
          </p:nvPr>
        </p:nvSpPr>
        <p:spPr/>
        <p:txBody>
          <a:bodyPr/>
          <a:lstStyle/>
          <a:p>
            <a:fld id="{D4E77F86-678A-4007-8DAA-C1B3E46709AF}" type="slidenum">
              <a:rPr lang="es-ES" smtClean="0"/>
              <a:t>14</a:t>
            </a:fld>
            <a:endParaRPr lang="es-ES"/>
          </a:p>
        </p:txBody>
      </p:sp>
    </p:spTree>
    <p:extLst>
      <p:ext uri="{BB962C8B-B14F-4D97-AF65-F5344CB8AC3E}">
        <p14:creationId xmlns:p14="http://schemas.microsoft.com/office/powerpoint/2010/main" val="263322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a:p>
            <a:endParaRPr lang="es-ES" dirty="0"/>
          </a:p>
        </p:txBody>
      </p:sp>
      <p:sp>
        <p:nvSpPr>
          <p:cNvPr id="4" name="Marcador de número de diapositiva 3"/>
          <p:cNvSpPr>
            <a:spLocks noGrp="1"/>
          </p:cNvSpPr>
          <p:nvPr>
            <p:ph type="sldNum" sz="quarter" idx="10"/>
          </p:nvPr>
        </p:nvSpPr>
        <p:spPr/>
        <p:txBody>
          <a:bodyPr/>
          <a:lstStyle/>
          <a:p>
            <a:fld id="{D4E77F86-678A-4007-8DAA-C1B3E46709AF}" type="slidenum">
              <a:rPr lang="es-ES" smtClean="0"/>
              <a:t>5</a:t>
            </a:fld>
            <a:endParaRPr lang="es-ES"/>
          </a:p>
        </p:txBody>
      </p:sp>
    </p:spTree>
    <p:extLst>
      <p:ext uri="{BB962C8B-B14F-4D97-AF65-F5344CB8AC3E}">
        <p14:creationId xmlns:p14="http://schemas.microsoft.com/office/powerpoint/2010/main" val="1953518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a:p>
            <a:endParaRPr lang="es-ES" dirty="0"/>
          </a:p>
        </p:txBody>
      </p:sp>
      <p:sp>
        <p:nvSpPr>
          <p:cNvPr id="4" name="Marcador de número de diapositiva 3"/>
          <p:cNvSpPr>
            <a:spLocks noGrp="1"/>
          </p:cNvSpPr>
          <p:nvPr>
            <p:ph type="sldNum" sz="quarter" idx="10"/>
          </p:nvPr>
        </p:nvSpPr>
        <p:spPr/>
        <p:txBody>
          <a:bodyPr/>
          <a:lstStyle/>
          <a:p>
            <a:fld id="{D4E77F86-678A-4007-8DAA-C1B3E46709AF}" type="slidenum">
              <a:rPr lang="es-ES" smtClean="0"/>
              <a:t>6</a:t>
            </a:fld>
            <a:endParaRPr lang="es-ES"/>
          </a:p>
        </p:txBody>
      </p:sp>
    </p:spTree>
    <p:extLst>
      <p:ext uri="{BB962C8B-B14F-4D97-AF65-F5344CB8AC3E}">
        <p14:creationId xmlns:p14="http://schemas.microsoft.com/office/powerpoint/2010/main" val="412273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a:p>
            <a:endParaRPr lang="es-ES" dirty="0"/>
          </a:p>
        </p:txBody>
      </p:sp>
      <p:sp>
        <p:nvSpPr>
          <p:cNvPr id="4" name="Marcador de número de diapositiva 3"/>
          <p:cNvSpPr>
            <a:spLocks noGrp="1"/>
          </p:cNvSpPr>
          <p:nvPr>
            <p:ph type="sldNum" sz="quarter" idx="10"/>
          </p:nvPr>
        </p:nvSpPr>
        <p:spPr/>
        <p:txBody>
          <a:bodyPr/>
          <a:lstStyle/>
          <a:p>
            <a:fld id="{D4E77F86-678A-4007-8DAA-C1B3E46709AF}" type="slidenum">
              <a:rPr lang="es-ES" smtClean="0"/>
              <a:t>7</a:t>
            </a:fld>
            <a:endParaRPr lang="es-ES"/>
          </a:p>
        </p:txBody>
      </p:sp>
    </p:spTree>
    <p:extLst>
      <p:ext uri="{BB962C8B-B14F-4D97-AF65-F5344CB8AC3E}">
        <p14:creationId xmlns:p14="http://schemas.microsoft.com/office/powerpoint/2010/main" val="355370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a:p>
            <a:endParaRPr lang="es-ES" dirty="0"/>
          </a:p>
        </p:txBody>
      </p:sp>
      <p:sp>
        <p:nvSpPr>
          <p:cNvPr id="4" name="Marcador de número de diapositiva 3"/>
          <p:cNvSpPr>
            <a:spLocks noGrp="1"/>
          </p:cNvSpPr>
          <p:nvPr>
            <p:ph type="sldNum" sz="quarter" idx="10"/>
          </p:nvPr>
        </p:nvSpPr>
        <p:spPr/>
        <p:txBody>
          <a:bodyPr/>
          <a:lstStyle/>
          <a:p>
            <a:fld id="{D4E77F86-678A-4007-8DAA-C1B3E46709AF}" type="slidenum">
              <a:rPr lang="es-ES" smtClean="0"/>
              <a:t>8</a:t>
            </a:fld>
            <a:endParaRPr lang="es-ES"/>
          </a:p>
        </p:txBody>
      </p:sp>
    </p:spTree>
    <p:extLst>
      <p:ext uri="{BB962C8B-B14F-4D97-AF65-F5344CB8AC3E}">
        <p14:creationId xmlns:p14="http://schemas.microsoft.com/office/powerpoint/2010/main" val="3937336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a:p>
            <a:endParaRPr lang="es-ES" dirty="0"/>
          </a:p>
        </p:txBody>
      </p:sp>
      <p:sp>
        <p:nvSpPr>
          <p:cNvPr id="4" name="Marcador de número de diapositiva 3"/>
          <p:cNvSpPr>
            <a:spLocks noGrp="1"/>
          </p:cNvSpPr>
          <p:nvPr>
            <p:ph type="sldNum" sz="quarter" idx="10"/>
          </p:nvPr>
        </p:nvSpPr>
        <p:spPr/>
        <p:txBody>
          <a:bodyPr/>
          <a:lstStyle/>
          <a:p>
            <a:fld id="{D4E77F86-678A-4007-8DAA-C1B3E46709AF}" type="slidenum">
              <a:rPr lang="es-ES" smtClean="0"/>
              <a:t>10</a:t>
            </a:fld>
            <a:endParaRPr lang="es-ES"/>
          </a:p>
        </p:txBody>
      </p:sp>
    </p:spTree>
    <p:extLst>
      <p:ext uri="{BB962C8B-B14F-4D97-AF65-F5344CB8AC3E}">
        <p14:creationId xmlns:p14="http://schemas.microsoft.com/office/powerpoint/2010/main" val="213314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a:p>
            <a:endParaRPr lang="es-ES" dirty="0"/>
          </a:p>
        </p:txBody>
      </p:sp>
      <p:sp>
        <p:nvSpPr>
          <p:cNvPr id="4" name="Marcador de número de diapositiva 3"/>
          <p:cNvSpPr>
            <a:spLocks noGrp="1"/>
          </p:cNvSpPr>
          <p:nvPr>
            <p:ph type="sldNum" sz="quarter" idx="10"/>
          </p:nvPr>
        </p:nvSpPr>
        <p:spPr/>
        <p:txBody>
          <a:bodyPr/>
          <a:lstStyle/>
          <a:p>
            <a:fld id="{D4E77F86-678A-4007-8DAA-C1B3E46709AF}" type="slidenum">
              <a:rPr lang="es-ES" smtClean="0"/>
              <a:t>11</a:t>
            </a:fld>
            <a:endParaRPr lang="es-ES"/>
          </a:p>
        </p:txBody>
      </p:sp>
    </p:spTree>
    <p:extLst>
      <p:ext uri="{BB962C8B-B14F-4D97-AF65-F5344CB8AC3E}">
        <p14:creationId xmlns:p14="http://schemas.microsoft.com/office/powerpoint/2010/main" val="405832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4E77F86-678A-4007-8DAA-C1B3E46709AF}" type="slidenum">
              <a:rPr lang="es-ES" smtClean="0"/>
              <a:t>12</a:t>
            </a:fld>
            <a:endParaRPr lang="es-ES"/>
          </a:p>
        </p:txBody>
      </p:sp>
    </p:spTree>
    <p:extLst>
      <p:ext uri="{BB962C8B-B14F-4D97-AF65-F5344CB8AC3E}">
        <p14:creationId xmlns:p14="http://schemas.microsoft.com/office/powerpoint/2010/main" val="340668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dirty="0"/>
          </a:p>
          <a:p>
            <a:endParaRPr lang="es-ES" dirty="0"/>
          </a:p>
        </p:txBody>
      </p:sp>
      <p:sp>
        <p:nvSpPr>
          <p:cNvPr id="4" name="Marcador de número de diapositiva 3"/>
          <p:cNvSpPr>
            <a:spLocks noGrp="1"/>
          </p:cNvSpPr>
          <p:nvPr>
            <p:ph type="sldNum" sz="quarter" idx="10"/>
          </p:nvPr>
        </p:nvSpPr>
        <p:spPr/>
        <p:txBody>
          <a:bodyPr/>
          <a:lstStyle/>
          <a:p>
            <a:fld id="{D4E77F86-678A-4007-8DAA-C1B3E46709AF}" type="slidenum">
              <a:rPr lang="es-ES" smtClean="0"/>
              <a:t>13</a:t>
            </a:fld>
            <a:endParaRPr lang="es-ES"/>
          </a:p>
        </p:txBody>
      </p:sp>
    </p:spTree>
    <p:extLst>
      <p:ext uri="{BB962C8B-B14F-4D97-AF65-F5344CB8AC3E}">
        <p14:creationId xmlns:p14="http://schemas.microsoft.com/office/powerpoint/2010/main" val="206630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9824C280-D5B4-4F0E-8D92-7E73B039D05A}" type="datetimeFigureOut">
              <a:rPr lang="es-ES" smtClean="0"/>
              <a:t>13/10/2021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C15F9AC-C6A9-403C-BDCA-EF289E6EC08E}" type="slidenum">
              <a:rPr lang="es-ES" smtClean="0"/>
              <a:t>‹#›</a:t>
            </a:fld>
            <a:endParaRPr lang="es-ES"/>
          </a:p>
        </p:txBody>
      </p:sp>
    </p:spTree>
    <p:extLst>
      <p:ext uri="{BB962C8B-B14F-4D97-AF65-F5344CB8AC3E}">
        <p14:creationId xmlns:p14="http://schemas.microsoft.com/office/powerpoint/2010/main" val="420870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9824C280-D5B4-4F0E-8D92-7E73B039D05A}" type="datetimeFigureOut">
              <a:rPr lang="es-ES" smtClean="0"/>
              <a:t>13/10/2021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C15F9AC-C6A9-403C-BDCA-EF289E6EC08E}" type="slidenum">
              <a:rPr lang="es-ES" smtClean="0"/>
              <a:t>‹#›</a:t>
            </a:fld>
            <a:endParaRPr lang="es-ES"/>
          </a:p>
        </p:txBody>
      </p:sp>
    </p:spTree>
    <p:extLst>
      <p:ext uri="{BB962C8B-B14F-4D97-AF65-F5344CB8AC3E}">
        <p14:creationId xmlns:p14="http://schemas.microsoft.com/office/powerpoint/2010/main" val="423541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9824C280-D5B4-4F0E-8D92-7E73B039D05A}" type="datetimeFigureOut">
              <a:rPr lang="es-ES" smtClean="0"/>
              <a:t>13/10/2021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C15F9AC-C6A9-403C-BDCA-EF289E6EC08E}" type="slidenum">
              <a:rPr lang="es-ES" smtClean="0"/>
              <a:t>‹#›</a:t>
            </a:fld>
            <a:endParaRPr lang="es-ES"/>
          </a:p>
        </p:txBody>
      </p:sp>
    </p:spTree>
    <p:extLst>
      <p:ext uri="{BB962C8B-B14F-4D97-AF65-F5344CB8AC3E}">
        <p14:creationId xmlns:p14="http://schemas.microsoft.com/office/powerpoint/2010/main" val="359442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9824C280-D5B4-4F0E-8D92-7E73B039D05A}" type="datetimeFigureOut">
              <a:rPr lang="es-ES" smtClean="0"/>
              <a:t>13/10/2021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C15F9AC-C6A9-403C-BDCA-EF289E6EC08E}" type="slidenum">
              <a:rPr lang="es-ES" smtClean="0"/>
              <a:t>‹#›</a:t>
            </a:fld>
            <a:endParaRPr lang="es-ES"/>
          </a:p>
        </p:txBody>
      </p:sp>
    </p:spTree>
    <p:extLst>
      <p:ext uri="{BB962C8B-B14F-4D97-AF65-F5344CB8AC3E}">
        <p14:creationId xmlns:p14="http://schemas.microsoft.com/office/powerpoint/2010/main" val="257616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9824C280-D5B4-4F0E-8D92-7E73B039D05A}" type="datetimeFigureOut">
              <a:rPr lang="es-ES" smtClean="0"/>
              <a:t>13/10/2021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C15F9AC-C6A9-403C-BDCA-EF289E6EC08E}" type="slidenum">
              <a:rPr lang="es-ES" smtClean="0"/>
              <a:t>‹#›</a:t>
            </a:fld>
            <a:endParaRPr lang="es-ES"/>
          </a:p>
        </p:txBody>
      </p:sp>
    </p:spTree>
    <p:extLst>
      <p:ext uri="{BB962C8B-B14F-4D97-AF65-F5344CB8AC3E}">
        <p14:creationId xmlns:p14="http://schemas.microsoft.com/office/powerpoint/2010/main" val="113891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9824C280-D5B4-4F0E-8D92-7E73B039D05A}" type="datetimeFigureOut">
              <a:rPr lang="es-ES" smtClean="0"/>
              <a:t>13/10/2021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C15F9AC-C6A9-403C-BDCA-EF289E6EC08E}" type="slidenum">
              <a:rPr lang="es-ES" smtClean="0"/>
              <a:t>‹#›</a:t>
            </a:fld>
            <a:endParaRPr lang="es-ES"/>
          </a:p>
        </p:txBody>
      </p:sp>
    </p:spTree>
    <p:extLst>
      <p:ext uri="{BB962C8B-B14F-4D97-AF65-F5344CB8AC3E}">
        <p14:creationId xmlns:p14="http://schemas.microsoft.com/office/powerpoint/2010/main" val="255179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9824C280-D5B4-4F0E-8D92-7E73B039D05A}" type="datetimeFigureOut">
              <a:rPr lang="es-ES" smtClean="0"/>
              <a:t>13/10/2021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5C15F9AC-C6A9-403C-BDCA-EF289E6EC08E}" type="slidenum">
              <a:rPr lang="es-ES" smtClean="0"/>
              <a:t>‹#›</a:t>
            </a:fld>
            <a:endParaRPr lang="es-ES"/>
          </a:p>
        </p:txBody>
      </p:sp>
    </p:spTree>
    <p:extLst>
      <p:ext uri="{BB962C8B-B14F-4D97-AF65-F5344CB8AC3E}">
        <p14:creationId xmlns:p14="http://schemas.microsoft.com/office/powerpoint/2010/main" val="97761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9824C280-D5B4-4F0E-8D92-7E73B039D05A}" type="datetimeFigureOut">
              <a:rPr lang="es-ES" smtClean="0"/>
              <a:t>13/10/2021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5C15F9AC-C6A9-403C-BDCA-EF289E6EC08E}" type="slidenum">
              <a:rPr lang="es-ES" smtClean="0"/>
              <a:t>‹#›</a:t>
            </a:fld>
            <a:endParaRPr lang="es-ES"/>
          </a:p>
        </p:txBody>
      </p:sp>
    </p:spTree>
    <p:extLst>
      <p:ext uri="{BB962C8B-B14F-4D97-AF65-F5344CB8AC3E}">
        <p14:creationId xmlns:p14="http://schemas.microsoft.com/office/powerpoint/2010/main" val="174473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824C280-D5B4-4F0E-8D92-7E73B039D05A}" type="datetimeFigureOut">
              <a:rPr lang="es-ES" smtClean="0"/>
              <a:t>13/10/2021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5C15F9AC-C6A9-403C-BDCA-EF289E6EC08E}" type="slidenum">
              <a:rPr lang="es-ES" smtClean="0"/>
              <a:t>‹#›</a:t>
            </a:fld>
            <a:endParaRPr lang="es-ES"/>
          </a:p>
        </p:txBody>
      </p:sp>
    </p:spTree>
    <p:extLst>
      <p:ext uri="{BB962C8B-B14F-4D97-AF65-F5344CB8AC3E}">
        <p14:creationId xmlns:p14="http://schemas.microsoft.com/office/powerpoint/2010/main" val="248327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9824C280-D5B4-4F0E-8D92-7E73B039D05A}" type="datetimeFigureOut">
              <a:rPr lang="es-ES" smtClean="0"/>
              <a:t>13/10/2021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C15F9AC-C6A9-403C-BDCA-EF289E6EC08E}" type="slidenum">
              <a:rPr lang="es-ES" smtClean="0"/>
              <a:t>‹#›</a:t>
            </a:fld>
            <a:endParaRPr lang="es-ES"/>
          </a:p>
        </p:txBody>
      </p:sp>
    </p:spTree>
    <p:extLst>
      <p:ext uri="{BB962C8B-B14F-4D97-AF65-F5344CB8AC3E}">
        <p14:creationId xmlns:p14="http://schemas.microsoft.com/office/powerpoint/2010/main" val="37678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9824C280-D5B4-4F0E-8D92-7E73B039D05A}" type="datetimeFigureOut">
              <a:rPr lang="es-ES" smtClean="0"/>
              <a:t>13/10/2021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C15F9AC-C6A9-403C-BDCA-EF289E6EC08E}" type="slidenum">
              <a:rPr lang="es-ES" smtClean="0"/>
              <a:t>‹#›</a:t>
            </a:fld>
            <a:endParaRPr lang="es-ES"/>
          </a:p>
        </p:txBody>
      </p:sp>
    </p:spTree>
    <p:extLst>
      <p:ext uri="{BB962C8B-B14F-4D97-AF65-F5344CB8AC3E}">
        <p14:creationId xmlns:p14="http://schemas.microsoft.com/office/powerpoint/2010/main" val="325302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4C280-D5B4-4F0E-8D92-7E73B039D05A}" type="datetimeFigureOut">
              <a:rPr lang="es-ES" smtClean="0"/>
              <a:t>13/10/2021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5F9AC-C6A9-403C-BDCA-EF289E6EC08E}" type="slidenum">
              <a:rPr lang="es-ES" smtClean="0"/>
              <a:t>‹#›</a:t>
            </a:fld>
            <a:endParaRPr lang="es-ES"/>
          </a:p>
        </p:txBody>
      </p:sp>
    </p:spTree>
    <p:extLst>
      <p:ext uri="{BB962C8B-B14F-4D97-AF65-F5344CB8AC3E}">
        <p14:creationId xmlns:p14="http://schemas.microsoft.com/office/powerpoint/2010/main" val="103708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975" y="0"/>
            <a:ext cx="2565025" cy="3150000"/>
          </a:xfrm>
          <a:prstGeom prst="rect">
            <a:avLst/>
          </a:prstGeom>
        </p:spPr>
      </p:pic>
      <p:sp>
        <p:nvSpPr>
          <p:cNvPr id="2" name="Título 1"/>
          <p:cNvSpPr>
            <a:spLocks noGrp="1"/>
          </p:cNvSpPr>
          <p:nvPr>
            <p:ph type="ctrTitle"/>
          </p:nvPr>
        </p:nvSpPr>
        <p:spPr>
          <a:xfrm>
            <a:off x="1108363" y="261257"/>
            <a:ext cx="9144000" cy="1871168"/>
          </a:xfrm>
        </p:spPr>
        <p:txBody>
          <a:bodyPr/>
          <a:lstStyle/>
          <a:p>
            <a:r>
              <a:rPr lang="es-HN" dirty="0"/>
              <a:t>Universidad Nacional Autónoma de Honduras</a:t>
            </a:r>
            <a:endParaRPr lang="es-ES" dirty="0"/>
          </a:p>
        </p:txBody>
      </p:sp>
      <p:sp>
        <p:nvSpPr>
          <p:cNvPr id="3" name="Subtítulo 2"/>
          <p:cNvSpPr>
            <a:spLocks noGrp="1"/>
          </p:cNvSpPr>
          <p:nvPr>
            <p:ph type="subTitle" idx="1"/>
          </p:nvPr>
        </p:nvSpPr>
        <p:spPr>
          <a:xfrm>
            <a:off x="1238992" y="2393682"/>
            <a:ext cx="9144000" cy="3430782"/>
          </a:xfrm>
        </p:spPr>
        <p:txBody>
          <a:bodyPr>
            <a:normAutofit/>
          </a:bodyPr>
          <a:lstStyle/>
          <a:p>
            <a:r>
              <a:rPr lang="es-HN" dirty="0"/>
              <a:t>Facultad de Ingeniería </a:t>
            </a:r>
          </a:p>
          <a:p>
            <a:r>
              <a:rPr lang="es-HN" dirty="0"/>
              <a:t>Departamento de Ingeniería en Sistemas</a:t>
            </a:r>
          </a:p>
          <a:p>
            <a:endParaRPr lang="es-HN" dirty="0"/>
          </a:p>
          <a:p>
            <a:r>
              <a:rPr lang="es-HN" dirty="0"/>
              <a:t>Ingeniería del Software</a:t>
            </a:r>
          </a:p>
          <a:p>
            <a:r>
              <a:rPr lang="es-HN" dirty="0"/>
              <a:t>IS-802</a:t>
            </a:r>
          </a:p>
          <a:p>
            <a:endParaRPr lang="es-HN" dirty="0"/>
          </a:p>
          <a:p>
            <a:r>
              <a:rPr lang="es-HN" dirty="0"/>
              <a:t>Catedrático: Harold Roberto Coello</a:t>
            </a:r>
          </a:p>
          <a:p>
            <a:endParaRPr lang="es-ES" dirty="0"/>
          </a:p>
        </p:txBody>
      </p:sp>
    </p:spTree>
    <p:extLst>
      <p:ext uri="{BB962C8B-B14F-4D97-AF65-F5344CB8AC3E}">
        <p14:creationId xmlns:p14="http://schemas.microsoft.com/office/powerpoint/2010/main" val="52545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4214" y="1448499"/>
            <a:ext cx="3505494" cy="3785419"/>
          </a:xfrm>
        </p:spPr>
        <p:txBody>
          <a:bodyPr>
            <a:normAutofit fontScale="92500" lnSpcReduction="10000"/>
          </a:bodyPr>
          <a:lstStyle/>
          <a:p>
            <a:pPr marL="0" indent="0">
              <a:buNone/>
            </a:pPr>
            <a:r>
              <a:rPr lang="es-HN" sz="2000" b="1" dirty="0"/>
              <a:t>La diferencia entre </a:t>
            </a:r>
            <a:r>
              <a:rPr lang="es-HN" sz="2000" b="1" dirty="0" err="1"/>
              <a:t>Product</a:t>
            </a:r>
            <a:r>
              <a:rPr lang="es-HN" sz="2000" b="1" dirty="0"/>
              <a:t> Backlog y Sprint backlog</a:t>
            </a:r>
          </a:p>
          <a:p>
            <a:pPr marL="0" indent="0">
              <a:buNone/>
            </a:pPr>
            <a:endParaRPr lang="es-HN" sz="2000" dirty="0"/>
          </a:p>
          <a:p>
            <a:pPr marL="0" indent="0" algn="just">
              <a:buNone/>
            </a:pPr>
            <a:r>
              <a:rPr lang="es-ES" sz="2000" dirty="0"/>
              <a:t>El Sprint Backlog se crea durante el evento de Sprint </a:t>
            </a:r>
            <a:r>
              <a:rPr lang="es-ES" sz="2000" dirty="0" err="1"/>
              <a:t>Planning</a:t>
            </a:r>
            <a:r>
              <a:rPr lang="es-ES" sz="2000" dirty="0"/>
              <a:t>.  Se compone de los elementos seleccionados de la parte superior (lo más prioritario) del </a:t>
            </a:r>
            <a:r>
              <a:rPr lang="es-ES" sz="2000" dirty="0" err="1"/>
              <a:t>Product</a:t>
            </a:r>
            <a:r>
              <a:rPr lang="es-ES" sz="2000" dirty="0"/>
              <a:t> Backlog que se consideran necesarios a realizarse para cumplir el Objetivo del Sprint  y que los </a:t>
            </a:r>
            <a:r>
              <a:rPr lang="es-ES" sz="2000" dirty="0" err="1"/>
              <a:t>Developers</a:t>
            </a:r>
            <a:r>
              <a:rPr lang="es-ES" sz="2000" dirty="0"/>
              <a:t> cree factible terminar según su velocidad y capacidad</a:t>
            </a:r>
          </a:p>
          <a:p>
            <a:pPr marL="0" indent="0">
              <a:buNone/>
            </a:pPr>
            <a:endParaRPr lang="es-ES" sz="1700" dirty="0"/>
          </a:p>
          <a:p>
            <a:endParaRPr lang="es-ES" sz="1700" dirty="0"/>
          </a:p>
          <a:p>
            <a:pPr marL="0" indent="0">
              <a:buNone/>
            </a:pPr>
            <a:endParaRPr lang="es-HN" sz="17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ABE6D6BC-E39A-414D-AEA2-83C1E1392C55}"/>
              </a:ext>
            </a:extLst>
          </p:cNvPr>
          <p:cNvPicPr>
            <a:picLocks noChangeAspect="1"/>
          </p:cNvPicPr>
          <p:nvPr/>
        </p:nvPicPr>
        <p:blipFill>
          <a:blip r:embed="rId3"/>
          <a:stretch>
            <a:fillRect/>
          </a:stretch>
        </p:blipFill>
        <p:spPr>
          <a:xfrm>
            <a:off x="5405862" y="1689295"/>
            <a:ext cx="6019331" cy="3476163"/>
          </a:xfrm>
          <a:prstGeom prst="rect">
            <a:avLst/>
          </a:prstGeom>
          <a:effectLst/>
        </p:spPr>
      </p:pic>
    </p:spTree>
    <p:extLst>
      <p:ext uri="{BB962C8B-B14F-4D97-AF65-F5344CB8AC3E}">
        <p14:creationId xmlns:p14="http://schemas.microsoft.com/office/powerpoint/2010/main" val="258564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930291"/>
            <a:ext cx="10515600" cy="4212160"/>
          </a:xfrm>
        </p:spPr>
        <p:txBody>
          <a:bodyPr>
            <a:normAutofit/>
          </a:bodyPr>
          <a:lstStyle/>
          <a:p>
            <a:pPr marL="0" indent="0">
              <a:buNone/>
            </a:pPr>
            <a:endParaRPr lang="es-HN" dirty="0"/>
          </a:p>
          <a:p>
            <a:pPr marL="0" indent="0" algn="just">
              <a:buNone/>
            </a:pPr>
            <a:r>
              <a:rPr lang="es-ES" sz="3600" b="1" dirty="0"/>
              <a:t>Historias de usuario</a:t>
            </a:r>
            <a:r>
              <a:rPr lang="es-ES" dirty="0"/>
              <a:t>: </a:t>
            </a:r>
            <a:r>
              <a:rPr lang="es-ES" i="1" dirty="0"/>
              <a:t>una historia de usuario es una explicación general e informal de una función de software escrita desde la perspectiva del usuario final. Su propósito es articular cómo proporcionará una función de software valor al cliente.</a:t>
            </a:r>
          </a:p>
          <a:p>
            <a:pPr marL="0" indent="0" algn="just">
              <a:buNone/>
            </a:pPr>
            <a:endParaRPr lang="es-ES" i="1" dirty="0"/>
          </a:p>
          <a:p>
            <a:pPr marL="0" indent="0" algn="just">
              <a:buNone/>
            </a:pPr>
            <a:r>
              <a:rPr lang="es-ES" dirty="0"/>
              <a:t>Una historia de usuario es la unidad de trabajo más pequeña en un marco ágil. Es un objetivo final, no una función, expresado desde la perspectiva del usuario del software.</a:t>
            </a:r>
          </a:p>
          <a:p>
            <a:pPr marL="0" indent="0">
              <a:buNone/>
            </a:pPr>
            <a:endParaRPr lang="es-HN" dirty="0"/>
          </a:p>
        </p:txBody>
      </p:sp>
    </p:spTree>
    <p:extLst>
      <p:ext uri="{BB962C8B-B14F-4D97-AF65-F5344CB8AC3E}">
        <p14:creationId xmlns:p14="http://schemas.microsoft.com/office/powerpoint/2010/main" val="158778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pics frente a historias y frente a temas ágiles | Orientador ágil de Atlassian">
            <a:extLst>
              <a:ext uri="{FF2B5EF4-FFF2-40B4-BE49-F238E27FC236}">
                <a16:creationId xmlns:a16="http://schemas.microsoft.com/office/drawing/2014/main" id="{38CB3687-3F50-48E6-9060-C8B2CA80462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206" y="643467"/>
            <a:ext cx="10713587"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45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64100" y="184786"/>
            <a:ext cx="6675627" cy="1758626"/>
          </a:xfrm>
        </p:spPr>
        <p:txBody>
          <a:bodyPr anchor="ctr">
            <a:normAutofit lnSpcReduction="10000"/>
          </a:bodyPr>
          <a:lstStyle/>
          <a:p>
            <a:pPr marL="0" indent="0">
              <a:buNone/>
            </a:pPr>
            <a:r>
              <a:rPr lang="es-HN" sz="1600" b="1" dirty="0"/>
              <a:t>El peso de las historias</a:t>
            </a:r>
            <a:endParaRPr lang="es-HN" sz="1100" b="1" dirty="0"/>
          </a:p>
          <a:p>
            <a:pPr marL="0" indent="0">
              <a:buNone/>
            </a:pPr>
            <a:endParaRPr lang="es-HN" sz="1100" dirty="0"/>
          </a:p>
          <a:p>
            <a:pPr marL="0" indent="0" algn="just">
              <a:buNone/>
            </a:pPr>
            <a:r>
              <a:rPr lang="es-ES" sz="1400" dirty="0"/>
              <a:t>Otro paso común en esta reunión es calificar las historias en función de su complejidad o tiempo hasta su finalización. Los equipos usan las tallas de las camisetas, la secuencia de Fibonacci o el </a:t>
            </a:r>
            <a:r>
              <a:rPr lang="es-ES" sz="1400" dirty="0" err="1"/>
              <a:t>Planning</a:t>
            </a:r>
            <a:r>
              <a:rPr lang="es-ES" sz="1400" dirty="0"/>
              <a:t> </a:t>
            </a:r>
            <a:r>
              <a:rPr lang="es-ES" sz="1400" dirty="0" err="1"/>
              <a:t>Poker</a:t>
            </a:r>
            <a:r>
              <a:rPr lang="es-ES" sz="1400" dirty="0"/>
              <a:t> para hacer las estimaciones adecuadas. Una historia debe ser de un tamaño que pueda completarse en un sprint; por lo tanto, cuando el equipo establezca las especificaciones de cada historia, se deben asegurar de dividir las historias que superen ese horizonte de finalización</a:t>
            </a:r>
          </a:p>
        </p:txBody>
      </p:sp>
      <p:sp>
        <p:nvSpPr>
          <p:cNvPr id="81" name="Rectangle 8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6 juegos de cartas de póker de estimación Agile con la serie Fibonacci :  Amazon.es: Juguetes y juegos">
            <a:extLst>
              <a:ext uri="{FF2B5EF4-FFF2-40B4-BE49-F238E27FC236}">
                <a16:creationId xmlns:a16="http://schemas.microsoft.com/office/drawing/2014/main" id="{7ECB44DC-3A78-4F97-93BC-8458E5AE63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86260" y="2742397"/>
            <a:ext cx="3884176" cy="3291840"/>
          </a:xfrm>
          <a:prstGeom prst="rect">
            <a:avLst/>
          </a:prstGeom>
          <a:noFill/>
          <a:extLst>
            <a:ext uri="{909E8E84-426E-40DD-AFC4-6F175D3DCCD1}">
              <a14:hiddenFill xmlns:a14="http://schemas.microsoft.com/office/drawing/2010/main">
                <a:solidFill>
                  <a:srgbClr val="FFFFFF"/>
                </a:solidFill>
              </a14:hiddenFill>
            </a:ext>
          </a:extLst>
        </p:spPr>
      </p:pic>
      <p:sp>
        <p:nvSpPr>
          <p:cNvPr id="8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ómo valorar la complejidad de un backlog | Thiga España">
            <a:extLst>
              <a:ext uri="{FF2B5EF4-FFF2-40B4-BE49-F238E27FC236}">
                <a16:creationId xmlns:a16="http://schemas.microsoft.com/office/drawing/2014/main" id="{92F6081C-A32A-4E45-8A42-0D5D5D2C483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45991" y="2742397"/>
            <a:ext cx="4435321" cy="329184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lanning Poker: metodología scrum para una estimación ágil">
            <a:extLst>
              <a:ext uri="{FF2B5EF4-FFF2-40B4-BE49-F238E27FC236}">
                <a16:creationId xmlns:a16="http://schemas.microsoft.com/office/drawing/2014/main" id="{4C4C27E1-B9D5-47AA-9CF8-F696BABC65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Planning Poker: metodología scrum para una estimación ágil">
            <a:extLst>
              <a:ext uri="{FF2B5EF4-FFF2-40B4-BE49-F238E27FC236}">
                <a16:creationId xmlns:a16="http://schemas.microsoft.com/office/drawing/2014/main" id="{B74CBE83-B075-45B9-B06B-23C980B06957}"/>
              </a:ext>
            </a:extLst>
          </p:cNvPr>
          <p:cNvSpPr>
            <a:spLocks noChangeAspect="1" noChangeArrowheads="1"/>
          </p:cNvSpPr>
          <p:nvPr/>
        </p:nvSpPr>
        <p:spPr bwMode="auto">
          <a:xfrm>
            <a:off x="6095999" y="3428999"/>
            <a:ext cx="2390775" cy="2390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Planning Poker: metodología scrum para una estimación ágil">
            <a:extLst>
              <a:ext uri="{FF2B5EF4-FFF2-40B4-BE49-F238E27FC236}">
                <a16:creationId xmlns:a16="http://schemas.microsoft.com/office/drawing/2014/main" id="{A4DBDC0B-FCE1-4295-BA0B-F10ACA67B2BE}"/>
              </a:ext>
            </a:extLst>
          </p:cNvPr>
          <p:cNvSpPr>
            <a:spLocks noChangeAspect="1" noChangeArrowheads="1"/>
          </p:cNvSpPr>
          <p:nvPr/>
        </p:nvSpPr>
        <p:spPr bwMode="auto">
          <a:xfrm>
            <a:off x="6248399" y="3581399"/>
            <a:ext cx="2390775" cy="2390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2706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0174"/>
            <a:ext cx="10515600" cy="5797679"/>
          </a:xfrm>
        </p:spPr>
        <p:txBody>
          <a:bodyPr>
            <a:normAutofit fontScale="70000" lnSpcReduction="20000"/>
          </a:bodyPr>
          <a:lstStyle/>
          <a:p>
            <a:pPr marL="0" indent="0" algn="ctr">
              <a:buNone/>
            </a:pPr>
            <a:r>
              <a:rPr lang="es-HN" sz="3000" b="1" dirty="0"/>
              <a:t>¿Cómo escribir historias de usuario?</a:t>
            </a:r>
          </a:p>
          <a:p>
            <a:pPr marL="0" indent="0" algn="ctr">
              <a:buNone/>
            </a:pPr>
            <a:endParaRPr lang="es-HN" sz="3000" b="1" dirty="0"/>
          </a:p>
          <a:p>
            <a:pPr marL="0" indent="0">
              <a:buNone/>
            </a:pPr>
            <a:r>
              <a:rPr lang="es-HN" sz="3000" b="1" dirty="0"/>
              <a:t>Cuando se escriban historias de usuario, se debe pensar en lo siguiente:</a:t>
            </a:r>
          </a:p>
          <a:p>
            <a:pPr marL="0" indent="0" algn="ctr">
              <a:buNone/>
            </a:pPr>
            <a:endParaRPr lang="es-HN" dirty="0"/>
          </a:p>
          <a:p>
            <a:pPr algn="just" fontAlgn="base"/>
            <a:r>
              <a:rPr lang="es-ES" b="1" dirty="0"/>
              <a:t>Definición de “Listo”</a:t>
            </a:r>
            <a:r>
              <a:rPr lang="es-ES" dirty="0"/>
              <a:t>: la historia suele estar “lista” cuando el usuario puede completar la tarea descrita, pero debes asegurarte de definir lo que representa completarla.</a:t>
            </a:r>
            <a:br>
              <a:rPr lang="es-ES" dirty="0"/>
            </a:br>
            <a:endParaRPr lang="es-ES" dirty="0"/>
          </a:p>
          <a:p>
            <a:pPr fontAlgn="base"/>
            <a:r>
              <a:rPr lang="es-ES" b="1" dirty="0"/>
              <a:t>Describe tareas o subtareas</a:t>
            </a:r>
            <a:r>
              <a:rPr lang="es-ES" dirty="0"/>
              <a:t>: decide qué pasos específicos deben completarse y quién es responsable de cada uno de ellos.</a:t>
            </a:r>
            <a:br>
              <a:rPr lang="es-ES" dirty="0"/>
            </a:br>
            <a:endParaRPr lang="es-ES" dirty="0"/>
          </a:p>
          <a:p>
            <a:pPr fontAlgn="base"/>
            <a:r>
              <a:rPr lang="es-ES" b="1" dirty="0"/>
              <a:t>Perfiles de usuario</a:t>
            </a:r>
            <a:r>
              <a:rPr lang="es-ES" dirty="0"/>
              <a:t>: ¿para quién? Si hay varios usuarios finales, considera crear varias historias.</a:t>
            </a:r>
            <a:br>
              <a:rPr lang="es-ES" dirty="0"/>
            </a:br>
            <a:endParaRPr lang="es-ES" dirty="0"/>
          </a:p>
          <a:p>
            <a:pPr fontAlgn="base"/>
            <a:r>
              <a:rPr lang="es-ES" b="1" dirty="0"/>
              <a:t>Pasos ordenados</a:t>
            </a:r>
            <a:r>
              <a:rPr lang="es-ES" dirty="0"/>
              <a:t>: escribe una historia para cada paso en un proceso más grande.</a:t>
            </a:r>
            <a:br>
              <a:rPr lang="es-ES" dirty="0"/>
            </a:br>
            <a:endParaRPr lang="es-ES" dirty="0"/>
          </a:p>
          <a:p>
            <a:pPr fontAlgn="base"/>
            <a:r>
              <a:rPr lang="es-ES" b="1" dirty="0"/>
              <a:t>Escucha el </a:t>
            </a:r>
            <a:r>
              <a:rPr lang="es-ES" b="1" dirty="0" err="1"/>
              <a:t>feedback</a:t>
            </a:r>
            <a:r>
              <a:rPr lang="es-ES" dirty="0"/>
              <a:t>: habla con los usuarios y capta sus problemas o necesidades en lo que dicen. No es necesario tener que estar adivinando las historias cuando puedes obtenerlas de tus clientes.</a:t>
            </a:r>
            <a:br>
              <a:rPr lang="es-ES" dirty="0"/>
            </a:br>
            <a:endParaRPr lang="es-ES" dirty="0"/>
          </a:p>
          <a:p>
            <a:pPr fontAlgn="base"/>
            <a:r>
              <a:rPr lang="es-ES" b="1" dirty="0"/>
              <a:t>Tiempo</a:t>
            </a:r>
            <a:r>
              <a:rPr lang="es-ES" dirty="0"/>
              <a:t>: el tiempo es un tema delicado. Muchos equipos de desarrollo evitan hablar sobre el tiempo, y en su lugar confían en sus marcos de trabajo de estimación</a:t>
            </a:r>
          </a:p>
          <a:p>
            <a:pPr algn="just"/>
            <a:endParaRPr lang="es-ES" dirty="0"/>
          </a:p>
          <a:p>
            <a:pPr marL="0" indent="0" algn="just">
              <a:buNone/>
            </a:pPr>
            <a:endParaRPr lang="es-ES" dirty="0"/>
          </a:p>
          <a:p>
            <a:endParaRPr lang="es-ES" dirty="0"/>
          </a:p>
          <a:p>
            <a:pPr marL="0" indent="0">
              <a:buNone/>
            </a:pPr>
            <a:endParaRPr lang="es-HN" dirty="0"/>
          </a:p>
        </p:txBody>
      </p:sp>
    </p:spTree>
    <p:extLst>
      <p:ext uri="{BB962C8B-B14F-4D97-AF65-F5344CB8AC3E}">
        <p14:creationId xmlns:p14="http://schemas.microsoft.com/office/powerpoint/2010/main" val="4850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Unidad II: </a:t>
            </a:r>
            <a:br>
              <a:rPr lang="en-US" sz="3600" kern="1200">
                <a:solidFill>
                  <a:srgbClr val="FFFFFF"/>
                </a:solidFill>
                <a:latin typeface="+mj-lt"/>
                <a:ea typeface="+mj-ea"/>
                <a:cs typeface="+mj-cs"/>
              </a:rPr>
            </a:br>
            <a:r>
              <a:rPr lang="en-US" sz="3600" kern="1200">
                <a:solidFill>
                  <a:srgbClr val="FFFFFF"/>
                </a:solidFill>
                <a:latin typeface="+mj-lt"/>
                <a:ea typeface="+mj-ea"/>
                <a:cs typeface="+mj-cs"/>
              </a:rPr>
              <a:t>Metodología ágil SCRUM</a:t>
            </a:r>
          </a:p>
        </p:txBody>
      </p:sp>
      <p:pic>
        <p:nvPicPr>
          <p:cNvPr id="1026" name="Picture 2" descr="Qué es la metodología SCRUM? Guía práctica con ejemplos">
            <a:extLst>
              <a:ext uri="{FF2B5EF4-FFF2-40B4-BE49-F238E27FC236}">
                <a16:creationId xmlns:a16="http://schemas.microsoft.com/office/drawing/2014/main" id="{CE5C1081-9334-4E98-87F3-C853A3EFFE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38675" y="600075"/>
            <a:ext cx="7115175"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19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Rectangle 83">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Rectangle 87">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90" name="Freeform: Shape 89">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91">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CA20CE79-B470-4E22-8D2A-CD38CDC8F59C}"/>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2000" kern="1200" dirty="0">
                <a:solidFill>
                  <a:srgbClr val="080808"/>
                </a:solidFill>
                <a:latin typeface="+mj-lt"/>
                <a:ea typeface="+mj-ea"/>
                <a:cs typeface="+mj-cs"/>
              </a:rPr>
              <a:t>https://www.youtube.com/watch?v=WJDRbK3dtLs</a:t>
            </a:r>
          </a:p>
        </p:txBody>
      </p:sp>
      <p:sp>
        <p:nvSpPr>
          <p:cNvPr id="94" name="Freeform: Shape 93">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Rectangle 95">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1740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0075" y="661844"/>
            <a:ext cx="10515600" cy="4794076"/>
          </a:xfrm>
        </p:spPr>
        <p:txBody>
          <a:bodyPr>
            <a:normAutofit fontScale="92500" lnSpcReduction="10000"/>
          </a:bodyPr>
          <a:lstStyle/>
          <a:p>
            <a:pPr marL="0" indent="0">
              <a:buNone/>
            </a:pPr>
            <a:r>
              <a:rPr lang="es-HN" sz="3000" b="1" dirty="0"/>
              <a:t>El proceso SCRUM</a:t>
            </a:r>
            <a:endParaRPr lang="es-HN" dirty="0"/>
          </a:p>
          <a:p>
            <a:pPr marL="0" indent="0">
              <a:buNone/>
            </a:pPr>
            <a:endParaRPr lang="es-HN" dirty="0"/>
          </a:p>
          <a:p>
            <a:pPr marL="0" indent="0" algn="just">
              <a:buNone/>
            </a:pPr>
            <a:r>
              <a:rPr lang="es-ES" dirty="0"/>
              <a:t>Scrum (nombre que proviene de cierta jugada que tiene lugar durante un partido de rugby) es un método de desarrollo ágil de software concebido por Jeff Sutherland y su equipo de desarrollo a principios de la década de 1990. En años recientes, </a:t>
            </a:r>
            <a:r>
              <a:rPr lang="es-ES" dirty="0" err="1"/>
              <a:t>Schwaber</a:t>
            </a:r>
            <a:r>
              <a:rPr lang="es-ES" dirty="0"/>
              <a:t> y </a:t>
            </a:r>
            <a:r>
              <a:rPr lang="es-ES" dirty="0" err="1"/>
              <a:t>Beedle</a:t>
            </a:r>
            <a:r>
              <a:rPr lang="es-ES" dirty="0"/>
              <a:t> [Sch01a] han desarrollado </a:t>
            </a:r>
            <a:r>
              <a:rPr lang="en-US" dirty="0" err="1"/>
              <a:t>más</a:t>
            </a:r>
            <a:r>
              <a:rPr lang="en-US" dirty="0"/>
              <a:t> los </a:t>
            </a:r>
            <a:r>
              <a:rPr lang="en-US" dirty="0" err="1"/>
              <a:t>métodos</a:t>
            </a:r>
            <a:r>
              <a:rPr lang="en-US" dirty="0"/>
              <a:t> Scrum.</a:t>
            </a:r>
          </a:p>
          <a:p>
            <a:pPr marL="0" indent="0" algn="just">
              <a:buNone/>
            </a:pPr>
            <a:endParaRPr lang="en-US" dirty="0"/>
          </a:p>
          <a:p>
            <a:pPr marL="0" indent="0" algn="just">
              <a:buNone/>
            </a:pPr>
            <a:r>
              <a:rPr lang="es-ES" dirty="0"/>
              <a:t>Los principios Scrum son congruentes con el manifiesto ágil y se utilizan para guiar actividades de desarrollo dentro de un proceso de análisis que incorpora las siguientes actividades estructurales: requerimientos, análisis, diseño, evolución y entrega.</a:t>
            </a:r>
            <a:endParaRPr lang="es-HN" dirty="0"/>
          </a:p>
        </p:txBody>
      </p:sp>
    </p:spTree>
    <p:extLst>
      <p:ext uri="{BB962C8B-B14F-4D97-AF65-F5344CB8AC3E}">
        <p14:creationId xmlns:p14="http://schemas.microsoft.com/office/powerpoint/2010/main" val="372310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0075" y="1115736"/>
            <a:ext cx="10515600" cy="4340184"/>
          </a:xfrm>
        </p:spPr>
        <p:txBody>
          <a:bodyPr>
            <a:normAutofit lnSpcReduction="10000"/>
          </a:bodyPr>
          <a:lstStyle/>
          <a:p>
            <a:pPr marL="0" indent="0" algn="just">
              <a:buNone/>
            </a:pPr>
            <a:r>
              <a:rPr lang="es-ES" dirty="0"/>
              <a:t>Scrum es una de las metodologías ágiles más conocidas para la gestión de proyectos, consiste en un conjunto de prácticas y roles que permiten el trabajo de entregas incrementales de un producto.  Esta metodología se utiliza en un entorno lleno de innovación, competitividad, productividad y, sobre todo, agilidad.</a:t>
            </a:r>
          </a:p>
          <a:p>
            <a:pPr marL="0" indent="0" algn="just">
              <a:buNone/>
            </a:pPr>
            <a:endParaRPr lang="es-ES" dirty="0"/>
          </a:p>
          <a:p>
            <a:pPr marL="0" indent="0" algn="just">
              <a:buNone/>
            </a:pPr>
            <a:r>
              <a:rPr lang="es-ES" dirty="0"/>
              <a:t>La metodología Scrum es un marco de trabajo o </a:t>
            </a:r>
            <a:r>
              <a:rPr lang="es-ES" dirty="0" err="1"/>
              <a:t>framework</a:t>
            </a:r>
            <a:r>
              <a:rPr lang="es-ES" dirty="0"/>
              <a:t> que se utiliza dentro de equipos que manejan proyectos complejos. Es decir, se trata de una metodología de trabajo ágil que tiene como finalidad la entrega de valor en períodos cortos de tiempo y para ello se basa en tres pilares: la transparencia, inspección y adaptación</a:t>
            </a:r>
            <a:endParaRPr lang="es-HN" dirty="0"/>
          </a:p>
        </p:txBody>
      </p:sp>
    </p:spTree>
    <p:extLst>
      <p:ext uri="{BB962C8B-B14F-4D97-AF65-F5344CB8AC3E}">
        <p14:creationId xmlns:p14="http://schemas.microsoft.com/office/powerpoint/2010/main" val="91910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0075" y="661843"/>
            <a:ext cx="10515600" cy="5202061"/>
          </a:xfrm>
        </p:spPr>
        <p:txBody>
          <a:bodyPr>
            <a:normAutofit fontScale="92500" lnSpcReduction="10000"/>
          </a:bodyPr>
          <a:lstStyle/>
          <a:p>
            <a:pPr marL="0" indent="0" algn="ctr">
              <a:buNone/>
            </a:pPr>
            <a:r>
              <a:rPr lang="es-HN" sz="3000" b="1" dirty="0"/>
              <a:t>Roles y responsabilidades SCRUM</a:t>
            </a:r>
            <a:endParaRPr lang="es-HN" dirty="0"/>
          </a:p>
          <a:p>
            <a:pPr marL="0" indent="0">
              <a:buNone/>
            </a:pPr>
            <a:endParaRPr lang="es-HN" dirty="0"/>
          </a:p>
          <a:p>
            <a:pPr algn="just"/>
            <a:r>
              <a:rPr lang="es-ES" b="1" dirty="0" err="1"/>
              <a:t>Product</a:t>
            </a:r>
            <a:r>
              <a:rPr lang="es-ES" b="1" dirty="0"/>
              <a:t> </a:t>
            </a:r>
            <a:r>
              <a:rPr lang="es-ES" b="1" dirty="0" err="1"/>
              <a:t>Owner</a:t>
            </a:r>
            <a:r>
              <a:rPr lang="es-ES" b="1" dirty="0"/>
              <a:t>:</a:t>
            </a:r>
            <a:r>
              <a:rPr lang="es-ES" dirty="0"/>
              <a:t> Significa </a:t>
            </a:r>
            <a:r>
              <a:rPr lang="es-ES" i="1" dirty="0"/>
              <a:t>dueño del producto</a:t>
            </a:r>
            <a:r>
              <a:rPr lang="es-ES" dirty="0"/>
              <a:t> en español. Se trata de la persona encargada de transmitir los requerimientos y/ objetivos del proyecto, y priorizar las tareas según las necesidades.</a:t>
            </a:r>
          </a:p>
          <a:p>
            <a:pPr marL="0" indent="0" algn="just">
              <a:buNone/>
            </a:pPr>
            <a:endParaRPr lang="es-ES" dirty="0"/>
          </a:p>
          <a:p>
            <a:pPr algn="just"/>
            <a:r>
              <a:rPr lang="es-ES" b="1" dirty="0"/>
              <a:t>Scrum Master:</a:t>
            </a:r>
            <a:r>
              <a:rPr lang="es-ES" dirty="0"/>
              <a:t> Es la persona al mando. Se encarga de liderar el proyecto y lograr que las tareas y los tiempos de entregan se cumplan, pese a cualquier obstáculo que se presente en el camino.</a:t>
            </a:r>
          </a:p>
          <a:p>
            <a:pPr marL="0" indent="0">
              <a:buNone/>
            </a:pPr>
            <a:endParaRPr lang="es-ES" dirty="0"/>
          </a:p>
          <a:p>
            <a:pPr algn="just"/>
            <a:r>
              <a:rPr lang="es-ES" b="1" dirty="0" err="1"/>
              <a:t>Development</a:t>
            </a:r>
            <a:r>
              <a:rPr lang="es-ES" b="1" dirty="0"/>
              <a:t> </a:t>
            </a:r>
            <a:r>
              <a:rPr lang="es-ES" b="1" dirty="0" err="1"/>
              <a:t>Team</a:t>
            </a:r>
            <a:r>
              <a:rPr lang="es-ES" b="1" dirty="0"/>
              <a:t> </a:t>
            </a:r>
            <a:r>
              <a:rPr lang="es-ES" b="1" dirty="0" err="1"/>
              <a:t>Members</a:t>
            </a:r>
            <a:r>
              <a:rPr lang="es-ES" b="1" dirty="0"/>
              <a:t>:</a:t>
            </a:r>
            <a:r>
              <a:rPr lang="es-ES" dirty="0"/>
              <a:t> Traduce </a:t>
            </a:r>
            <a:r>
              <a:rPr lang="es-ES" i="1" dirty="0"/>
              <a:t>miembros del equipo de desarrollo</a:t>
            </a:r>
            <a:r>
              <a:rPr lang="es-ES" dirty="0"/>
              <a:t>. Se trata del equipo de profesionales encargados de la programación y ejecución del proyecto</a:t>
            </a:r>
          </a:p>
        </p:txBody>
      </p:sp>
    </p:spTree>
    <p:extLst>
      <p:ext uri="{BB962C8B-B14F-4D97-AF65-F5344CB8AC3E}">
        <p14:creationId xmlns:p14="http://schemas.microsoft.com/office/powerpoint/2010/main" val="191544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0174"/>
            <a:ext cx="10515600" cy="5797679"/>
          </a:xfrm>
        </p:spPr>
        <p:txBody>
          <a:bodyPr>
            <a:normAutofit fontScale="85000" lnSpcReduction="20000"/>
          </a:bodyPr>
          <a:lstStyle/>
          <a:p>
            <a:pPr marL="0" indent="0" algn="ctr">
              <a:buNone/>
            </a:pPr>
            <a:r>
              <a:rPr lang="es-HN" sz="3000" b="1" dirty="0"/>
              <a:t>Ceremonias SCRUM</a:t>
            </a:r>
          </a:p>
          <a:p>
            <a:pPr marL="0" indent="0" algn="ctr">
              <a:buNone/>
            </a:pPr>
            <a:endParaRPr lang="es-HN" dirty="0"/>
          </a:p>
          <a:p>
            <a:pPr algn="just"/>
            <a:r>
              <a:rPr lang="es-ES" b="1" dirty="0" err="1"/>
              <a:t>Product</a:t>
            </a:r>
            <a:r>
              <a:rPr lang="es-ES" b="1" dirty="0"/>
              <a:t> backlog:</a:t>
            </a:r>
            <a:r>
              <a:rPr lang="es-ES" dirty="0"/>
              <a:t> En esta fase, el cliente presenta los objetivos y/o requisitos necesarios para el proyecto, y posteriormente se realiza un listado de prioridades para que estas sean agrupadas en iteraciones y entregas.  </a:t>
            </a:r>
          </a:p>
          <a:p>
            <a:pPr algn="just"/>
            <a:endParaRPr lang="es-ES" dirty="0"/>
          </a:p>
          <a:p>
            <a:pPr algn="just"/>
            <a:r>
              <a:rPr lang="es-ES" b="1" dirty="0"/>
              <a:t>Sprint</a:t>
            </a:r>
            <a:r>
              <a:rPr lang="es-ES" dirty="0"/>
              <a:t> es el nombre que va a recibir cada uno de los ciclos o iteraciones que vamos a tener dentro de un proyecto Scrum. [</a:t>
            </a:r>
            <a:r>
              <a:rPr lang="es-ES"/>
              <a:t>2-4 semanas]</a:t>
            </a:r>
            <a:endParaRPr lang="es-ES" dirty="0"/>
          </a:p>
          <a:p>
            <a:pPr algn="just"/>
            <a:endParaRPr lang="es-ES" dirty="0"/>
          </a:p>
          <a:p>
            <a:pPr algn="just"/>
            <a:r>
              <a:rPr lang="es-ES" b="1" dirty="0"/>
              <a:t>Sprint </a:t>
            </a:r>
            <a:r>
              <a:rPr lang="es-ES" b="1" dirty="0" err="1"/>
              <a:t>planning</a:t>
            </a:r>
            <a:r>
              <a:rPr lang="es-ES" b="1" dirty="0"/>
              <a:t>:</a:t>
            </a:r>
            <a:r>
              <a:rPr lang="es-ES" dirty="0"/>
              <a:t> Luego de tener el listado de requerimientos, el equipo encargado se reúne y realiza una estimación de tiempos de entrega, según los roles y tareas.</a:t>
            </a:r>
          </a:p>
          <a:p>
            <a:pPr algn="just"/>
            <a:endParaRPr lang="es-ES" dirty="0"/>
          </a:p>
          <a:p>
            <a:pPr algn="just"/>
            <a:r>
              <a:rPr lang="es-ES" b="1" dirty="0"/>
              <a:t>Sprint backlog:</a:t>
            </a:r>
            <a:r>
              <a:rPr lang="es-ES" dirty="0"/>
              <a:t> El Sprint Backlog es la suma de el Objetivo del Sprint, los elementos del </a:t>
            </a:r>
            <a:r>
              <a:rPr lang="es-ES" dirty="0" err="1"/>
              <a:t>Product</a:t>
            </a:r>
            <a:r>
              <a:rPr lang="es-ES" dirty="0"/>
              <a:t> Backlog  elegidos para el Sprint, más un plan de acción de cómo crear el Incremento del Producto.</a:t>
            </a:r>
          </a:p>
          <a:p>
            <a:pPr algn="just"/>
            <a:endParaRPr lang="es-ES" dirty="0"/>
          </a:p>
          <a:p>
            <a:pPr marL="0" indent="0" algn="just">
              <a:buNone/>
            </a:pPr>
            <a:endParaRPr lang="es-ES" dirty="0"/>
          </a:p>
          <a:p>
            <a:endParaRPr lang="es-ES" dirty="0"/>
          </a:p>
          <a:p>
            <a:pPr marL="0" indent="0">
              <a:buNone/>
            </a:pPr>
            <a:endParaRPr lang="es-HN" dirty="0"/>
          </a:p>
        </p:txBody>
      </p:sp>
    </p:spTree>
    <p:extLst>
      <p:ext uri="{BB962C8B-B14F-4D97-AF65-F5344CB8AC3E}">
        <p14:creationId xmlns:p14="http://schemas.microsoft.com/office/powerpoint/2010/main" val="167658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60508"/>
            <a:ext cx="10515600" cy="5755734"/>
          </a:xfrm>
        </p:spPr>
        <p:txBody>
          <a:bodyPr>
            <a:normAutofit fontScale="92500" lnSpcReduction="20000"/>
          </a:bodyPr>
          <a:lstStyle/>
          <a:p>
            <a:pPr marL="0" indent="0">
              <a:buNone/>
            </a:pPr>
            <a:endParaRPr lang="es-HN" dirty="0"/>
          </a:p>
          <a:p>
            <a:pPr algn="just"/>
            <a:r>
              <a:rPr lang="es-ES" b="1" dirty="0" err="1"/>
              <a:t>Daily</a:t>
            </a:r>
            <a:r>
              <a:rPr lang="es-ES" b="1" dirty="0"/>
              <a:t> Meeting: </a:t>
            </a:r>
            <a:r>
              <a:rPr lang="es-ES" dirty="0"/>
              <a:t>Consiste en una reunión diaria del equipo de trabajo, la cual tiene una duración máxima de 15 minutos y se lleva a cabo a la misma hora y en el mismo lugar. En ella, los miembros del equipo deberán responder 3 preguntas:</a:t>
            </a:r>
          </a:p>
          <a:p>
            <a:pPr lvl="1"/>
            <a:r>
              <a:rPr lang="es-ES" dirty="0"/>
              <a:t>¿Qué se hizo ayer?</a:t>
            </a:r>
          </a:p>
          <a:p>
            <a:pPr lvl="1"/>
            <a:r>
              <a:rPr lang="es-ES" dirty="0"/>
              <a:t>¿Qué se hará hoy?</a:t>
            </a:r>
          </a:p>
          <a:p>
            <a:pPr lvl="1"/>
            <a:r>
              <a:rPr lang="es-ES" dirty="0"/>
              <a:t>¿Impedimentos?</a:t>
            </a:r>
          </a:p>
          <a:p>
            <a:pPr marL="457200" lvl="1" indent="0">
              <a:buNone/>
            </a:pPr>
            <a:endParaRPr lang="es-ES" dirty="0"/>
          </a:p>
          <a:p>
            <a:pPr algn="just"/>
            <a:r>
              <a:rPr lang="es-ES" b="1" dirty="0"/>
              <a:t>Revisión del Sprint: </a:t>
            </a:r>
            <a:r>
              <a:rPr lang="es-ES" dirty="0"/>
              <a:t>Consiste en una reunión del equipo de trabajo con el cliente, donde se hace la presentación del trabajo realizado. Luego de esto, el cliente da su opinión y expresa las adaptaciones que considera necesarias.</a:t>
            </a:r>
          </a:p>
          <a:p>
            <a:endParaRPr lang="es-ES" dirty="0"/>
          </a:p>
          <a:p>
            <a:pPr algn="just"/>
            <a:r>
              <a:rPr lang="es-ES" b="1" dirty="0"/>
              <a:t>Revisión retrospectiva: </a:t>
            </a:r>
            <a:r>
              <a:rPr lang="es-ES" dirty="0"/>
              <a:t>El equipo se reúne para analizar la forma en la que han trabajado y si existe una forma de mejorarla o si consideran que la metodología de trabajo ha funcionado.</a:t>
            </a:r>
          </a:p>
          <a:p>
            <a:pPr marL="0" indent="0">
              <a:buNone/>
            </a:pPr>
            <a:endParaRPr lang="es-HN" dirty="0"/>
          </a:p>
        </p:txBody>
      </p:sp>
    </p:spTree>
    <p:extLst>
      <p:ext uri="{BB962C8B-B14F-4D97-AF65-F5344CB8AC3E}">
        <p14:creationId xmlns:p14="http://schemas.microsoft.com/office/powerpoint/2010/main" val="206802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074" name="Picture 2" descr="Gazafatonario IT: Patineta">
            <a:extLst>
              <a:ext uri="{FF2B5EF4-FFF2-40B4-BE49-F238E27FC236}">
                <a16:creationId xmlns:a16="http://schemas.microsoft.com/office/drawing/2014/main" id="{01AD7940-2C03-4079-9557-7B6C5045C5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7653" y="2381250"/>
            <a:ext cx="10984959" cy="1839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4517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25527</TotalTime>
  <Words>1055</Words>
  <Application>Microsoft Office PowerPoint</Application>
  <PresentationFormat>Widescreen</PresentationFormat>
  <Paragraphs>78</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Tema de Office</vt:lpstr>
      <vt:lpstr>Universidad Nacional Autónoma de Honduras</vt:lpstr>
      <vt:lpstr>Unidad II:  Metodología ágil SCRUM</vt:lpstr>
      <vt:lpstr>https://www.youtube.com/watch?v=WJDRbK3dtLs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Autónoma de Honduras</dc:title>
  <dc:creator>Harold Coello Matamoros</dc:creator>
  <cp:lastModifiedBy>Harold Coello Matamoros</cp:lastModifiedBy>
  <cp:revision>591</cp:revision>
  <dcterms:created xsi:type="dcterms:W3CDTF">2019-05-31T01:47:09Z</dcterms:created>
  <dcterms:modified xsi:type="dcterms:W3CDTF">2021-10-14T02:08:13Z</dcterms:modified>
</cp:coreProperties>
</file>