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69" r:id="rId2"/>
    <p:sldId id="261" r:id="rId3"/>
    <p:sldId id="270" r:id="rId4"/>
    <p:sldId id="280" r:id="rId5"/>
    <p:sldId id="277" r:id="rId6"/>
    <p:sldId id="281" r:id="rId7"/>
    <p:sldId id="282" r:id="rId8"/>
    <p:sldId id="275" r:id="rId9"/>
    <p:sldId id="283" r:id="rId10"/>
    <p:sldId id="276" r:id="rId11"/>
    <p:sldId id="258" r:id="rId12"/>
    <p:sldId id="278" r:id="rId13"/>
    <p:sldId id="260" r:id="rId14"/>
    <p:sldId id="279" r:id="rId15"/>
    <p:sldId id="284" r:id="rId16"/>
    <p:sldId id="285" r:id="rId17"/>
    <p:sldId id="286" r:id="rId18"/>
    <p:sldId id="287" r:id="rId19"/>
    <p:sldId id="288" r:id="rId20"/>
    <p:sldId id="27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80" d="100"/>
          <a:sy n="80" d="100"/>
        </p:scale>
        <p:origin x="150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CE1BB8-8A8A-4A3C-A32B-2B18D1F9AE9E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98ACA8F-AAD7-46C2-9E54-4DB4C84D15EF}" type="pres">
      <dgm:prSet presAssocID="{97CE1BB8-8A8A-4A3C-A32B-2B18D1F9AE9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0EBB2AA-1DB2-4D38-8016-0A939864CE5E}" type="presOf" srcId="{97CE1BB8-8A8A-4A3C-A32B-2B18D1F9AE9E}" destId="{498ACA8F-AAD7-46C2-9E54-4DB4C84D15EF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5B82-E38D-49B0-948E-F693560454AA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8BF6-15CC-4D73-AF9D-FE872ED3D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21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5B82-E38D-49B0-948E-F693560454AA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8BF6-15CC-4D73-AF9D-FE872ED3D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44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5B82-E38D-49B0-948E-F693560454AA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8BF6-15CC-4D73-AF9D-FE872ED3DF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379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5B82-E38D-49B0-948E-F693560454AA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8BF6-15CC-4D73-AF9D-FE872ED3D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969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5B82-E38D-49B0-948E-F693560454AA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8BF6-15CC-4D73-AF9D-FE872ED3DF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759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5B82-E38D-49B0-948E-F693560454AA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8BF6-15CC-4D73-AF9D-FE872ED3D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72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5B82-E38D-49B0-948E-F693560454AA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8BF6-15CC-4D73-AF9D-FE872ED3D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284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5B82-E38D-49B0-948E-F693560454AA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8BF6-15CC-4D73-AF9D-FE872ED3D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8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5B82-E38D-49B0-948E-F693560454AA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8BF6-15CC-4D73-AF9D-FE872ED3D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17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5B82-E38D-49B0-948E-F693560454AA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8BF6-15CC-4D73-AF9D-FE872ED3D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46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5B82-E38D-49B0-948E-F693560454AA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8BF6-15CC-4D73-AF9D-FE872ED3D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39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5B82-E38D-49B0-948E-F693560454AA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8BF6-15CC-4D73-AF9D-FE872ED3D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44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5B82-E38D-49B0-948E-F693560454AA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8BF6-15CC-4D73-AF9D-FE872ED3D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22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5B82-E38D-49B0-948E-F693560454AA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8BF6-15CC-4D73-AF9D-FE872ED3D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23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5B82-E38D-49B0-948E-F693560454AA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8BF6-15CC-4D73-AF9D-FE872ED3D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85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5B82-E38D-49B0-948E-F693560454AA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8BF6-15CC-4D73-AF9D-FE872ED3D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77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55B82-E38D-49B0-948E-F693560454AA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DA8BF6-15CC-4D73-AF9D-FE872ED3D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53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s.fundsyes.com/api/Customer/1" TargetMode="External"/><Relationship Id="rId2" Type="http://schemas.openxmlformats.org/officeDocument/2006/relationships/hyperlink" Target="https://ws.fundsyes.com/api/Custom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sp.net/media/4071077/aspnet-web-api-post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92.168.5.8/cnYes/swagge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home.com.tw/node/8006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9734" y="1744133"/>
            <a:ext cx="8596668" cy="524934"/>
          </a:xfrm>
        </p:spPr>
        <p:txBody>
          <a:bodyPr/>
          <a:lstStyle/>
          <a:p>
            <a:r>
              <a:rPr lang="zh-TW" altLang="en-US" sz="2800" b="1" dirty="0" smtClean="0"/>
              <a:t>大綱</a:t>
            </a:r>
            <a:endParaRPr lang="zh-TW" altLang="en-US" sz="2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269067"/>
            <a:ext cx="8596668" cy="3772295"/>
          </a:xfrm>
        </p:spPr>
        <p:txBody>
          <a:bodyPr/>
          <a:lstStyle/>
          <a:p>
            <a:r>
              <a:rPr lang="en-US" altLang="zh-TW" dirty="0" smtClean="0"/>
              <a:t>RESTful API</a:t>
            </a:r>
            <a:r>
              <a:rPr lang="zh-TW" altLang="en-US" dirty="0" smtClean="0"/>
              <a:t>開發觀念</a:t>
            </a:r>
            <a:endParaRPr lang="en-US" altLang="zh-TW" dirty="0" smtClean="0"/>
          </a:p>
          <a:p>
            <a:r>
              <a:rPr lang="zh-TW" altLang="en-US" dirty="0" smtClean="0"/>
              <a:t>路由機制</a:t>
            </a:r>
            <a:endParaRPr lang="en-US" altLang="zh-TW" dirty="0" smtClean="0"/>
          </a:p>
          <a:p>
            <a:r>
              <a:rPr lang="zh-TW" altLang="en-US" dirty="0"/>
              <a:t>控制器、動作方法與動作結果</a:t>
            </a:r>
            <a:r>
              <a:rPr lang="zh-TW" altLang="en-US" dirty="0" smtClean="0"/>
              <a:t>討論</a:t>
            </a:r>
            <a:endParaRPr lang="en-US" altLang="zh-TW" dirty="0" smtClean="0"/>
          </a:p>
          <a:p>
            <a:r>
              <a:rPr lang="zh-TW" altLang="en-US" dirty="0"/>
              <a:t>模型繫</a:t>
            </a:r>
            <a:r>
              <a:rPr lang="zh-TW" altLang="en-US" dirty="0" smtClean="0"/>
              <a:t>結</a:t>
            </a:r>
            <a:endParaRPr lang="en-US" altLang="zh-TW" dirty="0" smtClean="0"/>
          </a:p>
          <a:p>
            <a:r>
              <a:rPr lang="zh-TW" altLang="en-US" dirty="0" smtClean="0"/>
              <a:t>過濾器</a:t>
            </a:r>
            <a:endParaRPr lang="en-US" altLang="zh-TW" dirty="0" smtClean="0"/>
          </a:p>
          <a:p>
            <a:r>
              <a:rPr lang="zh-TW" altLang="en-US" dirty="0" smtClean="0"/>
              <a:t>一定要用的外掛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29734" y="762000"/>
            <a:ext cx="8596668" cy="643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/>
              <a:t>Microsoft ASP.NET Web API 2</a:t>
            </a:r>
            <a:r>
              <a:rPr lang="zh-TW" altLang="en-US" dirty="0" smtClean="0"/>
              <a:t>開發分享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72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30"/>
          </a:xfrm>
        </p:spPr>
        <p:txBody>
          <a:bodyPr/>
          <a:lstStyle/>
          <a:p>
            <a:r>
              <a:rPr lang="zh-TW" altLang="en-US" dirty="0"/>
              <a:t>適當的回應 </a:t>
            </a:r>
            <a:r>
              <a:rPr lang="en-US" altLang="zh-TW" dirty="0"/>
              <a:t>HTTP </a:t>
            </a:r>
            <a:r>
              <a:rPr lang="zh-TW" altLang="en-US" dirty="0"/>
              <a:t>狀態碼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65189"/>
            <a:ext cx="8596668" cy="5107460"/>
          </a:xfrm>
        </p:spPr>
        <p:txBody>
          <a:bodyPr/>
          <a:lstStyle/>
          <a:p>
            <a:r>
              <a:rPr lang="en-US" altLang="zh-TW" dirty="0"/>
              <a:t>Web API </a:t>
            </a:r>
            <a:r>
              <a:rPr lang="zh-TW" altLang="en-US" dirty="0"/>
              <a:t>的處理狀態直接使用 </a:t>
            </a:r>
            <a:r>
              <a:rPr lang="en-US" altLang="zh-TW" dirty="0"/>
              <a:t>HTTP Status Code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609780"/>
              </p:ext>
            </p:extLst>
          </p:nvPr>
        </p:nvGraphicFramePr>
        <p:xfrm>
          <a:off x="677332" y="2123160"/>
          <a:ext cx="10093448" cy="4415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362"/>
                <a:gridCol w="2523362"/>
                <a:gridCol w="2523362"/>
                <a:gridCol w="2523362"/>
              </a:tblGrid>
              <a:tr h="73597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功能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URI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HTTP Method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適合的狀態碼</a:t>
                      </a:r>
                      <a:endParaRPr lang="zh-TW" altLang="en-US" dirty="0"/>
                    </a:p>
                  </a:txBody>
                  <a:tcPr/>
                </a:tc>
              </a:tr>
              <a:tr h="73597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列表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/funds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200|400|401|404|500</a:t>
                      </a:r>
                      <a:endParaRPr lang="zh-TW" altLang="en-US" dirty="0"/>
                    </a:p>
                  </a:txBody>
                  <a:tcPr/>
                </a:tc>
              </a:tr>
              <a:tr h="73597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查詢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/funds/{</a:t>
                      </a:r>
                      <a:r>
                        <a:rPr lang="en-US" altLang="zh-TW" dirty="0" err="1" smtClean="0"/>
                        <a:t>fundid</a:t>
                      </a:r>
                      <a:r>
                        <a:rPr lang="en-US" altLang="zh-TW" dirty="0" smtClean="0"/>
                        <a:t>}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200|400|401|404|500</a:t>
                      </a:r>
                      <a:endParaRPr lang="zh-TW" altLang="en-US" dirty="0"/>
                    </a:p>
                  </a:txBody>
                  <a:tcPr/>
                </a:tc>
              </a:tr>
              <a:tr h="73597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/funds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POST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201|400|401|409|500</a:t>
                      </a:r>
                      <a:endParaRPr lang="zh-TW" altLang="en-US" dirty="0"/>
                    </a:p>
                  </a:txBody>
                  <a:tcPr/>
                </a:tc>
              </a:tr>
              <a:tr h="73597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刪除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/funds/{</a:t>
                      </a:r>
                      <a:r>
                        <a:rPr lang="en-US" altLang="zh-TW" dirty="0" err="1" smtClean="0"/>
                        <a:t>fundid</a:t>
                      </a:r>
                      <a:r>
                        <a:rPr lang="en-US" altLang="zh-TW" dirty="0" smtClean="0"/>
                        <a:t>}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DELETE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204|400|401|404|409|500</a:t>
                      </a:r>
                      <a:endParaRPr lang="zh-TW" altLang="en-US" dirty="0"/>
                    </a:p>
                  </a:txBody>
                  <a:tcPr/>
                </a:tc>
              </a:tr>
              <a:tr h="73597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修改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/</a:t>
                      </a:r>
                      <a:r>
                        <a:rPr lang="en-US" altLang="zh-TW" dirty="0" smtClean="0"/>
                        <a:t>funds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204|400|401|404|409|500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6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625" y="595786"/>
            <a:ext cx="10515600" cy="704918"/>
          </a:xfrm>
        </p:spPr>
        <p:txBody>
          <a:bodyPr>
            <a:normAutofit/>
          </a:bodyPr>
          <a:lstStyle/>
          <a:p>
            <a:r>
              <a:rPr lang="zh-TW" altLang="en-US" dirty="0"/>
              <a:t>路由機制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00705"/>
            <a:ext cx="8596668" cy="4740658"/>
          </a:xfrm>
        </p:spPr>
        <p:txBody>
          <a:bodyPr/>
          <a:lstStyle/>
          <a:p>
            <a:r>
              <a:rPr lang="zh-TW" altLang="en-US" dirty="0"/>
              <a:t>傳統路由</a:t>
            </a:r>
            <a:r>
              <a:rPr lang="en-US" altLang="zh-TW" dirty="0"/>
              <a:t>(</a:t>
            </a:r>
            <a:r>
              <a:rPr lang="en-US" altLang="zh-TW" dirty="0" err="1"/>
              <a:t>App_Start</a:t>
            </a:r>
            <a:r>
              <a:rPr lang="en-US" altLang="zh-TW" dirty="0"/>
              <a:t>\</a:t>
            </a:r>
            <a:r>
              <a:rPr lang="en-US" altLang="zh-TW" dirty="0" err="1"/>
              <a:t>WebApiConfig.cs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預設不需要 </a:t>
            </a:r>
            <a:r>
              <a:rPr lang="en-US" altLang="zh-TW" dirty="0"/>
              <a:t>{action} </a:t>
            </a:r>
            <a:r>
              <a:rPr lang="zh-TW" altLang="en-US" dirty="0"/>
              <a:t>路由參數 </a:t>
            </a:r>
            <a:r>
              <a:rPr lang="en-US" altLang="zh-TW" dirty="0"/>
              <a:t>(</a:t>
            </a:r>
            <a:r>
              <a:rPr lang="zh-TW" altLang="en-US" dirty="0"/>
              <a:t>也可以加上</a:t>
            </a:r>
            <a:r>
              <a:rPr lang="en-US" altLang="zh-TW" dirty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例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r>
              <a:rPr lang="en-US" altLang="zh-TW" dirty="0" smtClean="0">
                <a:hlinkClick r:id="rId2"/>
              </a:rPr>
              <a:t>https://ws.fundsyes.com/api/</a:t>
            </a:r>
            <a:r>
              <a:rPr lang="en-US" altLang="zh-TW" dirty="0" smtClean="0">
                <a:hlinkClick r:id="rId2"/>
              </a:rPr>
              <a:t>Customer</a:t>
            </a:r>
            <a:endParaRPr lang="en-US" altLang="zh-TW" dirty="0" smtClean="0"/>
          </a:p>
          <a:p>
            <a:r>
              <a:rPr lang="zh-TW" altLang="en-US" dirty="0" smtClean="0"/>
              <a:t>例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ws.fundsyes.com/api/Customer/1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屬性</a:t>
            </a:r>
            <a:r>
              <a:rPr lang="zh-TW" altLang="en-US" dirty="0"/>
              <a:t>路由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App_Start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WebApiConfig.cs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243" y="2192742"/>
            <a:ext cx="3781425" cy="10477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243" y="5046929"/>
            <a:ext cx="22288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625" y="595786"/>
            <a:ext cx="10515600" cy="704918"/>
          </a:xfrm>
        </p:spPr>
        <p:txBody>
          <a:bodyPr>
            <a:normAutofit/>
          </a:bodyPr>
          <a:lstStyle/>
          <a:p>
            <a:r>
              <a:rPr lang="zh-TW" altLang="en-US" dirty="0"/>
              <a:t>預設動作方法 </a:t>
            </a:r>
            <a:r>
              <a:rPr lang="en-US" altLang="zh-TW" dirty="0"/>
              <a:t>= HTTP </a:t>
            </a:r>
            <a:r>
              <a:rPr lang="zh-TW" altLang="en-US" dirty="0"/>
              <a:t>動詞</a:t>
            </a: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566822"/>
              </p:ext>
            </p:extLst>
          </p:nvPr>
        </p:nvGraphicFramePr>
        <p:xfrm>
          <a:off x="677862" y="1532238"/>
          <a:ext cx="10401263" cy="196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73502"/>
              </p:ext>
            </p:extLst>
          </p:nvPr>
        </p:nvGraphicFramePr>
        <p:xfrm>
          <a:off x="669625" y="153223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HTTP </a:t>
                      </a:r>
                      <a:r>
                        <a:rPr lang="zh-TW" altLang="en-US" dirty="0" smtClean="0"/>
                        <a:t>動詞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URI </a:t>
                      </a:r>
                      <a:r>
                        <a:rPr lang="zh-TW" altLang="en-US" dirty="0" smtClean="0"/>
                        <a:t>路徑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動作方法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路由參數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/Customer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AllCustomers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/Customer/1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DELETE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/Customer/2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/Customer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77862" y="3583172"/>
            <a:ext cx="5829264" cy="1446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7862" y="3763926"/>
            <a:ext cx="445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動作方法也可指定</a:t>
            </a:r>
            <a:r>
              <a:rPr lang="zh-TW" altLang="en-US" dirty="0" smtClean="0"/>
              <a:t>參數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981" y="4181475"/>
            <a:ext cx="3638550" cy="8477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981" y="5590511"/>
            <a:ext cx="3695700" cy="4191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69625" y="5114260"/>
            <a:ext cx="445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動作</a:t>
            </a:r>
            <a:r>
              <a:rPr lang="zh-TW" altLang="en-US" dirty="0" smtClean="0"/>
              <a:t>方法套用</a:t>
            </a:r>
            <a:r>
              <a:rPr lang="zh-TW" altLang="en-US" dirty="0"/>
              <a:t>限定動作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67981" y="6265333"/>
            <a:ext cx="299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範例：</a:t>
            </a:r>
            <a:r>
              <a:rPr lang="en-US" altLang="zh-TW" dirty="0" err="1" smtClean="0"/>
              <a:t>CustomerController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43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79309"/>
            <a:ext cx="10515600" cy="743828"/>
          </a:xfrm>
        </p:spPr>
        <p:txBody>
          <a:bodyPr>
            <a:normAutofit/>
          </a:bodyPr>
          <a:lstStyle/>
          <a:p>
            <a:r>
              <a:rPr lang="zh-TW" altLang="en-US" dirty="0"/>
              <a:t>屬性路由 </a:t>
            </a:r>
            <a:r>
              <a:rPr lang="en-US" altLang="zh-TW" dirty="0"/>
              <a:t>(Attribute Routing)</a:t>
            </a:r>
            <a:endParaRPr lang="zh-TW" altLang="en-US" dirty="0"/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686514"/>
              </p:ext>
            </p:extLst>
          </p:nvPr>
        </p:nvGraphicFramePr>
        <p:xfrm>
          <a:off x="677334" y="1960717"/>
          <a:ext cx="86261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926"/>
                <a:gridCol w="41892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傳統路由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屬性路由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所有路由交由 </a:t>
                      </a:r>
                      <a:r>
                        <a:rPr lang="en-US" altLang="zh-TW" dirty="0" err="1" smtClean="0"/>
                        <a:t>WebApiConfig.cs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集中管理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所有路由定義在控制器中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由單一檔案宣告所有控制器的路由規則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由各控制器自行宣告路由規則</a:t>
                      </a:r>
                      <a:endParaRPr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難以設計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RESTful APIs 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彈性的網址結構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清楚明瞭、結構彈性的路由規則定義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23137"/>
            <a:ext cx="8596668" cy="3880773"/>
          </a:xfrm>
        </p:spPr>
        <p:txBody>
          <a:bodyPr/>
          <a:lstStyle/>
          <a:p>
            <a:r>
              <a:rPr lang="zh-TW" altLang="en-US" dirty="0"/>
              <a:t>為什麼要用屬性路由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67981" y="6265333"/>
            <a:ext cx="299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範例：</a:t>
            </a:r>
            <a:r>
              <a:rPr lang="en-US" altLang="zh-TW" dirty="0" err="1" smtClean="0"/>
              <a:t>FundsController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67981" y="4216400"/>
            <a:ext cx="4481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例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r>
              <a:rPr lang="en-US" altLang="zh-TW" dirty="0"/>
              <a:t>funds/{</a:t>
            </a:r>
            <a:r>
              <a:rPr lang="en-US" altLang="zh-TW" dirty="0" err="1"/>
              <a:t>fundid</a:t>
            </a:r>
            <a:r>
              <a:rPr lang="en-US" altLang="zh-TW" dirty="0" smtClean="0"/>
              <a:t>}/</a:t>
            </a:r>
            <a:r>
              <a:rPr lang="en-US" altLang="zh-TW" dirty="0" err="1" smtClean="0"/>
              <a:t>basedata</a:t>
            </a:r>
            <a:endParaRPr lang="en-US" altLang="zh-TW" dirty="0" smtClean="0"/>
          </a:p>
          <a:p>
            <a:r>
              <a:rPr lang="zh-TW" altLang="en-US" dirty="0" smtClean="0"/>
              <a:t>例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</a:t>
            </a:r>
            <a:r>
              <a:rPr lang="en-US" altLang="zh-TW" dirty="0"/>
              <a:t>funds/{</a:t>
            </a:r>
            <a:r>
              <a:rPr lang="en-US" altLang="zh-TW" dirty="0" err="1"/>
              <a:t>fundid</a:t>
            </a:r>
            <a:r>
              <a:rPr lang="en-US" altLang="zh-TW" dirty="0" smtClean="0"/>
              <a:t>}/dividend</a:t>
            </a:r>
          </a:p>
          <a:p>
            <a:r>
              <a:rPr lang="zh-TW" altLang="en-US" dirty="0" smtClean="0"/>
              <a:t>例</a:t>
            </a:r>
            <a:r>
              <a:rPr lang="en-US" altLang="zh-TW" dirty="0" smtClean="0"/>
              <a:t>3</a:t>
            </a:r>
            <a:r>
              <a:rPr lang="zh-TW" altLang="en-US" dirty="0" smtClean="0"/>
              <a:t>：</a:t>
            </a:r>
            <a:r>
              <a:rPr lang="en-US" altLang="zh-TW" dirty="0"/>
              <a:t>funds/{</a:t>
            </a:r>
            <a:r>
              <a:rPr lang="en-US" altLang="zh-TW" dirty="0" err="1"/>
              <a:t>fundid</a:t>
            </a:r>
            <a:r>
              <a:rPr lang="en-US" altLang="zh-TW" dirty="0" smtClean="0"/>
              <a:t>}/profit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88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837"/>
          </a:xfrm>
        </p:spPr>
        <p:txBody>
          <a:bodyPr/>
          <a:lstStyle/>
          <a:p>
            <a:r>
              <a:rPr lang="zh-TW" altLang="en-US" dirty="0"/>
              <a:t>控制器、動作方法與動作結果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18437"/>
            <a:ext cx="8596668" cy="4722925"/>
          </a:xfrm>
        </p:spPr>
        <p:txBody>
          <a:bodyPr>
            <a:normAutofit/>
          </a:bodyPr>
          <a:lstStyle/>
          <a:p>
            <a:r>
              <a:rPr lang="en-US" altLang="zh-TW" dirty="0"/>
              <a:t>API </a:t>
            </a:r>
            <a:r>
              <a:rPr lang="zh-TW" altLang="en-US" dirty="0"/>
              <a:t>控制器類別 </a:t>
            </a:r>
            <a:r>
              <a:rPr lang="en-US" altLang="zh-TW" dirty="0"/>
              <a:t>(</a:t>
            </a:r>
            <a:r>
              <a:rPr lang="en-US" altLang="zh-TW" dirty="0" err="1"/>
              <a:t>ApiController</a:t>
            </a:r>
            <a:r>
              <a:rPr lang="en-US" altLang="zh-TW" dirty="0"/>
              <a:t> Class)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smtClean="0"/>
              <a:t>Controller </a:t>
            </a:r>
            <a:r>
              <a:rPr lang="zh-TW" altLang="en-US" dirty="0"/>
              <a:t>必須為公開類別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dirty="0" smtClean="0"/>
              <a:t>Controller </a:t>
            </a:r>
            <a:r>
              <a:rPr lang="zh-TW" altLang="en-US" dirty="0"/>
              <a:t>名稱必須以 </a:t>
            </a:r>
            <a:r>
              <a:rPr lang="en-US" altLang="zh-TW" dirty="0"/>
              <a:t>Controller </a:t>
            </a:r>
            <a:r>
              <a:rPr lang="zh-TW" altLang="en-US" dirty="0"/>
              <a:t>結尾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 smtClean="0"/>
              <a:t>必須</a:t>
            </a:r>
            <a:r>
              <a:rPr lang="zh-TW" altLang="en-US" dirty="0"/>
              <a:t>繼承自 </a:t>
            </a:r>
            <a:r>
              <a:rPr lang="en-US" altLang="zh-TW" dirty="0" err="1"/>
              <a:t>System.Web.Http</a:t>
            </a:r>
            <a:r>
              <a:rPr lang="en-US" altLang="zh-TW" dirty="0"/>
              <a:t> </a:t>
            </a:r>
            <a:r>
              <a:rPr lang="zh-TW" altLang="en-US" dirty="0"/>
              <a:t>命名空間下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ApiController</a:t>
            </a:r>
            <a:r>
              <a:rPr lang="en-US" altLang="zh-TW" dirty="0" smtClean="0"/>
              <a:t> </a:t>
            </a:r>
            <a:r>
              <a:rPr lang="zh-TW" altLang="en-US" dirty="0"/>
              <a:t>抽象類別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/>
              <a:t>或繼承有實作 </a:t>
            </a:r>
            <a:r>
              <a:rPr lang="en-US" altLang="zh-TW" dirty="0" err="1"/>
              <a:t>IHttpController</a:t>
            </a:r>
            <a:r>
              <a:rPr lang="en-US" altLang="zh-TW" dirty="0"/>
              <a:t> </a:t>
            </a:r>
            <a:r>
              <a:rPr lang="zh-TW" altLang="en-US" dirty="0"/>
              <a:t>介面的自訂類別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/>
              <a:t>或直接實作 </a:t>
            </a:r>
            <a:r>
              <a:rPr lang="en-US" altLang="zh-TW" dirty="0" err="1"/>
              <a:t>IHttpController</a:t>
            </a:r>
            <a:r>
              <a:rPr lang="en-US" altLang="zh-TW" dirty="0"/>
              <a:t> </a:t>
            </a:r>
            <a:r>
              <a:rPr lang="zh-TW" altLang="en-US" dirty="0"/>
              <a:t>介面</a:t>
            </a:r>
          </a:p>
          <a:p>
            <a:endParaRPr lang="zh-TW" altLang="en-US" dirty="0"/>
          </a:p>
          <a:p>
            <a:r>
              <a:rPr lang="zh-TW" altLang="en-US" dirty="0" smtClean="0"/>
              <a:t>動作</a:t>
            </a:r>
            <a:r>
              <a:rPr lang="zh-TW" altLang="en-US" dirty="0"/>
              <a:t>方法 </a:t>
            </a:r>
            <a:r>
              <a:rPr lang="en-US" altLang="zh-TW" dirty="0"/>
              <a:t>(Action Method)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 smtClean="0"/>
              <a:t>所有</a:t>
            </a:r>
            <a:r>
              <a:rPr lang="zh-TW" altLang="en-US" dirty="0"/>
              <a:t>動作方法必須為公開方法。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dirty="0" smtClean="0"/>
              <a:t>任何</a:t>
            </a:r>
            <a:r>
              <a:rPr lang="zh-TW" altLang="en-US" dirty="0"/>
              <a:t>非公開的方法如宣告為 </a:t>
            </a:r>
            <a:r>
              <a:rPr lang="en-US" altLang="zh-TW" dirty="0"/>
              <a:t>private </a:t>
            </a:r>
            <a:r>
              <a:rPr lang="zh-TW" altLang="en-US" dirty="0"/>
              <a:t>或 </a:t>
            </a:r>
            <a:r>
              <a:rPr lang="en-US" altLang="zh-TW" dirty="0"/>
              <a:t>protected </a:t>
            </a:r>
            <a:r>
              <a:rPr lang="zh-TW" altLang="en-US" dirty="0"/>
              <a:t>方法</a:t>
            </a:r>
            <a:r>
              <a:rPr lang="en-US" altLang="zh-TW" dirty="0" smtClean="0"/>
              <a:t>,</a:t>
            </a:r>
            <a:r>
              <a:rPr lang="zh-TW" altLang="en-US" dirty="0" smtClean="0"/>
              <a:t>都</a:t>
            </a:r>
            <a:r>
              <a:rPr lang="zh-TW" altLang="en-US" dirty="0"/>
              <a:t>不會被視為一個動作方法。</a:t>
            </a:r>
          </a:p>
        </p:txBody>
      </p:sp>
    </p:spTree>
    <p:extLst>
      <p:ext uri="{BB962C8B-B14F-4D97-AF65-F5344CB8AC3E}">
        <p14:creationId xmlns:p14="http://schemas.microsoft.com/office/powerpoint/2010/main" val="14276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5042"/>
          </a:xfrm>
        </p:spPr>
        <p:txBody>
          <a:bodyPr/>
          <a:lstStyle/>
          <a:p>
            <a:r>
              <a:rPr lang="zh-TW" altLang="en-US" dirty="0"/>
              <a:t>動作結果 </a:t>
            </a:r>
            <a:r>
              <a:rPr lang="en-US" altLang="zh-TW" dirty="0"/>
              <a:t>(Action Results)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54643"/>
            <a:ext cx="8596668" cy="4786720"/>
          </a:xfrm>
        </p:spPr>
        <p:txBody>
          <a:bodyPr/>
          <a:lstStyle/>
          <a:p>
            <a:r>
              <a:rPr lang="zh-TW" altLang="en-US" dirty="0"/>
              <a:t>任何一個 </a:t>
            </a:r>
            <a:r>
              <a:rPr lang="en-US" altLang="zh-TW" dirty="0"/>
              <a:t>Web API </a:t>
            </a:r>
            <a:r>
              <a:rPr lang="zh-TW" altLang="en-US" dirty="0"/>
              <a:t>動作方法的回傳類型可以是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041554"/>
              </p:ext>
            </p:extLst>
          </p:nvPr>
        </p:nvGraphicFramePr>
        <p:xfrm>
          <a:off x="677332" y="1793803"/>
          <a:ext cx="10274202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7101"/>
                <a:gridCol w="5137101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回傳類型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void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回應 </a:t>
                      </a:r>
                      <a:r>
                        <a:rPr lang="en-US" altLang="zh-TW" dirty="0" smtClean="0"/>
                        <a:t>HTTP 204 ( No Content )</a:t>
                      </a:r>
                    </a:p>
                    <a:p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HTTP </a:t>
                      </a:r>
                      <a:r>
                        <a:rPr lang="zh-TW" altLang="en-US" dirty="0" smtClean="0"/>
                        <a:t>回應主體 </a:t>
                      </a:r>
                      <a:r>
                        <a:rPr lang="en-US" altLang="zh-TW" dirty="0" smtClean="0"/>
                        <a:t>(Response Body) </a:t>
                      </a:r>
                      <a:r>
                        <a:rPr lang="zh-TW" altLang="en-US" dirty="0" smtClean="0"/>
                        <a:t>不會有任何內容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任意型別 </a:t>
                      </a:r>
                      <a:r>
                        <a:rPr lang="en-US" altLang="zh-TW" dirty="0" smtClean="0"/>
                        <a:t>(T)</a:t>
                      </a:r>
                    </a:p>
                    <a:p>
                      <a:r>
                        <a:rPr lang="en-US" altLang="zh-TW" dirty="0" err="1" smtClean="0"/>
                        <a:t>IEnumerable</a:t>
                      </a:r>
                      <a:r>
                        <a:rPr lang="en-US" altLang="zh-TW" dirty="0" smtClean="0"/>
                        <a:t>&lt;T&gt;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自動序列化物件到 </a:t>
                      </a:r>
                      <a:r>
                        <a:rPr lang="en-US" altLang="zh-TW" dirty="0" smtClean="0"/>
                        <a:t>HTTP </a:t>
                      </a:r>
                      <a:r>
                        <a:rPr lang="zh-TW" altLang="en-US" dirty="0" smtClean="0"/>
                        <a:t>回應主體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自動判斷 </a:t>
                      </a:r>
                      <a:r>
                        <a:rPr lang="en-US" altLang="zh-TW" dirty="0" smtClean="0"/>
                        <a:t>JSON </a:t>
                      </a:r>
                      <a:r>
                        <a:rPr lang="zh-TW" altLang="en-US" dirty="0" smtClean="0"/>
                        <a:t>或 </a:t>
                      </a:r>
                      <a:r>
                        <a:rPr lang="en-US" altLang="zh-TW" dirty="0" smtClean="0"/>
                        <a:t>XML </a:t>
                      </a:r>
                      <a:r>
                        <a:rPr lang="zh-TW" altLang="en-US" dirty="0" smtClean="0"/>
                        <a:t>格式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zh-TW" altLang="en-US" dirty="0" smtClean="0"/>
                        <a:t>預設回應 </a:t>
                      </a:r>
                      <a:r>
                        <a:rPr lang="en-US" altLang="zh-TW" dirty="0" smtClean="0"/>
                        <a:t>HTTP 200 ( OK 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IHttpActionResult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呼叫 </a:t>
                      </a:r>
                      <a:r>
                        <a:rPr lang="en-US" altLang="zh-TW" dirty="0" err="1" smtClean="0"/>
                        <a:t>ExecuteAsync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方法來建立 </a:t>
                      </a:r>
                      <a:r>
                        <a:rPr lang="en-US" altLang="zh-TW" dirty="0" err="1" smtClean="0"/>
                        <a:t>HttpResponseMessage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物件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HttpResponseMessage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此為 </a:t>
                      </a:r>
                      <a:r>
                        <a:rPr lang="en-US" altLang="zh-TW" dirty="0" smtClean="0"/>
                        <a:t>Web API </a:t>
                      </a:r>
                      <a:r>
                        <a:rPr lang="zh-TW" altLang="en-US" dirty="0" smtClean="0"/>
                        <a:t>較為底層的回應訊息物件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可回應任意內容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zh-TW" altLang="en-US" dirty="0" smtClean="0"/>
                        <a:t>只要針對該物件的屬性寫入資料</a:t>
                      </a:r>
                      <a:r>
                        <a:rPr lang="en-US" altLang="zh-TW" dirty="0" smtClean="0"/>
                        <a:t>,</a:t>
                      </a:r>
                      <a:r>
                        <a:rPr lang="zh-TW" altLang="en-US" dirty="0" smtClean="0"/>
                        <a:t>就可以自動產生 </a:t>
                      </a:r>
                      <a:r>
                        <a:rPr lang="en-US" altLang="zh-TW" dirty="0" smtClean="0"/>
                        <a:t>HTTP </a:t>
                      </a:r>
                      <a:r>
                        <a:rPr lang="zh-TW" altLang="en-US" dirty="0" smtClean="0"/>
                        <a:t>回應訊息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7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061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模型繫結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180215"/>
            <a:ext cx="8596668" cy="4861148"/>
          </a:xfrm>
        </p:spPr>
        <p:txBody>
          <a:bodyPr/>
          <a:lstStyle/>
          <a:p>
            <a:r>
              <a:rPr lang="zh-TW" altLang="en-US" dirty="0"/>
              <a:t>簡單模型繫結</a:t>
            </a:r>
          </a:p>
          <a:p>
            <a:pPr lvl="1"/>
            <a:r>
              <a:rPr lang="zh-TW" altLang="en-US" dirty="0" smtClean="0"/>
              <a:t>預設</a:t>
            </a:r>
            <a:r>
              <a:rPr lang="zh-TW" altLang="en-US" dirty="0"/>
              <a:t>從 </a:t>
            </a:r>
            <a:r>
              <a:rPr lang="en-US" altLang="zh-TW" dirty="0"/>
              <a:t>URI </a:t>
            </a:r>
            <a:r>
              <a:rPr lang="zh-TW" altLang="en-US" dirty="0"/>
              <a:t>取值 </a:t>
            </a:r>
            <a:r>
              <a:rPr lang="en-US" altLang="zh-TW" dirty="0"/>
              <a:t>( URI Path </a:t>
            </a:r>
            <a:r>
              <a:rPr lang="zh-TW" altLang="en-US" dirty="0"/>
              <a:t>或 </a:t>
            </a:r>
            <a:r>
              <a:rPr lang="en-US" altLang="zh-TW" dirty="0"/>
              <a:t>Query String )</a:t>
            </a:r>
          </a:p>
          <a:p>
            <a:pPr lvl="1"/>
            <a:r>
              <a:rPr lang="zh-TW" altLang="en-US" dirty="0" smtClean="0"/>
              <a:t>注意事項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如果動作方法的參數是直接從 </a:t>
            </a:r>
            <a:r>
              <a:rPr lang="en-US" altLang="zh-TW" dirty="0"/>
              <a:t>URI </a:t>
            </a:r>
            <a:r>
              <a:rPr lang="zh-TW" altLang="en-US" dirty="0"/>
              <a:t>取值的話</a:t>
            </a:r>
            <a:r>
              <a:rPr lang="en-US" altLang="zh-TW" dirty="0" smtClean="0"/>
              <a:t>,</a:t>
            </a:r>
            <a:r>
              <a:rPr lang="zh-TW" altLang="en-US" dirty="0" smtClean="0"/>
              <a:t>在 </a:t>
            </a:r>
            <a:r>
              <a:rPr lang="en-US" altLang="zh-TW" dirty="0"/>
              <a:t>URI </a:t>
            </a:r>
            <a:r>
              <a:rPr lang="zh-TW" altLang="en-US" dirty="0"/>
              <a:t>就一定要有值</a:t>
            </a:r>
            <a:r>
              <a:rPr lang="en-US" altLang="zh-TW" dirty="0"/>
              <a:t>,</a:t>
            </a:r>
            <a:r>
              <a:rPr lang="zh-TW" altLang="en-US" dirty="0"/>
              <a:t>否則該動作方法就不會執行</a:t>
            </a:r>
            <a:r>
              <a:rPr lang="en-US" altLang="zh-TW" dirty="0"/>
              <a:t>!</a:t>
            </a:r>
          </a:p>
          <a:p>
            <a:endParaRPr lang="en-US" altLang="zh-TW" dirty="0"/>
          </a:p>
          <a:p>
            <a:r>
              <a:rPr lang="en-US" altLang="zh-TW" dirty="0"/>
              <a:t>• </a:t>
            </a:r>
            <a:r>
              <a:rPr lang="zh-TW" altLang="en-US" dirty="0"/>
              <a:t>複雜模型繫結</a:t>
            </a:r>
          </a:p>
          <a:p>
            <a:pPr lvl="1"/>
            <a:r>
              <a:rPr lang="zh-TW" altLang="en-US" dirty="0" smtClean="0"/>
              <a:t>預設</a:t>
            </a:r>
            <a:r>
              <a:rPr lang="zh-TW" altLang="en-US" dirty="0"/>
              <a:t>從 </a:t>
            </a:r>
            <a:r>
              <a:rPr lang="en-US" altLang="zh-TW" dirty="0"/>
              <a:t>Request Body </a:t>
            </a:r>
            <a:r>
              <a:rPr lang="zh-TW" altLang="en-US" dirty="0"/>
              <a:t>取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21" y="5117438"/>
            <a:ext cx="4095750" cy="9239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35" y="4155413"/>
            <a:ext cx="28384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14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過濾器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22745"/>
            <a:ext cx="8596668" cy="4818618"/>
          </a:xfrm>
        </p:spPr>
        <p:txBody>
          <a:bodyPr/>
          <a:lstStyle/>
          <a:p>
            <a:r>
              <a:rPr lang="en-US" altLang="zh-TW" dirty="0"/>
              <a:t>ASP.NET WEB API 2: HTTP MESSAGE LIFECYLE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www.asp.net/media/4071077/aspnet-web-api-poster.pdf</a:t>
            </a:r>
            <a:endParaRPr lang="en-US" altLang="zh-TW" dirty="0" smtClean="0"/>
          </a:p>
          <a:p>
            <a:r>
              <a:rPr lang="zh-TW" altLang="en-US" dirty="0" smtClean="0"/>
              <a:t>自訂過濾器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套用過濾器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36" y="2355112"/>
            <a:ext cx="7496175" cy="1828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36" y="4811786"/>
            <a:ext cx="38766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5042"/>
          </a:xfrm>
        </p:spPr>
        <p:txBody>
          <a:bodyPr/>
          <a:lstStyle/>
          <a:p>
            <a:r>
              <a:rPr lang="zh-TW" altLang="en-US" dirty="0" smtClean="0"/>
              <a:t>外掛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54643"/>
            <a:ext cx="10614443" cy="5326910"/>
          </a:xfrm>
        </p:spPr>
        <p:txBody>
          <a:bodyPr/>
          <a:lstStyle/>
          <a:p>
            <a:r>
              <a:rPr lang="zh-TW" altLang="en-US" dirty="0"/>
              <a:t>要有好看好用的 </a:t>
            </a:r>
            <a:r>
              <a:rPr lang="en-US" altLang="zh-TW" dirty="0"/>
              <a:t>API </a:t>
            </a:r>
            <a:r>
              <a:rPr lang="zh-TW" altLang="en-US" dirty="0" smtClean="0"/>
              <a:t>文件</a:t>
            </a:r>
            <a:r>
              <a:rPr lang="en-US" altLang="zh-TW" dirty="0" err="1"/>
              <a:t>Swashbuckle</a:t>
            </a:r>
            <a:endParaRPr lang="en-US" altLang="zh-TW" dirty="0" smtClean="0"/>
          </a:p>
          <a:p>
            <a:pPr lvl="1"/>
            <a:r>
              <a:rPr lang="zh-TW" altLang="en-US" dirty="0"/>
              <a:t>安裝 </a:t>
            </a:r>
            <a:r>
              <a:rPr lang="en-US" altLang="zh-TW" dirty="0" err="1"/>
              <a:t>NuGet</a:t>
            </a:r>
            <a:r>
              <a:rPr lang="en-US" altLang="zh-TW" dirty="0"/>
              <a:t> </a:t>
            </a:r>
            <a:r>
              <a:rPr lang="zh-TW" altLang="en-US" dirty="0"/>
              <a:t>套件</a:t>
            </a:r>
          </a:p>
          <a:p>
            <a:pPr lvl="1"/>
            <a:r>
              <a:rPr lang="en-US" altLang="zh-TW" dirty="0" smtClean="0"/>
              <a:t>Install-Package </a:t>
            </a:r>
            <a:r>
              <a:rPr lang="en-US" altLang="zh-TW" dirty="0" err="1" smtClean="0"/>
              <a:t>Swashbuckle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192.168.5.8/cnYes/swagger/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CORS </a:t>
            </a:r>
            <a:r>
              <a:rPr lang="zh-TW" altLang="en-US" dirty="0" smtClean="0"/>
              <a:t>機制</a:t>
            </a:r>
            <a:endParaRPr lang="en-US" altLang="zh-TW" dirty="0" smtClean="0"/>
          </a:p>
          <a:p>
            <a:r>
              <a:rPr lang="zh-TW" altLang="en-US" dirty="0"/>
              <a:t>基於同源政策的限制</a:t>
            </a:r>
            <a:r>
              <a:rPr lang="en-US" altLang="zh-TW" dirty="0"/>
              <a:t>,</a:t>
            </a:r>
            <a:r>
              <a:rPr lang="zh-TW" altLang="en-US" dirty="0"/>
              <a:t>瀏覽器通常都會阻擋網頁發出 </a:t>
            </a:r>
            <a:r>
              <a:rPr lang="en-US" altLang="zh-TW" dirty="0"/>
              <a:t>AJAX </a:t>
            </a:r>
            <a:r>
              <a:rPr lang="zh-TW" altLang="en-US" dirty="0" smtClean="0"/>
              <a:t>要求到任</a:t>
            </a:r>
            <a:r>
              <a:rPr lang="zh-TW" altLang="en-US" dirty="0"/>
              <a:t>何不同源的 </a:t>
            </a:r>
            <a:r>
              <a:rPr lang="en-US" altLang="zh-TW" dirty="0"/>
              <a:t>URL,</a:t>
            </a:r>
            <a:r>
              <a:rPr lang="zh-TW" altLang="en-US" dirty="0"/>
              <a:t>避免被任意網頁讀取其他網站的敏感資料</a:t>
            </a:r>
          </a:p>
          <a:p>
            <a:r>
              <a:rPr lang="zh-TW" altLang="en-US" dirty="0" smtClean="0"/>
              <a:t>有時候</a:t>
            </a:r>
            <a:r>
              <a:rPr lang="zh-TW" altLang="en-US" dirty="0"/>
              <a:t>你寫的 </a:t>
            </a:r>
            <a:r>
              <a:rPr lang="en-US" altLang="zh-TW" dirty="0"/>
              <a:t>Web APIs </a:t>
            </a:r>
            <a:r>
              <a:rPr lang="zh-TW" altLang="en-US" dirty="0"/>
              <a:t>會需要讓其他網站呼叫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安裝 </a:t>
            </a:r>
            <a:r>
              <a:rPr lang="en-US" altLang="zh-TW" dirty="0" err="1"/>
              <a:t>NuGet</a:t>
            </a:r>
            <a:r>
              <a:rPr lang="en-US" altLang="zh-TW" dirty="0"/>
              <a:t> </a:t>
            </a:r>
            <a:r>
              <a:rPr lang="zh-TW" altLang="en-US" dirty="0"/>
              <a:t>套件</a:t>
            </a:r>
          </a:p>
          <a:p>
            <a:pPr lvl="1"/>
            <a:r>
              <a:rPr lang="en-US" altLang="zh-TW" dirty="0" smtClean="0"/>
              <a:t>Install-Package </a:t>
            </a:r>
            <a:r>
              <a:rPr lang="en-US" altLang="zh-TW" dirty="0" err="1" smtClean="0"/>
              <a:t>Microsoft.AspNet.WebApi.Cors</a:t>
            </a:r>
            <a:endParaRPr lang="en-US" altLang="zh-TW" dirty="0" smtClean="0"/>
          </a:p>
          <a:p>
            <a:r>
              <a:rPr lang="zh-TW" altLang="en-US" dirty="0"/>
              <a:t>套用 </a:t>
            </a:r>
            <a:r>
              <a:rPr lang="en-US" altLang="zh-TW" dirty="0"/>
              <a:t>[</a:t>
            </a:r>
            <a:r>
              <a:rPr lang="en-US" altLang="zh-TW" dirty="0" err="1"/>
              <a:t>EnableCors</a:t>
            </a:r>
            <a:r>
              <a:rPr lang="en-US" altLang="zh-TW" dirty="0"/>
              <a:t>] </a:t>
            </a:r>
            <a:r>
              <a:rPr lang="zh-TW" altLang="en-US" dirty="0"/>
              <a:t>屬性在 </a:t>
            </a:r>
            <a:r>
              <a:rPr lang="en-US" altLang="zh-TW" dirty="0"/>
              <a:t>API </a:t>
            </a:r>
            <a:r>
              <a:rPr lang="zh-TW" altLang="en-US" dirty="0"/>
              <a:t>控制器或動作方法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zh-TW" altLang="en-US" dirty="0"/>
              <a:t>全站啟用 </a:t>
            </a:r>
            <a:r>
              <a:rPr lang="en-US" altLang="zh-TW" dirty="0"/>
              <a:t>CORS </a:t>
            </a:r>
            <a:r>
              <a:rPr lang="zh-TW" altLang="en-US" dirty="0"/>
              <a:t>設定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747" y="1023051"/>
            <a:ext cx="52768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674"/>
          </a:xfrm>
        </p:spPr>
        <p:txBody>
          <a:bodyPr/>
          <a:lstStyle/>
          <a:p>
            <a:r>
              <a:rPr lang="zh-TW" altLang="en-US" dirty="0" smtClean="0"/>
              <a:t>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65275"/>
            <a:ext cx="8596668" cy="4776088"/>
          </a:xfrm>
        </p:spPr>
        <p:txBody>
          <a:bodyPr/>
          <a:lstStyle/>
          <a:p>
            <a:r>
              <a:rPr lang="en-US" altLang="zh-TW" dirty="0" smtClean="0"/>
              <a:t>Postman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238" y="1414019"/>
            <a:ext cx="56673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1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何謂</a:t>
            </a:r>
            <a:r>
              <a:rPr lang="en-US" altLang="zh-TW" dirty="0" smtClean="0"/>
              <a:t>REST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全名為 </a:t>
            </a:r>
            <a:r>
              <a:rPr lang="en-US" altLang="zh-TW" dirty="0" err="1"/>
              <a:t>REpresentational</a:t>
            </a:r>
            <a:r>
              <a:rPr lang="en-US" altLang="zh-TW" dirty="0"/>
              <a:t> State Transfer (</a:t>
            </a:r>
            <a:r>
              <a:rPr lang="zh-TW" altLang="en-US" dirty="0"/>
              <a:t>表現層狀態</a:t>
            </a:r>
            <a:r>
              <a:rPr lang="zh-TW" altLang="en-US" dirty="0" smtClean="0"/>
              <a:t>移轉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由 </a:t>
            </a:r>
            <a:r>
              <a:rPr lang="en-US" altLang="zh-TW" dirty="0"/>
              <a:t>Roy Fielding </a:t>
            </a:r>
            <a:r>
              <a:rPr lang="zh-TW" altLang="en-US" dirty="0"/>
              <a:t>在 </a:t>
            </a:r>
            <a:r>
              <a:rPr lang="en-US" altLang="zh-TW" dirty="0"/>
              <a:t>2000 </a:t>
            </a:r>
            <a:r>
              <a:rPr lang="zh-TW" altLang="en-US" dirty="0"/>
              <a:t>年的博士論文中所</a:t>
            </a:r>
            <a:r>
              <a:rPr lang="zh-TW" altLang="en-US" dirty="0" smtClean="0"/>
              <a:t>提出</a:t>
            </a:r>
            <a:endParaRPr lang="en-US" altLang="zh-TW" dirty="0" smtClean="0"/>
          </a:p>
          <a:p>
            <a:r>
              <a:rPr lang="zh-TW" altLang="en-US" dirty="0"/>
              <a:t>一種為了設計分散式系統而生的</a:t>
            </a:r>
            <a:r>
              <a:rPr lang="zh-TW" altLang="en-US" dirty="0">
                <a:solidFill>
                  <a:srgbClr val="FF0000"/>
                </a:solidFill>
              </a:rPr>
              <a:t>架構</a:t>
            </a:r>
            <a:r>
              <a:rPr lang="zh-TW" altLang="en-US" dirty="0" smtClean="0">
                <a:solidFill>
                  <a:srgbClr val="FF0000"/>
                </a:solidFill>
              </a:rPr>
              <a:t>風格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如果一個軟體架構符合 </a:t>
            </a:r>
            <a:r>
              <a:rPr lang="en-US" altLang="zh-TW" dirty="0"/>
              <a:t>REST </a:t>
            </a:r>
            <a:r>
              <a:rPr lang="zh-TW" altLang="en-US" dirty="0"/>
              <a:t>風格</a:t>
            </a:r>
            <a:r>
              <a:rPr lang="en-US" altLang="zh-TW" dirty="0"/>
              <a:t>,</a:t>
            </a:r>
            <a:r>
              <a:rPr lang="zh-TW" altLang="en-US" dirty="0"/>
              <a:t>就可稱為 </a:t>
            </a:r>
            <a:r>
              <a:rPr lang="en-US" altLang="zh-TW" dirty="0"/>
              <a:t>RESTful </a:t>
            </a:r>
            <a:r>
              <a:rPr lang="zh-TW" altLang="en-US" dirty="0"/>
              <a:t>架構</a:t>
            </a:r>
            <a:r>
              <a:rPr lang="en-US" altLang="zh-TW" dirty="0"/>
              <a:t>!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6043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3467"/>
          </a:xfrm>
        </p:spPr>
        <p:txBody>
          <a:bodyPr/>
          <a:lstStyle/>
          <a:p>
            <a:r>
              <a:rPr lang="zh-TW" altLang="en-US" dirty="0" smtClean="0"/>
              <a:t>重點整理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53067"/>
            <a:ext cx="8596668" cy="516466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RESTful</a:t>
            </a:r>
            <a:r>
              <a:rPr lang="zh-TW" altLang="en-US" dirty="0" smtClean="0"/>
              <a:t>只是一種</a:t>
            </a:r>
            <a:r>
              <a:rPr lang="zh-TW" altLang="en-US" dirty="0" smtClean="0">
                <a:solidFill>
                  <a:srgbClr val="FF0000"/>
                </a:solidFill>
              </a:rPr>
              <a:t>架構風格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善用</a:t>
            </a:r>
            <a:r>
              <a:rPr lang="en-US" altLang="zh-TW" dirty="0"/>
              <a:t>HTTP </a:t>
            </a:r>
            <a:r>
              <a:rPr lang="zh-TW" altLang="en-US" dirty="0"/>
              <a:t>動詞 </a:t>
            </a:r>
            <a:r>
              <a:rPr lang="en-US" altLang="zh-TW" dirty="0"/>
              <a:t>(Verbs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/>
              <a:t>HTTP </a:t>
            </a:r>
            <a:r>
              <a:rPr lang="zh-TW" altLang="en-US" dirty="0" smtClean="0"/>
              <a:t>回應狀態</a:t>
            </a:r>
            <a:r>
              <a:rPr lang="zh-TW" altLang="en-US" dirty="0"/>
              <a:t>碼 </a:t>
            </a:r>
            <a:r>
              <a:rPr lang="en-US" altLang="zh-TW" dirty="0"/>
              <a:t>(Status Code)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傳統路由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屬性路由</a:t>
            </a:r>
            <a:endParaRPr lang="en-US" altLang="zh-TW" dirty="0" smtClean="0"/>
          </a:p>
          <a:p>
            <a:r>
              <a:rPr lang="zh-TW" altLang="en-US" dirty="0" smtClean="0"/>
              <a:t>控制器</a:t>
            </a:r>
            <a:r>
              <a:rPr lang="en-US" altLang="zh-TW" dirty="0" smtClean="0"/>
              <a:t>(Controller)</a:t>
            </a:r>
            <a:r>
              <a:rPr lang="zh-TW" altLang="en-US" dirty="0" smtClean="0"/>
              <a:t>、</a:t>
            </a:r>
            <a:r>
              <a:rPr lang="zh-TW" altLang="en-US" dirty="0"/>
              <a:t>動作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(Action)</a:t>
            </a:r>
            <a:r>
              <a:rPr lang="zh-TW" altLang="en-US" dirty="0" smtClean="0"/>
              <a:t>與</a:t>
            </a:r>
            <a:r>
              <a:rPr lang="zh-TW" altLang="en-US" dirty="0"/>
              <a:t>動作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(Response)</a:t>
            </a:r>
          </a:p>
          <a:p>
            <a:r>
              <a:rPr lang="zh-TW" altLang="en-US" dirty="0"/>
              <a:t>模型繫</a:t>
            </a:r>
            <a:r>
              <a:rPr lang="zh-TW" altLang="en-US" dirty="0" smtClean="0"/>
              <a:t>結</a:t>
            </a:r>
            <a:endParaRPr lang="en-US" altLang="zh-TW" dirty="0" smtClean="0"/>
          </a:p>
          <a:p>
            <a:r>
              <a:rPr lang="zh-TW" altLang="en-US" dirty="0" smtClean="0"/>
              <a:t>過濾器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常用外掛及工具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30"/>
          </a:xfrm>
        </p:spPr>
        <p:txBody>
          <a:bodyPr/>
          <a:lstStyle/>
          <a:p>
            <a:r>
              <a:rPr lang="zh-TW" altLang="en-US" dirty="0"/>
              <a:t>套用 </a:t>
            </a:r>
            <a:r>
              <a:rPr lang="en-US" altLang="zh-TW" dirty="0"/>
              <a:t>REST </a:t>
            </a:r>
            <a:r>
              <a:rPr lang="zh-TW" altLang="en-US" dirty="0"/>
              <a:t>架構風格的基本條件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65189"/>
            <a:ext cx="8596668" cy="5107460"/>
          </a:xfrm>
        </p:spPr>
        <p:txBody>
          <a:bodyPr/>
          <a:lstStyle/>
          <a:p>
            <a:r>
              <a:rPr lang="zh-TW" altLang="en-US" dirty="0"/>
              <a:t>一致性的操作介面 </a:t>
            </a:r>
            <a:r>
              <a:rPr lang="en-US" altLang="zh-TW" dirty="0"/>
              <a:t>(Uniform Interface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一個 </a:t>
            </a:r>
            <a:r>
              <a:rPr lang="en-US" altLang="zh-TW" dirty="0"/>
              <a:t>RESTful Web API </a:t>
            </a:r>
            <a:r>
              <a:rPr lang="zh-TW" altLang="en-US" dirty="0"/>
              <a:t>的操作介面</a:t>
            </a:r>
          </a:p>
          <a:p>
            <a:pPr lvl="2"/>
            <a:r>
              <a:rPr lang="zh-TW" altLang="en-US" dirty="0" smtClean="0"/>
              <a:t>主 </a:t>
            </a:r>
            <a:r>
              <a:rPr lang="zh-TW" altLang="en-US" dirty="0"/>
              <a:t>詞</a:t>
            </a:r>
            <a:r>
              <a:rPr lang="en-US" altLang="zh-TW" dirty="0"/>
              <a:t>:</a:t>
            </a:r>
            <a:r>
              <a:rPr lang="zh-TW" altLang="en-US" dirty="0"/>
              <a:t>就是 </a:t>
            </a:r>
            <a:r>
              <a:rPr lang="en-US" altLang="zh-TW" dirty="0"/>
              <a:t>URI ( </a:t>
            </a:r>
            <a:r>
              <a:rPr lang="zh-TW" altLang="en-US" dirty="0"/>
              <a:t>資源位置 </a:t>
            </a:r>
            <a:r>
              <a:rPr lang="en-US" altLang="zh-TW" dirty="0"/>
              <a:t>) ( </a:t>
            </a:r>
            <a:r>
              <a:rPr lang="zh-TW" altLang="en-US" dirty="0"/>
              <a:t>網址 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 smtClean="0"/>
              <a:t>動 </a:t>
            </a:r>
            <a:r>
              <a:rPr lang="zh-TW" altLang="en-US" dirty="0"/>
              <a:t>詞</a:t>
            </a:r>
            <a:r>
              <a:rPr lang="en-US" altLang="zh-TW" dirty="0"/>
              <a:t>:</a:t>
            </a:r>
            <a:r>
              <a:rPr lang="zh-TW" altLang="en-US" dirty="0"/>
              <a:t>怎麼操作 </a:t>
            </a:r>
            <a:r>
              <a:rPr lang="en-US" altLang="zh-TW" dirty="0"/>
              <a:t>( GET, POST, PUT, DELETE, ... )</a:t>
            </a:r>
          </a:p>
          <a:p>
            <a:pPr lvl="2"/>
            <a:r>
              <a:rPr lang="zh-TW" altLang="en-US" dirty="0" smtClean="0"/>
              <a:t>內容</a:t>
            </a:r>
            <a:r>
              <a:rPr lang="zh-TW" altLang="en-US" dirty="0"/>
              <a:t>型態</a:t>
            </a:r>
            <a:r>
              <a:rPr lang="en-US" altLang="zh-TW" dirty="0"/>
              <a:t>:</a:t>
            </a:r>
            <a:r>
              <a:rPr lang="zh-TW" altLang="en-US" dirty="0"/>
              <a:t>取得的資源格式 </a:t>
            </a:r>
            <a:r>
              <a:rPr lang="en-US" altLang="zh-TW" dirty="0"/>
              <a:t>( JSON, Text, Image, ... )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範例</a:t>
            </a:r>
            <a:endParaRPr lang="en-US" altLang="zh-TW" dirty="0" smtClean="0"/>
          </a:p>
          <a:p>
            <a:pPr lvl="1"/>
            <a:r>
              <a:rPr lang="en-US" altLang="zh-TW" dirty="0"/>
              <a:t>GET /</a:t>
            </a:r>
            <a:r>
              <a:rPr lang="en-US" altLang="zh-TW" dirty="0" err="1"/>
              <a:t>api</a:t>
            </a:r>
            <a:r>
              <a:rPr lang="en-US" altLang="zh-TW" dirty="0"/>
              <a:t>/books</a:t>
            </a:r>
          </a:p>
          <a:p>
            <a:pPr marL="457200" lvl="1" indent="0">
              <a:buNone/>
            </a:pPr>
            <a:r>
              <a:rPr lang="en-US" altLang="zh-TW" dirty="0"/>
              <a:t>Content-Type: </a:t>
            </a:r>
            <a:r>
              <a:rPr lang="en-US" altLang="zh-TW" dirty="0" smtClean="0"/>
              <a:t>application/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POST </a:t>
            </a:r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/books</a:t>
            </a:r>
          </a:p>
          <a:p>
            <a:pPr marL="457200" lvl="1" indent="0">
              <a:buNone/>
            </a:pPr>
            <a:r>
              <a:rPr lang="en-US" altLang="zh-TW" dirty="0"/>
              <a:t>Content-Type: application/</a:t>
            </a:r>
            <a:r>
              <a:rPr lang="en-US" altLang="zh-TW" dirty="0" err="1"/>
              <a:t>json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{ id: 1, name: "MVC" 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291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5042"/>
          </a:xfrm>
        </p:spPr>
        <p:txBody>
          <a:bodyPr/>
          <a:lstStyle/>
          <a:p>
            <a:r>
              <a:rPr lang="en-US" altLang="zh-TW" dirty="0" smtClean="0"/>
              <a:t>Chrome F12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16308"/>
            <a:ext cx="10142756" cy="529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30"/>
          </a:xfrm>
        </p:spPr>
        <p:txBody>
          <a:bodyPr/>
          <a:lstStyle/>
          <a:p>
            <a:r>
              <a:rPr lang="en-US" altLang="zh-TW" dirty="0"/>
              <a:t>RESTful Web API </a:t>
            </a:r>
            <a:r>
              <a:rPr lang="zh-TW" altLang="en-US" dirty="0"/>
              <a:t>建議設計方式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65189"/>
            <a:ext cx="6308257" cy="5107460"/>
          </a:xfrm>
        </p:spPr>
        <p:txBody>
          <a:bodyPr>
            <a:normAutofit/>
          </a:bodyPr>
          <a:lstStyle/>
          <a:p>
            <a:r>
              <a:rPr lang="zh-TW" altLang="en-US" dirty="0"/>
              <a:t>善用 </a:t>
            </a:r>
            <a:r>
              <a:rPr lang="en-US" altLang="zh-TW" dirty="0"/>
              <a:t>HTTP </a:t>
            </a:r>
            <a:r>
              <a:rPr lang="zh-TW" altLang="en-US" dirty="0"/>
              <a:t>動詞 </a:t>
            </a:r>
            <a:r>
              <a:rPr lang="en-US" altLang="zh-TW" dirty="0"/>
              <a:t>(Verbs</a:t>
            </a:r>
            <a:r>
              <a:rPr lang="en-US" altLang="zh-TW" dirty="0" smtClean="0"/>
              <a:t>) </a:t>
            </a:r>
            <a:endParaRPr lang="en-US" altLang="zh-TW" dirty="0"/>
          </a:p>
          <a:p>
            <a:r>
              <a:rPr lang="zh-TW" altLang="en-US" dirty="0"/>
              <a:t>善用 </a:t>
            </a:r>
            <a:r>
              <a:rPr lang="en-US" altLang="zh-TW" dirty="0"/>
              <a:t>HTTP </a:t>
            </a:r>
            <a:r>
              <a:rPr lang="zh-TW" altLang="en-US" dirty="0"/>
              <a:t>狀態碼 </a:t>
            </a:r>
            <a:r>
              <a:rPr lang="en-US" altLang="zh-TW" dirty="0"/>
              <a:t>(Status Code) </a:t>
            </a:r>
            <a:r>
              <a:rPr lang="zh-TW" altLang="en-US" dirty="0"/>
              <a:t>表達狀態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SSL </a:t>
            </a:r>
            <a:r>
              <a:rPr lang="zh-TW" altLang="en-US" dirty="0"/>
              <a:t>加密連線</a:t>
            </a:r>
            <a:endParaRPr lang="en-US" altLang="zh-TW" dirty="0"/>
          </a:p>
          <a:p>
            <a:r>
              <a:rPr lang="zh-TW" altLang="en-US" dirty="0"/>
              <a:t>擁有良好的 </a:t>
            </a:r>
            <a:r>
              <a:rPr lang="en-US" altLang="zh-TW" dirty="0"/>
              <a:t>APIs </a:t>
            </a:r>
            <a:r>
              <a:rPr lang="zh-TW" altLang="en-US" dirty="0"/>
              <a:t>文件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JSON </a:t>
            </a:r>
            <a:r>
              <a:rPr lang="zh-TW" altLang="en-US" dirty="0"/>
              <a:t>回應</a:t>
            </a:r>
            <a:r>
              <a:rPr lang="zh-TW" altLang="en-US" dirty="0" smtClean="0"/>
              <a:t>訊息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428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187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傳統的 </a:t>
            </a:r>
            <a:r>
              <a:rPr lang="en-US" altLang="zh-TW" dirty="0"/>
              <a:t>API 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07805"/>
            <a:ext cx="8596668" cy="4733557"/>
          </a:xfrm>
        </p:spPr>
        <p:txBody>
          <a:bodyPr/>
          <a:lstStyle/>
          <a:p>
            <a:r>
              <a:rPr lang="zh-TW" altLang="en-US" dirty="0"/>
              <a:t>將動詞設計在 </a:t>
            </a:r>
            <a:r>
              <a:rPr lang="en-US" altLang="zh-TW" dirty="0"/>
              <a:t>URI </a:t>
            </a:r>
            <a:r>
              <a:rPr lang="zh-TW" altLang="en-US" dirty="0"/>
              <a:t>網址列中 </a:t>
            </a:r>
            <a:r>
              <a:rPr lang="en-US" altLang="zh-TW" dirty="0"/>
              <a:t>(</a:t>
            </a:r>
            <a:r>
              <a:rPr lang="zh-TW" altLang="en-US" dirty="0"/>
              <a:t>這不能算是 </a:t>
            </a:r>
            <a:r>
              <a:rPr lang="en-US" altLang="zh-TW" dirty="0"/>
              <a:t>RESTful </a:t>
            </a:r>
            <a:r>
              <a:rPr lang="zh-TW" altLang="en-US" dirty="0"/>
              <a:t>風格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GET /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getfunds</a:t>
            </a:r>
            <a:endParaRPr lang="en-US" altLang="zh-TW" dirty="0"/>
          </a:p>
          <a:p>
            <a:pPr lvl="1"/>
            <a:r>
              <a:rPr lang="en-US" altLang="zh-TW" dirty="0" smtClean="0"/>
              <a:t>POST </a:t>
            </a:r>
            <a:r>
              <a:rPr lang="en-US" altLang="zh-TW" dirty="0"/>
              <a:t>/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uploadfund</a:t>
            </a:r>
            <a:endParaRPr lang="en-US" altLang="zh-TW" dirty="0"/>
          </a:p>
          <a:p>
            <a:pPr lvl="1"/>
            <a:r>
              <a:rPr lang="en-US" altLang="zh-TW" dirty="0" smtClean="0"/>
              <a:t>POST </a:t>
            </a:r>
            <a:r>
              <a:rPr lang="en-US" altLang="zh-TW" dirty="0"/>
              <a:t>/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deletefund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回應訊息時狀態寫在訊息中 </a:t>
            </a:r>
            <a:r>
              <a:rPr lang="en-US" altLang="zh-TW" dirty="0"/>
              <a:t>(</a:t>
            </a:r>
            <a:r>
              <a:rPr lang="zh-TW" altLang="en-US" dirty="0"/>
              <a:t>這也不能算是 </a:t>
            </a:r>
            <a:r>
              <a:rPr lang="en-US" altLang="zh-TW" dirty="0"/>
              <a:t>RESTful </a:t>
            </a:r>
            <a:r>
              <a:rPr lang="zh-TW" altLang="en-US" dirty="0"/>
              <a:t>風格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en-US" altLang="zh-TW" dirty="0"/>
              <a:t>{</a:t>
            </a:r>
          </a:p>
          <a:p>
            <a:pPr marL="457200" lvl="1" indent="0">
              <a:buNone/>
            </a:pPr>
            <a:r>
              <a:rPr lang="en-US" altLang="zh-TW" dirty="0"/>
              <a:t>status: "OK",</a:t>
            </a:r>
          </a:p>
          <a:p>
            <a:pPr marL="457200" lvl="1" indent="0">
              <a:buNone/>
            </a:pPr>
            <a:r>
              <a:rPr lang="en-US" altLang="zh-TW" dirty="0"/>
              <a:t>message: "Hello World!"</a:t>
            </a:r>
          </a:p>
          <a:p>
            <a:pPr marL="457200" lvl="1" indent="0">
              <a:buNone/>
            </a:pPr>
            <a:r>
              <a:rPr lang="en-US" altLang="zh-TW" dirty="0"/>
              <a:t>}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20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187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RESTful </a:t>
            </a:r>
            <a:r>
              <a:rPr lang="zh-TW" altLang="en-US" dirty="0"/>
              <a:t>的 </a:t>
            </a:r>
            <a:r>
              <a:rPr lang="en-US" altLang="zh-TW" dirty="0"/>
              <a:t>API 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07805"/>
            <a:ext cx="8596668" cy="4733557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使用一致性的操作介面 </a:t>
            </a:r>
            <a:r>
              <a:rPr lang="en-US" altLang="zh-TW" dirty="0"/>
              <a:t>(Uniform Interface) </a:t>
            </a:r>
            <a:r>
              <a:rPr lang="zh-TW" altLang="en-US" dirty="0"/>
              <a:t>表達「資源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/fund</a:t>
            </a:r>
            <a:endParaRPr lang="en-US" altLang="zh-TW" dirty="0"/>
          </a:p>
          <a:p>
            <a:r>
              <a:rPr lang="zh-TW" altLang="en-US" dirty="0"/>
              <a:t>將動詞設計在 </a:t>
            </a:r>
            <a:r>
              <a:rPr lang="en-US" altLang="zh-TW" dirty="0"/>
              <a:t>HTTP Verbs 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GET</a:t>
            </a:r>
            <a:r>
              <a:rPr lang="en-US" altLang="zh-TW" dirty="0" smtClean="0"/>
              <a:t> </a:t>
            </a:r>
            <a:r>
              <a:rPr lang="en-US" altLang="zh-TW" dirty="0"/>
              <a:t>/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/fund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POST</a:t>
            </a:r>
            <a:r>
              <a:rPr lang="en-US" altLang="zh-TW" dirty="0" smtClean="0"/>
              <a:t> </a:t>
            </a:r>
            <a:r>
              <a:rPr lang="en-US" altLang="zh-TW" dirty="0"/>
              <a:t>/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/fund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DELETE</a:t>
            </a:r>
            <a:r>
              <a:rPr lang="en-US" altLang="zh-TW" dirty="0" smtClean="0"/>
              <a:t> </a:t>
            </a:r>
            <a:r>
              <a:rPr lang="en-US" altLang="zh-TW" dirty="0"/>
              <a:t>/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/fund</a:t>
            </a:r>
          </a:p>
          <a:p>
            <a:endParaRPr lang="en-US" altLang="zh-TW" dirty="0"/>
          </a:p>
          <a:p>
            <a:r>
              <a:rPr lang="zh-TW" altLang="en-US" dirty="0"/>
              <a:t>回應訊息時的狀態寫在 </a:t>
            </a:r>
            <a:r>
              <a:rPr lang="en-US" altLang="zh-TW" dirty="0"/>
              <a:t>HTTP </a:t>
            </a:r>
            <a:r>
              <a:rPr lang="zh-TW" altLang="en-US" dirty="0"/>
              <a:t>狀態碼中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HTTP/1.1 </a:t>
            </a:r>
            <a:r>
              <a:rPr lang="en-US" altLang="zh-TW" dirty="0">
                <a:solidFill>
                  <a:srgbClr val="FF0000"/>
                </a:solidFill>
              </a:rPr>
              <a:t>201 Created</a:t>
            </a:r>
          </a:p>
          <a:p>
            <a:pPr marL="457200" lvl="1" indent="0">
              <a:buNone/>
            </a:pPr>
            <a:r>
              <a:rPr lang="en-US" altLang="zh-TW" dirty="0"/>
              <a:t>Content-Type: text/</a:t>
            </a:r>
            <a:r>
              <a:rPr lang="en-US" altLang="zh-TW" dirty="0" err="1"/>
              <a:t>json</a:t>
            </a:r>
            <a:r>
              <a:rPr lang="en-US" altLang="zh-TW" dirty="0"/>
              <a:t>; charset=UTF-8</a:t>
            </a:r>
          </a:p>
          <a:p>
            <a:pPr marL="457200" lvl="1" indent="0">
              <a:buNone/>
            </a:pPr>
            <a:r>
              <a:rPr lang="en-US" altLang="zh-TW" dirty="0" smtClean="0"/>
              <a:t>{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message: "Hello World!"</a:t>
            </a:r>
          </a:p>
          <a:p>
            <a:pPr marL="457200" lvl="1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3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30"/>
          </a:xfrm>
        </p:spPr>
        <p:txBody>
          <a:bodyPr/>
          <a:lstStyle/>
          <a:p>
            <a:r>
              <a:rPr lang="zh-TW" altLang="en-US" dirty="0"/>
              <a:t>善用 </a:t>
            </a:r>
            <a:r>
              <a:rPr lang="en-US" altLang="zh-TW" dirty="0"/>
              <a:t>HTTP </a:t>
            </a:r>
            <a:r>
              <a:rPr lang="zh-TW" altLang="en-US" dirty="0"/>
              <a:t>動詞 </a:t>
            </a:r>
            <a:r>
              <a:rPr lang="en-US" altLang="zh-TW" dirty="0"/>
              <a:t>(Verbs</a:t>
            </a:r>
            <a:r>
              <a:rPr lang="en-US" altLang="zh-TW" dirty="0" smtClean="0"/>
              <a:t>)(Methods)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65189"/>
            <a:ext cx="8596668" cy="51074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HTTP/1.1</a:t>
            </a:r>
            <a:r>
              <a:rPr lang="zh-TW" altLang="en-US" dirty="0" smtClean="0"/>
              <a:t>常見</a:t>
            </a:r>
            <a:r>
              <a:rPr lang="zh-TW" altLang="en-US" dirty="0"/>
              <a:t>的 </a:t>
            </a:r>
            <a:r>
              <a:rPr lang="en-US" altLang="zh-TW" dirty="0"/>
              <a:t>HTTP </a:t>
            </a:r>
            <a:r>
              <a:rPr lang="zh-TW" altLang="en-US" dirty="0"/>
              <a:t>動詞</a:t>
            </a:r>
            <a:endParaRPr lang="en-US" altLang="zh-TW" dirty="0" smtClean="0"/>
          </a:p>
          <a:p>
            <a:pPr lvl="1"/>
            <a:r>
              <a:rPr lang="en-US" altLang="zh-TW" dirty="0"/>
              <a:t>GET </a:t>
            </a:r>
            <a:r>
              <a:rPr lang="zh-TW" altLang="en-US" dirty="0"/>
              <a:t>取得訊息</a:t>
            </a:r>
          </a:p>
          <a:p>
            <a:pPr lvl="1"/>
            <a:r>
              <a:rPr lang="en-US" altLang="zh-TW" dirty="0" smtClean="0"/>
              <a:t>POST </a:t>
            </a:r>
            <a:r>
              <a:rPr lang="zh-TW" altLang="en-US" dirty="0"/>
              <a:t>建立訊息</a:t>
            </a:r>
          </a:p>
          <a:p>
            <a:pPr lvl="1"/>
            <a:r>
              <a:rPr lang="en-US" altLang="zh-TW" dirty="0" smtClean="0"/>
              <a:t>PUT </a:t>
            </a:r>
            <a:r>
              <a:rPr lang="zh-TW" altLang="en-US" dirty="0"/>
              <a:t>更新完整訊息</a:t>
            </a:r>
          </a:p>
          <a:p>
            <a:pPr lvl="1"/>
            <a:r>
              <a:rPr lang="en-US" altLang="zh-TW" dirty="0" smtClean="0"/>
              <a:t>PATCH </a:t>
            </a:r>
            <a:r>
              <a:rPr lang="zh-TW" altLang="en-US" dirty="0"/>
              <a:t>更新部分訊息</a:t>
            </a:r>
          </a:p>
          <a:p>
            <a:pPr lvl="1"/>
            <a:r>
              <a:rPr lang="en-US" altLang="zh-TW" dirty="0" smtClean="0"/>
              <a:t>DELETE </a:t>
            </a:r>
            <a:r>
              <a:rPr lang="zh-TW" altLang="en-US" dirty="0"/>
              <a:t>刪除</a:t>
            </a:r>
            <a:r>
              <a:rPr lang="zh-TW" altLang="en-US" dirty="0" smtClean="0"/>
              <a:t>訊息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……..</a:t>
            </a:r>
          </a:p>
          <a:p>
            <a:pPr lvl="1"/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www.ithome.com.tw/node/80062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0164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14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常見 </a:t>
            </a:r>
            <a:r>
              <a:rPr lang="en-US" altLang="zh-TW" dirty="0"/>
              <a:t>HTTP </a:t>
            </a:r>
            <a:r>
              <a:rPr lang="zh-TW" altLang="en-US" dirty="0"/>
              <a:t>狀態碼與主要分類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22745"/>
            <a:ext cx="8596668" cy="481861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1xx - </a:t>
            </a:r>
            <a:r>
              <a:rPr lang="zh-TW" altLang="en-US" dirty="0"/>
              <a:t>參考資訊 </a:t>
            </a:r>
            <a:r>
              <a:rPr lang="en-US" altLang="zh-TW" dirty="0"/>
              <a:t>(Informational)</a:t>
            </a:r>
          </a:p>
          <a:p>
            <a:r>
              <a:rPr lang="en-US" altLang="zh-TW" dirty="0"/>
              <a:t>• 2xx - </a:t>
            </a:r>
            <a:r>
              <a:rPr lang="zh-TW" altLang="en-US" dirty="0"/>
              <a:t>成功 </a:t>
            </a:r>
            <a:r>
              <a:rPr lang="en-US" altLang="zh-TW" dirty="0"/>
              <a:t>(OK)</a:t>
            </a:r>
          </a:p>
          <a:p>
            <a:pPr lvl="1"/>
            <a:r>
              <a:rPr lang="en-US" altLang="zh-TW" dirty="0"/>
              <a:t>– 200:</a:t>
            </a:r>
            <a:r>
              <a:rPr lang="zh-TW" altLang="en-US" dirty="0"/>
              <a:t>成功</a:t>
            </a:r>
          </a:p>
          <a:p>
            <a:pPr lvl="1"/>
            <a:r>
              <a:rPr lang="en-US" altLang="zh-TW" dirty="0"/>
              <a:t>– 201:</a:t>
            </a:r>
            <a:r>
              <a:rPr lang="zh-TW" altLang="en-US" dirty="0"/>
              <a:t>資源已建立</a:t>
            </a:r>
          </a:p>
          <a:p>
            <a:pPr lvl="1"/>
            <a:r>
              <a:rPr lang="en-US" altLang="zh-TW" dirty="0"/>
              <a:t>– 204:</a:t>
            </a:r>
            <a:r>
              <a:rPr lang="zh-TW" altLang="en-US" dirty="0"/>
              <a:t>處理完成但無回傳資訊</a:t>
            </a:r>
          </a:p>
          <a:p>
            <a:r>
              <a:rPr lang="en-US" altLang="zh-TW" dirty="0"/>
              <a:t>• 3xx - </a:t>
            </a:r>
            <a:r>
              <a:rPr lang="zh-TW" altLang="en-US" dirty="0"/>
              <a:t>重新導向 </a:t>
            </a:r>
            <a:r>
              <a:rPr lang="en-US" altLang="zh-TW" dirty="0"/>
              <a:t>(Redirection)</a:t>
            </a:r>
          </a:p>
          <a:p>
            <a:pPr lvl="1"/>
            <a:r>
              <a:rPr lang="en-US" altLang="zh-TW" dirty="0"/>
              <a:t>– 301:</a:t>
            </a:r>
            <a:r>
              <a:rPr lang="zh-TW" altLang="en-US" dirty="0"/>
              <a:t>永久轉址</a:t>
            </a:r>
          </a:p>
          <a:p>
            <a:pPr lvl="1"/>
            <a:r>
              <a:rPr lang="en-US" altLang="zh-TW" dirty="0"/>
              <a:t>– 302:</a:t>
            </a:r>
            <a:r>
              <a:rPr lang="zh-TW" altLang="en-US" dirty="0"/>
              <a:t>暫時轉址</a:t>
            </a:r>
          </a:p>
          <a:p>
            <a:pPr lvl="1"/>
            <a:r>
              <a:rPr lang="en-US" altLang="zh-TW" dirty="0"/>
              <a:t>– 304:</a:t>
            </a:r>
            <a:r>
              <a:rPr lang="zh-TW" altLang="en-US" dirty="0"/>
              <a:t>未修改</a:t>
            </a:r>
          </a:p>
          <a:p>
            <a:r>
              <a:rPr lang="en-US" altLang="zh-TW" dirty="0"/>
              <a:t>• 4xx - </a:t>
            </a:r>
            <a:r>
              <a:rPr lang="zh-TW" altLang="en-US" dirty="0"/>
              <a:t>用戶端錯誤 </a:t>
            </a:r>
            <a:r>
              <a:rPr lang="en-US" altLang="zh-TW" dirty="0"/>
              <a:t>(Client Error)</a:t>
            </a:r>
          </a:p>
          <a:p>
            <a:pPr lvl="1"/>
            <a:r>
              <a:rPr lang="en-US" altLang="zh-TW" dirty="0"/>
              <a:t>– 400 : </a:t>
            </a:r>
            <a:r>
              <a:rPr lang="zh-TW" altLang="en-US" dirty="0"/>
              <a:t>錯誤的請求</a:t>
            </a:r>
          </a:p>
          <a:p>
            <a:pPr lvl="1"/>
            <a:r>
              <a:rPr lang="en-US" altLang="zh-TW" dirty="0"/>
              <a:t>– 401 : </a:t>
            </a:r>
            <a:r>
              <a:rPr lang="zh-TW" altLang="en-US" dirty="0"/>
              <a:t>無權限存取</a:t>
            </a:r>
          </a:p>
          <a:p>
            <a:pPr lvl="1"/>
            <a:r>
              <a:rPr lang="en-US" altLang="zh-TW" dirty="0"/>
              <a:t>– 404 : </a:t>
            </a:r>
            <a:r>
              <a:rPr lang="zh-TW" altLang="en-US" dirty="0"/>
              <a:t>找不到資源</a:t>
            </a:r>
          </a:p>
          <a:p>
            <a:pPr lvl="1"/>
            <a:r>
              <a:rPr lang="en-US" altLang="zh-TW" dirty="0"/>
              <a:t>– 409 : </a:t>
            </a:r>
            <a:r>
              <a:rPr lang="zh-TW" altLang="en-US" dirty="0"/>
              <a:t>請求的處理發生衝突</a:t>
            </a:r>
          </a:p>
          <a:p>
            <a:r>
              <a:rPr lang="en-US" altLang="zh-TW" dirty="0"/>
              <a:t>• 5xx - </a:t>
            </a:r>
            <a:r>
              <a:rPr lang="zh-TW" altLang="en-US" dirty="0"/>
              <a:t>伺服器錯誤 </a:t>
            </a:r>
            <a:r>
              <a:rPr lang="en-US" altLang="zh-TW" dirty="0"/>
              <a:t>(Server Error)</a:t>
            </a:r>
          </a:p>
          <a:p>
            <a:pPr lvl="1"/>
            <a:r>
              <a:rPr lang="en-US" altLang="zh-TW" dirty="0"/>
              <a:t>– 500 : </a:t>
            </a:r>
            <a:r>
              <a:rPr lang="zh-TW" altLang="en-US" dirty="0"/>
              <a:t>伺服器發生錯誤</a:t>
            </a:r>
          </a:p>
        </p:txBody>
      </p:sp>
    </p:spTree>
    <p:extLst>
      <p:ext uri="{BB962C8B-B14F-4D97-AF65-F5344CB8AC3E}">
        <p14:creationId xmlns:p14="http://schemas.microsoft.com/office/powerpoint/2010/main" val="42834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2007</TotalTime>
  <Words>1141</Words>
  <Application>Microsoft Office PowerPoint</Application>
  <PresentationFormat>寬螢幕</PresentationFormat>
  <Paragraphs>241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Arial</vt:lpstr>
      <vt:lpstr>Trebuchet MS</vt:lpstr>
      <vt:lpstr>Wingdings</vt:lpstr>
      <vt:lpstr>Wingdings 3</vt:lpstr>
      <vt:lpstr>多面向</vt:lpstr>
      <vt:lpstr>大綱</vt:lpstr>
      <vt:lpstr>何謂REST</vt:lpstr>
      <vt:lpstr>套用 REST 架構風格的基本條件</vt:lpstr>
      <vt:lpstr>Chrome F12</vt:lpstr>
      <vt:lpstr>RESTful Web API 建議設計方式</vt:lpstr>
      <vt:lpstr>傳統的 API 設計</vt:lpstr>
      <vt:lpstr>RESTful 的 API 設計</vt:lpstr>
      <vt:lpstr>善用 HTTP 動詞 (Verbs)(Methods)</vt:lpstr>
      <vt:lpstr>常見 HTTP 狀態碼與主要分類</vt:lpstr>
      <vt:lpstr>適當的回應 HTTP 狀態碼</vt:lpstr>
      <vt:lpstr>路由機制</vt:lpstr>
      <vt:lpstr>預設動作方法 = HTTP 動詞</vt:lpstr>
      <vt:lpstr>屬性路由 (Attribute Routing)</vt:lpstr>
      <vt:lpstr>控制器、動作方法與動作結果</vt:lpstr>
      <vt:lpstr>動作結果 (Action Results)</vt:lpstr>
      <vt:lpstr>模型繫結</vt:lpstr>
      <vt:lpstr>過濾器</vt:lpstr>
      <vt:lpstr>外掛</vt:lpstr>
      <vt:lpstr>工具</vt:lpstr>
      <vt:lpstr>重點整理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陳乃民</dc:creator>
  <cp:lastModifiedBy>陳乃民</cp:lastModifiedBy>
  <cp:revision>149</cp:revision>
  <dcterms:created xsi:type="dcterms:W3CDTF">2016-09-09T02:02:07Z</dcterms:created>
  <dcterms:modified xsi:type="dcterms:W3CDTF">2017-10-26T08:35:12Z</dcterms:modified>
</cp:coreProperties>
</file>