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4" r:id="rId13"/>
    <p:sldId id="270" r:id="rId14"/>
    <p:sldId id="276" r:id="rId15"/>
    <p:sldId id="272" r:id="rId16"/>
    <p:sldId id="27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88855" autoAdjust="0"/>
  </p:normalViewPr>
  <p:slideViewPr>
    <p:cSldViewPr snapToGrid="0">
      <p:cViewPr varScale="1">
        <p:scale>
          <a:sx n="100" d="100"/>
          <a:sy n="100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6909-E986-8844-B15C-8BCF7B63CB6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4E587-C9A6-A646-BB5F-C003EF84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illiam.Jiang@smsmt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guides/testcloud/uitest/working-with/submitting-tests-to-xamarin-test-clou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guides/testcloud/uitest/working-with/submitting-tests-to-xamarin-test-cloud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testcloud/uitest/cheatsheet/" TargetMode="External"/><Relationship Id="rId4" Type="http://schemas.openxmlformats.org/officeDocument/2006/relationships/hyperlink" Target="https://testcloud.xamari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guides/testcloud/uitest/working-with/submitting-tests-at-command-lin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guides/testcloud/uitest/working-with/nunit-categories/" TargetMode="External"/><Relationship Id="rId3" Type="http://schemas.openxmlformats.org/officeDocument/2006/relationships/hyperlink" Target="http://www.nunit.org/index.php?p=consoleCommandLine&amp;r=2.6.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samples/xamarin-forms/Phoneword/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Xamarin</a:t>
            </a:r>
            <a:r>
              <a:rPr lang="en-AU" dirty="0" smtClean="0"/>
              <a:t> </a:t>
            </a:r>
            <a:r>
              <a:rPr lang="en-AU" dirty="0" err="1" smtClean="0"/>
              <a:t>UITest</a:t>
            </a:r>
            <a:r>
              <a:rPr lang="en-AU" dirty="0" smtClean="0"/>
              <a:t> for Mobile </a:t>
            </a:r>
            <a:r>
              <a:rPr lang="en-AU" dirty="0" smtClean="0"/>
              <a:t>Automation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William.Jiang@smsmt.com</a:t>
            </a:r>
            <a:endParaRPr lang="en-AU" dirty="0" smtClean="0"/>
          </a:p>
          <a:p>
            <a:r>
              <a:rPr lang="en-AU" dirty="0"/>
              <a:t>28/11/2016 @Brisbane-Software-Testers-Meetup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59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UI Tests Locally from </a:t>
            </a:r>
            <a:r>
              <a:rPr lang="en-AU" dirty="0" smtClean="0"/>
              <a:t>GUI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46" y="2222501"/>
            <a:ext cx="10820553" cy="3979996"/>
          </a:xfrm>
        </p:spPr>
        <p:txBody>
          <a:bodyPr>
            <a:noAutofit/>
          </a:bodyPr>
          <a:lstStyle/>
          <a:p>
            <a:pPr marL="342900" lvl="1" indent="-342900"/>
            <a:r>
              <a:rPr lang="en-AU" sz="1200" dirty="0"/>
              <a:t>Refer to: </a:t>
            </a:r>
            <a:r>
              <a:rPr lang="en-AU" sz="1200" dirty="0">
                <a:hlinkClick r:id="rId2"/>
              </a:rPr>
              <a:t>Running Tests in the IDE</a:t>
            </a:r>
            <a:endParaRPr lang="en-AU" sz="1200" dirty="0"/>
          </a:p>
          <a:p>
            <a:pPr marL="342900" lvl="1" indent="-342900"/>
            <a:r>
              <a:rPr lang="en-AU" sz="1200" b="1" dirty="0" smtClean="0">
                <a:solidFill>
                  <a:srgbClr val="FF0000"/>
                </a:solidFill>
              </a:rPr>
              <a:t>Both the APP and the DEVICE running tests are determined on the GUI</a:t>
            </a:r>
          </a:p>
          <a:p>
            <a:pPr marL="342900" lvl="1" indent="-342900"/>
            <a:r>
              <a:rPr lang="en-AU" sz="1200" dirty="0" smtClean="0"/>
              <a:t>For </a:t>
            </a:r>
            <a:r>
              <a:rPr lang="en-AU" sz="1200" dirty="0"/>
              <a:t>Android Device/Emulator: Android project is selected as </a:t>
            </a:r>
            <a:r>
              <a:rPr lang="en-AU" sz="1200" b="1" dirty="0" err="1"/>
              <a:t>Startup</a:t>
            </a:r>
            <a:r>
              <a:rPr lang="en-AU" sz="1200" dirty="0"/>
              <a:t> project</a:t>
            </a:r>
          </a:p>
          <a:p>
            <a:pPr lvl="1"/>
            <a:r>
              <a:rPr lang="en-AU" sz="1200" dirty="0"/>
              <a:t>Device connected with USB, Unblock the screen, Settings-</a:t>
            </a:r>
            <a:r>
              <a:rPr lang="en-AU" sz="1200" dirty="0" err="1"/>
              <a:t>DeveloperOptions</a:t>
            </a:r>
            <a:r>
              <a:rPr lang="en-AU" sz="1200" dirty="0"/>
              <a:t>-USB Debugging (Optionally, Stay Awake) checked</a:t>
            </a:r>
          </a:p>
          <a:p>
            <a:pPr lvl="1"/>
            <a:r>
              <a:rPr lang="en-AU" sz="1200" dirty="0"/>
              <a:t>Emulator must be started (Otherwise, ‘</a:t>
            </a:r>
            <a:r>
              <a:rPr lang="en-AU" sz="1200" dirty="0" err="1"/>
              <a:t>adb</a:t>
            </a:r>
            <a:r>
              <a:rPr lang="en-AU" sz="1200" dirty="0"/>
              <a:t>’ cannot find it)</a:t>
            </a:r>
          </a:p>
          <a:p>
            <a:pPr lvl="1"/>
            <a:r>
              <a:rPr lang="en-AU" sz="1200" dirty="0"/>
              <a:t>Chose Configuration to any, </a:t>
            </a:r>
            <a:r>
              <a:rPr lang="en-AU" sz="1200" b="1" dirty="0"/>
              <a:t>but “</a:t>
            </a:r>
            <a:r>
              <a:rPr lang="en-AU" sz="1200" b="1" dirty="0" err="1">
                <a:solidFill>
                  <a:srgbClr val="FF0000"/>
                </a:solidFill>
              </a:rPr>
              <a:t>Release</a:t>
            </a:r>
            <a:r>
              <a:rPr lang="en-AU" sz="1200" b="1" dirty="0" err="1"/>
              <a:t>|iPhone</a:t>
            </a:r>
            <a:r>
              <a:rPr lang="en-AU" sz="1200" b="1" dirty="0"/>
              <a:t>” is preferred to be used when running in Cloud</a:t>
            </a:r>
            <a:r>
              <a:rPr lang="en-AU" sz="1200" dirty="0"/>
              <a:t>, then choose the target device/emulator</a:t>
            </a:r>
          </a:p>
          <a:p>
            <a:r>
              <a:rPr lang="en-AU" sz="1400" dirty="0"/>
              <a:t>For iOS Device: </a:t>
            </a:r>
          </a:p>
          <a:p>
            <a:pPr lvl="1"/>
            <a:r>
              <a:rPr lang="en-AU" sz="1200" dirty="0"/>
              <a:t>iOS project is selected as the </a:t>
            </a:r>
            <a:r>
              <a:rPr lang="en-AU" sz="1200" b="1" dirty="0" err="1"/>
              <a:t>Startup</a:t>
            </a:r>
            <a:r>
              <a:rPr lang="en-AU" sz="1200" dirty="0"/>
              <a:t> project</a:t>
            </a:r>
          </a:p>
          <a:p>
            <a:pPr lvl="1"/>
            <a:r>
              <a:rPr lang="en-AU" sz="1200" dirty="0"/>
              <a:t>Connected with USB, Settings -&gt; Developer -&gt; "Enable UI Automation“ selected</a:t>
            </a:r>
          </a:p>
          <a:p>
            <a:pPr lvl="1"/>
            <a:r>
              <a:rPr lang="en-AU" sz="1200" dirty="0"/>
              <a:t>Configuration choose “</a:t>
            </a:r>
            <a:r>
              <a:rPr lang="en-AU" sz="1200" b="1" dirty="0" err="1">
                <a:solidFill>
                  <a:srgbClr val="FF0000"/>
                </a:solidFill>
              </a:rPr>
              <a:t>Debug</a:t>
            </a:r>
            <a:r>
              <a:rPr lang="en-AU" sz="1200" dirty="0" err="1"/>
              <a:t>|iPhone</a:t>
            </a:r>
            <a:r>
              <a:rPr lang="en-AU" sz="1200" dirty="0"/>
              <a:t>” then choose  the target device</a:t>
            </a:r>
          </a:p>
          <a:p>
            <a:r>
              <a:rPr lang="en-AU" sz="1400" dirty="0"/>
              <a:t>For iOS Simulator: </a:t>
            </a:r>
          </a:p>
          <a:p>
            <a:pPr lvl="1"/>
            <a:r>
              <a:rPr lang="en-AU" sz="1200" dirty="0"/>
              <a:t>Configuration choose “</a:t>
            </a:r>
            <a:r>
              <a:rPr lang="en-AU" sz="1200" b="1" dirty="0" err="1">
                <a:solidFill>
                  <a:srgbClr val="FF0000"/>
                </a:solidFill>
              </a:rPr>
              <a:t>Debug</a:t>
            </a:r>
            <a:r>
              <a:rPr lang="en-AU" sz="1200" dirty="0" err="1"/>
              <a:t>|iPhoneSimulator</a:t>
            </a:r>
            <a:r>
              <a:rPr lang="en-AU" sz="1200" dirty="0"/>
              <a:t>” then choose  the target simulator</a:t>
            </a:r>
          </a:p>
          <a:p>
            <a:r>
              <a:rPr lang="en-AU" sz="1400" dirty="0"/>
              <a:t>Xamarin UI Test project refers the iOS/Android project under test by adding them to “Test Apps”</a:t>
            </a:r>
          </a:p>
        </p:txBody>
      </p:sp>
    </p:spTree>
    <p:extLst>
      <p:ext uri="{BB962C8B-B14F-4D97-AF65-F5344CB8AC3E}">
        <p14:creationId xmlns:p14="http://schemas.microsoft.com/office/powerpoint/2010/main" val="220761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UI Tests in Cloud from </a:t>
            </a:r>
            <a:r>
              <a:rPr lang="en-AU" dirty="0" smtClean="0"/>
              <a:t>GUI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894" y="2423711"/>
            <a:ext cx="10950766" cy="3844887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Refer to: </a:t>
            </a:r>
            <a:r>
              <a:rPr lang="en-AU" dirty="0">
                <a:hlinkClick r:id="rId2"/>
              </a:rPr>
              <a:t>Submit </a:t>
            </a:r>
            <a:r>
              <a:rPr lang="en-AU" dirty="0" err="1">
                <a:hlinkClick r:id="rId2"/>
              </a:rPr>
              <a:t>UITests</a:t>
            </a:r>
            <a:r>
              <a:rPr lang="en-AU" dirty="0">
                <a:hlinkClick r:id="rId2"/>
              </a:rPr>
              <a:t> to Xamarin Test Cloud</a:t>
            </a:r>
            <a:endParaRPr lang="en-AU" dirty="0"/>
          </a:p>
          <a:p>
            <a:r>
              <a:rPr lang="en-AU" dirty="0"/>
              <a:t>Log in to Xamarin Test Cloud (testcloud.xamarin.com) </a:t>
            </a:r>
            <a:r>
              <a:rPr lang="en-AU" dirty="0">
                <a:solidFill>
                  <a:srgbClr val="FF0000"/>
                </a:solidFill>
              </a:rPr>
              <a:t>with Safari browser </a:t>
            </a:r>
            <a:r>
              <a:rPr lang="en-AU" dirty="0"/>
              <a:t>and create a test run, one for iOS and one for Android.</a:t>
            </a:r>
          </a:p>
          <a:p>
            <a:r>
              <a:rPr lang="en-AU" dirty="0"/>
              <a:t>The UI Tests could be run locally with steps of previous page</a:t>
            </a:r>
          </a:p>
          <a:p>
            <a:r>
              <a:rPr lang="en-AU" dirty="0"/>
              <a:t>Choose right Configuration: “</a:t>
            </a:r>
            <a:r>
              <a:rPr lang="en-AU" b="1" dirty="0">
                <a:solidFill>
                  <a:srgbClr val="FF0000"/>
                </a:solidFill>
              </a:rPr>
              <a:t>Release</a:t>
            </a:r>
            <a:r>
              <a:rPr lang="en-AU" dirty="0"/>
              <a:t>” for Android, “</a:t>
            </a:r>
            <a:r>
              <a:rPr lang="en-AU" b="1" dirty="0" err="1">
                <a:solidFill>
                  <a:srgbClr val="FF0000"/>
                </a:solidFill>
              </a:rPr>
              <a:t>Debug|iPhone</a:t>
            </a:r>
            <a:r>
              <a:rPr lang="en-AU" dirty="0"/>
              <a:t>” for iOS</a:t>
            </a:r>
          </a:p>
          <a:p>
            <a:r>
              <a:rPr lang="en-AU" dirty="0"/>
              <a:t>From “Unit Tests” pad, right click the device agnostic test fixture (Such as </a:t>
            </a:r>
            <a:r>
              <a:rPr lang="en-AU" dirty="0" err="1"/>
              <a:t>Android_LoginFeature</a:t>
            </a:r>
            <a:r>
              <a:rPr lang="en-AU" dirty="0"/>
              <a:t> or </a:t>
            </a:r>
            <a:r>
              <a:rPr lang="en-AU" dirty="0" err="1"/>
              <a:t>iPhone_LoginFeature</a:t>
            </a:r>
            <a:r>
              <a:rPr lang="en-AU" dirty="0"/>
              <a:t>) and “</a:t>
            </a:r>
            <a:r>
              <a:rPr lang="en-AU" b="1" dirty="0"/>
              <a:t>Run in Test Cloud</a:t>
            </a:r>
            <a:r>
              <a:rPr lang="en-AU" dirty="0"/>
              <a:t>”</a:t>
            </a:r>
          </a:p>
          <a:p>
            <a:r>
              <a:rPr lang="en-AU" dirty="0"/>
              <a:t>Choose the application to test, then “</a:t>
            </a:r>
            <a:r>
              <a:rPr lang="en-AU" b="1" dirty="0"/>
              <a:t>Upload and Run</a:t>
            </a:r>
            <a:r>
              <a:rPr lang="en-AU" dirty="0"/>
              <a:t>”</a:t>
            </a:r>
          </a:p>
          <a:p>
            <a:r>
              <a:rPr lang="en-AU" dirty="0"/>
              <a:t>Notice the first line output of the “Test Cloud” window with useful info</a:t>
            </a:r>
          </a:p>
          <a:p>
            <a:r>
              <a:rPr lang="en-AU" dirty="0"/>
              <a:t>Once the asynchronous upload is done, Safari would be launched to prompt choosing devices in Cloud. Then click “</a:t>
            </a:r>
            <a:r>
              <a:rPr lang="en-AU" b="1" dirty="0"/>
              <a:t>Select x devices</a:t>
            </a:r>
            <a:r>
              <a:rPr lang="en-AU" dirty="0"/>
              <a:t>”, “</a:t>
            </a:r>
            <a:r>
              <a:rPr lang="en-AU" b="1" dirty="0"/>
              <a:t>Done</a:t>
            </a:r>
            <a:r>
              <a:rPr lang="en-AU" dirty="0"/>
              <a:t>”. </a:t>
            </a:r>
            <a:r>
              <a:rPr lang="en-AU" u="sng" dirty="0"/>
              <a:t>For iOS: only iPhone and iPod devices are supported</a:t>
            </a:r>
            <a:r>
              <a:rPr lang="en-AU" dirty="0"/>
              <a:t>.</a:t>
            </a:r>
          </a:p>
          <a:p>
            <a:r>
              <a:rPr lang="en-AU" dirty="0"/>
              <a:t>It seems there is no limit of choosing how many device to run tests for free 30-days trial user.</a:t>
            </a:r>
          </a:p>
          <a:p>
            <a:r>
              <a:rPr lang="en-AU" dirty="0"/>
              <a:t>The Safari would then be redirected to the user panel to see the test progress &amp; result.</a:t>
            </a:r>
          </a:p>
        </p:txBody>
      </p:sp>
    </p:spTree>
    <p:extLst>
      <p:ext uri="{BB962C8B-B14F-4D97-AF65-F5344CB8AC3E}">
        <p14:creationId xmlns:p14="http://schemas.microsoft.com/office/powerpoint/2010/main" val="272453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UI Tests in Cloud from GUI – Sample Result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42" y="2357609"/>
            <a:ext cx="6833428" cy="4270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93" y="2034512"/>
            <a:ext cx="6858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6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97398"/>
            <a:ext cx="9222935" cy="800048"/>
          </a:xfrm>
        </p:spPr>
        <p:txBody>
          <a:bodyPr/>
          <a:lstStyle/>
          <a:p>
            <a:r>
              <a:rPr lang="en-AU" dirty="0"/>
              <a:t>Running Tests in Cloud with command 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82" y="2346593"/>
            <a:ext cx="10862630" cy="4021156"/>
          </a:xfrm>
        </p:spPr>
        <p:txBody>
          <a:bodyPr>
            <a:normAutofit lnSpcReduction="10000"/>
          </a:bodyPr>
          <a:lstStyle/>
          <a:p>
            <a:r>
              <a:rPr lang="en-AU" dirty="0"/>
              <a:t>Refer to: </a:t>
            </a:r>
            <a:r>
              <a:rPr lang="en-AU" dirty="0">
                <a:hlinkClick r:id="rId2"/>
              </a:rPr>
              <a:t>Submitting </a:t>
            </a:r>
            <a:r>
              <a:rPr lang="en-AU" dirty="0" err="1">
                <a:hlinkClick r:id="rId2"/>
              </a:rPr>
              <a:t>UITests</a:t>
            </a:r>
            <a:r>
              <a:rPr lang="en-AU" dirty="0">
                <a:hlinkClick r:id="rId2"/>
              </a:rPr>
              <a:t> at the Command Line</a:t>
            </a:r>
            <a:r>
              <a:rPr lang="en-AU" dirty="0"/>
              <a:t> and </a:t>
            </a:r>
            <a:r>
              <a:rPr lang="en-AU" dirty="0">
                <a:hlinkClick r:id="rId3"/>
              </a:rPr>
              <a:t>Cheat Sheet</a:t>
            </a:r>
            <a:endParaRPr lang="en-AU" dirty="0"/>
          </a:p>
          <a:p>
            <a:r>
              <a:rPr lang="en-AU" dirty="0"/>
              <a:t>The test-cloud.exe in packages/</a:t>
            </a:r>
            <a:r>
              <a:rPr lang="en-AU" dirty="0" err="1"/>
              <a:t>Xamarin.UITest</a:t>
            </a:r>
            <a:r>
              <a:rPr lang="en-AU" dirty="0"/>
              <a:t>./tools is used as below:</a:t>
            </a:r>
          </a:p>
          <a:p>
            <a:pPr lvl="1"/>
            <a:r>
              <a:rPr lang="en-AU" b="1" i="1" dirty="0">
                <a:latin typeface="Consolas" charset="0"/>
                <a:ea typeface="Consolas" charset="0"/>
                <a:cs typeface="Consolas" charset="0"/>
              </a:rPr>
              <a:t>$ mono test-cloud.exe submit &lt;YOUR_IPA_OR_APK&gt; &lt;TEST_CLOUD_TEAM_API_KEY&gt; --devices=&lt;DEVICE_ID&gt; --assembly-</a:t>
            </a:r>
            <a:r>
              <a:rPr lang="en-AU" b="1" i="1" dirty="0" err="1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AU" b="1" i="1" dirty="0">
                <a:latin typeface="Consolas" charset="0"/>
                <a:ea typeface="Consolas" charset="0"/>
                <a:cs typeface="Consolas" charset="0"/>
              </a:rPr>
              <a:t>=&lt;PATH_TO_UITEST_ASSEMBLIES&gt; --user=&lt;USER_EMAIL&gt;</a:t>
            </a:r>
          </a:p>
          <a:p>
            <a:pPr lvl="1"/>
            <a:r>
              <a:rPr lang="en-AU" dirty="0"/>
              <a:t>Output from “Test Cloud” window of previous page would be useful to get </a:t>
            </a:r>
            <a:r>
              <a:rPr lang="en-AU" dirty="0" err="1"/>
              <a:t>pathes</a:t>
            </a:r>
            <a:r>
              <a:rPr lang="en-AU" dirty="0"/>
              <a:t> of mono, test-cloud.exe, IPA or APK</a:t>
            </a:r>
          </a:p>
          <a:p>
            <a:pPr lvl="1"/>
            <a:r>
              <a:rPr lang="en-AU" dirty="0"/>
              <a:t>For other parameters, login into Xamarin Test Cloud -&gt; “New Test Run” -&gt; Choose iOS/Android App -&gt; Select devices -&gt; Next, get snippet like:</a:t>
            </a:r>
            <a:br>
              <a:rPr lang="en-AU" dirty="0"/>
            </a:br>
            <a:r>
              <a:rPr lang="en-AU" b="1" i="1" dirty="0">
                <a:latin typeface="Consolas" charset="0"/>
                <a:ea typeface="Consolas" charset="0"/>
                <a:cs typeface="Consolas" charset="0"/>
              </a:rPr>
              <a:t>mono packages/</a:t>
            </a:r>
            <a:r>
              <a:rPr lang="en-AU" b="1" i="1" dirty="0" err="1">
                <a:latin typeface="Consolas" charset="0"/>
                <a:ea typeface="Consolas" charset="0"/>
                <a:cs typeface="Consolas" charset="0"/>
              </a:rPr>
              <a:t>Xamarin.UITest</a:t>
            </a:r>
            <a:r>
              <a:rPr lang="en-AU" b="1" i="1" dirty="0">
                <a:latin typeface="Consolas" charset="0"/>
                <a:ea typeface="Consolas" charset="0"/>
                <a:cs typeface="Consolas" charset="0"/>
              </a:rPr>
              <a:t>.[version]/tools/test-cloud.exe submit </a:t>
            </a:r>
            <a:r>
              <a:rPr lang="en-AU" b="1" i="1" dirty="0" err="1">
                <a:latin typeface="Consolas" charset="0"/>
                <a:ea typeface="Consolas" charset="0"/>
                <a:cs typeface="Consolas" charset="0"/>
              </a:rPr>
              <a:t>yourAppFile.ipa</a:t>
            </a:r>
            <a:r>
              <a:rPr lang="en-AU" b="1" i="1" dirty="0">
                <a:latin typeface="Consolas" charset="0"/>
                <a:ea typeface="Consolas" charset="0"/>
                <a:cs typeface="Consolas" charset="0"/>
              </a:rPr>
              <a:t> 4f000101bb05951d724c04f25c414933 --devices 8315dc76 --series "master" --locale "</a:t>
            </a:r>
            <a:r>
              <a:rPr lang="en-AU" b="1" i="1" dirty="0" err="1">
                <a:latin typeface="Consolas" charset="0"/>
                <a:ea typeface="Consolas" charset="0"/>
                <a:cs typeface="Consolas" charset="0"/>
              </a:rPr>
              <a:t>en_US</a:t>
            </a:r>
            <a:r>
              <a:rPr lang="en-AU" b="1" i="1" dirty="0">
                <a:latin typeface="Consolas" charset="0"/>
                <a:ea typeface="Consolas" charset="0"/>
                <a:cs typeface="Consolas" charset="0"/>
              </a:rPr>
              <a:t>" --app-name </a:t>
            </a:r>
            <a:r>
              <a:rPr lang="en-AU" b="1" i="1" dirty="0" smtClean="0">
                <a:latin typeface="Consolas" charset="0"/>
                <a:ea typeface="Consolas" charset="0"/>
                <a:cs typeface="Consolas" charset="0"/>
              </a:rPr>
              <a:t>”</a:t>
            </a:r>
            <a:r>
              <a:rPr lang="en-AU" b="1" i="1" dirty="0" err="1" smtClean="0">
                <a:latin typeface="Consolas" charset="0"/>
                <a:ea typeface="Consolas" charset="0"/>
                <a:cs typeface="Consolas" charset="0"/>
              </a:rPr>
              <a:t>Phoneword</a:t>
            </a:r>
            <a:r>
              <a:rPr lang="en-AU" b="1" i="1" dirty="0" smtClean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AU" b="1" i="1" dirty="0">
                <a:latin typeface="Consolas" charset="0"/>
                <a:ea typeface="Consolas" charset="0"/>
                <a:cs typeface="Consolas" charset="0"/>
              </a:rPr>
              <a:t>--user </a:t>
            </a:r>
            <a:r>
              <a:rPr lang="en-AU" b="1" i="1" dirty="0" err="1" smtClean="0">
                <a:latin typeface="Consolas" charset="0"/>
                <a:ea typeface="Consolas" charset="0"/>
                <a:cs typeface="Consolas" charset="0"/>
              </a:rPr>
              <a:t>yourEmail@Address</a:t>
            </a:r>
            <a:r>
              <a:rPr lang="en-AU" b="1" i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AU" b="1" i="1" dirty="0">
                <a:latin typeface="Consolas" charset="0"/>
                <a:ea typeface="Consolas" charset="0"/>
                <a:cs typeface="Consolas" charset="0"/>
              </a:rPr>
              <a:t>--assembly-</a:t>
            </a:r>
            <a:r>
              <a:rPr lang="en-AU" b="1" i="1" dirty="0" err="1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AU" b="1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AU" b="1" i="1" dirty="0" err="1">
                <a:latin typeface="Consolas" charset="0"/>
                <a:ea typeface="Consolas" charset="0"/>
                <a:cs typeface="Consolas" charset="0"/>
              </a:rPr>
              <a:t>pathToTestDllFolder</a:t>
            </a:r>
            <a:endParaRPr lang="en-AU" b="1" i="1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AU" dirty="0"/>
              <a:t>Composing solid commands with the above three input with extra options to specify test fixtures</a:t>
            </a:r>
          </a:p>
          <a:p>
            <a:r>
              <a:rPr lang="en-AU" dirty="0"/>
              <a:t>Login into </a:t>
            </a:r>
            <a:r>
              <a:rPr lang="en-AU" dirty="0">
                <a:hlinkClick r:id="rId4"/>
              </a:rPr>
              <a:t>Xamarin Test Cloud </a:t>
            </a:r>
            <a:r>
              <a:rPr lang="en-AU" dirty="0"/>
              <a:t>to monitor the progress and see the test results.</a:t>
            </a:r>
          </a:p>
        </p:txBody>
      </p:sp>
    </p:spTree>
    <p:extLst>
      <p:ext uri="{BB962C8B-B14F-4D97-AF65-F5344CB8AC3E}">
        <p14:creationId xmlns:p14="http://schemas.microsoft.com/office/powerpoint/2010/main" val="419753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97398"/>
            <a:ext cx="9222935" cy="800048"/>
          </a:xfrm>
        </p:spPr>
        <p:txBody>
          <a:bodyPr/>
          <a:lstStyle/>
          <a:p>
            <a:r>
              <a:rPr lang="en-AU" dirty="0"/>
              <a:t>Running Tests in Cloud with command </a:t>
            </a:r>
            <a:r>
              <a:rPr lang="en-AU" dirty="0" smtClean="0"/>
              <a:t>-2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82" y="2346593"/>
            <a:ext cx="10862630" cy="4021156"/>
          </a:xfrm>
        </p:spPr>
        <p:txBody>
          <a:bodyPr>
            <a:normAutofit/>
          </a:bodyPr>
          <a:lstStyle/>
          <a:p>
            <a:r>
              <a:rPr lang="en-AU" dirty="0" smtClean="0"/>
              <a:t>Sample command to run iOS tests on </a:t>
            </a:r>
            <a:r>
              <a:rPr lang="en-AU" dirty="0" err="1" smtClean="0"/>
              <a:t>Xamarin</a:t>
            </a:r>
            <a:r>
              <a:rPr lang="en-AU" dirty="0" smtClean="0"/>
              <a:t> Cloud:</a:t>
            </a:r>
          </a:p>
          <a:p>
            <a:pPr marL="0" indent="0">
              <a:buNone/>
            </a:pP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AU" b="1" dirty="0" err="1">
                <a:latin typeface="Consolas" charset="0"/>
                <a:ea typeface="Consolas" charset="0"/>
                <a:cs typeface="Consolas" charset="0"/>
              </a:rPr>
              <a:t>Path_to_mono</a:t>
            </a: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/mono "/</a:t>
            </a:r>
            <a:r>
              <a:rPr lang="en-AU" b="1" dirty="0" err="1">
                <a:latin typeface="Consolas" charset="0"/>
                <a:ea typeface="Consolas" charset="0"/>
                <a:cs typeface="Consolas" charset="0"/>
              </a:rPr>
              <a:t>Path_xxx</a:t>
            </a: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/test-</a:t>
            </a:r>
            <a:r>
              <a:rPr lang="en-AU" b="1" dirty="0" err="1">
                <a:latin typeface="Consolas" charset="0"/>
                <a:ea typeface="Consolas" charset="0"/>
                <a:cs typeface="Consolas" charset="0"/>
              </a:rPr>
              <a:t>cloud.exe</a:t>
            </a: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AU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submit </a:t>
            </a:r>
            <a:r>
              <a:rPr lang="en-AU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AU" b="1" dirty="0" err="1" smtClean="0">
                <a:latin typeface="Consolas" charset="0"/>
                <a:ea typeface="Consolas" charset="0"/>
                <a:cs typeface="Consolas" charset="0"/>
              </a:rPr>
              <a:t>Fully_quallified_IPA_file_path</a:t>
            </a: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" 4f000101bb05951d724c04f25c414933 --devices efd3b6f1 --series "master" --locale "</a:t>
            </a:r>
            <a:r>
              <a:rPr lang="en-AU" b="1" dirty="0" err="1">
                <a:latin typeface="Consolas" charset="0"/>
                <a:ea typeface="Consolas" charset="0"/>
                <a:cs typeface="Consolas" charset="0"/>
              </a:rPr>
              <a:t>en_US</a:t>
            </a: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" --app-name </a:t>
            </a:r>
            <a:r>
              <a:rPr lang="en-AU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AU" b="1" dirty="0" err="1" smtClean="0">
                <a:latin typeface="Consolas" charset="0"/>
                <a:ea typeface="Consolas" charset="0"/>
                <a:cs typeface="Consolas" charset="0"/>
              </a:rPr>
              <a:t>YouAppName</a:t>
            </a: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" --user </a:t>
            </a:r>
            <a:r>
              <a:rPr lang="en-AU" b="1" dirty="0" err="1" smtClean="0">
                <a:latin typeface="Consolas" charset="0"/>
                <a:ea typeface="Consolas" charset="0"/>
                <a:cs typeface="Consolas" charset="0"/>
              </a:rPr>
              <a:t>YourEmail@Address</a:t>
            </a:r>
            <a:r>
              <a:rPr lang="en-AU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--fixture </a:t>
            </a:r>
            <a:r>
              <a:rPr lang="en-AU" b="1" dirty="0" err="1">
                <a:latin typeface="Consolas" charset="0"/>
                <a:ea typeface="Consolas" charset="0"/>
                <a:cs typeface="Consolas" charset="0"/>
              </a:rPr>
              <a:t>Phoneword.UITest.Features.iPhone_TestFeature</a:t>
            </a:r>
            <a:endParaRPr lang="en-AU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AU" dirty="0"/>
          </a:p>
          <a:p>
            <a:r>
              <a:rPr lang="en-AU" dirty="0" smtClean="0"/>
              <a:t>Sample command to run Android test on </a:t>
            </a:r>
            <a:r>
              <a:rPr lang="en-AU" dirty="0" err="1" smtClean="0"/>
              <a:t>Xamarin</a:t>
            </a:r>
            <a:r>
              <a:rPr lang="en-AU" dirty="0" smtClean="0"/>
              <a:t> Cloud:</a:t>
            </a:r>
          </a:p>
          <a:p>
            <a:pPr marL="0" indent="0">
              <a:buNone/>
            </a:pPr>
            <a:r>
              <a:rPr lang="en-AU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AU" b="1" dirty="0" err="1" smtClean="0">
                <a:latin typeface="Consolas" charset="0"/>
                <a:ea typeface="Consolas" charset="0"/>
                <a:cs typeface="Consolas" charset="0"/>
              </a:rPr>
              <a:t>Path_to_mono</a:t>
            </a:r>
            <a:r>
              <a:rPr lang="en-AU" b="1" dirty="0" smtClean="0">
                <a:latin typeface="Consolas" charset="0"/>
                <a:ea typeface="Consolas" charset="0"/>
                <a:cs typeface="Consolas" charset="0"/>
              </a:rPr>
              <a:t>/mono "/</a:t>
            </a:r>
            <a:r>
              <a:rPr lang="en-AU" b="1" dirty="0" err="1" smtClean="0">
                <a:latin typeface="Consolas" charset="0"/>
                <a:ea typeface="Consolas" charset="0"/>
                <a:cs typeface="Consolas" charset="0"/>
              </a:rPr>
              <a:t>Path_xxx</a:t>
            </a:r>
            <a:r>
              <a:rPr lang="en-AU" b="1" dirty="0" smtClean="0">
                <a:latin typeface="Consolas" charset="0"/>
                <a:ea typeface="Consolas" charset="0"/>
                <a:cs typeface="Consolas" charset="0"/>
              </a:rPr>
              <a:t>/test-</a:t>
            </a:r>
            <a:r>
              <a:rPr lang="en-AU" b="1" dirty="0" err="1" smtClean="0">
                <a:latin typeface="Consolas" charset="0"/>
                <a:ea typeface="Consolas" charset="0"/>
                <a:cs typeface="Consolas" charset="0"/>
              </a:rPr>
              <a:t>cloud.exe</a:t>
            </a: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" submit "</a:t>
            </a:r>
            <a:r>
              <a:rPr lang="en-AU" b="1" dirty="0" err="1" smtClean="0">
                <a:latin typeface="Consolas" charset="0"/>
                <a:ea typeface="Consolas" charset="0"/>
                <a:cs typeface="Consolas" charset="0"/>
              </a:rPr>
              <a:t>Fully_qualified</a:t>
            </a:r>
            <a:r>
              <a:rPr lang="en-AU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AU" b="1" dirty="0" err="1">
                <a:latin typeface="Consolas" charset="0"/>
                <a:ea typeface="Consolas" charset="0"/>
                <a:cs typeface="Consolas" charset="0"/>
              </a:rPr>
              <a:t>APK_filename</a:t>
            </a: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" 4f000101bb05951d724c04f25c414933 --devices e637bf62 --series "master" --locale "</a:t>
            </a:r>
            <a:r>
              <a:rPr lang="en-AU" b="1" dirty="0" err="1">
                <a:latin typeface="Consolas" charset="0"/>
                <a:ea typeface="Consolas" charset="0"/>
                <a:cs typeface="Consolas" charset="0"/>
              </a:rPr>
              <a:t>en_US</a:t>
            </a: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" --app-name ”</a:t>
            </a:r>
            <a:r>
              <a:rPr lang="en-AU" b="1" dirty="0" err="1">
                <a:latin typeface="Consolas" charset="0"/>
                <a:ea typeface="Consolas" charset="0"/>
                <a:cs typeface="Consolas" charset="0"/>
              </a:rPr>
              <a:t>Phoneword</a:t>
            </a: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" --user </a:t>
            </a:r>
            <a:r>
              <a:rPr lang="en-AU" b="1" dirty="0" err="1" smtClean="0">
                <a:latin typeface="Consolas" charset="0"/>
                <a:ea typeface="Consolas" charset="0"/>
                <a:cs typeface="Consolas" charset="0"/>
              </a:rPr>
              <a:t>YourEmail@Address</a:t>
            </a:r>
            <a:r>
              <a:rPr lang="en-AU" b="1" dirty="0" smtClean="0">
                <a:latin typeface="Consolas" charset="0"/>
                <a:ea typeface="Consolas" charset="0"/>
                <a:cs typeface="Consolas" charset="0"/>
              </a:rPr>
              <a:t> --</a:t>
            </a:r>
            <a:r>
              <a:rPr lang="en-AU" b="1" dirty="0">
                <a:latin typeface="Consolas" charset="0"/>
                <a:ea typeface="Consolas" charset="0"/>
                <a:cs typeface="Consolas" charset="0"/>
              </a:rPr>
              <a:t>include "Android" --exclude "Local"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657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22087" cy="706964"/>
          </a:xfrm>
        </p:spPr>
        <p:txBody>
          <a:bodyPr/>
          <a:lstStyle/>
          <a:p>
            <a:r>
              <a:rPr lang="en-AU" dirty="0"/>
              <a:t>Running Tests Locally with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93268" cy="3896452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Refer to: </a:t>
            </a:r>
            <a:r>
              <a:rPr lang="en-AU" dirty="0">
                <a:hlinkClick r:id="rId2"/>
              </a:rPr>
              <a:t>Categorizing Tests </a:t>
            </a:r>
            <a:r>
              <a:rPr lang="en-AU" dirty="0"/>
              <a:t>and </a:t>
            </a:r>
            <a:r>
              <a:rPr lang="en-AU" dirty="0">
                <a:hlinkClick r:id="rId3"/>
              </a:rPr>
              <a:t>NUnit-Console command with options</a:t>
            </a:r>
            <a:endParaRPr lang="en-AU" dirty="0"/>
          </a:p>
          <a:p>
            <a:r>
              <a:rPr lang="en-AU" dirty="0" smtClean="0"/>
              <a:t>UI </a:t>
            </a:r>
            <a:r>
              <a:rPr lang="en-AU" dirty="0"/>
              <a:t>Test project would be compiled as Nunit2 test assembly, thus could be run with </a:t>
            </a:r>
            <a:r>
              <a:rPr lang="en-AU" dirty="0">
                <a:hlinkClick r:id="rId3"/>
              </a:rPr>
              <a:t>NUnit-Console command with options</a:t>
            </a:r>
            <a:r>
              <a:rPr lang="en-AU" dirty="0"/>
              <a:t>:</a:t>
            </a:r>
          </a:p>
          <a:p>
            <a:pPr lvl="1"/>
            <a:r>
              <a:rPr lang="en-AU" b="1" u="sng" dirty="0" err="1">
                <a:latin typeface="Consolas" charset="0"/>
                <a:ea typeface="Consolas" charset="0"/>
                <a:cs typeface="Consolas" charset="0"/>
              </a:rPr>
              <a:t>nunit</a:t>
            </a:r>
            <a:r>
              <a:rPr lang="en-AU" b="1" u="sng" dirty="0">
                <a:latin typeface="Consolas" charset="0"/>
                <a:ea typeface="Consolas" charset="0"/>
                <a:cs typeface="Consolas" charset="0"/>
              </a:rPr>
              <a:t>-console path/to/TestAssembly.dll</a:t>
            </a:r>
          </a:p>
          <a:p>
            <a:r>
              <a:rPr lang="en-AU" dirty="0"/>
              <a:t>Physical devices must have been unlocked as required to run from GUI</a:t>
            </a:r>
          </a:p>
          <a:p>
            <a:r>
              <a:rPr lang="en-AU" dirty="0"/>
              <a:t>Sample commands are listed below:</a:t>
            </a:r>
          </a:p>
          <a:p>
            <a:pPr lvl="1"/>
            <a:r>
              <a:rPr lang="en-AU" dirty="0"/>
              <a:t>Run tests on all connected Android/iOS devices/emulators:</a:t>
            </a:r>
            <a:br>
              <a:rPr lang="en-AU" dirty="0"/>
            </a:br>
            <a:r>
              <a:rPr lang="en-AU" b="1" u="sng" dirty="0" err="1">
                <a:latin typeface="Consolas" charset="0"/>
                <a:ea typeface="Consolas" charset="0"/>
                <a:cs typeface="Consolas" charset="0"/>
              </a:rPr>
              <a:t>nunit</a:t>
            </a:r>
            <a:r>
              <a:rPr lang="en-AU" b="1" u="sng" dirty="0">
                <a:latin typeface="Consolas" charset="0"/>
                <a:ea typeface="Consolas" charset="0"/>
                <a:cs typeface="Consolas" charset="0"/>
              </a:rPr>
              <a:t>-console </a:t>
            </a:r>
            <a:r>
              <a:rPr lang="en-AU" b="1" u="sng" dirty="0" smtClean="0">
                <a:latin typeface="Consolas" charset="0"/>
                <a:ea typeface="Consolas" charset="0"/>
                <a:cs typeface="Consolas" charset="0"/>
              </a:rPr>
              <a:t>bin/Debug/</a:t>
            </a:r>
            <a:r>
              <a:rPr lang="en-AU" b="1" u="sng" dirty="0" err="1" smtClean="0">
                <a:latin typeface="Consolas" charset="0"/>
                <a:ea typeface="Consolas" charset="0"/>
                <a:cs typeface="Consolas" charset="0"/>
              </a:rPr>
              <a:t>Phoneword.UITest.dll</a:t>
            </a:r>
            <a:r>
              <a:rPr lang="en-AU" b="1" u="sng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AU" b="1" u="sng" dirty="0">
                <a:latin typeface="Consolas" charset="0"/>
                <a:ea typeface="Consolas" charset="0"/>
                <a:cs typeface="Consolas" charset="0"/>
              </a:rPr>
              <a:t>-include Local</a:t>
            </a:r>
          </a:p>
          <a:p>
            <a:pPr lvl="1"/>
            <a:r>
              <a:rPr lang="en-AU" dirty="0"/>
              <a:t>Run tests on all connected Android devices/emulators:</a:t>
            </a:r>
            <a:br>
              <a:rPr lang="en-AU" dirty="0"/>
            </a:br>
            <a:r>
              <a:rPr lang="en-AU" b="1" u="sng" dirty="0" err="1">
                <a:latin typeface="Consolas" charset="0"/>
                <a:ea typeface="Consolas" charset="0"/>
                <a:cs typeface="Consolas" charset="0"/>
              </a:rPr>
              <a:t>nunit</a:t>
            </a:r>
            <a:r>
              <a:rPr lang="en-AU" b="1" u="sng" dirty="0">
                <a:latin typeface="Consolas" charset="0"/>
                <a:ea typeface="Consolas" charset="0"/>
                <a:cs typeface="Consolas" charset="0"/>
              </a:rPr>
              <a:t>-console </a:t>
            </a:r>
            <a:r>
              <a:rPr lang="en-AU" b="1" u="sng" dirty="0">
                <a:latin typeface="Consolas" charset="0"/>
                <a:ea typeface="Consolas" charset="0"/>
                <a:cs typeface="Consolas" charset="0"/>
              </a:rPr>
              <a:t>bin/Debug/</a:t>
            </a:r>
            <a:r>
              <a:rPr lang="en-AU" b="1" u="sng" dirty="0" err="1">
                <a:latin typeface="Consolas" charset="0"/>
                <a:ea typeface="Consolas" charset="0"/>
                <a:cs typeface="Consolas" charset="0"/>
              </a:rPr>
              <a:t>Phoneword.UITest.dll</a:t>
            </a:r>
            <a:r>
              <a:rPr lang="en-AU" b="1" u="sng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AU" b="1" u="sng" dirty="0">
                <a:latin typeface="Consolas" charset="0"/>
                <a:ea typeface="Consolas" charset="0"/>
                <a:cs typeface="Consolas" charset="0"/>
              </a:rPr>
              <a:t>-include </a:t>
            </a:r>
            <a:r>
              <a:rPr lang="en-AU" b="1" u="sng" dirty="0" err="1">
                <a:latin typeface="Consolas" charset="0"/>
                <a:ea typeface="Consolas" charset="0"/>
                <a:cs typeface="Consolas" charset="0"/>
              </a:rPr>
              <a:t>Local+Android</a:t>
            </a:r>
            <a:endParaRPr lang="en-AU" b="1" u="sng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AU" dirty="0"/>
              <a:t>Run tests on all connected iOS devices and targeted iOS simulators:</a:t>
            </a:r>
            <a:br>
              <a:rPr lang="en-AU" dirty="0"/>
            </a:br>
            <a:r>
              <a:rPr lang="en-AU" b="1" u="sng" dirty="0" err="1">
                <a:latin typeface="Consolas" charset="0"/>
                <a:ea typeface="Consolas" charset="0"/>
                <a:cs typeface="Consolas" charset="0"/>
              </a:rPr>
              <a:t>nunit</a:t>
            </a:r>
            <a:r>
              <a:rPr lang="en-AU" b="1" u="sng" dirty="0">
                <a:latin typeface="Consolas" charset="0"/>
                <a:ea typeface="Consolas" charset="0"/>
                <a:cs typeface="Consolas" charset="0"/>
              </a:rPr>
              <a:t>-console </a:t>
            </a:r>
            <a:r>
              <a:rPr lang="en-AU" b="1" u="sng" dirty="0">
                <a:latin typeface="Consolas" charset="0"/>
                <a:ea typeface="Consolas" charset="0"/>
                <a:cs typeface="Consolas" charset="0"/>
              </a:rPr>
              <a:t>bin/Debug/</a:t>
            </a:r>
            <a:r>
              <a:rPr lang="en-AU" b="1" u="sng" dirty="0" err="1">
                <a:latin typeface="Consolas" charset="0"/>
                <a:ea typeface="Consolas" charset="0"/>
                <a:cs typeface="Consolas" charset="0"/>
              </a:rPr>
              <a:t>Phoneword.UITest.dll</a:t>
            </a:r>
            <a:r>
              <a:rPr lang="en-AU" b="1" u="sng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AU" b="1" u="sng" dirty="0">
                <a:latin typeface="Consolas" charset="0"/>
                <a:ea typeface="Consolas" charset="0"/>
                <a:cs typeface="Consolas" charset="0"/>
              </a:rPr>
              <a:t>-include </a:t>
            </a:r>
            <a:r>
              <a:rPr lang="en-AU" b="1" u="sng" dirty="0" err="1">
                <a:latin typeface="Consolas" charset="0"/>
                <a:ea typeface="Consolas" charset="0"/>
                <a:cs typeface="Consolas" charset="0"/>
              </a:rPr>
              <a:t>Local+iPhone</a:t>
            </a:r>
            <a:endParaRPr lang="en-AU" b="1" u="sng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AU" dirty="0"/>
              <a:t>Notice for iOS tests on physical device, the </a:t>
            </a:r>
            <a:r>
              <a:rPr lang="en-AU" b="1" dirty="0">
                <a:solidFill>
                  <a:srgbClr val="FF0000"/>
                </a:solidFill>
              </a:rPr>
              <a:t>app of Debug </a:t>
            </a:r>
            <a:r>
              <a:rPr lang="en-AU" dirty="0"/>
              <a:t>must have been installed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721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Trouble-shooting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2108201"/>
            <a:ext cx="9282114" cy="3911600"/>
          </a:xfrm>
        </p:spPr>
        <p:txBody>
          <a:bodyPr/>
          <a:lstStyle/>
          <a:p>
            <a:r>
              <a:rPr lang="en-US" dirty="0" smtClean="0"/>
              <a:t>Failing to update resource files after pulling source codes:</a:t>
            </a:r>
          </a:p>
          <a:p>
            <a:pPr lvl="1"/>
            <a:r>
              <a:rPr lang="en-US" dirty="0" smtClean="0"/>
              <a:t>”</a:t>
            </a:r>
            <a:r>
              <a:rPr lang="en-US" sz="1500" b="1" u="sng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1500" b="1" u="sng" dirty="0">
                <a:latin typeface="Consolas" charset="0"/>
                <a:ea typeface="Consolas" charset="0"/>
                <a:cs typeface="Consolas" charset="0"/>
              </a:rPr>
              <a:t> reset </a:t>
            </a:r>
            <a:r>
              <a:rPr lang="mr-IN" sz="1500" b="1" u="sng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1500" b="1" u="sng" dirty="0">
                <a:latin typeface="Consolas" charset="0"/>
                <a:ea typeface="Consolas" charset="0"/>
                <a:cs typeface="Consolas" charset="0"/>
              </a:rPr>
              <a:t>hard</a:t>
            </a:r>
            <a:r>
              <a:rPr lang="en-US" dirty="0" smtClean="0"/>
              <a:t>” + “</a:t>
            </a:r>
            <a:r>
              <a:rPr lang="en-US" sz="1500" b="1" u="sng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1500" b="1" u="sng" dirty="0">
                <a:latin typeface="Consolas" charset="0"/>
                <a:ea typeface="Consolas" charset="0"/>
                <a:cs typeface="Consolas" charset="0"/>
              </a:rPr>
              <a:t> clean </a:t>
            </a:r>
            <a:r>
              <a:rPr lang="mr-IN" sz="1500" b="1" u="sng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1500" b="1" u="sng" dirty="0">
                <a:latin typeface="Consolas" charset="0"/>
                <a:ea typeface="Consolas" charset="0"/>
                <a:cs typeface="Consolas" charset="0"/>
              </a:rPr>
              <a:t>f </a:t>
            </a:r>
            <a:r>
              <a:rPr lang="mr-IN" sz="1500" b="1" u="sng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1500" b="1" u="sng" dirty="0"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sz="1500" b="1" u="sng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1500" b="1" u="sng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Working with NUnit2.6.4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/>
              <a:t>packages.config</a:t>
            </a:r>
            <a:r>
              <a:rPr lang="en-US" dirty="0" smtClean="0"/>
              <a:t> directly</a:t>
            </a:r>
          </a:p>
          <a:p>
            <a:pPr lvl="1"/>
            <a:r>
              <a:rPr lang="en-US" dirty="0" smtClean="0"/>
              <a:t>Remove downloaded </a:t>
            </a:r>
            <a:r>
              <a:rPr lang="en-US" dirty="0" err="1" smtClean="0"/>
              <a:t>Nuget</a:t>
            </a:r>
            <a:r>
              <a:rPr lang="en-US" dirty="0" smtClean="0"/>
              <a:t> packages manually then refresh</a:t>
            </a:r>
          </a:p>
          <a:p>
            <a:r>
              <a:rPr lang="en-US" dirty="0" smtClean="0"/>
              <a:t>For iOS, </a:t>
            </a:r>
            <a:r>
              <a:rPr lang="en-US" dirty="0" err="1" smtClean="0"/>
              <a:t>UITest</a:t>
            </a:r>
            <a:r>
              <a:rPr lang="en-US" dirty="0" smtClean="0"/>
              <a:t> works with Debug mode with Calabash started</a:t>
            </a:r>
          </a:p>
          <a:p>
            <a:r>
              <a:rPr lang="en-AU" dirty="0" smtClean="0"/>
              <a:t>Beware of the inconsistence between platforms</a:t>
            </a:r>
          </a:p>
          <a:p>
            <a:pPr lvl="1"/>
            <a:r>
              <a:rPr lang="en-AU" dirty="0" smtClean="0"/>
              <a:t>Query manually from Immediate window</a:t>
            </a:r>
          </a:p>
          <a:p>
            <a:pPr lvl="1"/>
            <a:r>
              <a:rPr lang="en-AU" dirty="0" smtClean="0"/>
              <a:t>Encapsulate cross-platform controls like </a:t>
            </a:r>
            <a:r>
              <a:rPr lang="en-AU" dirty="0" err="1" smtClean="0"/>
              <a:t>Button.text</a:t>
            </a:r>
            <a:endParaRPr lang="en-AU" dirty="0" smtClean="0"/>
          </a:p>
          <a:p>
            <a:pPr lvl="1"/>
            <a:r>
              <a:rPr lang="en-AU" dirty="0" smtClean="0"/>
              <a:t>Example if there is enough time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4439489"/>
            <a:ext cx="5044889" cy="20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2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0655" y="3216925"/>
            <a:ext cx="564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Any questions </a:t>
            </a:r>
          </a:p>
        </p:txBody>
      </p:sp>
    </p:spTree>
    <p:extLst>
      <p:ext uri="{BB962C8B-B14F-4D97-AF65-F5344CB8AC3E}">
        <p14:creationId xmlns:p14="http://schemas.microsoft.com/office/powerpoint/2010/main" val="244287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err="1" smtClean="0"/>
              <a:t>Xamarin.UITest</a:t>
            </a:r>
            <a:r>
              <a:rPr lang="en-AU" sz="2400" dirty="0" smtClean="0"/>
              <a:t> </a:t>
            </a:r>
            <a:r>
              <a:rPr lang="en-AU" sz="2400" dirty="0"/>
              <a:t>Overview</a:t>
            </a:r>
          </a:p>
          <a:p>
            <a:r>
              <a:rPr lang="en-AU" sz="2400" dirty="0"/>
              <a:t>Prerequisites &amp; Environment Setup</a:t>
            </a:r>
          </a:p>
          <a:p>
            <a:r>
              <a:rPr lang="en-AU" sz="2400" dirty="0"/>
              <a:t>Test Project </a:t>
            </a:r>
            <a:r>
              <a:rPr lang="en-AU" sz="2400" dirty="0" smtClean="0"/>
              <a:t>Structure</a:t>
            </a:r>
            <a:endParaRPr lang="en-AU" sz="2400" dirty="0"/>
          </a:p>
          <a:p>
            <a:r>
              <a:rPr lang="en-AU" sz="2400" dirty="0"/>
              <a:t>UI Test Development Procedure</a:t>
            </a:r>
          </a:p>
          <a:p>
            <a:r>
              <a:rPr lang="en-AU" sz="2400" dirty="0"/>
              <a:t>Running UI Tests</a:t>
            </a:r>
          </a:p>
          <a:p>
            <a:r>
              <a:rPr lang="en-AU" sz="2400" dirty="0"/>
              <a:t>Trouble-shooting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386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Xamarin.UITest</a:t>
            </a:r>
            <a:r>
              <a:rPr lang="en-AU" dirty="0"/>
              <a:t> Overview – </a:t>
            </a:r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94046" cy="36449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With a C#-shared codebase, developers can use </a:t>
            </a:r>
            <a:r>
              <a:rPr lang="en-US" dirty="0" err="1"/>
              <a:t>Xamarin</a:t>
            </a:r>
            <a:r>
              <a:rPr lang="en-US" dirty="0"/>
              <a:t> tools to write native Android, iOS and Windows apps with native User Interfaces and share code across multiple </a:t>
            </a:r>
            <a:r>
              <a:rPr lang="en-US" dirty="0" smtClean="0"/>
              <a:t>platforms</a:t>
            </a:r>
            <a:r>
              <a:rPr lang="en-US" b="1" dirty="0" smtClean="0"/>
              <a:t>.</a:t>
            </a:r>
          </a:p>
          <a:p>
            <a:r>
              <a:rPr lang="en-US" b="1" dirty="0" err="1"/>
              <a:t>Xamarin</a:t>
            </a:r>
            <a:r>
              <a:rPr lang="en-US" dirty="0" err="1"/>
              <a:t>.</a:t>
            </a:r>
            <a:r>
              <a:rPr lang="en-US" b="1" dirty="0" err="1"/>
              <a:t>Forms</a:t>
            </a:r>
            <a:r>
              <a:rPr lang="en-US" dirty="0"/>
              <a:t> is a new library that enables you to build native UIs for iOS, Android and Windows Phone from a single, shared C# codebase. It provides more than 40 cross-platform controls and layouts which are mapped to native controls at runtime, which means that your user interfaces are fully native.</a:t>
            </a:r>
            <a:endParaRPr lang="en-US" b="1" dirty="0"/>
          </a:p>
          <a:p>
            <a:r>
              <a:rPr lang="en-AU" dirty="0" err="1" smtClean="0"/>
              <a:t>Xamarin.UITest</a:t>
            </a:r>
            <a:r>
              <a:rPr lang="en-AU" dirty="0" smtClean="0"/>
              <a:t> </a:t>
            </a:r>
            <a:r>
              <a:rPr lang="en-AU" dirty="0"/>
              <a:t>is a testing framework that enables Automated UI Acceptance Tests written in NUnit to be run against iOS and Android applications.</a:t>
            </a:r>
          </a:p>
          <a:p>
            <a:r>
              <a:rPr lang="en-AU" dirty="0"/>
              <a:t>Typically, each </a:t>
            </a:r>
            <a:r>
              <a:rPr lang="en-AU" dirty="0" err="1"/>
              <a:t>UITest</a:t>
            </a:r>
            <a:r>
              <a:rPr lang="en-AU" dirty="0"/>
              <a:t> is written as a method that is referred to as a test. The class which contains the test is known as a test fixture.</a:t>
            </a:r>
          </a:p>
          <a:p>
            <a:r>
              <a:rPr lang="en-AU" dirty="0"/>
              <a:t>Two ways to run </a:t>
            </a:r>
            <a:r>
              <a:rPr lang="en-AU" dirty="0" err="1"/>
              <a:t>Xamarin.UITests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Upload the tests to Xamarin Test Cloud where the tests are run on pre-selected devices.</a:t>
            </a:r>
          </a:p>
          <a:p>
            <a:pPr lvl="1"/>
            <a:r>
              <a:rPr lang="en-AU" dirty="0"/>
              <a:t>Run the tests locally against a device, emulator (Android), or simulator (iOS) by using the Test Runner in Xamarin Studio (iOS or Android) or Visual Studio (Android only).</a:t>
            </a:r>
          </a:p>
        </p:txBody>
      </p:sp>
    </p:spTree>
    <p:extLst>
      <p:ext uri="{BB962C8B-B14F-4D97-AF65-F5344CB8AC3E}">
        <p14:creationId xmlns:p14="http://schemas.microsoft.com/office/powerpoint/2010/main" val="187433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Xamarin.UITest</a:t>
            </a:r>
            <a:r>
              <a:rPr lang="en-AU" dirty="0"/>
              <a:t> </a:t>
            </a:r>
            <a:r>
              <a:rPr lang="en-AU" dirty="0" err="1"/>
              <a:t>Overivew</a:t>
            </a:r>
            <a:r>
              <a:rPr lang="en-AU" dirty="0"/>
              <a:t> </a:t>
            </a:r>
            <a:r>
              <a:rPr lang="en-AU" dirty="0" smtClean="0"/>
              <a:t>–2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84632" y="2229580"/>
            <a:ext cx="1121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/>
              <a:t>Xamarin.UITest</a:t>
            </a:r>
            <a:r>
              <a:rPr lang="en-AU" u="sng" dirty="0"/>
              <a:t> relies on the Xamarin Test Cloud Agent, a special HTTP server that will communicate with the mobile application being tested.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60" y="5665519"/>
            <a:ext cx="4560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Android App: the Xamarin Test Cloud Agent is a separate application that is installed alongside the application to be tested.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19473" y="5579351"/>
            <a:ext cx="7023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iOS App: The Xamarin Test Cloud Agent must be embedded in iOS applications when the application is compiled. </a:t>
            </a:r>
          </a:p>
          <a:p>
            <a:r>
              <a:rPr lang="en-AU" b="1" dirty="0"/>
              <a:t>It should only be included in Debug builds of the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37" y="2552745"/>
            <a:ext cx="4694896" cy="29606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0" y="2833373"/>
            <a:ext cx="4560758" cy="28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1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Prerequisites &amp; 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2324100"/>
            <a:ext cx="10401300" cy="4216400"/>
          </a:xfrm>
        </p:spPr>
        <p:txBody>
          <a:bodyPr>
            <a:normAutofit fontScale="85000" lnSpcReduction="20000"/>
          </a:bodyPr>
          <a:lstStyle/>
          <a:p>
            <a:r>
              <a:rPr lang="en-AU" dirty="0" err="1"/>
              <a:t>Xamarin.UITest</a:t>
            </a:r>
            <a:r>
              <a:rPr lang="en-AU" dirty="0"/>
              <a:t> may only run local iOS tests using Xamarin Studio on Mac OS X. In another words, </a:t>
            </a:r>
            <a:r>
              <a:rPr lang="en-AU" b="1" dirty="0"/>
              <a:t>Xamarin Studio on Mac OS X</a:t>
            </a:r>
            <a:r>
              <a:rPr lang="en-AU" dirty="0"/>
              <a:t> is the only option to run </a:t>
            </a:r>
            <a:r>
              <a:rPr lang="en-AU" dirty="0" err="1"/>
              <a:t>UITest</a:t>
            </a:r>
            <a:r>
              <a:rPr lang="en-AU" dirty="0"/>
              <a:t> on both Android and iOS devices/simulators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demo project, </a:t>
            </a:r>
            <a:r>
              <a:rPr lang="en-AU" b="1" dirty="0" err="1" smtClean="0"/>
              <a:t>Phoneword.UITest</a:t>
            </a:r>
            <a:r>
              <a:rPr lang="en-AU" dirty="0" smtClean="0"/>
              <a:t>, is build with </a:t>
            </a:r>
            <a:r>
              <a:rPr lang="en-AU" dirty="0" err="1" smtClean="0"/>
              <a:t>Xamarin.Forms</a:t>
            </a:r>
            <a:r>
              <a:rPr lang="en-AU" dirty="0" smtClean="0"/>
              <a:t> sample project </a:t>
            </a:r>
            <a:r>
              <a:rPr lang="mr-IN" dirty="0" smtClean="0"/>
              <a:t>–</a:t>
            </a:r>
            <a:r>
              <a:rPr lang="en-AU" dirty="0"/>
              <a:t> </a:t>
            </a:r>
            <a:r>
              <a:rPr lang="en-AU" dirty="0" err="1" smtClean="0"/>
              <a:t>Phoneword</a:t>
            </a:r>
            <a:r>
              <a:rPr lang="en-AU" dirty="0" smtClean="0"/>
              <a:t> (</a:t>
            </a:r>
            <a:r>
              <a:rPr lang="en-AU" dirty="0">
                <a:hlinkClick r:id="rId2"/>
              </a:rPr>
              <a:t>https://developer.xamarin.com/samples/xamarin-forms/Phoneword</a:t>
            </a:r>
            <a:r>
              <a:rPr lang="en-AU" dirty="0" smtClean="0">
                <a:hlinkClick r:id="rId2"/>
              </a:rPr>
              <a:t>/)</a:t>
            </a:r>
            <a:r>
              <a:rPr lang="en-AU" dirty="0" smtClean="0"/>
              <a:t> to test its Android &amp; iPhone apps.</a:t>
            </a:r>
            <a:endParaRPr lang="en-AU" dirty="0"/>
          </a:p>
          <a:p>
            <a:r>
              <a:rPr lang="en-AU" dirty="0" smtClean="0"/>
              <a:t>By itself, </a:t>
            </a:r>
            <a:r>
              <a:rPr lang="en-AU" dirty="0" err="1" smtClean="0"/>
              <a:t>Phoneword.UITest</a:t>
            </a:r>
            <a:r>
              <a:rPr lang="en-AU" dirty="0" smtClean="0"/>
              <a:t> </a:t>
            </a:r>
            <a:r>
              <a:rPr lang="en-AU" dirty="0"/>
              <a:t>is a class library project referring </a:t>
            </a:r>
            <a:r>
              <a:rPr lang="en-AU" b="1" u="sng" dirty="0"/>
              <a:t>NUnit 2.6.4 </a:t>
            </a:r>
            <a:r>
              <a:rPr lang="en-AU" dirty="0"/>
              <a:t>and </a:t>
            </a:r>
            <a:r>
              <a:rPr lang="en-AU" b="1" u="sng" dirty="0" err="1"/>
              <a:t>SpecFlow.NUnit</a:t>
            </a:r>
            <a:r>
              <a:rPr lang="en-AU" b="1" u="sng" dirty="0"/>
              <a:t> 1.1.1</a:t>
            </a:r>
            <a:r>
              <a:rPr lang="en-AU" dirty="0"/>
              <a:t>, </a:t>
            </a:r>
            <a:r>
              <a:rPr lang="en-AU" b="1" dirty="0">
                <a:solidFill>
                  <a:srgbClr val="FF0000"/>
                </a:solidFill>
              </a:rPr>
              <a:t>DO NOT Change/Upgrade them!</a:t>
            </a:r>
          </a:p>
          <a:p>
            <a:pPr marL="342900" lvl="1" indent="-342900"/>
            <a:r>
              <a:rPr lang="en-AU" sz="1800" dirty="0"/>
              <a:t>To test Android app, the devices connected shall enable "USB Debugging" by checking Settings -&gt; </a:t>
            </a:r>
            <a:r>
              <a:rPr lang="en-AU" sz="1800" dirty="0" err="1"/>
              <a:t>Developr</a:t>
            </a:r>
            <a:r>
              <a:rPr lang="en-AU" sz="1800" dirty="0"/>
              <a:t> options -&gt; USB Debugging.</a:t>
            </a:r>
          </a:p>
          <a:p>
            <a:pPr marL="342900" lvl="1" indent="-342900"/>
            <a:r>
              <a:rPr lang="en-AU" sz="1800" dirty="0"/>
              <a:t>To run UI test on Android Emulator, targeted emulators must be launched in advance.</a:t>
            </a:r>
          </a:p>
          <a:p>
            <a:r>
              <a:rPr lang="en-AU" dirty="0"/>
              <a:t>The iOS app shall include codes in </a:t>
            </a:r>
            <a:r>
              <a:rPr lang="en-AU" dirty="0" err="1"/>
              <a:t>AppDelegate.FinishedLaunching</a:t>
            </a:r>
            <a:r>
              <a:rPr lang="en-AU" dirty="0"/>
              <a:t> method: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AU" sz="1100" dirty="0"/>
              <a:t>	#if ENABLE_TEST_CLOUD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AU" sz="1100" dirty="0"/>
              <a:t>	</a:t>
            </a:r>
            <a:r>
              <a:rPr lang="en-AU" sz="1100" dirty="0" err="1"/>
              <a:t>Xamarin.Calabash.Start</a:t>
            </a:r>
            <a:r>
              <a:rPr lang="en-AU" sz="1100" dirty="0"/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AU" sz="1100" dirty="0"/>
              <a:t>	#</a:t>
            </a:r>
            <a:r>
              <a:rPr lang="en-AU" sz="1100" dirty="0" err="1"/>
              <a:t>endif</a:t>
            </a:r>
            <a:endParaRPr lang="en-AU" sz="1100" dirty="0"/>
          </a:p>
          <a:p>
            <a:pPr marL="342900" lvl="1" indent="-342900"/>
            <a:r>
              <a:rPr lang="en-AU" sz="1800" dirty="0" smtClean="0"/>
              <a:t>For </a:t>
            </a:r>
            <a:r>
              <a:rPr lang="en-AU" sz="1800" dirty="0"/>
              <a:t>iOS devices, Settings -&gt; Developer -&gt; "Enable UI Automation" must be enabled.</a:t>
            </a:r>
          </a:p>
          <a:p>
            <a:pPr marL="342900" lvl="1" indent="-342900"/>
            <a:r>
              <a:rPr lang="en-AU" sz="1800" dirty="0"/>
              <a:t>To run test on physical iOS devices, you need to have an active certificate &amp; iOS </a:t>
            </a:r>
            <a:r>
              <a:rPr lang="en-AU" sz="1800" dirty="0" err="1"/>
              <a:t>Providioning</a:t>
            </a:r>
            <a:r>
              <a:rPr lang="en-AU" sz="1800" dirty="0"/>
              <a:t> Profile (Development) by following instructions of </a:t>
            </a:r>
            <a:r>
              <a:rPr lang="en-AU" sz="1800" u="sng" dirty="0"/>
              <a:t>https://</a:t>
            </a:r>
            <a:r>
              <a:rPr lang="en-AU" sz="1800" u="sng" dirty="0" err="1"/>
              <a:t>developer.xamarin.com</a:t>
            </a:r>
            <a:r>
              <a:rPr lang="en-AU" sz="1800" u="sng" dirty="0"/>
              <a:t>/guides/</a:t>
            </a:r>
            <a:r>
              <a:rPr lang="en-AU" sz="1800" u="sng" dirty="0" err="1"/>
              <a:t>ios</a:t>
            </a:r>
            <a:r>
              <a:rPr lang="en-AU" sz="1800" u="sng" dirty="0"/>
              <a:t>/</a:t>
            </a:r>
            <a:r>
              <a:rPr lang="en-AU" sz="1800" u="sng" dirty="0" err="1"/>
              <a:t>getting_started</a:t>
            </a:r>
            <a:r>
              <a:rPr lang="en-AU" sz="1800" u="sng" dirty="0"/>
              <a:t>/installation/</a:t>
            </a:r>
            <a:r>
              <a:rPr lang="en-AU" sz="1800" u="sng" dirty="0" err="1"/>
              <a:t>device_provisioning</a:t>
            </a:r>
            <a:r>
              <a:rPr lang="en-AU" sz="1800" u="sng" dirty="0" smtClean="0"/>
              <a:t>/</a:t>
            </a:r>
            <a:endParaRPr lang="en-AU" sz="1100" dirty="0"/>
          </a:p>
          <a:p>
            <a:pPr marL="342900" lvl="1" indent="-342900"/>
            <a:r>
              <a:rPr lang="en-AU" sz="1800" dirty="0" smtClean="0"/>
              <a:t>Running tests on local physical iPhone, the test app need to be installed in advance.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3655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</a:t>
            </a:r>
            <a:r>
              <a:rPr lang="en-AU" dirty="0" smtClean="0"/>
              <a:t>Structure - 1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989046" cy="393531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Features: Features and </a:t>
            </a:r>
            <a:r>
              <a:rPr lang="en-AU" dirty="0" err="1"/>
              <a:t>BaseFeature</a:t>
            </a:r>
            <a:r>
              <a:rPr lang="en-AU" dirty="0"/>
              <a:t> that defines </a:t>
            </a:r>
            <a:r>
              <a:rPr lang="en-AU" dirty="0" err="1"/>
              <a:t>SpecFlow</a:t>
            </a:r>
            <a:r>
              <a:rPr lang="en-AU" dirty="0"/>
              <a:t> Hooks and shared variables &amp; functions.</a:t>
            </a:r>
          </a:p>
          <a:p>
            <a:r>
              <a:rPr lang="en-AU" dirty="0"/>
              <a:t>Screens: Interfaces defining </a:t>
            </a:r>
            <a:r>
              <a:rPr lang="en-AU" dirty="0" err="1"/>
              <a:t>Func</a:t>
            </a:r>
            <a:r>
              <a:rPr lang="en-AU" dirty="0"/>
              <a:t>&lt;</a:t>
            </a:r>
            <a:r>
              <a:rPr lang="en-AU" dirty="0" err="1"/>
              <a:t>AppQuery</a:t>
            </a:r>
            <a:r>
              <a:rPr lang="en-AU" dirty="0"/>
              <a:t>, </a:t>
            </a:r>
            <a:r>
              <a:rPr lang="en-AU" dirty="0" err="1"/>
              <a:t>AppQuery</a:t>
            </a:r>
            <a:r>
              <a:rPr lang="en-AU" dirty="0"/>
              <a:t>&gt; variables needed by </a:t>
            </a:r>
            <a:r>
              <a:rPr lang="en-AU" dirty="0" err="1"/>
              <a:t>Xamarin.UITest</a:t>
            </a:r>
            <a:r>
              <a:rPr lang="en-AU" dirty="0"/>
              <a:t> to locate </a:t>
            </a:r>
            <a:r>
              <a:rPr lang="en-AU" dirty="0" smtClean="0"/>
              <a:t>UI elements to simulate user inter-activities.</a:t>
            </a:r>
            <a:endParaRPr lang="en-AU" dirty="0"/>
          </a:p>
          <a:p>
            <a:r>
              <a:rPr lang="en-AU" dirty="0"/>
              <a:t>Steps: The </a:t>
            </a:r>
            <a:r>
              <a:rPr lang="en-AU" dirty="0" err="1" smtClean="0"/>
              <a:t>TestSteps.cs</a:t>
            </a:r>
            <a:r>
              <a:rPr lang="en-AU" dirty="0" smtClean="0"/>
              <a:t>, as sample, </a:t>
            </a:r>
            <a:r>
              <a:rPr lang="en-AU" dirty="0"/>
              <a:t>contains not only the step implementation of the </a:t>
            </a:r>
            <a:r>
              <a:rPr lang="en-AU" dirty="0" err="1"/>
              <a:t>SpecFlow</a:t>
            </a:r>
            <a:r>
              <a:rPr lang="en-AU" dirty="0"/>
              <a:t> </a:t>
            </a:r>
            <a:r>
              <a:rPr lang="en-AU" dirty="0" smtClean="0"/>
              <a:t>Features.</a:t>
            </a:r>
            <a:endParaRPr lang="en-AU" dirty="0"/>
          </a:p>
          <a:p>
            <a:r>
              <a:rPr lang="en-AU" dirty="0" err="1" smtClean="0"/>
              <a:t>Extensions.cs</a:t>
            </a:r>
            <a:r>
              <a:rPr lang="en-AU" dirty="0" smtClean="0"/>
              <a:t> in Utilities</a:t>
            </a:r>
            <a:r>
              <a:rPr lang="en-AU" dirty="0"/>
              <a:t>: </a:t>
            </a:r>
            <a:r>
              <a:rPr lang="en-AU" dirty="0" smtClean="0"/>
              <a:t>helper methods like:</a:t>
            </a:r>
          </a:p>
          <a:p>
            <a:pPr lvl="1"/>
            <a:r>
              <a:rPr lang="en-AU" dirty="0" smtClean="0"/>
              <a:t>String </a:t>
            </a:r>
            <a:r>
              <a:rPr lang="en-AU" dirty="0" err="1" smtClean="0"/>
              <a:t>extention</a:t>
            </a:r>
            <a:r>
              <a:rPr lang="en-AU" dirty="0" smtClean="0"/>
              <a:t> </a:t>
            </a:r>
            <a:r>
              <a:rPr lang="en-AU" dirty="0"/>
              <a:t>methods to String class to facilitate operations on strings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Environment (OS &amp; Any connected Android/iOS devices) detecting functions.</a:t>
            </a:r>
          </a:p>
          <a:p>
            <a:pPr lvl="1"/>
            <a:r>
              <a:rPr lang="en-AU" dirty="0" err="1" smtClean="0"/>
              <a:t>StartApp</a:t>
            </a:r>
            <a:r>
              <a:rPr lang="en-AU" dirty="0" smtClean="0"/>
              <a:t>() to deploy and run tests on any remote or local devices.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729" y="1407886"/>
            <a:ext cx="2857341" cy="54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8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Structure </a:t>
            </a:r>
            <a:r>
              <a:rPr lang="en-AU" dirty="0" smtClean="0"/>
              <a:t>- </a:t>
            </a:r>
            <a:r>
              <a:rPr lang="en-AU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753" y="2603499"/>
            <a:ext cx="10894979" cy="3729207"/>
          </a:xfrm>
        </p:spPr>
        <p:txBody>
          <a:bodyPr>
            <a:normAutofit/>
          </a:bodyPr>
          <a:lstStyle/>
          <a:p>
            <a:r>
              <a:rPr lang="en-AU" b="1" dirty="0" err="1"/>
              <a:t>FeatureContext.Current</a:t>
            </a:r>
            <a:r>
              <a:rPr lang="en-AU" dirty="0"/>
              <a:t> is used to keep test fixture related environment variables with Set&lt;Type&gt;(instance) or Get&lt;Type&gt;()</a:t>
            </a:r>
          </a:p>
          <a:p>
            <a:r>
              <a:rPr lang="en-AU" dirty="0" smtClean="0"/>
              <a:t>Class constructor of </a:t>
            </a:r>
            <a:r>
              <a:rPr lang="en-AU" dirty="0" err="1" smtClean="0"/>
              <a:t>Extensions.cs</a:t>
            </a:r>
            <a:r>
              <a:rPr lang="en-AU" dirty="0" smtClean="0"/>
              <a:t> would </a:t>
            </a:r>
            <a:r>
              <a:rPr lang="en-AU" dirty="0"/>
              <a:t>detect all connected Android/iOS devices locally by running “</a:t>
            </a:r>
            <a:r>
              <a:rPr lang="en-AU" dirty="0" err="1"/>
              <a:t>adb</a:t>
            </a:r>
            <a:r>
              <a:rPr lang="en-AU" dirty="0"/>
              <a:t>” and “</a:t>
            </a:r>
            <a:r>
              <a:rPr lang="en-AU" dirty="0" err="1"/>
              <a:t>xcrun</a:t>
            </a:r>
            <a:r>
              <a:rPr lang="en-AU" dirty="0"/>
              <a:t>” commands; and </a:t>
            </a:r>
            <a:r>
              <a:rPr lang="en-AU" b="1" dirty="0" err="1"/>
              <a:t>BeforeFeature</a:t>
            </a:r>
            <a:r>
              <a:rPr lang="en-AU" b="1" dirty="0"/>
              <a:t>()</a:t>
            </a:r>
            <a:r>
              <a:rPr lang="en-AU" dirty="0"/>
              <a:t> </a:t>
            </a:r>
            <a:r>
              <a:rPr lang="en-AU" dirty="0" smtClean="0"/>
              <a:t>defined </a:t>
            </a:r>
            <a:r>
              <a:rPr lang="en-AU" dirty="0"/>
              <a:t>in </a:t>
            </a:r>
            <a:r>
              <a:rPr lang="en-AU" dirty="0" err="1" smtClean="0"/>
              <a:t>BaseFeature.cs</a:t>
            </a:r>
            <a:r>
              <a:rPr lang="en-AU" dirty="0" smtClean="0"/>
              <a:t> would trigger its running before start </a:t>
            </a:r>
            <a:r>
              <a:rPr lang="en-AU" dirty="0"/>
              <a:t>application under test</a:t>
            </a:r>
          </a:p>
          <a:p>
            <a:r>
              <a:rPr lang="en-AU" dirty="0"/>
              <a:t>It is possible to change these apps running on Android platform or iOS Simulators by modifying the compiled </a:t>
            </a:r>
            <a:r>
              <a:rPr lang="en-AU" b="1" dirty="0" err="1" smtClean="0"/>
              <a:t>Phoneword.UITest.config</a:t>
            </a:r>
            <a:r>
              <a:rPr lang="en-AU" dirty="0" smtClean="0"/>
              <a:t> (from </a:t>
            </a:r>
            <a:r>
              <a:rPr lang="en-AU" dirty="0" err="1" smtClean="0"/>
              <a:t>App.config</a:t>
            </a:r>
            <a:r>
              <a:rPr lang="en-AU" dirty="0" smtClean="0"/>
              <a:t>) to </a:t>
            </a:r>
            <a:r>
              <a:rPr lang="en-AU" dirty="0"/>
              <a:t>change the loaded assembly</a:t>
            </a:r>
          </a:p>
          <a:p>
            <a:r>
              <a:rPr lang="en-AU" dirty="0"/>
              <a:t>Customised partial classes like </a:t>
            </a:r>
            <a:r>
              <a:rPr lang="en-AU" dirty="0" err="1" smtClean="0"/>
              <a:t>TestFeature.cs</a:t>
            </a:r>
            <a:r>
              <a:rPr lang="en-AU" dirty="0" smtClean="0"/>
              <a:t> </a:t>
            </a:r>
            <a:r>
              <a:rPr lang="en-AU" dirty="0"/>
              <a:t>shall inherit </a:t>
            </a:r>
            <a:r>
              <a:rPr lang="en-AU" dirty="0" err="1"/>
              <a:t>FeatureBase</a:t>
            </a:r>
            <a:r>
              <a:rPr lang="en-AU" dirty="0"/>
              <a:t>, </a:t>
            </a:r>
            <a:r>
              <a:rPr lang="en-AU" b="1" dirty="0"/>
              <a:t>defining test methods without attribute of [</a:t>
            </a:r>
            <a:r>
              <a:rPr lang="en-AU" b="1" dirty="0" err="1"/>
              <a:t>TestFixture</a:t>
            </a:r>
            <a:r>
              <a:rPr lang="en-AU" b="1" dirty="0"/>
              <a:t>]</a:t>
            </a:r>
            <a:r>
              <a:rPr lang="en-AU" dirty="0"/>
              <a:t>.</a:t>
            </a:r>
          </a:p>
          <a:p>
            <a:r>
              <a:rPr lang="en-AU" dirty="0"/>
              <a:t>Extended classes like </a:t>
            </a:r>
            <a:r>
              <a:rPr lang="en-AU" dirty="0" err="1" smtClean="0"/>
              <a:t>Android_TestFeature</a:t>
            </a:r>
            <a:r>
              <a:rPr lang="en-AU" dirty="0" smtClean="0"/>
              <a:t> </a:t>
            </a:r>
            <a:r>
              <a:rPr lang="en-AU" dirty="0"/>
              <a:t>: </a:t>
            </a:r>
            <a:r>
              <a:rPr lang="en-AU" dirty="0" err="1" smtClean="0"/>
              <a:t>TestFeature</a:t>
            </a:r>
            <a:r>
              <a:rPr lang="en-AU" dirty="0" smtClean="0"/>
              <a:t> </a:t>
            </a:r>
            <a:r>
              <a:rPr lang="en-AU" dirty="0"/>
              <a:t>shall </a:t>
            </a:r>
            <a:r>
              <a:rPr lang="en-AU" b="1" dirty="0"/>
              <a:t>specify device details with attribute of [</a:t>
            </a:r>
            <a:r>
              <a:rPr lang="en-AU" b="1" dirty="0" err="1"/>
              <a:t>TestFixture</a:t>
            </a:r>
            <a:r>
              <a:rPr lang="en-AU" b="1" dirty="0"/>
              <a:t>] and [Category]s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080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UI Test Development Procedure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44746" cy="379730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AU" dirty="0"/>
              <a:t>Defines interfaces of the activities/fragments/views to abstract the UI layout of Android/iOS applications under test.</a:t>
            </a:r>
          </a:p>
          <a:p>
            <a:pPr>
              <a:buFont typeface="+mj-lt"/>
              <a:buAutoNum type="arabicPeriod"/>
            </a:pPr>
            <a:r>
              <a:rPr lang="en-AU" dirty="0"/>
              <a:t>Implements these interfaces as solid classes.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/>
              <a:t>Preferably, both </a:t>
            </a:r>
            <a:r>
              <a:rPr lang="en-AU" dirty="0" err="1"/>
              <a:t>Andorid</a:t>
            </a:r>
            <a:r>
              <a:rPr lang="en-AU" dirty="0"/>
              <a:t> and iOS applications use the same identifiers to define the UI layouts ('id' for Android, '</a:t>
            </a:r>
            <a:r>
              <a:rPr lang="en-AU" dirty="0" err="1"/>
              <a:t>AccessibilityIdentifier</a:t>
            </a:r>
            <a:r>
              <a:rPr lang="en-AU" dirty="0"/>
              <a:t>' for iOS</a:t>
            </a:r>
            <a:r>
              <a:rPr lang="en-AU" dirty="0" smtClean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For </a:t>
            </a:r>
            <a:r>
              <a:rPr lang="en-AU" dirty="0" err="1" smtClean="0"/>
              <a:t>Xamarin.Forms</a:t>
            </a:r>
            <a:r>
              <a:rPr lang="en-AU" dirty="0" smtClean="0"/>
              <a:t>, </a:t>
            </a:r>
            <a:r>
              <a:rPr lang="en-AU" dirty="0" err="1" smtClean="0"/>
              <a:t>AutomationId</a:t>
            </a:r>
            <a:r>
              <a:rPr lang="en-AU" dirty="0" smtClean="0"/>
              <a:t> is not working!</a:t>
            </a:r>
            <a:endParaRPr lang="en-A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/>
              <a:t>To cope with the differences between Android and iOS applications, extended classes with </a:t>
            </a:r>
            <a:r>
              <a:rPr lang="en-AU" dirty="0" err="1"/>
              <a:t>overriden</a:t>
            </a:r>
            <a:r>
              <a:rPr lang="en-AU" dirty="0"/>
              <a:t> getters could be </a:t>
            </a:r>
            <a:r>
              <a:rPr lang="en-AU" dirty="0" smtClean="0"/>
              <a:t>helpful.</a:t>
            </a:r>
            <a:endParaRPr lang="en-A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/>
              <a:t>Some Dynamic Injection means could then be used to load the correct class to the common interface based on application platform (iOS or Android).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/>
              <a:t>BaseScreen</a:t>
            </a:r>
            <a:r>
              <a:rPr lang="en-AU" dirty="0"/>
              <a:t> could be used as common base class to share common functions/variables like the </a:t>
            </a:r>
            <a:r>
              <a:rPr lang="en-AU" dirty="0" err="1"/>
              <a:t>signuature</a:t>
            </a:r>
            <a:r>
              <a:rPr lang="en-AU" dirty="0"/>
              <a:t> of </a:t>
            </a:r>
            <a:r>
              <a:rPr lang="en-AU" dirty="0" err="1" smtClean="0"/>
              <a:t>PhonewordScreen</a:t>
            </a:r>
            <a:r>
              <a:rPr lang="en-AU" dirty="0"/>
              <a:t>: </a:t>
            </a:r>
            <a:endParaRPr lang="en-AU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/>
              <a:t>public </a:t>
            </a:r>
            <a:r>
              <a:rPr lang="en-AU" dirty="0"/>
              <a:t>class </a:t>
            </a:r>
            <a:r>
              <a:rPr lang="en-AU" dirty="0" err="1" smtClean="0"/>
              <a:t>PhonewordScreen</a:t>
            </a:r>
            <a:r>
              <a:rPr lang="en-AU" dirty="0" smtClean="0"/>
              <a:t> </a:t>
            </a:r>
            <a:r>
              <a:rPr lang="en-AU" dirty="0"/>
              <a:t>: </a:t>
            </a:r>
            <a:r>
              <a:rPr lang="en-AU" dirty="0" err="1"/>
              <a:t>BaseScreen</a:t>
            </a:r>
            <a:r>
              <a:rPr lang="en-AU" dirty="0"/>
              <a:t>, </a:t>
            </a:r>
            <a:r>
              <a:rPr lang="en-AU" dirty="0" err="1" smtClean="0"/>
              <a:t>IPhonewordScreen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853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UI Test Development Procedure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16756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 startAt="3"/>
            </a:pPr>
            <a:r>
              <a:rPr lang="en-AU" dirty="0" err="1"/>
              <a:t>SpecFlow</a:t>
            </a:r>
            <a:r>
              <a:rPr lang="en-AU" dirty="0"/>
              <a:t> Features shall then be defined to outline the test execution context, test cases, general steps and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/>
              <a:t>'</a:t>
            </a:r>
            <a:r>
              <a:rPr lang="en-AU" dirty="0" err="1"/>
              <a:t>FeatureBase.cs</a:t>
            </a:r>
            <a:r>
              <a:rPr lang="en-AU" dirty="0"/>
              <a:t>' could be used as base class of all feature definitions to get common methods, variables and test fixture definitions.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/>
              <a:t>[</a:t>
            </a:r>
            <a:r>
              <a:rPr lang="en-AU" dirty="0" err="1"/>
              <a:t>TestFixture</a:t>
            </a:r>
            <a:r>
              <a:rPr lang="en-AU" dirty="0"/>
              <a:t>] of </a:t>
            </a:r>
            <a:r>
              <a:rPr lang="en-AU" b="1" dirty="0"/>
              <a:t>NUnit 2 </a:t>
            </a:r>
            <a:r>
              <a:rPr lang="en-AU" dirty="0"/>
              <a:t>is used to decorate the Feature classes that would be instantiated as a set of tests on specific Android/iOS devices with different arguments. </a:t>
            </a:r>
            <a:r>
              <a:rPr lang="en-AU" dirty="0" err="1"/>
              <a:t>FeatureBase</a:t>
            </a:r>
            <a:r>
              <a:rPr lang="en-AU" dirty="0"/>
              <a:t> class defines multiple constructors that would be used by the NUnit2 test runner to construct test fixtures.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Calling </a:t>
            </a:r>
            <a:r>
              <a:rPr lang="en-AU" dirty="0" err="1" smtClean="0"/>
              <a:t>StartApp</a:t>
            </a:r>
            <a:r>
              <a:rPr lang="en-AU" dirty="0"/>
              <a:t>() </a:t>
            </a:r>
            <a:r>
              <a:rPr lang="en-AU" dirty="0" smtClean="0"/>
              <a:t>in </a:t>
            </a:r>
            <a:r>
              <a:rPr lang="en-AU" dirty="0" err="1" smtClean="0"/>
              <a:t>BaseFeature</a:t>
            </a:r>
            <a:r>
              <a:rPr lang="en-AU" dirty="0" smtClean="0"/>
              <a:t> </a:t>
            </a:r>
            <a:r>
              <a:rPr lang="en-AU" dirty="0"/>
              <a:t>is the most critical </a:t>
            </a:r>
            <a:r>
              <a:rPr lang="en-AU" dirty="0" smtClean="0"/>
              <a:t>step to launch the test app, which would use different service logic defined in </a:t>
            </a:r>
            <a:r>
              <a:rPr lang="en-AU" dirty="0" err="1" smtClean="0"/>
              <a:t>Extensions.cs</a:t>
            </a:r>
            <a:r>
              <a:rPr lang="en-AU" dirty="0" smtClean="0"/>
              <a:t> to get the right device and app to run tests.</a:t>
            </a:r>
            <a:endParaRPr lang="en-A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/>
              <a:t>To support </a:t>
            </a:r>
            <a:r>
              <a:rPr lang="en-AU" dirty="0" err="1"/>
              <a:t>NUnit</a:t>
            </a:r>
            <a:r>
              <a:rPr lang="en-AU" dirty="0"/>
              <a:t>-Console command with arguments to specify test fixtures by their fully qualified names, the above features could be extended to classes like "</a:t>
            </a:r>
            <a:r>
              <a:rPr lang="en-AU" dirty="0" smtClean="0"/>
              <a:t>iOS91_TestFeature</a:t>
            </a:r>
            <a:r>
              <a:rPr lang="en-AU" dirty="0"/>
              <a:t>" that has constructors without parameters. Decorated with "</a:t>
            </a:r>
            <a:r>
              <a:rPr lang="en-AU" b="1" dirty="0" err="1"/>
              <a:t>TestFixtureAttribute</a:t>
            </a:r>
            <a:r>
              <a:rPr lang="en-AU" dirty="0"/>
              <a:t>" and "</a:t>
            </a:r>
            <a:r>
              <a:rPr lang="en-AU" b="1" dirty="0" err="1"/>
              <a:t>CategoryAttribute</a:t>
            </a:r>
            <a:r>
              <a:rPr lang="en-AU" dirty="0"/>
              <a:t>", these extended classes/fixtures would specify a full set of Xamarin UI Automation tests on specific devices/simulators/emulators.</a:t>
            </a:r>
          </a:p>
          <a:p>
            <a:pPr>
              <a:buFont typeface="+mj-lt"/>
              <a:buAutoNum type="arabicPeriod" startAt="3"/>
            </a:pPr>
            <a:r>
              <a:rPr lang="en-AU" dirty="0"/>
              <a:t>Steps shall then be generated as normal </a:t>
            </a:r>
            <a:r>
              <a:rPr lang="en-AU" dirty="0" err="1"/>
              <a:t>SpecFlow</a:t>
            </a:r>
            <a:r>
              <a:rPr lang="en-AU" dirty="0"/>
              <a:t> test development.</a:t>
            </a:r>
          </a:p>
        </p:txBody>
      </p:sp>
    </p:spTree>
    <p:extLst>
      <p:ext uri="{BB962C8B-B14F-4D97-AF65-F5344CB8AC3E}">
        <p14:creationId xmlns:p14="http://schemas.microsoft.com/office/powerpoint/2010/main" val="1444485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5200</TotalTime>
  <Words>1586</Words>
  <Application>Microsoft Macintosh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Century Gothic</vt:lpstr>
      <vt:lpstr>Consolas</vt:lpstr>
      <vt:lpstr>Mangal</vt:lpstr>
      <vt:lpstr>Wingdings</vt:lpstr>
      <vt:lpstr>Wingdings 3</vt:lpstr>
      <vt:lpstr>Arial</vt:lpstr>
      <vt:lpstr>Ion Boardroom</vt:lpstr>
      <vt:lpstr>Xamarin UITest for Mobile Automation </vt:lpstr>
      <vt:lpstr>Content</vt:lpstr>
      <vt:lpstr>Xamarin.UITest Overview – 1</vt:lpstr>
      <vt:lpstr>Xamarin.UITest Overivew –2</vt:lpstr>
      <vt:lpstr>Prerequisites &amp; Environment Setup</vt:lpstr>
      <vt:lpstr>Project Structure - 1</vt:lpstr>
      <vt:lpstr>Project Structure - 2</vt:lpstr>
      <vt:lpstr>UI Test Development Procedure - 1</vt:lpstr>
      <vt:lpstr>UI Test Development Procedure - 2</vt:lpstr>
      <vt:lpstr>Running UI Tests Locally from GUI</vt:lpstr>
      <vt:lpstr>Running UI Tests in Cloud from GUI</vt:lpstr>
      <vt:lpstr>Running UI Tests in Cloud from GUI – Sample Result View</vt:lpstr>
      <vt:lpstr>Running Tests in Cloud with command -1</vt:lpstr>
      <vt:lpstr>Running Tests in Cloud with command -2</vt:lpstr>
      <vt:lpstr>Running Tests Locally with Command</vt:lpstr>
      <vt:lpstr>Trouble-shooting</vt:lpstr>
      <vt:lpstr>Demo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ZeroClick UI Testing Framework with Xamarin</dc:title>
  <dc:creator>Administrator</dc:creator>
  <cp:lastModifiedBy>William Jiang</cp:lastModifiedBy>
  <cp:revision>49</cp:revision>
  <dcterms:created xsi:type="dcterms:W3CDTF">2016-09-04T23:32:02Z</dcterms:created>
  <dcterms:modified xsi:type="dcterms:W3CDTF">2016-11-28T04:48:42Z</dcterms:modified>
</cp:coreProperties>
</file>