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87"/>
  </p:normalViewPr>
  <p:slideViewPr>
    <p:cSldViewPr snapToGrid="0" snapToObjects="1">
      <p:cViewPr varScale="1">
        <p:scale>
          <a:sx n="84" d="100"/>
          <a:sy n="84" d="100"/>
        </p:scale>
        <p:origin x="2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Silent</c:v>
                </c:pt>
              </c:strCache>
            </c:strRef>
          </c:tx>
          <c:spPr>
            <a:solidFill>
              <a:schemeClr val="accent1"/>
            </a:solidFill>
            <a:ln>
              <a:noFill/>
            </a:ln>
            <a:effectLst/>
          </c:spPr>
          <c:invertIfNegative val="0"/>
          <c:cat>
            <c:strRef>
              <c:f>Sheet1!$A$2:$A$3</c:f>
              <c:strCache>
                <c:ptCount val="2"/>
                <c:pt idx="0">
                  <c:v>Same</c:v>
                </c:pt>
                <c:pt idx="1">
                  <c:v>Different</c:v>
                </c:pt>
              </c:strCache>
            </c:strRef>
          </c:cat>
          <c:val>
            <c:numRef>
              <c:f>Sheet1!$B$2:$B$3</c:f>
              <c:numCache>
                <c:formatCode>General</c:formatCode>
                <c:ptCount val="2"/>
                <c:pt idx="0">
                  <c:v>15.0</c:v>
                </c:pt>
                <c:pt idx="1">
                  <c:v>20.0</c:v>
                </c:pt>
              </c:numCache>
            </c:numRef>
          </c:val>
        </c:ser>
        <c:ser>
          <c:idx val="1"/>
          <c:order val="1"/>
          <c:tx>
            <c:strRef>
              <c:f>Sheet1!$C$1</c:f>
              <c:strCache>
                <c:ptCount val="1"/>
                <c:pt idx="0">
                  <c:v>Aloud</c:v>
                </c:pt>
              </c:strCache>
            </c:strRef>
          </c:tx>
          <c:spPr>
            <a:solidFill>
              <a:schemeClr val="accent2"/>
            </a:solidFill>
            <a:ln>
              <a:noFill/>
            </a:ln>
            <a:effectLst/>
          </c:spPr>
          <c:invertIfNegative val="0"/>
          <c:cat>
            <c:strRef>
              <c:f>Sheet1!$A$2:$A$3</c:f>
              <c:strCache>
                <c:ptCount val="2"/>
                <c:pt idx="0">
                  <c:v>Same</c:v>
                </c:pt>
                <c:pt idx="1">
                  <c:v>Different</c:v>
                </c:pt>
              </c:strCache>
            </c:strRef>
          </c:cat>
          <c:val>
            <c:numRef>
              <c:f>Sheet1!$C$2:$C$3</c:f>
              <c:numCache>
                <c:formatCode>General</c:formatCode>
                <c:ptCount val="2"/>
                <c:pt idx="0">
                  <c:v>20.0</c:v>
                </c:pt>
                <c:pt idx="1">
                  <c:v>20.0</c:v>
                </c:pt>
              </c:numCache>
            </c:numRef>
          </c:val>
        </c:ser>
        <c:dLbls>
          <c:showLegendKey val="0"/>
          <c:showVal val="0"/>
          <c:showCatName val="0"/>
          <c:showSerName val="0"/>
          <c:showPercent val="0"/>
          <c:showBubbleSize val="0"/>
        </c:dLbls>
        <c:gapWidth val="219"/>
        <c:overlap val="-27"/>
        <c:axId val="-741792368"/>
        <c:axId val="-741790048"/>
      </c:barChart>
      <c:catAx>
        <c:axId val="-741792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1790048"/>
        <c:crosses val="autoZero"/>
        <c:auto val="1"/>
        <c:lblAlgn val="ctr"/>
        <c:lblOffset val="100"/>
        <c:noMultiLvlLbl val="0"/>
      </c:catAx>
      <c:valAx>
        <c:axId val="-741790048"/>
        <c:scaling>
          <c:orientation val="minMax"/>
        </c:scaling>
        <c:delete val="0"/>
        <c:axPos val="l"/>
        <c:majorGridlines>
          <c:spPr>
            <a:ln w="9525" cap="flat" cmpd="sng" algn="ctr">
              <a:solidFill>
                <a:schemeClr val="tx1">
                  <a:lumMod val="15000"/>
                  <a:lumOff val="85000"/>
                </a:schemeClr>
              </a:solidFill>
              <a:round/>
            </a:ln>
            <a:effectLst/>
          </c:spPr>
        </c:majorGridlines>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17923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25416C-4442-E240-B835-DD56D6AC34DA}" type="datetimeFigureOut">
              <a:rPr lang="en-US" smtClean="0"/>
              <a:t>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AA10C-F8D3-E04B-9BC5-543271CC18F5}" type="slidenum">
              <a:rPr lang="en-US" smtClean="0"/>
              <a:t>‹#›</a:t>
            </a:fld>
            <a:endParaRPr lang="en-US"/>
          </a:p>
        </p:txBody>
      </p:sp>
    </p:spTree>
    <p:extLst>
      <p:ext uri="{BB962C8B-B14F-4D97-AF65-F5344CB8AC3E}">
        <p14:creationId xmlns:p14="http://schemas.microsoft.com/office/powerpoint/2010/main" val="646182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25416C-4442-E240-B835-DD56D6AC34DA}" type="datetimeFigureOut">
              <a:rPr lang="en-US" smtClean="0"/>
              <a:t>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AA10C-F8D3-E04B-9BC5-543271CC18F5}" type="slidenum">
              <a:rPr lang="en-US" smtClean="0"/>
              <a:t>‹#›</a:t>
            </a:fld>
            <a:endParaRPr lang="en-US"/>
          </a:p>
        </p:txBody>
      </p:sp>
    </p:spTree>
    <p:extLst>
      <p:ext uri="{BB962C8B-B14F-4D97-AF65-F5344CB8AC3E}">
        <p14:creationId xmlns:p14="http://schemas.microsoft.com/office/powerpoint/2010/main" val="2103849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25416C-4442-E240-B835-DD56D6AC34DA}" type="datetimeFigureOut">
              <a:rPr lang="en-US" smtClean="0"/>
              <a:t>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AA10C-F8D3-E04B-9BC5-543271CC18F5}" type="slidenum">
              <a:rPr lang="en-US" smtClean="0"/>
              <a:t>‹#›</a:t>
            </a:fld>
            <a:endParaRPr lang="en-US"/>
          </a:p>
        </p:txBody>
      </p:sp>
    </p:spTree>
    <p:extLst>
      <p:ext uri="{BB962C8B-B14F-4D97-AF65-F5344CB8AC3E}">
        <p14:creationId xmlns:p14="http://schemas.microsoft.com/office/powerpoint/2010/main" val="107486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25416C-4442-E240-B835-DD56D6AC34DA}" type="datetimeFigureOut">
              <a:rPr lang="en-US" smtClean="0"/>
              <a:t>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AA10C-F8D3-E04B-9BC5-543271CC18F5}" type="slidenum">
              <a:rPr lang="en-US" smtClean="0"/>
              <a:t>‹#›</a:t>
            </a:fld>
            <a:endParaRPr lang="en-US"/>
          </a:p>
        </p:txBody>
      </p:sp>
    </p:spTree>
    <p:extLst>
      <p:ext uri="{BB962C8B-B14F-4D97-AF65-F5344CB8AC3E}">
        <p14:creationId xmlns:p14="http://schemas.microsoft.com/office/powerpoint/2010/main" val="566978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25416C-4442-E240-B835-DD56D6AC34DA}" type="datetimeFigureOut">
              <a:rPr lang="en-US" smtClean="0"/>
              <a:t>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AA10C-F8D3-E04B-9BC5-543271CC18F5}" type="slidenum">
              <a:rPr lang="en-US" smtClean="0"/>
              <a:t>‹#›</a:t>
            </a:fld>
            <a:endParaRPr lang="en-US"/>
          </a:p>
        </p:txBody>
      </p:sp>
    </p:spTree>
    <p:extLst>
      <p:ext uri="{BB962C8B-B14F-4D97-AF65-F5344CB8AC3E}">
        <p14:creationId xmlns:p14="http://schemas.microsoft.com/office/powerpoint/2010/main" val="828825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25416C-4442-E240-B835-DD56D6AC34DA}" type="datetimeFigureOut">
              <a:rPr lang="en-US" smtClean="0"/>
              <a:t>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AA10C-F8D3-E04B-9BC5-543271CC18F5}" type="slidenum">
              <a:rPr lang="en-US" smtClean="0"/>
              <a:t>‹#›</a:t>
            </a:fld>
            <a:endParaRPr lang="en-US"/>
          </a:p>
        </p:txBody>
      </p:sp>
    </p:spTree>
    <p:extLst>
      <p:ext uri="{BB962C8B-B14F-4D97-AF65-F5344CB8AC3E}">
        <p14:creationId xmlns:p14="http://schemas.microsoft.com/office/powerpoint/2010/main" val="149139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25416C-4442-E240-B835-DD56D6AC34DA}" type="datetimeFigureOut">
              <a:rPr lang="en-US" smtClean="0"/>
              <a:t>11/6/17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AAA10C-F8D3-E04B-9BC5-543271CC18F5}" type="slidenum">
              <a:rPr lang="en-US" smtClean="0"/>
              <a:t>‹#›</a:t>
            </a:fld>
            <a:endParaRPr lang="en-US"/>
          </a:p>
        </p:txBody>
      </p:sp>
    </p:spTree>
    <p:extLst>
      <p:ext uri="{BB962C8B-B14F-4D97-AF65-F5344CB8AC3E}">
        <p14:creationId xmlns:p14="http://schemas.microsoft.com/office/powerpoint/2010/main" val="452032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25416C-4442-E240-B835-DD56D6AC34DA}" type="datetimeFigureOut">
              <a:rPr lang="en-US" smtClean="0"/>
              <a:t>11/6/17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AAA10C-F8D3-E04B-9BC5-543271CC18F5}" type="slidenum">
              <a:rPr lang="en-US" smtClean="0"/>
              <a:t>‹#›</a:t>
            </a:fld>
            <a:endParaRPr lang="en-US"/>
          </a:p>
        </p:txBody>
      </p:sp>
    </p:spTree>
    <p:extLst>
      <p:ext uri="{BB962C8B-B14F-4D97-AF65-F5344CB8AC3E}">
        <p14:creationId xmlns:p14="http://schemas.microsoft.com/office/powerpoint/2010/main" val="1656584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25416C-4442-E240-B835-DD56D6AC34DA}" type="datetimeFigureOut">
              <a:rPr lang="en-US" smtClean="0"/>
              <a:t>11/6/17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AAA10C-F8D3-E04B-9BC5-543271CC18F5}" type="slidenum">
              <a:rPr lang="en-US" smtClean="0"/>
              <a:t>‹#›</a:t>
            </a:fld>
            <a:endParaRPr lang="en-US"/>
          </a:p>
        </p:txBody>
      </p:sp>
    </p:spTree>
    <p:extLst>
      <p:ext uri="{BB962C8B-B14F-4D97-AF65-F5344CB8AC3E}">
        <p14:creationId xmlns:p14="http://schemas.microsoft.com/office/powerpoint/2010/main" val="95283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25416C-4442-E240-B835-DD56D6AC34DA}" type="datetimeFigureOut">
              <a:rPr lang="en-US" smtClean="0"/>
              <a:t>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AA10C-F8D3-E04B-9BC5-543271CC18F5}" type="slidenum">
              <a:rPr lang="en-US" smtClean="0"/>
              <a:t>‹#›</a:t>
            </a:fld>
            <a:endParaRPr lang="en-US"/>
          </a:p>
        </p:txBody>
      </p:sp>
    </p:spTree>
    <p:extLst>
      <p:ext uri="{BB962C8B-B14F-4D97-AF65-F5344CB8AC3E}">
        <p14:creationId xmlns:p14="http://schemas.microsoft.com/office/powerpoint/2010/main" val="1560501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25416C-4442-E240-B835-DD56D6AC34DA}" type="datetimeFigureOut">
              <a:rPr lang="en-US" smtClean="0"/>
              <a:t>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AA10C-F8D3-E04B-9BC5-543271CC18F5}" type="slidenum">
              <a:rPr lang="en-US" smtClean="0"/>
              <a:t>‹#›</a:t>
            </a:fld>
            <a:endParaRPr lang="en-US"/>
          </a:p>
        </p:txBody>
      </p:sp>
    </p:spTree>
    <p:extLst>
      <p:ext uri="{BB962C8B-B14F-4D97-AF65-F5344CB8AC3E}">
        <p14:creationId xmlns:p14="http://schemas.microsoft.com/office/powerpoint/2010/main" val="1258539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25416C-4442-E240-B835-DD56D6AC34DA}" type="datetimeFigureOut">
              <a:rPr lang="en-US" smtClean="0"/>
              <a:t>11/6/17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AAA10C-F8D3-E04B-9BC5-543271CC18F5}" type="slidenum">
              <a:rPr lang="en-US" smtClean="0"/>
              <a:t>‹#›</a:t>
            </a:fld>
            <a:endParaRPr lang="en-US"/>
          </a:p>
        </p:txBody>
      </p:sp>
    </p:spTree>
    <p:extLst>
      <p:ext uri="{BB962C8B-B14F-4D97-AF65-F5344CB8AC3E}">
        <p14:creationId xmlns:p14="http://schemas.microsoft.com/office/powerpoint/2010/main" val="1208389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Your title</a:t>
            </a:r>
            <a:endParaRPr lang="en-US" dirty="0"/>
          </a:p>
        </p:txBody>
      </p:sp>
      <p:sp>
        <p:nvSpPr>
          <p:cNvPr id="3" name="Subtitle 2"/>
          <p:cNvSpPr>
            <a:spLocks noGrp="1"/>
          </p:cNvSpPr>
          <p:nvPr>
            <p:ph type="subTitle" idx="1"/>
          </p:nvPr>
        </p:nvSpPr>
        <p:spPr/>
        <p:txBody>
          <a:bodyPr/>
          <a:lstStyle/>
          <a:p>
            <a:r>
              <a:rPr lang="en-US" dirty="0" smtClean="0"/>
              <a:t>Your name</a:t>
            </a:r>
            <a:endParaRPr lang="en-US" dirty="0"/>
          </a:p>
        </p:txBody>
      </p:sp>
    </p:spTree>
    <p:extLst>
      <p:ext uri="{BB962C8B-B14F-4D97-AF65-F5344CB8AC3E}">
        <p14:creationId xmlns:p14="http://schemas.microsoft.com/office/powerpoint/2010/main" val="707382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Phenomena/Effect you will research</a:t>
            </a:r>
            <a:endParaRPr lang="en-US" dirty="0"/>
          </a:p>
        </p:txBody>
      </p:sp>
      <p:sp>
        <p:nvSpPr>
          <p:cNvPr id="3" name="Content Placeholder 2"/>
          <p:cNvSpPr>
            <a:spLocks noGrp="1"/>
          </p:cNvSpPr>
          <p:nvPr>
            <p:ph idx="1"/>
          </p:nvPr>
        </p:nvSpPr>
        <p:spPr/>
        <p:txBody>
          <a:bodyPr/>
          <a:lstStyle/>
          <a:p>
            <a:r>
              <a:rPr lang="en-US" dirty="0" smtClean="0"/>
              <a:t>Describe the phenomena, and how it is typically measured</a:t>
            </a:r>
          </a:p>
          <a:p>
            <a:endParaRPr lang="en-US" dirty="0"/>
          </a:p>
          <a:p>
            <a:r>
              <a:rPr lang="en-US" dirty="0" smtClean="0"/>
              <a:t>E.g., The production effect in memory is the finding that memory is better for words that have been read out loud versus silently.</a:t>
            </a:r>
          </a:p>
          <a:p>
            <a:r>
              <a:rPr lang="en-US" dirty="0" smtClean="0"/>
              <a:t>IV = How the word is produced (aloud vs. silent)</a:t>
            </a:r>
          </a:p>
          <a:p>
            <a:r>
              <a:rPr lang="en-US" dirty="0" smtClean="0"/>
              <a:t>DV = memory performance (percent correct, number recalled)</a:t>
            </a:r>
            <a:endParaRPr lang="en-US" dirty="0"/>
          </a:p>
        </p:txBody>
      </p:sp>
    </p:spTree>
    <p:extLst>
      <p:ext uri="{BB962C8B-B14F-4D97-AF65-F5344CB8AC3E}">
        <p14:creationId xmlns:p14="http://schemas.microsoft.com/office/powerpoint/2010/main" val="1472502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theory/idea that explains the effect</a:t>
            </a:r>
            <a:endParaRPr lang="en-US" dirty="0"/>
          </a:p>
        </p:txBody>
      </p:sp>
      <p:sp>
        <p:nvSpPr>
          <p:cNvPr id="3" name="Content Placeholder 2"/>
          <p:cNvSpPr>
            <a:spLocks noGrp="1"/>
          </p:cNvSpPr>
          <p:nvPr>
            <p:ph idx="1"/>
          </p:nvPr>
        </p:nvSpPr>
        <p:spPr/>
        <p:txBody>
          <a:bodyPr/>
          <a:lstStyle/>
          <a:p>
            <a:r>
              <a:rPr lang="en-US" dirty="0" smtClean="0"/>
              <a:t>Describe a theory that explains why the phenomena occurs</a:t>
            </a:r>
          </a:p>
          <a:p>
            <a:r>
              <a:rPr lang="en-US" dirty="0" smtClean="0"/>
              <a:t>E.g., the distinctiveness account of the production effect suggests that saying a word out loud makes it more distinctive compared to other words, this in turn makes produced words more memorable</a:t>
            </a:r>
            <a:endParaRPr lang="en-US" dirty="0"/>
          </a:p>
        </p:txBody>
      </p:sp>
    </p:spTree>
    <p:extLst>
      <p:ext uri="{BB962C8B-B14F-4D97-AF65-F5344CB8AC3E}">
        <p14:creationId xmlns:p14="http://schemas.microsoft.com/office/powerpoint/2010/main" val="659023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proposed manipulation</a:t>
            </a:r>
            <a:endParaRPr lang="en-US" dirty="0"/>
          </a:p>
        </p:txBody>
      </p:sp>
      <p:sp>
        <p:nvSpPr>
          <p:cNvPr id="3" name="Content Placeholder 2"/>
          <p:cNvSpPr>
            <a:spLocks noGrp="1"/>
          </p:cNvSpPr>
          <p:nvPr>
            <p:ph idx="1"/>
          </p:nvPr>
        </p:nvSpPr>
        <p:spPr/>
        <p:txBody>
          <a:bodyPr/>
          <a:lstStyle/>
          <a:p>
            <a:r>
              <a:rPr lang="en-US" dirty="0" smtClean="0"/>
              <a:t>Based on the theory, describe your proposed manipulation that will change (increase or decrease) the effect you are studying</a:t>
            </a:r>
          </a:p>
          <a:p>
            <a:r>
              <a:rPr lang="en-US" dirty="0" smtClean="0"/>
              <a:t>E.g., If the production effect makes memories for more distinctive, then the production effect should improve memory for sets of words that are similar (same category), and not improve memory much for sets of words that are already distinct (different category words).</a:t>
            </a:r>
          </a:p>
        </p:txBody>
      </p:sp>
    </p:spTree>
    <p:extLst>
      <p:ext uri="{BB962C8B-B14F-4D97-AF65-F5344CB8AC3E}">
        <p14:creationId xmlns:p14="http://schemas.microsoft.com/office/powerpoint/2010/main" val="153731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sz="half" idx="1"/>
          </p:nvPr>
        </p:nvSpPr>
        <p:spPr/>
        <p:txBody>
          <a:bodyPr/>
          <a:lstStyle/>
          <a:p>
            <a:r>
              <a:rPr lang="en-US" dirty="0" smtClean="0"/>
              <a:t>Your design (IVs and DVs)</a:t>
            </a:r>
          </a:p>
          <a:p>
            <a:r>
              <a:rPr lang="en-US" dirty="0" smtClean="0"/>
              <a:t>E.g., IV 1 Production (silent vs aloud reading)</a:t>
            </a:r>
          </a:p>
          <a:p>
            <a:r>
              <a:rPr lang="en-US" dirty="0" smtClean="0"/>
              <a:t>IV 2 Word set distinctiveness (same category vs. different category), 30 in each</a:t>
            </a:r>
          </a:p>
          <a:p>
            <a:r>
              <a:rPr lang="en-US" dirty="0" smtClean="0"/>
              <a:t>DV: # of words correctly recalled</a:t>
            </a:r>
            <a:endParaRPr lang="en-US" dirty="0"/>
          </a:p>
        </p:txBody>
      </p:sp>
      <p:sp>
        <p:nvSpPr>
          <p:cNvPr id="4" name="Content Placeholder 3"/>
          <p:cNvSpPr>
            <a:spLocks noGrp="1"/>
          </p:cNvSpPr>
          <p:nvPr>
            <p:ph sz="half" idx="2"/>
          </p:nvPr>
        </p:nvSpPr>
        <p:spPr/>
        <p:txBody>
          <a:bodyPr/>
          <a:lstStyle/>
          <a:p>
            <a:r>
              <a:rPr lang="en-US" dirty="0" smtClean="0"/>
              <a:t>Example of task</a:t>
            </a:r>
          </a:p>
        </p:txBody>
      </p:sp>
      <p:graphicFrame>
        <p:nvGraphicFramePr>
          <p:cNvPr id="6" name="Table 5"/>
          <p:cNvGraphicFramePr>
            <a:graphicFrameLocks noGrp="1"/>
          </p:cNvGraphicFramePr>
          <p:nvPr>
            <p:extLst>
              <p:ext uri="{D42A27DB-BD31-4B8C-83A1-F6EECF244321}">
                <p14:modId xmlns:p14="http://schemas.microsoft.com/office/powerpoint/2010/main" val="139437169"/>
              </p:ext>
            </p:extLst>
          </p:nvPr>
        </p:nvGraphicFramePr>
        <p:xfrm>
          <a:off x="6482080" y="2380826"/>
          <a:ext cx="4871720" cy="3517052"/>
        </p:xfrm>
        <a:graphic>
          <a:graphicData uri="http://schemas.openxmlformats.org/drawingml/2006/table">
            <a:tbl>
              <a:tblPr firstRow="1" bandRow="1">
                <a:tableStyleId>{5C22544A-7EE6-4342-B048-85BDC9FD1C3A}</a:tableStyleId>
              </a:tblPr>
              <a:tblGrid>
                <a:gridCol w="2435860"/>
                <a:gridCol w="2435860"/>
              </a:tblGrid>
              <a:tr h="502436">
                <a:tc>
                  <a:txBody>
                    <a:bodyPr/>
                    <a:lstStyle/>
                    <a:p>
                      <a:r>
                        <a:rPr lang="en-US" dirty="0" smtClean="0"/>
                        <a:t>Same category words</a:t>
                      </a:r>
                      <a:endParaRPr lang="en-US" dirty="0"/>
                    </a:p>
                  </a:txBody>
                  <a:tcPr/>
                </a:tc>
                <a:tc>
                  <a:txBody>
                    <a:bodyPr/>
                    <a:lstStyle/>
                    <a:p>
                      <a:r>
                        <a:rPr lang="en-US" dirty="0" smtClean="0"/>
                        <a:t>Different Category</a:t>
                      </a:r>
                      <a:endParaRPr lang="en-US" dirty="0"/>
                    </a:p>
                  </a:txBody>
                  <a:tcPr/>
                </a:tc>
              </a:tr>
              <a:tr h="502436">
                <a:tc>
                  <a:txBody>
                    <a:bodyPr/>
                    <a:lstStyle/>
                    <a:p>
                      <a:r>
                        <a:rPr lang="en-US" dirty="0" smtClean="0"/>
                        <a:t>Tiger</a:t>
                      </a:r>
                    </a:p>
                  </a:txBody>
                  <a:tcPr/>
                </a:tc>
                <a:tc>
                  <a:txBody>
                    <a:bodyPr/>
                    <a:lstStyle/>
                    <a:p>
                      <a:r>
                        <a:rPr lang="en-US" dirty="0" smtClean="0"/>
                        <a:t>Table</a:t>
                      </a:r>
                      <a:endParaRPr lang="en-US" dirty="0"/>
                    </a:p>
                  </a:txBody>
                  <a:tcPr/>
                </a:tc>
              </a:tr>
              <a:tr h="502436">
                <a:tc>
                  <a:txBody>
                    <a:bodyPr/>
                    <a:lstStyle/>
                    <a:p>
                      <a:r>
                        <a:rPr lang="en-US" dirty="0" smtClean="0"/>
                        <a:t>Cat</a:t>
                      </a:r>
                      <a:endParaRPr lang="en-US" dirty="0"/>
                    </a:p>
                  </a:txBody>
                  <a:tcPr/>
                </a:tc>
                <a:tc>
                  <a:txBody>
                    <a:bodyPr/>
                    <a:lstStyle/>
                    <a:p>
                      <a:r>
                        <a:rPr lang="en-US" dirty="0" smtClean="0"/>
                        <a:t>Car</a:t>
                      </a:r>
                      <a:endParaRPr lang="en-US" dirty="0"/>
                    </a:p>
                  </a:txBody>
                  <a:tcPr/>
                </a:tc>
              </a:tr>
              <a:tr h="502436">
                <a:tc>
                  <a:txBody>
                    <a:bodyPr/>
                    <a:lstStyle/>
                    <a:p>
                      <a:r>
                        <a:rPr lang="en-US" dirty="0" smtClean="0"/>
                        <a:t>Dog</a:t>
                      </a:r>
                      <a:endParaRPr lang="en-US" dirty="0"/>
                    </a:p>
                  </a:txBody>
                  <a:tcPr/>
                </a:tc>
                <a:tc>
                  <a:txBody>
                    <a:bodyPr/>
                    <a:lstStyle/>
                    <a:p>
                      <a:r>
                        <a:rPr lang="en-US" dirty="0" smtClean="0"/>
                        <a:t>Justice</a:t>
                      </a:r>
                      <a:endParaRPr lang="en-US" dirty="0"/>
                    </a:p>
                  </a:txBody>
                  <a:tcPr/>
                </a:tc>
              </a:tr>
              <a:tr h="502436">
                <a:tc>
                  <a:txBody>
                    <a:bodyPr/>
                    <a:lstStyle/>
                    <a:p>
                      <a:r>
                        <a:rPr lang="en-US" dirty="0" smtClean="0"/>
                        <a:t>Kitten</a:t>
                      </a:r>
                      <a:endParaRPr lang="en-US" dirty="0"/>
                    </a:p>
                  </a:txBody>
                  <a:tcPr/>
                </a:tc>
                <a:tc>
                  <a:txBody>
                    <a:bodyPr/>
                    <a:lstStyle/>
                    <a:p>
                      <a:r>
                        <a:rPr lang="en-US" dirty="0" smtClean="0"/>
                        <a:t>House</a:t>
                      </a:r>
                      <a:endParaRPr lang="en-US" dirty="0"/>
                    </a:p>
                  </a:txBody>
                  <a:tcPr/>
                </a:tc>
              </a:tr>
              <a:tr h="502436">
                <a:tc>
                  <a:txBody>
                    <a:bodyPr/>
                    <a:lstStyle/>
                    <a:p>
                      <a:r>
                        <a:rPr lang="en-US" dirty="0" smtClean="0"/>
                        <a:t>Lion</a:t>
                      </a:r>
                      <a:endParaRPr lang="en-US" dirty="0"/>
                    </a:p>
                  </a:txBody>
                  <a:tcPr/>
                </a:tc>
                <a:tc>
                  <a:txBody>
                    <a:bodyPr/>
                    <a:lstStyle/>
                    <a:p>
                      <a:r>
                        <a:rPr lang="en-US" dirty="0" smtClean="0"/>
                        <a:t>Moon</a:t>
                      </a:r>
                      <a:endParaRPr lang="en-US" dirty="0"/>
                    </a:p>
                  </a:txBody>
                  <a:tcPr/>
                </a:tc>
              </a:tr>
              <a:tr h="502436">
                <a:tc>
                  <a:txBody>
                    <a:bodyPr/>
                    <a:lstStyle/>
                    <a:p>
                      <a:r>
                        <a:rPr lang="en-US" dirty="0" smtClean="0"/>
                        <a:t>Cow</a:t>
                      </a:r>
                      <a:endParaRPr lang="en-US" dirty="0"/>
                    </a:p>
                  </a:txBody>
                  <a:tcPr/>
                </a:tc>
                <a:tc>
                  <a:txBody>
                    <a:bodyPr/>
                    <a:lstStyle/>
                    <a:p>
                      <a:r>
                        <a:rPr lang="en-US" dirty="0" smtClean="0"/>
                        <a:t>Spoon</a:t>
                      </a:r>
                      <a:endParaRPr lang="en-US" dirty="0"/>
                    </a:p>
                  </a:txBody>
                  <a:tcPr/>
                </a:tc>
              </a:tr>
            </a:tbl>
          </a:graphicData>
        </a:graphic>
      </p:graphicFrame>
    </p:spTree>
    <p:extLst>
      <p:ext uri="{BB962C8B-B14F-4D97-AF65-F5344CB8AC3E}">
        <p14:creationId xmlns:p14="http://schemas.microsoft.com/office/powerpoint/2010/main" val="336423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redicted results</a:t>
            </a:r>
            <a:endParaRPr lang="en-US" dirty="0"/>
          </a:p>
        </p:txBody>
      </p:sp>
      <p:sp>
        <p:nvSpPr>
          <p:cNvPr id="3" name="Content Placeholder 2"/>
          <p:cNvSpPr>
            <a:spLocks noGrp="1"/>
          </p:cNvSpPr>
          <p:nvPr>
            <p:ph sz="half" idx="1"/>
          </p:nvPr>
        </p:nvSpPr>
        <p:spPr/>
        <p:txBody>
          <a:bodyPr/>
          <a:lstStyle/>
          <a:p>
            <a:r>
              <a:rPr lang="en-US" dirty="0" smtClean="0"/>
              <a:t>Describe your predicted results</a:t>
            </a:r>
          </a:p>
          <a:p>
            <a:r>
              <a:rPr lang="en-US" dirty="0" smtClean="0"/>
              <a:t>1 Possible main effect of Production (aloud &gt; silent)</a:t>
            </a:r>
          </a:p>
          <a:p>
            <a:r>
              <a:rPr lang="en-US" dirty="0" smtClean="0"/>
              <a:t>2 Possible main effect of category (different &gt; same</a:t>
            </a:r>
          </a:p>
          <a:p>
            <a:r>
              <a:rPr lang="en-US" dirty="0" smtClean="0"/>
              <a:t>Interaction between production and category : Production effect is larger for same category words than different category words</a:t>
            </a:r>
            <a:endParaRPr lang="en-US" dirty="0"/>
          </a:p>
        </p:txBody>
      </p:sp>
      <p:sp>
        <p:nvSpPr>
          <p:cNvPr id="4" name="Content Placeholder 3"/>
          <p:cNvSpPr>
            <a:spLocks noGrp="1"/>
          </p:cNvSpPr>
          <p:nvPr>
            <p:ph sz="half" idx="2"/>
          </p:nvPr>
        </p:nvSpPr>
        <p:spPr/>
        <p:txBody>
          <a:bodyPr/>
          <a:lstStyle/>
          <a:p>
            <a:r>
              <a:rPr lang="en-US" dirty="0" smtClean="0"/>
              <a:t>Your predicted results</a:t>
            </a:r>
            <a:endParaRPr lang="en-US" dirty="0"/>
          </a:p>
        </p:txBody>
      </p:sp>
      <p:graphicFrame>
        <p:nvGraphicFramePr>
          <p:cNvPr id="5" name="Chart 4"/>
          <p:cNvGraphicFramePr/>
          <p:nvPr>
            <p:extLst>
              <p:ext uri="{D42A27DB-BD31-4B8C-83A1-F6EECF244321}">
                <p14:modId xmlns:p14="http://schemas.microsoft.com/office/powerpoint/2010/main" val="1780335909"/>
              </p:ext>
            </p:extLst>
          </p:nvPr>
        </p:nvGraphicFramePr>
        <p:xfrm>
          <a:off x="6449060" y="2052267"/>
          <a:ext cx="4627880" cy="38980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15968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301</Words>
  <Application>Microsoft Macintosh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Arial</vt:lpstr>
      <vt:lpstr>Office Theme</vt:lpstr>
      <vt:lpstr>Your title</vt:lpstr>
      <vt:lpstr>The Phenomena/Effect you will research</vt:lpstr>
      <vt:lpstr>A theory/idea that explains the effect</vt:lpstr>
      <vt:lpstr>Your proposed manipulation</vt:lpstr>
      <vt:lpstr>Design</vt:lpstr>
      <vt:lpstr>Predicted results</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dc:title>
  <dc:creator>Matthew Crump</dc:creator>
  <cp:lastModifiedBy>Matthew Crump</cp:lastModifiedBy>
  <cp:revision>3</cp:revision>
  <dcterms:created xsi:type="dcterms:W3CDTF">2017-11-06T12:40:44Z</dcterms:created>
  <dcterms:modified xsi:type="dcterms:W3CDTF">2017-11-06T13:04:39Z</dcterms:modified>
</cp:coreProperties>
</file>