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32" r:id="rId3"/>
    <p:sldId id="344" r:id="rId4"/>
    <p:sldId id="346" r:id="rId5"/>
    <p:sldId id="345" r:id="rId6"/>
    <p:sldId id="347" r:id="rId7"/>
    <p:sldId id="348" r:id="rId8"/>
    <p:sldId id="349" r:id="rId9"/>
    <p:sldId id="354" r:id="rId10"/>
    <p:sldId id="350" r:id="rId11"/>
    <p:sldId id="351" r:id="rId12"/>
    <p:sldId id="352" r:id="rId13"/>
    <p:sldId id="353" r:id="rId14"/>
    <p:sldId id="357" r:id="rId15"/>
    <p:sldId id="356" r:id="rId16"/>
    <p:sldId id="358" r:id="rId17"/>
    <p:sldId id="355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84" d="100"/>
          <a:sy n="84" d="100"/>
        </p:scale>
        <p:origin x="141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D551F-FB58-41DD-A7F1-A612615D6D5B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F343F-7856-4613-B503-18904B793B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308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0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00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83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1">
                <a:latin typeface="Comic Sans MS" panose="030F0702030302020204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2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060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4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31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7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2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830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5994E-E3AD-48EE-9CDE-8C099B7DF0AE}" type="datetimeFigureOut">
              <a:rPr lang="es-MX" smtClean="0"/>
              <a:t>11/11/2015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379741"/>
            <a:ext cx="9144000" cy="1587"/>
          </a:xfrm>
          <a:prstGeom prst="line">
            <a:avLst/>
          </a:prstGeom>
          <a:noFill/>
          <a:ln w="8572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67650" y="5901233"/>
            <a:ext cx="1276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721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FS.html" TargetMode="External"/><Relationship Id="rId2" Type="http://schemas.openxmlformats.org/officeDocument/2006/relationships/hyperlink" Target="https://www.cs.usfca.edu/~galles/visualization/DF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gif"/><Relationship Id="rId5" Type="http://schemas.openxmlformats.org/officeDocument/2006/relationships/image" Target="../media/image28.gif"/><Relationship Id="rId4" Type="http://schemas.openxmlformats.org/officeDocument/2006/relationships/image" Target="../media/image2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9512" y="0"/>
            <a:ext cx="8640960" cy="6093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 smtClean="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Microsoft Sans Serif" panose="020B0604020202020204" pitchFamily="34" charset="0"/>
              </a:rPr>
              <a:t>Data </a:t>
            </a:r>
            <a:r>
              <a:rPr lang="es-MX" sz="4800" b="1" dirty="0" err="1" smtClean="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Microsoft Sans Serif" panose="020B0604020202020204" pitchFamily="34" charset="0"/>
              </a:rPr>
              <a:t>Structures</a:t>
            </a:r>
            <a:endParaRPr lang="es-MX" sz="4800" b="1" dirty="0" smtClean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Microsoft Sans Serif" panose="020B0604020202020204" pitchFamily="34" charset="0"/>
            </a:endParaRPr>
          </a:p>
          <a:p>
            <a:endParaRPr lang="es-MX" sz="2400" b="1" dirty="0" smtClean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Microsoft Sans Serif" panose="020B0604020202020204" pitchFamily="34" charset="0"/>
            </a:endParaRPr>
          </a:p>
          <a:p>
            <a:r>
              <a:rPr lang="es-MX" sz="3600" b="1" dirty="0" err="1" smtClean="0">
                <a:latin typeface="Comic Sans MS" panose="030F0702030302020204" pitchFamily="66" charset="0"/>
              </a:rPr>
              <a:t>Graphs</a:t>
            </a:r>
            <a:endParaRPr lang="es-MX" sz="3600" b="1" dirty="0" smtClean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Microsoft Sans Serif" panose="020B0604020202020204" pitchFamily="34" charset="0"/>
            </a:endParaRPr>
          </a:p>
          <a:p>
            <a:endParaRPr lang="es-MX" sz="3600" b="1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Microsoft Sans Serif" panose="020B0604020202020204" pitchFamily="34" charset="0"/>
            </a:endParaRPr>
          </a:p>
          <a:p>
            <a:endParaRPr lang="es-MX" sz="3600" b="1" dirty="0" smtClean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Microsoft Sans Serif" panose="020B0604020202020204" pitchFamily="34" charset="0"/>
            </a:endParaRPr>
          </a:p>
          <a:p>
            <a:endParaRPr lang="es-MX" sz="3600" b="1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Microsoft Sans Serif" panose="020B0604020202020204" pitchFamily="34" charset="0"/>
            </a:endParaRPr>
          </a:p>
          <a:p>
            <a:endParaRPr lang="es-MX" sz="3600" b="1" dirty="0" smtClean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Microsoft Sans Serif" panose="020B0604020202020204" pitchFamily="34" charset="0"/>
            </a:endParaRPr>
          </a:p>
          <a:p>
            <a:endParaRPr lang="es-MX" sz="3600" b="1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Microsoft Sans Serif" panose="020B0604020202020204" pitchFamily="34" charset="0"/>
            </a:endParaRPr>
          </a:p>
          <a:p>
            <a:r>
              <a:rPr lang="es-MX" sz="3600" b="1" dirty="0" smtClean="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Microsoft Sans Serif" panose="020B0604020202020204" pitchFamily="34" charset="0"/>
              </a:rPr>
              <a:t>Ingrid Kirschning</a:t>
            </a:r>
            <a:endParaRPr lang="es-MX" sz="8000" b="1" dirty="0" smtClean="0">
              <a:latin typeface="Comic Sans MS" panose="030F0702030302020204" pitchFamily="66" charset="0"/>
              <a:cs typeface="Microsoft Sans Serif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0" t="18500" r="15350" b="14300"/>
          <a:stretch/>
        </p:blipFill>
        <p:spPr>
          <a:xfrm>
            <a:off x="3419872" y="2420888"/>
            <a:ext cx="2160240" cy="212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4000">
        <p14:honeycomb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Clases of </a:t>
            </a:r>
            <a:r>
              <a:rPr lang="es-MX" dirty="0" err="1" smtClean="0"/>
              <a:t>Directed</a:t>
            </a:r>
            <a:r>
              <a:rPr lang="es-MX" dirty="0" smtClean="0"/>
              <a:t> </a:t>
            </a:r>
            <a:r>
              <a:rPr lang="es-MX" dirty="0" err="1" smtClean="0"/>
              <a:t>Graphs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symmetric graph is a directed graph in which for every arrow that belongs to it, the corresponding inversed arrow also belongs to it.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symmetric, </a:t>
            </a:r>
            <a:r>
              <a:rPr lang="en-US" dirty="0" err="1"/>
              <a:t>loopless</a:t>
            </a:r>
            <a:r>
              <a:rPr lang="en-US" dirty="0"/>
              <a:t> directed graph is equivalent to an undirected graph with the edges replaced by pairs of inversed arrows; thus the number of edges is equal to the number of arrows halved.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15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229600" cy="5776665"/>
          </a:xfrm>
        </p:spPr>
        <p:txBody>
          <a:bodyPr>
            <a:normAutofit fontScale="92500"/>
          </a:bodyPr>
          <a:lstStyle/>
          <a:p>
            <a:r>
              <a:rPr lang="en-US" dirty="0"/>
              <a:t>An </a:t>
            </a:r>
            <a:r>
              <a:rPr lang="en-US" b="1" dirty="0"/>
              <a:t>directed acyclic graph </a:t>
            </a:r>
            <a:r>
              <a:rPr lang="en-US" dirty="0"/>
              <a:t>is a directed graph with no directed cycles.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Special </a:t>
            </a:r>
            <a:r>
              <a:rPr lang="en-US" dirty="0"/>
              <a:t>cases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 err="1" smtClean="0"/>
              <a:t>multitrees</a:t>
            </a:r>
            <a:r>
              <a:rPr lang="en-US" dirty="0" smtClean="0"/>
              <a:t> (no </a:t>
            </a:r>
            <a:r>
              <a:rPr lang="en-US" dirty="0"/>
              <a:t>two directed paths from a single starting vertex meet back at the same ending vertex), </a:t>
            </a:r>
            <a:endParaRPr lang="en-US" dirty="0" smtClean="0"/>
          </a:p>
          <a:p>
            <a:pPr lvl="1"/>
            <a:r>
              <a:rPr lang="en-US" dirty="0" smtClean="0"/>
              <a:t>oriented </a:t>
            </a:r>
            <a:r>
              <a:rPr lang="en-US" dirty="0"/>
              <a:t>trees or </a:t>
            </a:r>
            <a:r>
              <a:rPr lang="en-US" dirty="0" err="1"/>
              <a:t>polytrees</a:t>
            </a:r>
            <a:r>
              <a:rPr lang="en-US" dirty="0"/>
              <a:t> (directed graphs formed by orienting the edges of undirected acyclic graphs), and </a:t>
            </a:r>
            <a:endParaRPr lang="en-US" dirty="0" smtClean="0"/>
          </a:p>
          <a:p>
            <a:pPr lvl="1"/>
            <a:r>
              <a:rPr lang="en-US" dirty="0" smtClean="0"/>
              <a:t>rooted </a:t>
            </a:r>
            <a:r>
              <a:rPr lang="en-US" dirty="0"/>
              <a:t>trees (oriented trees in which all edges of the underlying undirected tree are directed away from the roots).</a:t>
            </a:r>
            <a:endParaRPr lang="es-MX" dirty="0"/>
          </a:p>
        </p:txBody>
      </p:sp>
      <p:pic>
        <p:nvPicPr>
          <p:cNvPr id="7170" name="Picture 2" descr="https://upload.wikimedia.org/wikipedia/commons/thumb/3/39/Directed_acyclic_graph_3.svg/356px-Directed_acyclic_graph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08720"/>
            <a:ext cx="3168352" cy="227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88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tournament</a:t>
            </a:r>
            <a:r>
              <a:rPr lang="en-US" dirty="0"/>
              <a:t> is an oriented graph </a:t>
            </a:r>
            <a:r>
              <a:rPr lang="en-US" dirty="0"/>
              <a:t>in which every pair of distinct vertices is connected by a single directed </a:t>
            </a:r>
            <a:r>
              <a:rPr lang="en-US" dirty="0" smtClean="0"/>
              <a:t>edge.</a:t>
            </a:r>
          </a:p>
          <a:p>
            <a:endParaRPr lang="en-US" dirty="0"/>
          </a:p>
          <a:p>
            <a:r>
              <a:rPr lang="en-US" dirty="0" smtClean="0"/>
              <a:t>Labels: the arcs in graphs usually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re labeled, showing some kind </a:t>
            </a:r>
          </a:p>
          <a:p>
            <a:pPr marL="0" indent="0">
              <a:buNone/>
            </a:pPr>
            <a:r>
              <a:rPr lang="en-US" dirty="0" smtClean="0"/>
              <a:t>of information, such as the cost to traverse that arc ($, distance, etc.)</a:t>
            </a:r>
            <a:endParaRPr lang="es-MX" dirty="0"/>
          </a:p>
        </p:txBody>
      </p:sp>
      <p:pic>
        <p:nvPicPr>
          <p:cNvPr id="8194" name="Picture 2" descr="4-tournamen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7255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28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Traversing</a:t>
            </a:r>
            <a:r>
              <a:rPr lang="es-MX" dirty="0" smtClean="0"/>
              <a:t> </a:t>
            </a:r>
            <a:r>
              <a:rPr lang="es-MX" dirty="0" err="1" smtClean="0"/>
              <a:t>graphs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52" y="1268760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working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graphs</a:t>
            </a:r>
            <a:r>
              <a:rPr lang="es-MX" dirty="0" smtClean="0"/>
              <a:t>,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common</a:t>
            </a:r>
            <a:r>
              <a:rPr lang="es-MX" dirty="0" smtClean="0"/>
              <a:t> to </a:t>
            </a:r>
            <a:r>
              <a:rPr lang="es-MX" dirty="0" err="1" smtClean="0"/>
              <a:t>search</a:t>
            </a:r>
            <a:r>
              <a:rPr lang="es-MX" dirty="0" smtClean="0"/>
              <a:t> a </a:t>
            </a:r>
            <a:r>
              <a:rPr lang="es-MX" dirty="0" err="1" smtClean="0"/>
              <a:t>way</a:t>
            </a:r>
            <a:r>
              <a:rPr lang="es-MX" dirty="0" smtClean="0"/>
              <a:t> to </a:t>
            </a:r>
            <a:r>
              <a:rPr lang="es-MX" dirty="0" err="1" smtClean="0"/>
              <a:t>reach</a:t>
            </a:r>
            <a:r>
              <a:rPr lang="es-MX" dirty="0" smtClean="0"/>
              <a:t> </a:t>
            </a:r>
            <a:r>
              <a:rPr lang="es-MX" dirty="0" err="1" smtClean="0"/>
              <a:t>point</a:t>
            </a:r>
            <a:r>
              <a:rPr lang="es-MX" dirty="0" smtClean="0"/>
              <a:t> B, </a:t>
            </a:r>
            <a:r>
              <a:rPr lang="es-MX" dirty="0" err="1" smtClean="0"/>
              <a:t>starting</a:t>
            </a:r>
            <a:r>
              <a:rPr lang="es-MX" dirty="0" smtClean="0"/>
              <a:t> at </a:t>
            </a:r>
            <a:r>
              <a:rPr lang="es-MX" dirty="0" err="1" smtClean="0"/>
              <a:t>point</a:t>
            </a:r>
            <a:r>
              <a:rPr lang="es-MX" dirty="0" smtClean="0"/>
              <a:t> A, </a:t>
            </a:r>
            <a:r>
              <a:rPr lang="es-MX" dirty="0" err="1" smtClean="0"/>
              <a:t>considering</a:t>
            </a:r>
            <a:r>
              <a:rPr lang="es-MX" dirty="0" smtClean="0"/>
              <a:t> </a:t>
            </a:r>
            <a:r>
              <a:rPr lang="es-MX" dirty="0" err="1" smtClean="0"/>
              <a:t>certain</a:t>
            </a:r>
            <a:r>
              <a:rPr lang="es-MX" dirty="0" smtClean="0"/>
              <a:t> </a:t>
            </a:r>
            <a:r>
              <a:rPr lang="es-MX" dirty="0" err="1" smtClean="0"/>
              <a:t>conditions</a:t>
            </a:r>
            <a:r>
              <a:rPr lang="es-MX" dirty="0" smtClean="0"/>
              <a:t>,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example</a:t>
            </a:r>
            <a:r>
              <a:rPr lang="es-MX" dirty="0" smtClean="0"/>
              <a:t>:</a:t>
            </a:r>
          </a:p>
          <a:p>
            <a:pPr lvl="1"/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shortest</a:t>
            </a:r>
            <a:r>
              <a:rPr lang="es-MX" dirty="0" smtClean="0"/>
              <a:t> </a:t>
            </a:r>
            <a:r>
              <a:rPr lang="es-MX" dirty="0" err="1" smtClean="0"/>
              <a:t>path</a:t>
            </a:r>
            <a:r>
              <a:rPr lang="es-MX" dirty="0" smtClean="0"/>
              <a:t>?</a:t>
            </a:r>
          </a:p>
          <a:p>
            <a:pPr lvl="1"/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cheapest</a:t>
            </a:r>
            <a:r>
              <a:rPr lang="es-MX" dirty="0" smtClean="0"/>
              <a:t> </a:t>
            </a:r>
            <a:r>
              <a:rPr lang="es-MX" dirty="0" err="1" smtClean="0"/>
              <a:t>way</a:t>
            </a:r>
            <a:r>
              <a:rPr lang="es-MX" dirty="0" smtClean="0"/>
              <a:t>?</a:t>
            </a:r>
          </a:p>
          <a:p>
            <a:pPr lvl="1"/>
            <a:r>
              <a:rPr lang="es-MX" dirty="0" err="1" smtClean="0"/>
              <a:t>Whisch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shortest</a:t>
            </a:r>
            <a:r>
              <a:rPr lang="es-MX" dirty="0" smtClean="0"/>
              <a:t> </a:t>
            </a:r>
            <a:r>
              <a:rPr lang="es-MX" dirty="0" err="1" smtClean="0"/>
              <a:t>way</a:t>
            </a:r>
            <a:r>
              <a:rPr lang="es-MX" dirty="0" smtClean="0"/>
              <a:t> </a:t>
            </a:r>
            <a:r>
              <a:rPr lang="es-MX" dirty="0" err="1" smtClean="0"/>
              <a:t>within</a:t>
            </a:r>
            <a:r>
              <a:rPr lang="es-MX" dirty="0" smtClean="0"/>
              <a:t> a </a:t>
            </a:r>
            <a:r>
              <a:rPr lang="es-MX" dirty="0" err="1" smtClean="0"/>
              <a:t>budget</a:t>
            </a:r>
            <a:r>
              <a:rPr lang="es-MX" dirty="0" smtClean="0"/>
              <a:t> of $ X?</a:t>
            </a:r>
          </a:p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algorithms</a:t>
            </a:r>
            <a:r>
              <a:rPr lang="es-MX" dirty="0" smtClean="0"/>
              <a:t> </a:t>
            </a:r>
            <a:r>
              <a:rPr lang="es-MX" dirty="0" err="1" smtClean="0"/>
              <a:t>most</a:t>
            </a:r>
            <a:r>
              <a:rPr lang="es-MX" dirty="0" smtClean="0"/>
              <a:t> </a:t>
            </a:r>
            <a:r>
              <a:rPr lang="es-MX" dirty="0" err="1" smtClean="0"/>
              <a:t>used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directed</a:t>
            </a:r>
            <a:r>
              <a:rPr lang="es-MX" dirty="0" smtClean="0"/>
              <a:t> </a:t>
            </a:r>
            <a:r>
              <a:rPr lang="es-MX" dirty="0" err="1" smtClean="0"/>
              <a:t>graphs</a:t>
            </a:r>
            <a:r>
              <a:rPr lang="es-MX" dirty="0" smtClean="0"/>
              <a:t> are </a:t>
            </a:r>
            <a:r>
              <a:rPr lang="es-MX" dirty="0" err="1" smtClean="0"/>
              <a:t>Dijkstra</a:t>
            </a:r>
            <a:r>
              <a:rPr lang="es-MX" dirty="0" smtClean="0"/>
              <a:t>, Floyd and </a:t>
            </a:r>
            <a:r>
              <a:rPr lang="es-MX" dirty="0" err="1" smtClean="0"/>
              <a:t>Warshall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Other</a:t>
            </a:r>
            <a:r>
              <a:rPr lang="es-MX" dirty="0" smtClean="0"/>
              <a:t> </a:t>
            </a:r>
            <a:r>
              <a:rPr lang="es-MX" dirty="0" err="1" smtClean="0"/>
              <a:t>algorithms</a:t>
            </a:r>
            <a:r>
              <a:rPr lang="es-MX" dirty="0" smtClean="0"/>
              <a:t> </a:t>
            </a:r>
            <a:r>
              <a:rPr lang="es-MX" dirty="0" err="1" smtClean="0"/>
              <a:t>used</a:t>
            </a:r>
            <a:r>
              <a:rPr lang="es-MX" dirty="0" smtClean="0"/>
              <a:t> to </a:t>
            </a:r>
            <a:r>
              <a:rPr lang="es-MX" dirty="0" err="1" smtClean="0"/>
              <a:t>find</a:t>
            </a:r>
            <a:r>
              <a:rPr lang="es-MX" dirty="0" smtClean="0"/>
              <a:t> </a:t>
            </a:r>
            <a:r>
              <a:rPr lang="es-MX" dirty="0" err="1" smtClean="0"/>
              <a:t>spanning</a:t>
            </a:r>
            <a:r>
              <a:rPr lang="es-MX" dirty="0" smtClean="0"/>
              <a:t> </a:t>
            </a:r>
            <a:r>
              <a:rPr lang="es-MX" dirty="0" err="1" smtClean="0"/>
              <a:t>trees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include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nodes</a:t>
            </a:r>
            <a:r>
              <a:rPr lang="es-MX" dirty="0" smtClean="0"/>
              <a:t> at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least</a:t>
            </a:r>
            <a:r>
              <a:rPr lang="es-MX" dirty="0" smtClean="0"/>
              <a:t> </a:t>
            </a:r>
            <a:r>
              <a:rPr lang="es-MX" dirty="0" err="1" smtClean="0"/>
              <a:t>cost</a:t>
            </a:r>
            <a:r>
              <a:rPr lang="es-MX" dirty="0" smtClean="0"/>
              <a:t>, </a:t>
            </a:r>
            <a:r>
              <a:rPr lang="es-MX" dirty="0" err="1" smtClean="0"/>
              <a:t>such</a:t>
            </a:r>
            <a:r>
              <a:rPr lang="es-MX" dirty="0" smtClean="0"/>
              <a:t> as Prim and </a:t>
            </a:r>
            <a:r>
              <a:rPr lang="es-MX" dirty="0" err="1" smtClean="0"/>
              <a:t>Kusrkal</a:t>
            </a:r>
            <a:r>
              <a:rPr lang="es-MX" dirty="0" smtClean="0"/>
              <a:t>. </a:t>
            </a:r>
          </a:p>
          <a:p>
            <a:r>
              <a:rPr lang="es-MX" dirty="0" err="1" smtClean="0"/>
              <a:t>But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many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 </a:t>
            </a:r>
            <a:r>
              <a:rPr lang="es-MX" dirty="0" err="1" smtClean="0"/>
              <a:t>heuristic</a:t>
            </a:r>
            <a:r>
              <a:rPr lang="es-MX" dirty="0" smtClean="0"/>
              <a:t> </a:t>
            </a:r>
            <a:r>
              <a:rPr lang="es-MX" dirty="0" err="1" smtClean="0"/>
              <a:t>methods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accomplish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reasonable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21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Search</a:t>
            </a:r>
            <a:r>
              <a:rPr lang="es-MX" dirty="0" smtClean="0"/>
              <a:t> </a:t>
            </a:r>
            <a:r>
              <a:rPr lang="es-MX" dirty="0" err="1" smtClean="0"/>
              <a:t>Methods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10000"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search</a:t>
            </a:r>
            <a:r>
              <a:rPr lang="es-MX" dirty="0" smtClean="0"/>
              <a:t> </a:t>
            </a:r>
            <a:r>
              <a:rPr lang="es-MX" dirty="0" err="1" smtClean="0"/>
              <a:t>methods</a:t>
            </a:r>
            <a:r>
              <a:rPr lang="es-MX" dirty="0" smtClean="0"/>
              <a:t> are </a:t>
            </a:r>
            <a:r>
              <a:rPr lang="es-MX" dirty="0" err="1" smtClean="0"/>
              <a:t>defined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way</a:t>
            </a:r>
            <a:r>
              <a:rPr lang="es-MX" dirty="0" smtClean="0"/>
              <a:t> </a:t>
            </a:r>
            <a:r>
              <a:rPr lang="es-MX" dirty="0" err="1" smtClean="0"/>
              <a:t>they</a:t>
            </a:r>
            <a:r>
              <a:rPr lang="es-MX" dirty="0" smtClean="0"/>
              <a:t> </a:t>
            </a:r>
            <a:r>
              <a:rPr lang="es-MX" dirty="0" err="1" smtClean="0"/>
              <a:t>proceed</a:t>
            </a:r>
            <a:r>
              <a:rPr lang="es-MX" dirty="0" smtClean="0"/>
              <a:t>, and </a:t>
            </a:r>
            <a:r>
              <a:rPr lang="es-MX" dirty="0" err="1" smtClean="0"/>
              <a:t>they</a:t>
            </a:r>
            <a:r>
              <a:rPr lang="es-MX" dirty="0" smtClean="0"/>
              <a:t> are </a:t>
            </a:r>
            <a:r>
              <a:rPr lang="es-MX" dirty="0" err="1" smtClean="0"/>
              <a:t>called</a:t>
            </a:r>
            <a:r>
              <a:rPr lang="es-MX" dirty="0" smtClean="0"/>
              <a:t>:</a:t>
            </a:r>
          </a:p>
          <a:p>
            <a:pPr lvl="1"/>
            <a:r>
              <a:rPr lang="es-MX" dirty="0" err="1" smtClean="0"/>
              <a:t>Depth-first</a:t>
            </a:r>
            <a:r>
              <a:rPr lang="es-MX" dirty="0" smtClean="0"/>
              <a:t> </a:t>
            </a:r>
            <a:r>
              <a:rPr lang="es-MX" dirty="0" err="1" smtClean="0"/>
              <a:t>search</a:t>
            </a:r>
            <a:r>
              <a:rPr lang="es-MX" dirty="0" smtClean="0"/>
              <a:t> (DFS)</a:t>
            </a:r>
            <a:r>
              <a:rPr lang="es-MX" dirty="0"/>
              <a:t> </a:t>
            </a:r>
            <a:r>
              <a:rPr lang="es-MX" dirty="0" smtClean="0"/>
              <a:t>(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smtClean="0">
                <a:hlinkClick r:id="rId2"/>
              </a:rPr>
              <a:t>https</a:t>
            </a:r>
            <a:r>
              <a:rPr lang="es-MX" dirty="0">
                <a:hlinkClick r:id="rId2"/>
              </a:rPr>
              <a:t>://www.cs.usfca.edu/~</a:t>
            </a:r>
            <a:r>
              <a:rPr lang="es-MX" dirty="0" smtClean="0">
                <a:hlinkClick r:id="rId2"/>
              </a:rPr>
              <a:t>galles/visualization/DFS.html</a:t>
            </a:r>
            <a:r>
              <a:rPr lang="es-MX" dirty="0" smtClean="0"/>
              <a:t> )</a:t>
            </a:r>
          </a:p>
          <a:p>
            <a:pPr lvl="1"/>
            <a:r>
              <a:rPr lang="es-MX" dirty="0" err="1" smtClean="0"/>
              <a:t>Breadth-first</a:t>
            </a:r>
            <a:r>
              <a:rPr lang="es-MX" dirty="0" smtClean="0"/>
              <a:t> </a:t>
            </a:r>
            <a:r>
              <a:rPr lang="es-MX" dirty="0" err="1" smtClean="0"/>
              <a:t>search</a:t>
            </a:r>
            <a:r>
              <a:rPr lang="es-MX" dirty="0" smtClean="0"/>
              <a:t> (</a:t>
            </a:r>
            <a:r>
              <a:rPr lang="es-MX" dirty="0" err="1" smtClean="0"/>
              <a:t>see</a:t>
            </a:r>
            <a:r>
              <a:rPr lang="es-MX" dirty="0"/>
              <a:t> </a:t>
            </a:r>
            <a:r>
              <a:rPr lang="es-MX" dirty="0">
                <a:hlinkClick r:id="rId3"/>
              </a:rPr>
              <a:t>https://www.cs.usfca.edu/~</a:t>
            </a:r>
            <a:r>
              <a:rPr lang="es-MX" dirty="0" smtClean="0">
                <a:hlinkClick r:id="rId3"/>
              </a:rPr>
              <a:t>galles/visualization/BFS.html</a:t>
            </a:r>
            <a:r>
              <a:rPr lang="es-MX" dirty="0" smtClean="0"/>
              <a:t> )</a:t>
            </a:r>
          </a:p>
          <a:p>
            <a:r>
              <a:rPr lang="es-MX" dirty="0" err="1" smtClean="0"/>
              <a:t>Breadth-First</a:t>
            </a:r>
            <a:r>
              <a:rPr lang="es-MX" dirty="0" smtClean="0"/>
              <a:t>: </a:t>
            </a:r>
            <a:r>
              <a:rPr lang="en-US" dirty="0" smtClean="0"/>
              <a:t>it means </a:t>
            </a:r>
            <a:r>
              <a:rPr lang="en-US" dirty="0"/>
              <a:t>we visit all </a:t>
            </a:r>
            <a:r>
              <a:rPr lang="en-US" dirty="0" smtClean="0"/>
              <a:t>a node’s </a:t>
            </a:r>
            <a:r>
              <a:rPr lang="en-US" dirty="0" err="1" smtClean="0"/>
              <a:t>neighbours</a:t>
            </a:r>
            <a:r>
              <a:rPr lang="en-US" dirty="0" smtClean="0"/>
              <a:t> </a:t>
            </a:r>
            <a:r>
              <a:rPr lang="en-US" dirty="0"/>
              <a:t>before we visit the </a:t>
            </a:r>
            <a:r>
              <a:rPr lang="en-US" dirty="0" err="1"/>
              <a:t>neighbours'</a:t>
            </a:r>
            <a:r>
              <a:rPr lang="en-US" dirty="0"/>
              <a:t> </a:t>
            </a:r>
            <a:r>
              <a:rPr lang="en-US" dirty="0" err="1"/>
              <a:t>neighbours</a:t>
            </a:r>
            <a:r>
              <a:rPr lang="en-US" dirty="0"/>
              <a:t>. </a:t>
            </a:r>
            <a:endParaRPr lang="es-MX" dirty="0" smtClean="0"/>
          </a:p>
          <a:p>
            <a:r>
              <a:rPr lang="es-MX" dirty="0" err="1" smtClean="0"/>
              <a:t>Depth-First</a:t>
            </a:r>
            <a:r>
              <a:rPr lang="es-MX" dirty="0" smtClean="0"/>
              <a:t>: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n-US" dirty="0" smtClean="0"/>
              <a:t>idea </a:t>
            </a:r>
            <a:r>
              <a:rPr lang="en-US" dirty="0"/>
              <a:t>is to travel as deep as possible from </a:t>
            </a:r>
            <a:r>
              <a:rPr lang="en-US" dirty="0" err="1"/>
              <a:t>neighbour</a:t>
            </a:r>
            <a:r>
              <a:rPr lang="en-US" dirty="0"/>
              <a:t> to </a:t>
            </a:r>
            <a:r>
              <a:rPr lang="en-US" dirty="0" err="1"/>
              <a:t>neighbour</a:t>
            </a:r>
            <a:r>
              <a:rPr lang="en-US" dirty="0"/>
              <a:t> before backtracking. What determines how deep </a:t>
            </a:r>
            <a:r>
              <a:rPr lang="en-US" dirty="0" smtClean="0"/>
              <a:t>it is </a:t>
            </a:r>
            <a:r>
              <a:rPr lang="en-US" dirty="0"/>
              <a:t>possible is that you must follow edges, and you don't visit any vertex twice</a:t>
            </a:r>
            <a:r>
              <a:rPr lang="en-US" dirty="0" smtClean="0"/>
              <a:t>.</a:t>
            </a:r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88596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MX" dirty="0" err="1" smtClean="0"/>
              <a:t>Representing</a:t>
            </a:r>
            <a:r>
              <a:rPr lang="es-MX" dirty="0" smtClean="0"/>
              <a:t> a </a:t>
            </a:r>
            <a:r>
              <a:rPr lang="es-MX" dirty="0" err="1" smtClean="0"/>
              <a:t>graph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3208" y="1124744"/>
                <a:ext cx="8419272" cy="4525963"/>
              </a:xfrm>
            </p:spPr>
            <p:txBody>
              <a:bodyPr/>
              <a:lstStyle/>
              <a:p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most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common</a:t>
                </a:r>
                <a:r>
                  <a:rPr lang="es-MX" dirty="0" smtClean="0"/>
                  <a:t> and </a:t>
                </a:r>
                <a:r>
                  <a:rPr lang="es-MX" dirty="0" err="1" smtClean="0"/>
                  <a:t>fastest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way</a:t>
                </a:r>
                <a:r>
                  <a:rPr lang="es-MX" dirty="0" smtClean="0"/>
                  <a:t> to </a:t>
                </a:r>
                <a:r>
                  <a:rPr lang="es-MX" dirty="0" err="1" smtClean="0"/>
                  <a:t>represent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graph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using</a:t>
                </a:r>
                <a:r>
                  <a:rPr lang="es-MX" dirty="0" smtClean="0"/>
                  <a:t> a </a:t>
                </a:r>
                <a:r>
                  <a:rPr lang="es-MX" b="1" dirty="0" err="1" smtClean="0"/>
                  <a:t>labeled</a:t>
                </a:r>
                <a:r>
                  <a:rPr lang="es-MX" dirty="0" smtClean="0"/>
                  <a:t> </a:t>
                </a:r>
                <a:r>
                  <a:rPr lang="es-MX" b="1" dirty="0" err="1" smtClean="0"/>
                  <a:t>adjacency</a:t>
                </a:r>
                <a:r>
                  <a:rPr lang="es-MX" b="1" dirty="0" smtClean="0"/>
                  <a:t> </a:t>
                </a:r>
                <a:r>
                  <a:rPr lang="es-MX" b="1" dirty="0" err="1" smtClean="0"/>
                  <a:t>matrix</a:t>
                </a:r>
                <a:r>
                  <a:rPr lang="es-MX" dirty="0" smtClean="0"/>
                  <a:t>.</a:t>
                </a:r>
              </a:p>
              <a:p>
                <a:r>
                  <a:rPr lang="es-MX" dirty="0" err="1" smtClean="0"/>
                  <a:t>This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is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matrix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where</a:t>
                </a:r>
                <a:r>
                  <a:rPr lang="es-MX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s-MX" dirty="0" smtClean="0"/>
                  <a:t>M[</a:t>
                </a:r>
                <a:r>
                  <a:rPr lang="es-MX" dirty="0" err="1" smtClean="0"/>
                  <a:t>i,j</a:t>
                </a:r>
                <a:r>
                  <a:rPr lang="es-MX" dirty="0" smtClean="0"/>
                  <a:t>] = </a:t>
                </a:r>
                <a:r>
                  <a:rPr lang="es-MX" dirty="0" err="1" smtClean="0"/>
                  <a:t>cost</a:t>
                </a:r>
                <a:r>
                  <a:rPr lang="es-MX" dirty="0" smtClean="0"/>
                  <a:t> of </a:t>
                </a:r>
                <a:r>
                  <a:rPr lang="es-MX" dirty="0" err="1" smtClean="0"/>
                  <a:t>going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from</a:t>
                </a:r>
                <a:r>
                  <a:rPr lang="es-MX" dirty="0" smtClean="0"/>
                  <a:t> i to j</a:t>
                </a:r>
              </a:p>
              <a:p>
                <a:pPr marL="457200" lvl="1" indent="0">
                  <a:buNone/>
                </a:pPr>
                <a:r>
                  <a:rPr lang="es-MX" dirty="0" smtClean="0"/>
                  <a:t>M[</a:t>
                </a:r>
                <a:r>
                  <a:rPr lang="es-MX" dirty="0" err="1" smtClean="0"/>
                  <a:t>i,j</a:t>
                </a:r>
                <a:r>
                  <a:rPr lang="es-MX" dirty="0" smtClean="0"/>
                  <a:t>] = 0  </a:t>
                </a:r>
                <a:r>
                  <a:rPr lang="es-MX" dirty="0" err="1" smtClean="0"/>
                  <a:t>if</a:t>
                </a:r>
                <a:r>
                  <a:rPr lang="es-MX" dirty="0" smtClean="0"/>
                  <a:t> i = j</a:t>
                </a:r>
              </a:p>
              <a:p>
                <a:pPr marL="457200" lvl="1" indent="0">
                  <a:buNone/>
                </a:pPr>
                <a:r>
                  <a:rPr lang="es-MX" dirty="0" smtClean="0"/>
                  <a:t>M[</a:t>
                </a:r>
                <a:r>
                  <a:rPr lang="es-MX" dirty="0" err="1" smtClean="0"/>
                  <a:t>i,j</a:t>
                </a:r>
                <a:r>
                  <a:rPr lang="es-MX" dirty="0" smtClean="0"/>
                  <a:t>] =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MX" dirty="0" smtClean="0"/>
                  <a:t> </a:t>
                </a:r>
                <a:r>
                  <a:rPr lang="es-MX" dirty="0" err="1" smtClean="0"/>
                  <a:t>if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is</a:t>
                </a:r>
                <a:r>
                  <a:rPr lang="es-MX" dirty="0" smtClean="0"/>
                  <a:t> no </a:t>
                </a:r>
                <a:r>
                  <a:rPr lang="es-MX" dirty="0" err="1" smtClean="0"/>
                  <a:t>connection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between</a:t>
                </a:r>
                <a:r>
                  <a:rPr lang="es-MX" dirty="0" smtClean="0"/>
                  <a:t> i and j </a:t>
                </a:r>
              </a:p>
              <a:p>
                <a:pPr lvl="1"/>
                <a:endParaRPr lang="es-MX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08" y="1124744"/>
                <a:ext cx="8419272" cy="4525963"/>
              </a:xfrm>
              <a:blipFill rotWithShape="0">
                <a:blip r:embed="rId2"/>
                <a:stretch>
                  <a:fillRect l="-1665" t="-1752" r="-13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5" y="4524660"/>
            <a:ext cx="3981593" cy="1496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56" y="4365104"/>
            <a:ext cx="4295452" cy="151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7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Representing</a:t>
            </a:r>
            <a:r>
              <a:rPr lang="es-MX" dirty="0" smtClean="0"/>
              <a:t> a </a:t>
            </a:r>
            <a:r>
              <a:rPr lang="es-MX" dirty="0" err="1" smtClean="0"/>
              <a:t>graph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Another</a:t>
            </a:r>
            <a:r>
              <a:rPr lang="es-MX" dirty="0" smtClean="0"/>
              <a:t> </a:t>
            </a:r>
            <a:r>
              <a:rPr lang="es-MX" dirty="0" err="1" smtClean="0"/>
              <a:t>way</a:t>
            </a:r>
            <a:r>
              <a:rPr lang="es-MX" dirty="0" smtClean="0"/>
              <a:t> to </a:t>
            </a:r>
            <a:r>
              <a:rPr lang="es-MX" dirty="0" err="1" smtClean="0"/>
              <a:t>represent</a:t>
            </a:r>
            <a:r>
              <a:rPr lang="es-MX" dirty="0" smtClean="0"/>
              <a:t> a </a:t>
            </a:r>
            <a:r>
              <a:rPr lang="es-MX" dirty="0" err="1" smtClean="0"/>
              <a:t>graph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a </a:t>
            </a:r>
            <a:r>
              <a:rPr lang="es-MX" dirty="0" err="1" smtClean="0"/>
              <a:t>Linked</a:t>
            </a:r>
            <a:r>
              <a:rPr lang="es-MX" dirty="0" smtClean="0"/>
              <a:t> </a:t>
            </a:r>
            <a:r>
              <a:rPr lang="es-MX" dirty="0" err="1" smtClean="0"/>
              <a:t>List</a:t>
            </a:r>
            <a:r>
              <a:rPr lang="es-MX" dirty="0" smtClean="0"/>
              <a:t> – </a:t>
            </a:r>
            <a:r>
              <a:rPr lang="es-MX" dirty="0" err="1" smtClean="0"/>
              <a:t>version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12290" name="Picture 2" descr="http://d1gjlxt8vb0knt.cloudfront.net/wp-content/uploads/graph_representation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231824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Adjacency List Representation of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49544"/>
            <a:ext cx="3632300" cy="17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6453336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http://www.geeksforgeeks.org/graph-and-its-representations/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5643418"/>
            <a:ext cx="7376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also</a:t>
            </a:r>
            <a:r>
              <a:rPr lang="es-MX" dirty="0" smtClean="0"/>
              <a:t> https</a:t>
            </a:r>
            <a:r>
              <a:rPr lang="es-MX" dirty="0"/>
              <a:t>://www.khanacademy.org/computing/computer-science/algorithms/graph-representation/a/representing-graphs</a:t>
            </a:r>
          </a:p>
        </p:txBody>
      </p:sp>
    </p:spTree>
    <p:extLst>
      <p:ext uri="{BB962C8B-B14F-4D97-AF65-F5344CB8AC3E}">
        <p14:creationId xmlns:p14="http://schemas.microsoft.com/office/powerpoint/2010/main" val="352972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Dijkstra's</a:t>
            </a:r>
            <a:r>
              <a:rPr lang="es-MX" dirty="0"/>
              <a:t> </a:t>
            </a:r>
            <a:r>
              <a:rPr lang="es-MX" dirty="0" err="1"/>
              <a:t>algorithm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76" y="1399033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Dijkstra's algorithm is an algorithm for finding the shortest paths between nodes in a graph, which may represent, for example, road networks.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was conceived by computer scientist </a:t>
            </a:r>
            <a:r>
              <a:rPr lang="en-US" dirty="0" err="1"/>
              <a:t>Edsger</a:t>
            </a:r>
            <a:r>
              <a:rPr lang="en-US" dirty="0"/>
              <a:t> W. Dijkstra in 1956 and published three years later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algorithm exists in many variants; Dijkstra's original variant found the shortest path between two nodes</a:t>
            </a:r>
            <a:r>
              <a:rPr lang="en-US" dirty="0" smtClean="0"/>
              <a:t>, </a:t>
            </a:r>
            <a:r>
              <a:rPr lang="en-US" dirty="0"/>
              <a:t>but a more common variant fixes a single node as the "source" node and finds shortest paths from the source to all other nodes in the graph, producing a shortest path tree.</a:t>
            </a: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755576" y="6472628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https://en.wikipedia.org/wiki/Dijkstra%27s_algorithm</a:t>
            </a:r>
          </a:p>
        </p:txBody>
      </p:sp>
    </p:spTree>
    <p:extLst>
      <p:ext uri="{BB962C8B-B14F-4D97-AF65-F5344CB8AC3E}">
        <p14:creationId xmlns:p14="http://schemas.microsoft.com/office/powerpoint/2010/main" val="286645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Trie </a:t>
            </a:r>
            <a:r>
              <a:rPr lang="es-MX" dirty="0" err="1" smtClean="0"/>
              <a:t>Structure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A TRIE (</a:t>
            </a:r>
            <a:r>
              <a:rPr lang="es-MX" dirty="0" err="1" smtClean="0"/>
              <a:t>pronounced</a:t>
            </a:r>
            <a:r>
              <a:rPr lang="es-MX" dirty="0" smtClean="0"/>
              <a:t> as in "try</a:t>
            </a:r>
            <a:r>
              <a:rPr lang="es-MX" dirty="0"/>
              <a:t>")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escentially</a:t>
            </a:r>
            <a:r>
              <a:rPr lang="es-MX" dirty="0" smtClean="0"/>
              <a:t> a n-</a:t>
            </a:r>
            <a:r>
              <a:rPr lang="es-MX" dirty="0" err="1" smtClean="0"/>
              <a:t>ary</a:t>
            </a:r>
            <a:r>
              <a:rPr lang="es-MX" dirty="0" smtClean="0"/>
              <a:t> </a:t>
            </a:r>
            <a:r>
              <a:rPr lang="es-MX" dirty="0" err="1" smtClean="0"/>
              <a:t>tree</a:t>
            </a:r>
            <a:r>
              <a:rPr lang="es-MX" dirty="0" smtClean="0"/>
              <a:t>. </a:t>
            </a:r>
            <a:endParaRPr lang="es-MX" dirty="0"/>
          </a:p>
          <a:p>
            <a:pPr marL="0" indent="0">
              <a:buNone/>
            </a:pPr>
            <a:r>
              <a:rPr lang="es-MX" b="1" dirty="0"/>
              <a:t>(</a:t>
            </a:r>
            <a:r>
              <a:rPr lang="es-MX" b="1" dirty="0" smtClean="0"/>
              <a:t>Note: </a:t>
            </a:r>
            <a:r>
              <a:rPr lang="es-MX" b="1" i="1" dirty="0" smtClean="0"/>
              <a:t>n-</a:t>
            </a:r>
            <a:r>
              <a:rPr lang="es-MX" b="1" i="1" dirty="0" err="1" smtClean="0"/>
              <a:t>ary</a:t>
            </a:r>
            <a:r>
              <a:rPr lang="es-MX" b="1" dirty="0" smtClean="0"/>
              <a:t> </a:t>
            </a:r>
            <a:r>
              <a:rPr lang="es-MX" b="1" dirty="0" err="1" smtClean="0"/>
              <a:t>means</a:t>
            </a:r>
            <a:r>
              <a:rPr lang="es-MX" b="1" dirty="0" smtClean="0"/>
              <a:t> </a:t>
            </a:r>
            <a:r>
              <a:rPr lang="es-MX" b="1" dirty="0" err="1" smtClean="0"/>
              <a:t>that</a:t>
            </a:r>
            <a:r>
              <a:rPr lang="es-MX" b="1" dirty="0" smtClean="0"/>
              <a:t> n </a:t>
            </a:r>
            <a:r>
              <a:rPr lang="es-MX" b="1" dirty="0" err="1" smtClean="0"/>
              <a:t>is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máximum </a:t>
            </a:r>
            <a:r>
              <a:rPr lang="es-MX" b="1" dirty="0" err="1" smtClean="0"/>
              <a:t>number</a:t>
            </a:r>
            <a:r>
              <a:rPr lang="es-MX" b="1" dirty="0" smtClean="0"/>
              <a:t> of </a:t>
            </a:r>
            <a:r>
              <a:rPr lang="es-MX" b="1" dirty="0" err="1" smtClean="0"/>
              <a:t>children</a:t>
            </a:r>
            <a:r>
              <a:rPr lang="es-MX" b="1" dirty="0" smtClean="0"/>
              <a:t> of a </a:t>
            </a:r>
            <a:r>
              <a:rPr lang="es-MX" b="1" dirty="0" err="1" smtClean="0"/>
              <a:t>node</a:t>
            </a:r>
            <a:r>
              <a:rPr lang="es-MX" b="1" dirty="0" smtClean="0"/>
              <a:t>, </a:t>
            </a:r>
            <a:r>
              <a:rPr lang="es-MX" b="1" dirty="0" err="1" smtClean="0"/>
              <a:t>for</a:t>
            </a:r>
            <a:r>
              <a:rPr lang="es-MX" b="1" dirty="0" smtClean="0"/>
              <a:t> </a:t>
            </a:r>
            <a:r>
              <a:rPr lang="es-MX" b="1" dirty="0" err="1" smtClean="0"/>
              <a:t>example</a:t>
            </a:r>
            <a:r>
              <a:rPr lang="es-MX" b="1" dirty="0" smtClean="0"/>
              <a:t>, </a:t>
            </a:r>
            <a:r>
              <a:rPr lang="es-MX" b="1" dirty="0" err="1" smtClean="0"/>
              <a:t>for</a:t>
            </a:r>
            <a:r>
              <a:rPr lang="es-MX" b="1" dirty="0" smtClean="0"/>
              <a:t> </a:t>
            </a:r>
            <a:r>
              <a:rPr lang="es-MX" b="1" dirty="0"/>
              <a:t>n </a:t>
            </a:r>
            <a:r>
              <a:rPr lang="es-MX" b="1" dirty="0" smtClean="0"/>
              <a:t>= 2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tree</a:t>
            </a:r>
            <a:r>
              <a:rPr lang="es-MX" b="1" dirty="0" smtClean="0"/>
              <a:t> </a:t>
            </a:r>
            <a:r>
              <a:rPr lang="es-MX" b="1" dirty="0" err="1" smtClean="0"/>
              <a:t>is</a:t>
            </a:r>
            <a:r>
              <a:rPr lang="es-MX" b="1" dirty="0" smtClean="0"/>
              <a:t> </a:t>
            </a:r>
            <a:r>
              <a:rPr lang="es-MX" b="1" dirty="0" err="1" smtClean="0"/>
              <a:t>called</a:t>
            </a:r>
            <a:r>
              <a:rPr lang="es-MX" b="1" dirty="0" smtClean="0"/>
              <a:t> </a:t>
            </a:r>
            <a:r>
              <a:rPr lang="es-MX" b="1" i="1" dirty="0" err="1" smtClean="0"/>
              <a:t>bi</a:t>
            </a:r>
            <a:r>
              <a:rPr lang="es-MX" b="1" dirty="0" err="1" smtClean="0"/>
              <a:t>nary</a:t>
            </a:r>
            <a:r>
              <a:rPr lang="es-MX" b="1" dirty="0" smtClean="0"/>
              <a:t>)</a:t>
            </a:r>
            <a:r>
              <a:rPr lang="es-MX" dirty="0" smtClean="0"/>
              <a:t> </a:t>
            </a:r>
            <a:endParaRPr lang="es-MX" dirty="0"/>
          </a:p>
          <a:p>
            <a:r>
              <a:rPr lang="es-MX" dirty="0" smtClean="0"/>
              <a:t>A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betrween</a:t>
            </a:r>
            <a:r>
              <a:rPr lang="es-MX" dirty="0" smtClean="0"/>
              <a:t> Tries and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trees</a:t>
            </a:r>
            <a:r>
              <a:rPr lang="es-MX" dirty="0" smtClean="0"/>
              <a:t> </a:t>
            </a:r>
            <a:r>
              <a:rPr lang="es-MX" dirty="0" err="1" smtClean="0"/>
              <a:t>seen</a:t>
            </a:r>
            <a:r>
              <a:rPr lang="es-MX" dirty="0" smtClean="0"/>
              <a:t> </a:t>
            </a:r>
            <a:r>
              <a:rPr lang="es-MX" dirty="0" err="1" smtClean="0"/>
              <a:t>previoulsy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 </a:t>
            </a:r>
            <a:r>
              <a:rPr lang="es-MX" dirty="0" err="1" smtClean="0"/>
              <a:t>trees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key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stored</a:t>
            </a:r>
            <a:r>
              <a:rPr lang="es-MX" dirty="0" smtClean="0"/>
              <a:t> as </a:t>
            </a:r>
            <a:r>
              <a:rPr lang="es-MX" dirty="0" err="1" smtClean="0"/>
              <a:t>one</a:t>
            </a:r>
            <a:r>
              <a:rPr lang="es-MX" dirty="0" smtClean="0"/>
              <a:t> complete ítem and a </a:t>
            </a:r>
            <a:r>
              <a:rPr lang="es-MX" dirty="0" err="1" smtClean="0"/>
              <a:t>serach</a:t>
            </a:r>
            <a:r>
              <a:rPr lang="es-MX" dirty="0" smtClean="0"/>
              <a:t>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complete </a:t>
            </a:r>
            <a:r>
              <a:rPr lang="es-MX" dirty="0" err="1" smtClean="0"/>
              <a:t>key</a:t>
            </a:r>
            <a:r>
              <a:rPr lang="es-MX" dirty="0" smtClean="0"/>
              <a:t>. In a Trie, </a:t>
            </a:r>
            <a:r>
              <a:rPr lang="es-MX" dirty="0" err="1" smtClean="0"/>
              <a:t>also</a:t>
            </a:r>
            <a:r>
              <a:rPr lang="es-MX" dirty="0" smtClean="0"/>
              <a:t> </a:t>
            </a:r>
            <a:r>
              <a:rPr lang="es-MX" dirty="0" err="1" smtClean="0"/>
              <a:t>known</a:t>
            </a:r>
            <a:r>
              <a:rPr lang="es-MX" dirty="0" smtClean="0"/>
              <a:t> as digital </a:t>
            </a:r>
            <a:r>
              <a:rPr lang="es-MX" dirty="0" err="1" smtClean="0"/>
              <a:t>trees</a:t>
            </a:r>
            <a:r>
              <a:rPr lang="es-MX" dirty="0" smtClean="0"/>
              <a:t>,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keys</a:t>
            </a:r>
            <a:r>
              <a:rPr lang="es-MX" dirty="0" smtClean="0"/>
              <a:t> are </a:t>
            </a:r>
            <a:r>
              <a:rPr lang="es-MX" dirty="0" err="1" smtClean="0"/>
              <a:t>decomposed</a:t>
            </a:r>
            <a:r>
              <a:rPr lang="es-MX" dirty="0" smtClean="0"/>
              <a:t> </a:t>
            </a:r>
            <a:r>
              <a:rPr lang="es-MX" dirty="0" err="1" smtClean="0"/>
              <a:t>into</a:t>
            </a:r>
            <a:r>
              <a:rPr lang="es-MX" dirty="0" smtClean="0"/>
              <a:t> a </a:t>
            </a:r>
            <a:r>
              <a:rPr lang="es-MX" dirty="0" err="1" smtClean="0"/>
              <a:t>sequence</a:t>
            </a:r>
            <a:r>
              <a:rPr lang="es-MX" dirty="0" smtClean="0"/>
              <a:t> of symbols</a:t>
            </a:r>
            <a:r>
              <a:rPr lang="es-MX" dirty="0" smtClean="0"/>
              <a:t>. </a:t>
            </a:r>
            <a:endParaRPr lang="es-MX" dirty="0"/>
          </a:p>
          <a:p>
            <a:r>
              <a:rPr lang="es-MX" dirty="0" smtClean="0"/>
              <a:t>Tries are </a:t>
            </a:r>
            <a:r>
              <a:rPr lang="es-MX" dirty="0" err="1" smtClean="0"/>
              <a:t>part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Multiway</a:t>
            </a:r>
            <a:r>
              <a:rPr lang="es-MX" dirty="0" smtClean="0"/>
              <a:t> </a:t>
            </a:r>
            <a:r>
              <a:rPr lang="es-MX" dirty="0" err="1" smtClean="0"/>
              <a:t>trees</a:t>
            </a:r>
            <a:r>
              <a:rPr lang="es-MX" dirty="0" smtClean="0"/>
              <a:t>, and are </a:t>
            </a:r>
            <a:r>
              <a:rPr lang="es-MX" dirty="0" err="1" smtClean="0"/>
              <a:t>useful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a </a:t>
            </a:r>
            <a:r>
              <a:rPr lang="es-MX" dirty="0" err="1" smtClean="0"/>
              <a:t>search</a:t>
            </a:r>
            <a:r>
              <a:rPr lang="es-MX" dirty="0" smtClean="0"/>
              <a:t> has to be donde symbol </a:t>
            </a:r>
            <a:r>
              <a:rPr lang="es-MX" dirty="0" err="1" smtClean="0"/>
              <a:t>by</a:t>
            </a:r>
            <a:r>
              <a:rPr lang="es-MX" dirty="0" smtClean="0"/>
              <a:t> symbol.</a:t>
            </a:r>
          </a:p>
          <a:p>
            <a:r>
              <a:rPr lang="es-MX" dirty="0" err="1" smtClean="0"/>
              <a:t>They</a:t>
            </a:r>
            <a:r>
              <a:rPr lang="es-MX" dirty="0" smtClean="0"/>
              <a:t> are </a:t>
            </a:r>
            <a:r>
              <a:rPr lang="es-MX" dirty="0" err="1" smtClean="0"/>
              <a:t>also</a:t>
            </a:r>
            <a:r>
              <a:rPr lang="es-MX" dirty="0" smtClean="0"/>
              <a:t> </a:t>
            </a:r>
            <a:r>
              <a:rPr lang="es-MX" dirty="0" err="1" smtClean="0"/>
              <a:t>useful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keys</a:t>
            </a:r>
            <a:r>
              <a:rPr lang="es-MX" dirty="0" smtClean="0"/>
              <a:t> share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prefix</a:t>
            </a:r>
            <a:r>
              <a:rPr lang="es-MX" dirty="0" smtClean="0"/>
              <a:t>,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allows</a:t>
            </a:r>
            <a:r>
              <a:rPr lang="es-MX" dirty="0" smtClean="0"/>
              <a:t> </a:t>
            </a:r>
            <a:r>
              <a:rPr lang="es-MX" dirty="0" err="1" smtClean="0"/>
              <a:t>us</a:t>
            </a:r>
            <a:r>
              <a:rPr lang="es-MX" dirty="0" smtClean="0"/>
              <a:t> to sabe </a:t>
            </a:r>
            <a:r>
              <a:rPr lang="es-MX" dirty="0" err="1" smtClean="0"/>
              <a:t>storage</a:t>
            </a:r>
            <a:r>
              <a:rPr lang="es-MX" dirty="0" smtClean="0"/>
              <a:t> </a:t>
            </a:r>
            <a:r>
              <a:rPr lang="es-MX" dirty="0" err="1" smtClean="0"/>
              <a:t>space</a:t>
            </a:r>
            <a:r>
              <a:rPr lang="es-MX" dirty="0" smtClean="0"/>
              <a:t>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711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TRIE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err="1" smtClean="0"/>
              <a:t>Every</a:t>
            </a:r>
            <a:r>
              <a:rPr lang="es-MX" dirty="0" smtClean="0"/>
              <a:t> </a:t>
            </a:r>
            <a:r>
              <a:rPr lang="es-MX" dirty="0" err="1" smtClean="0"/>
              <a:t>node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trie </a:t>
            </a:r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b="1" dirty="0" err="1" smtClean="0"/>
              <a:t>state</a:t>
            </a:r>
            <a:r>
              <a:rPr lang="es-MX" dirty="0" smtClean="0"/>
              <a:t> to </a:t>
            </a:r>
            <a:r>
              <a:rPr lang="es-MX" dirty="0" err="1" smtClean="0"/>
              <a:t>which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arrive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traversing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b="1" dirty="0" err="1" smtClean="0"/>
              <a:t>arc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corresponds</a:t>
            </a:r>
            <a:r>
              <a:rPr lang="es-MX" dirty="0" smtClean="0"/>
              <a:t> to </a:t>
            </a:r>
            <a:r>
              <a:rPr lang="es-MX" dirty="0" err="1" smtClean="0"/>
              <a:t>the</a:t>
            </a:r>
            <a:r>
              <a:rPr lang="es-MX" dirty="0" smtClean="0"/>
              <a:t> symbol </a:t>
            </a:r>
            <a:r>
              <a:rPr lang="es-MX" dirty="0" err="1" smtClean="0"/>
              <a:t>we</a:t>
            </a:r>
            <a:r>
              <a:rPr lang="es-MX" dirty="0" smtClean="0"/>
              <a:t> are </a:t>
            </a:r>
            <a:r>
              <a:rPr lang="es-MX" dirty="0" err="1" smtClean="0"/>
              <a:t>searching</a:t>
            </a:r>
            <a:r>
              <a:rPr lang="es-MX" dirty="0" smtClean="0"/>
              <a:t>. </a:t>
            </a:r>
            <a:endParaRPr lang="es-MX" dirty="0" smtClean="0"/>
          </a:p>
          <a:p>
            <a:r>
              <a:rPr lang="es-MX" dirty="0" smtClean="0"/>
              <a:t>To </a:t>
            </a:r>
            <a:r>
              <a:rPr lang="es-MX" dirty="0" err="1" smtClean="0"/>
              <a:t>avoid</a:t>
            </a:r>
            <a:r>
              <a:rPr lang="es-MX" dirty="0" smtClean="0"/>
              <a:t> confusión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keys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share a </a:t>
            </a:r>
            <a:r>
              <a:rPr lang="es-MX" dirty="0" err="1" smtClean="0"/>
              <a:t>prefix</a:t>
            </a:r>
            <a:r>
              <a:rPr lang="es-MX" dirty="0" smtClean="0"/>
              <a:t>, </a:t>
            </a:r>
            <a:r>
              <a:rPr lang="es-MX" dirty="0" err="1" smtClean="0"/>
              <a:t>such</a:t>
            </a:r>
            <a:r>
              <a:rPr lang="es-MX" dirty="0" smtClean="0"/>
              <a:t> as “</a:t>
            </a:r>
            <a:r>
              <a:rPr lang="es-MX" dirty="0" smtClean="0"/>
              <a:t>BAT</a:t>
            </a:r>
            <a:r>
              <a:rPr lang="es-MX" dirty="0" smtClean="0"/>
              <a:t>" </a:t>
            </a:r>
            <a:r>
              <a:rPr lang="es-MX" dirty="0" smtClean="0"/>
              <a:t>and</a:t>
            </a:r>
            <a:r>
              <a:rPr lang="es-MX" dirty="0" smtClean="0"/>
              <a:t> “</a:t>
            </a:r>
            <a:r>
              <a:rPr lang="es-MX" dirty="0" smtClean="0"/>
              <a:t>BATMAN</a:t>
            </a:r>
            <a:r>
              <a:rPr lang="es-MX" dirty="0" smtClean="0"/>
              <a:t>" </a:t>
            </a:r>
            <a:r>
              <a:rPr lang="es-MX" dirty="0" err="1" smtClean="0"/>
              <a:t>we</a:t>
            </a:r>
            <a:r>
              <a:rPr lang="es-MX" dirty="0" smtClean="0"/>
              <a:t> use a </a:t>
            </a:r>
            <a:r>
              <a:rPr lang="es-MX" dirty="0" err="1" smtClean="0"/>
              <a:t>special</a:t>
            </a:r>
            <a:r>
              <a:rPr lang="es-MX" dirty="0" smtClean="0"/>
              <a:t> symbol to </a:t>
            </a:r>
            <a:r>
              <a:rPr lang="es-MX" dirty="0" err="1" smtClean="0"/>
              <a:t>indicate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b="1" dirty="0" err="1" smtClean="0"/>
              <a:t>end</a:t>
            </a:r>
            <a:r>
              <a:rPr lang="es-MX" dirty="0" smtClean="0"/>
              <a:t> of a </a:t>
            </a:r>
            <a:r>
              <a:rPr lang="es-MX" dirty="0" err="1" smtClean="0"/>
              <a:t>key</a:t>
            </a:r>
            <a:r>
              <a:rPr lang="es-MX" dirty="0" smtClean="0"/>
              <a:t> '#‘.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way</a:t>
            </a:r>
            <a:r>
              <a:rPr lang="es-MX" dirty="0" smtClean="0"/>
              <a:t> no </a:t>
            </a:r>
            <a:r>
              <a:rPr lang="es-MX" dirty="0" err="1" smtClean="0"/>
              <a:t>prefix</a:t>
            </a:r>
            <a:r>
              <a:rPr lang="es-MX" dirty="0" smtClean="0"/>
              <a:t> can be </a:t>
            </a:r>
            <a:r>
              <a:rPr lang="es-MX" dirty="0" err="1" smtClean="0"/>
              <a:t>considered</a:t>
            </a:r>
            <a:r>
              <a:rPr lang="es-MX" dirty="0" smtClean="0"/>
              <a:t> in </a:t>
            </a:r>
            <a:r>
              <a:rPr lang="es-MX" dirty="0" err="1" smtClean="0"/>
              <a:t>itself</a:t>
            </a:r>
            <a:r>
              <a:rPr lang="es-MX" dirty="0" smtClean="0"/>
              <a:t> a </a:t>
            </a:r>
            <a:r>
              <a:rPr lang="es-MX" dirty="0" err="1" smtClean="0"/>
              <a:t>key</a:t>
            </a:r>
            <a:r>
              <a:rPr lang="es-MX" dirty="0" smtClean="0"/>
              <a:t> </a:t>
            </a:r>
            <a:r>
              <a:rPr lang="es-MX" dirty="0" err="1" smtClean="0"/>
              <a:t>unless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includes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end</a:t>
            </a:r>
            <a:r>
              <a:rPr lang="es-MX" dirty="0" smtClean="0"/>
              <a:t> of </a:t>
            </a:r>
            <a:r>
              <a:rPr lang="es-MX" dirty="0" err="1" smtClean="0"/>
              <a:t>string</a:t>
            </a:r>
            <a:r>
              <a:rPr lang="es-MX" dirty="0" smtClean="0"/>
              <a:t> </a:t>
            </a:r>
            <a:r>
              <a:rPr lang="es-MX" dirty="0" err="1" smtClean="0"/>
              <a:t>marker</a:t>
            </a:r>
            <a:r>
              <a:rPr lang="es-MX" dirty="0" smtClean="0"/>
              <a:t>. </a:t>
            </a:r>
            <a:endParaRPr lang="es-MX" dirty="0" smtClean="0"/>
          </a:p>
          <a:p>
            <a:r>
              <a:rPr lang="es-MX" dirty="0" smtClean="0"/>
              <a:t>In </a:t>
            </a:r>
            <a:r>
              <a:rPr lang="es-MX" dirty="0" err="1" smtClean="0"/>
              <a:t>other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: </a:t>
            </a:r>
            <a:r>
              <a:rPr lang="es-MX" dirty="0" err="1" smtClean="0"/>
              <a:t>the</a:t>
            </a:r>
            <a:r>
              <a:rPr lang="es-MX" dirty="0" smtClean="0"/>
              <a:t> complete </a:t>
            </a:r>
            <a:r>
              <a:rPr lang="es-MX" dirty="0" err="1" smtClean="0"/>
              <a:t>path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root</a:t>
            </a:r>
            <a:r>
              <a:rPr lang="es-MX" dirty="0" smtClean="0"/>
              <a:t> to a </a:t>
            </a:r>
            <a:r>
              <a:rPr lang="es-MX" dirty="0" err="1" smtClean="0"/>
              <a:t>descending</a:t>
            </a:r>
            <a:r>
              <a:rPr lang="es-MX" dirty="0" smtClean="0"/>
              <a:t> </a:t>
            </a:r>
            <a:r>
              <a:rPr lang="es-MX" dirty="0" err="1" smtClean="0"/>
              <a:t>leaf</a:t>
            </a:r>
            <a:r>
              <a:rPr lang="es-MX" dirty="0" smtClean="0"/>
              <a:t> (</a:t>
            </a:r>
            <a:r>
              <a:rPr lang="es-MX" dirty="0" err="1" smtClean="0"/>
              <a:t>where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last</a:t>
            </a:r>
            <a:r>
              <a:rPr lang="es-MX" dirty="0" smtClean="0"/>
              <a:t> symbol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sequence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‘#’ </a:t>
            </a:r>
            <a:r>
              <a:rPr lang="es-MX" dirty="0" err="1" smtClean="0"/>
              <a:t>corresponds</a:t>
            </a:r>
            <a:r>
              <a:rPr lang="es-MX" dirty="0" smtClean="0"/>
              <a:t> to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key</a:t>
            </a:r>
            <a:r>
              <a:rPr lang="es-MX" dirty="0" smtClean="0"/>
              <a:t>.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225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err="1" smtClean="0">
                <a:latin typeface="Comic Sans MS" panose="030F0702030302020204" pitchFamily="66" charset="0"/>
              </a:rPr>
              <a:t>Graphs</a:t>
            </a:r>
            <a:endParaRPr lang="es-MX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6.1 </a:t>
            </a:r>
            <a:r>
              <a:rPr lang="es-MX" dirty="0" err="1" smtClean="0"/>
              <a:t>Definition</a:t>
            </a:r>
            <a:r>
              <a:rPr lang="es-MX" dirty="0" smtClean="0"/>
              <a:t>.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6.2 </a:t>
            </a:r>
            <a:r>
              <a:rPr lang="es-MX" dirty="0" err="1" smtClean="0"/>
              <a:t>Undirected</a:t>
            </a:r>
            <a:r>
              <a:rPr lang="es-MX" dirty="0" smtClean="0"/>
              <a:t> </a:t>
            </a:r>
            <a:r>
              <a:rPr lang="es-MX" dirty="0" err="1" smtClean="0"/>
              <a:t>Graphs</a:t>
            </a:r>
            <a:r>
              <a:rPr lang="es-MX" dirty="0" smtClean="0"/>
              <a:t>.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6.3 </a:t>
            </a:r>
            <a:r>
              <a:rPr lang="es-MX" dirty="0" err="1" smtClean="0"/>
              <a:t>Directed</a:t>
            </a:r>
            <a:r>
              <a:rPr lang="es-MX" dirty="0" smtClean="0"/>
              <a:t> </a:t>
            </a:r>
            <a:r>
              <a:rPr lang="es-MX" dirty="0" err="1" smtClean="0"/>
              <a:t>Graphs</a:t>
            </a:r>
            <a:r>
              <a:rPr lang="es-MX" dirty="0" smtClean="0"/>
              <a:t>.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6.4 TRIE</a:t>
            </a:r>
            <a:r>
              <a:rPr lang="es-MX" dirty="0" smtClean="0"/>
              <a:t>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6932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Example</a:t>
            </a:r>
            <a:r>
              <a:rPr lang="es-MX" dirty="0" smtClean="0"/>
              <a:t> of a </a:t>
            </a:r>
            <a:r>
              <a:rPr lang="es-MX" dirty="0" smtClean="0"/>
              <a:t>TRIE</a:t>
            </a:r>
            <a:endParaRPr lang="es-MX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70" y="1844824"/>
            <a:ext cx="6348460" cy="2880320"/>
          </a:xfrm>
        </p:spPr>
      </p:pic>
      <p:sp>
        <p:nvSpPr>
          <p:cNvPr id="5" name="TextBox 4"/>
          <p:cNvSpPr txBox="1"/>
          <p:nvPr/>
        </p:nvSpPr>
        <p:spPr>
          <a:xfrm>
            <a:off x="683568" y="5161976"/>
            <a:ext cx="763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/>
              <a:t>Trie </a:t>
            </a:r>
            <a:r>
              <a:rPr lang="es-MX" sz="2000" dirty="0" err="1" smtClean="0"/>
              <a:t>structure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keys</a:t>
            </a:r>
            <a:r>
              <a:rPr lang="es-MX" sz="2000" dirty="0" smtClean="0"/>
              <a:t>: </a:t>
            </a:r>
            <a:r>
              <a:rPr lang="es-MX" sz="2000" dirty="0" err="1" smtClean="0"/>
              <a:t>bachelor</a:t>
            </a:r>
            <a:r>
              <a:rPr lang="es-MX" sz="2000" dirty="0"/>
              <a:t>#, </a:t>
            </a:r>
            <a:r>
              <a:rPr lang="es-MX" sz="2000" dirty="0" err="1"/>
              <a:t>badger</a:t>
            </a:r>
            <a:r>
              <a:rPr lang="es-MX" sz="2000" dirty="0"/>
              <a:t>#, </a:t>
            </a:r>
            <a:r>
              <a:rPr lang="es-MX" sz="2000" dirty="0" err="1" smtClean="0"/>
              <a:t>badge</a:t>
            </a:r>
            <a:r>
              <a:rPr lang="es-MX" sz="2000" dirty="0" smtClean="0"/>
              <a:t>#, </a:t>
            </a:r>
            <a:r>
              <a:rPr lang="es-MX" sz="2000" dirty="0" err="1" smtClean="0"/>
              <a:t>bat</a:t>
            </a:r>
            <a:r>
              <a:rPr lang="es-MX" sz="2000" dirty="0"/>
              <a:t>#, </a:t>
            </a:r>
            <a:r>
              <a:rPr lang="es-MX" sz="2000" dirty="0" smtClean="0"/>
              <a:t> </a:t>
            </a:r>
            <a:r>
              <a:rPr lang="es-MX" sz="2000" dirty="0" smtClean="0"/>
              <a:t>and  </a:t>
            </a:r>
            <a:r>
              <a:rPr lang="es-MX" sz="2000" dirty="0" err="1"/>
              <a:t>jar</a:t>
            </a:r>
            <a:r>
              <a:rPr lang="es-MX" sz="2000" dirty="0"/>
              <a:t>#. </a:t>
            </a:r>
          </a:p>
        </p:txBody>
      </p:sp>
    </p:spTree>
    <p:extLst>
      <p:ext uri="{BB962C8B-B14F-4D97-AF65-F5344CB8AC3E}">
        <p14:creationId xmlns:p14="http://schemas.microsoft.com/office/powerpoint/2010/main" val="383764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Formalizong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Trie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616624"/>
          </a:xfrm>
        </p:spPr>
        <p:txBody>
          <a:bodyPr>
            <a:normAutofit fontScale="77500" lnSpcReduction="20000"/>
          </a:bodyPr>
          <a:lstStyle/>
          <a:p>
            <a:r>
              <a:rPr lang="es-MX" b="1" dirty="0" smtClean="0"/>
              <a:t>K 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set of </a:t>
            </a:r>
            <a:r>
              <a:rPr lang="es-MX" dirty="0" err="1" smtClean="0"/>
              <a:t>keys</a:t>
            </a:r>
            <a:r>
              <a:rPr lang="es-MX" dirty="0" smtClean="0"/>
              <a:t>.</a:t>
            </a:r>
          </a:p>
          <a:p>
            <a:r>
              <a:rPr lang="es-MX" b="1" dirty="0" smtClean="0"/>
              <a:t>N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finite</a:t>
            </a:r>
            <a:r>
              <a:rPr lang="es-MX" dirty="0" smtClean="0"/>
              <a:t> set of </a:t>
            </a:r>
            <a:r>
              <a:rPr lang="es-MX" dirty="0" err="1" smtClean="0"/>
              <a:t>nodes</a:t>
            </a:r>
            <a:r>
              <a:rPr lang="es-MX" dirty="0" smtClean="0"/>
              <a:t>, </a:t>
            </a:r>
            <a:r>
              <a:rPr lang="es-MX" dirty="0" err="1" smtClean="0"/>
              <a:t>represented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positive </a:t>
            </a:r>
            <a:r>
              <a:rPr lang="es-MX" dirty="0" err="1" smtClean="0"/>
              <a:t>integers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b="1" dirty="0"/>
              <a:t>I</a:t>
            </a:r>
            <a:r>
              <a:rPr lang="es-MX" dirty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finite</a:t>
            </a:r>
            <a:r>
              <a:rPr lang="es-MX" dirty="0" smtClean="0"/>
              <a:t> set of symbols –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symbols </a:t>
            </a:r>
            <a:r>
              <a:rPr lang="es-MX" dirty="0" err="1" smtClean="0"/>
              <a:t>used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keys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b="1" i="1" dirty="0"/>
              <a:t>g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/>
              <a:t>GOTO </a:t>
            </a:r>
            <a:r>
              <a:rPr lang="es-MX" dirty="0" err="1" smtClean="0"/>
              <a:t>funtion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can </a:t>
            </a:r>
            <a:r>
              <a:rPr lang="es-MX" dirty="0" err="1" smtClean="0"/>
              <a:t>return</a:t>
            </a:r>
            <a:r>
              <a:rPr lang="es-MX" dirty="0" smtClean="0"/>
              <a:t> 2 </a:t>
            </a:r>
            <a:r>
              <a:rPr lang="es-MX" dirty="0" err="1" smtClean="0"/>
              <a:t>results</a:t>
            </a:r>
            <a:r>
              <a:rPr lang="es-MX" dirty="0" smtClean="0"/>
              <a:t>: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a </a:t>
            </a:r>
            <a:r>
              <a:rPr lang="es-MX" dirty="0" err="1" smtClean="0"/>
              <a:t>valid</a:t>
            </a:r>
            <a:r>
              <a:rPr lang="es-MX" dirty="0" smtClean="0"/>
              <a:t> </a:t>
            </a:r>
            <a:r>
              <a:rPr lang="es-MX" dirty="0" err="1" smtClean="0"/>
              <a:t>state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'</a:t>
            </a:r>
            <a:r>
              <a:rPr lang="es-MX" dirty="0" err="1" smtClean="0"/>
              <a:t>fail</a:t>
            </a:r>
            <a:r>
              <a:rPr lang="es-MX" dirty="0"/>
              <a:t>' </a:t>
            </a:r>
            <a:r>
              <a:rPr lang="es-MX" dirty="0" err="1" smtClean="0"/>
              <a:t>if</a:t>
            </a:r>
            <a:r>
              <a:rPr lang="es-MX" dirty="0" smtClean="0"/>
              <a:t> no </a:t>
            </a:r>
            <a:r>
              <a:rPr lang="es-MX" dirty="0" err="1" smtClean="0"/>
              <a:t>state</a:t>
            </a:r>
            <a:r>
              <a:rPr lang="es-MX" dirty="0" smtClean="0"/>
              <a:t> can be </a:t>
            </a:r>
            <a:r>
              <a:rPr lang="es-MX" dirty="0" err="1" smtClean="0"/>
              <a:t>reached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specific</a:t>
            </a:r>
            <a:r>
              <a:rPr lang="es-MX" dirty="0" smtClean="0"/>
              <a:t> symbol.</a:t>
            </a:r>
          </a:p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node</a:t>
            </a:r>
            <a:r>
              <a:rPr lang="es-MX" dirty="0" smtClean="0"/>
              <a:t> (</a:t>
            </a:r>
            <a:r>
              <a:rPr lang="es-MX" dirty="0" err="1" smtClean="0"/>
              <a:t>root</a:t>
            </a:r>
            <a:r>
              <a:rPr lang="es-MX" dirty="0" smtClean="0"/>
              <a:t>) in </a:t>
            </a:r>
            <a:r>
              <a:rPr lang="es-MX" dirty="0"/>
              <a:t>N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represented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1</a:t>
            </a:r>
            <a:r>
              <a:rPr lang="es-MX" dirty="0"/>
              <a:t>.</a:t>
            </a:r>
          </a:p>
          <a:p>
            <a:r>
              <a:rPr lang="es-MX" b="1" dirty="0"/>
              <a:t>F</a:t>
            </a:r>
            <a:r>
              <a:rPr lang="es-MX" dirty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dirty="0" err="1" smtClean="0"/>
              <a:t>subset</a:t>
            </a:r>
            <a:r>
              <a:rPr lang="es-MX" dirty="0" smtClean="0"/>
              <a:t> of N and  correspondes to </a:t>
            </a:r>
            <a:r>
              <a:rPr lang="es-MX" dirty="0" err="1" smtClean="0"/>
              <a:t>the</a:t>
            </a:r>
            <a:r>
              <a:rPr lang="es-MX" dirty="0" smtClean="0"/>
              <a:t> terminal </a:t>
            </a:r>
            <a:r>
              <a:rPr lang="es-MX" dirty="0" err="1" smtClean="0"/>
              <a:t>nodes</a:t>
            </a:r>
            <a:r>
              <a:rPr lang="es-MX" dirty="0" smtClean="0"/>
              <a:t>.</a:t>
            </a:r>
          </a:p>
          <a:p>
            <a:r>
              <a:rPr lang="es-MX" b="1" dirty="0" smtClean="0"/>
              <a:t>I*</a:t>
            </a:r>
            <a:r>
              <a:rPr lang="es-MX" dirty="0" smtClean="0"/>
              <a:t> denotes </a:t>
            </a:r>
            <a:r>
              <a:rPr lang="es-MX" dirty="0" err="1" smtClean="0"/>
              <a:t>the</a:t>
            </a:r>
            <a:r>
              <a:rPr lang="es-MX" dirty="0" smtClean="0"/>
              <a:t> set of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symbols </a:t>
            </a:r>
            <a:r>
              <a:rPr lang="es-MX" dirty="0" err="1" smtClean="0"/>
              <a:t>that</a:t>
            </a:r>
            <a:r>
              <a:rPr lang="es-MX" dirty="0" smtClean="0"/>
              <a:t> are </a:t>
            </a:r>
            <a:r>
              <a:rPr lang="es-MX" dirty="0" err="1" smtClean="0"/>
              <a:t>used</a:t>
            </a:r>
            <a:r>
              <a:rPr lang="es-MX" dirty="0" smtClean="0"/>
              <a:t> as </a:t>
            </a:r>
            <a:r>
              <a:rPr lang="es-MX" dirty="0" err="1" smtClean="0"/>
              <a:t>part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/>
              <a:t> </a:t>
            </a:r>
            <a:r>
              <a:rPr lang="es-MX" dirty="0" err="1"/>
              <a:t>keys</a:t>
            </a:r>
            <a:r>
              <a:rPr lang="es-MX" dirty="0"/>
              <a:t> , </a:t>
            </a:r>
            <a:r>
              <a:rPr lang="es-MX" dirty="0" err="1"/>
              <a:t>including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empty</a:t>
            </a:r>
            <a:r>
              <a:rPr lang="es-MX" dirty="0"/>
              <a:t> </a:t>
            </a:r>
            <a:r>
              <a:rPr lang="es-MX" dirty="0" err="1" smtClean="0"/>
              <a:t>string</a:t>
            </a:r>
            <a:r>
              <a:rPr lang="es-MX" dirty="0" smtClean="0"/>
              <a:t>.</a:t>
            </a:r>
            <a:endParaRPr lang="es-MX" dirty="0" smtClean="0"/>
          </a:p>
          <a:p>
            <a:r>
              <a:rPr lang="es-MX" b="1" i="1" dirty="0" smtClean="0"/>
              <a:t>g(n, </a:t>
            </a:r>
            <a:r>
              <a:rPr lang="es-MX" b="1" i="1" dirty="0"/>
              <a:t>a) = </a:t>
            </a:r>
            <a:r>
              <a:rPr lang="es-MX" b="1" i="1" dirty="0"/>
              <a:t>m</a:t>
            </a:r>
            <a:r>
              <a:rPr lang="es-MX" b="1" i="1" dirty="0" smtClean="0"/>
              <a:t> </a:t>
            </a:r>
            <a:r>
              <a:rPr lang="es-MX" i="1" dirty="0" err="1" smtClean="0"/>
              <a:t>is</a:t>
            </a:r>
            <a:r>
              <a:rPr lang="es-MX" i="1" dirty="0" smtClean="0"/>
              <a:t> </a:t>
            </a:r>
            <a:r>
              <a:rPr lang="es-MX" i="1" dirty="0" err="1" smtClean="0"/>
              <a:t>the</a:t>
            </a:r>
            <a:r>
              <a:rPr lang="es-MX" i="1" dirty="0" smtClean="0"/>
              <a:t> </a:t>
            </a:r>
            <a:r>
              <a:rPr lang="es-MX" i="1" dirty="0" err="1" smtClean="0"/>
              <a:t>goto</a:t>
            </a:r>
            <a:r>
              <a:rPr lang="es-MX" i="1" dirty="0" smtClean="0"/>
              <a:t> </a:t>
            </a:r>
            <a:r>
              <a:rPr lang="es-MX" i="1" dirty="0" err="1" smtClean="0"/>
              <a:t>function</a:t>
            </a:r>
            <a:r>
              <a:rPr lang="es-MX" i="1" dirty="0" smtClean="0"/>
              <a:t> </a:t>
            </a:r>
            <a:r>
              <a:rPr lang="es-MX" i="1" dirty="0" err="1" smtClean="0"/>
              <a:t>saying</a:t>
            </a:r>
            <a:r>
              <a:rPr lang="es-MX" i="1" dirty="0" smtClean="0"/>
              <a:t> </a:t>
            </a:r>
            <a:r>
              <a:rPr lang="es-MX" i="1" dirty="0" err="1" smtClean="0"/>
              <a:t>ther</a:t>
            </a:r>
            <a:r>
              <a:rPr lang="es-MX" i="1" dirty="0" smtClean="0"/>
              <a:t> </a:t>
            </a:r>
            <a:r>
              <a:rPr lang="es-MX" i="1" dirty="0" err="1" smtClean="0"/>
              <a:t>there</a:t>
            </a:r>
            <a:r>
              <a:rPr lang="es-MX" i="1" dirty="0" smtClean="0"/>
              <a:t> </a:t>
            </a:r>
            <a:r>
              <a:rPr lang="es-MX" i="1" dirty="0" err="1" smtClean="0"/>
              <a:t>is</a:t>
            </a:r>
            <a:r>
              <a:rPr lang="es-MX" i="1" dirty="0" smtClean="0"/>
              <a:t> </a:t>
            </a:r>
            <a:r>
              <a:rPr lang="es-MX" i="1" dirty="0" err="1" smtClean="0"/>
              <a:t>an</a:t>
            </a:r>
            <a:r>
              <a:rPr lang="es-MX" i="1" dirty="0" smtClean="0"/>
              <a:t> </a:t>
            </a:r>
            <a:r>
              <a:rPr lang="es-MX" i="1" dirty="0" err="1" smtClean="0"/>
              <a:t>arc</a:t>
            </a:r>
            <a:r>
              <a:rPr lang="es-MX" i="1" dirty="0" smtClean="0"/>
              <a:t> </a:t>
            </a:r>
            <a:r>
              <a:rPr lang="es-MX" i="1" dirty="0" err="1" smtClean="0"/>
              <a:t>from</a:t>
            </a:r>
            <a:r>
              <a:rPr lang="es-MX" i="1" dirty="0" smtClean="0"/>
              <a:t> </a:t>
            </a:r>
            <a:r>
              <a:rPr lang="es-MX" i="1" dirty="0" err="1" smtClean="0"/>
              <a:t>node</a:t>
            </a:r>
            <a:r>
              <a:rPr lang="es-MX" i="1" dirty="0" smtClean="0"/>
              <a:t> </a:t>
            </a:r>
            <a:r>
              <a:rPr lang="es-MX" b="1" i="1" dirty="0"/>
              <a:t>n</a:t>
            </a:r>
            <a:r>
              <a:rPr lang="es-MX" i="1" dirty="0" smtClean="0"/>
              <a:t> </a:t>
            </a:r>
            <a:r>
              <a:rPr lang="es-MX" i="1" dirty="0" err="1" smtClean="0"/>
              <a:t>with</a:t>
            </a:r>
            <a:r>
              <a:rPr lang="es-MX" i="1" dirty="0" smtClean="0"/>
              <a:t> </a:t>
            </a:r>
            <a:r>
              <a:rPr lang="es-MX" i="1" dirty="0" err="1" smtClean="0"/>
              <a:t>the</a:t>
            </a:r>
            <a:r>
              <a:rPr lang="es-MX" i="1" dirty="0" smtClean="0"/>
              <a:t> symbol </a:t>
            </a:r>
            <a:r>
              <a:rPr lang="es-MX" b="1" i="1" dirty="0" smtClean="0"/>
              <a:t>a</a:t>
            </a:r>
            <a:r>
              <a:rPr lang="es-MX" i="1" dirty="0" smtClean="0"/>
              <a:t> </a:t>
            </a:r>
            <a:r>
              <a:rPr lang="es-MX" i="1" dirty="0" err="1" smtClean="0"/>
              <a:t>that</a:t>
            </a:r>
            <a:r>
              <a:rPr lang="es-MX" i="1" dirty="0" smtClean="0"/>
              <a:t> leads to </a:t>
            </a:r>
            <a:r>
              <a:rPr lang="es-MX" i="1" dirty="0" err="1" smtClean="0"/>
              <a:t>node</a:t>
            </a:r>
            <a:r>
              <a:rPr lang="es-MX" i="1" dirty="0" smtClean="0"/>
              <a:t> </a:t>
            </a:r>
            <a:r>
              <a:rPr lang="es-MX" b="1" i="1" dirty="0"/>
              <a:t>m</a:t>
            </a:r>
            <a:r>
              <a:rPr lang="es-MX" i="1" dirty="0" smtClean="0"/>
              <a:t>.</a:t>
            </a:r>
          </a:p>
          <a:p>
            <a:r>
              <a:rPr lang="es-MX" b="1" i="1" dirty="0" smtClean="0"/>
              <a:t>g(n, </a:t>
            </a:r>
            <a:r>
              <a:rPr lang="es-MX" b="1" i="1" dirty="0"/>
              <a:t>a) = </a:t>
            </a:r>
            <a:r>
              <a:rPr lang="es-MX" b="1" i="1" dirty="0" err="1" smtClean="0"/>
              <a:t>fail</a:t>
            </a:r>
            <a:r>
              <a:rPr lang="es-MX" b="1" i="1" dirty="0"/>
              <a:t> </a:t>
            </a:r>
            <a:r>
              <a:rPr lang="es-MX" i="1" dirty="0" smtClean="0"/>
              <a:t> </a:t>
            </a:r>
            <a:r>
              <a:rPr lang="es-MX" i="1" dirty="0" err="1" smtClean="0"/>
              <a:t>indicates</a:t>
            </a:r>
            <a:r>
              <a:rPr lang="es-MX" i="1" dirty="0" smtClean="0"/>
              <a:t> </a:t>
            </a:r>
            <a:r>
              <a:rPr lang="es-MX" i="1" dirty="0" err="1" smtClean="0"/>
              <a:t>that</a:t>
            </a:r>
            <a:r>
              <a:rPr lang="es-MX" i="1" dirty="0" smtClean="0"/>
              <a:t> no </a:t>
            </a:r>
            <a:r>
              <a:rPr lang="es-MX" i="1" dirty="0" err="1" smtClean="0"/>
              <a:t>arc</a:t>
            </a:r>
            <a:r>
              <a:rPr lang="es-MX" i="1" dirty="0" smtClean="0"/>
              <a:t> </a:t>
            </a:r>
            <a:r>
              <a:rPr lang="es-MX" i="1" dirty="0" err="1" smtClean="0"/>
              <a:t>parting</a:t>
            </a:r>
            <a:r>
              <a:rPr lang="es-MX" i="1" dirty="0" smtClean="0"/>
              <a:t> </a:t>
            </a:r>
            <a:r>
              <a:rPr lang="es-MX" i="1" dirty="0" err="1" smtClean="0"/>
              <a:t>from</a:t>
            </a:r>
            <a:r>
              <a:rPr lang="es-MX" i="1" dirty="0" smtClean="0"/>
              <a:t> </a:t>
            </a:r>
            <a:r>
              <a:rPr lang="es-MX" b="1" i="1" dirty="0"/>
              <a:t>n</a:t>
            </a:r>
            <a:r>
              <a:rPr lang="es-MX" i="1" dirty="0" smtClean="0"/>
              <a:t> </a:t>
            </a:r>
            <a:r>
              <a:rPr lang="es-MX" i="1" dirty="0" err="1" smtClean="0"/>
              <a:t>represents</a:t>
            </a:r>
            <a:r>
              <a:rPr lang="es-MX" i="1" dirty="0" smtClean="0"/>
              <a:t> symbol </a:t>
            </a:r>
            <a:r>
              <a:rPr lang="es-MX" b="1" i="1" dirty="0" smtClean="0"/>
              <a:t>a.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686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Example</a:t>
            </a:r>
            <a:endParaRPr lang="es-MX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5685623" cy="3527192"/>
          </a:xfrm>
        </p:spPr>
      </p:pic>
      <p:sp>
        <p:nvSpPr>
          <p:cNvPr id="5" name="TextBox 4"/>
          <p:cNvSpPr txBox="1"/>
          <p:nvPr/>
        </p:nvSpPr>
        <p:spPr>
          <a:xfrm>
            <a:off x="6444208" y="1700808"/>
            <a:ext cx="2592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K: {</a:t>
            </a:r>
            <a:r>
              <a:rPr lang="es-MX" sz="2400" dirty="0" err="1" smtClean="0"/>
              <a:t>baby</a:t>
            </a:r>
            <a:r>
              <a:rPr lang="es-MX" sz="2400" dirty="0" smtClean="0"/>
              <a:t>#, </a:t>
            </a:r>
            <a:r>
              <a:rPr lang="es-MX" sz="2400" dirty="0" err="1" smtClean="0"/>
              <a:t>bachelor</a:t>
            </a:r>
            <a:r>
              <a:rPr lang="es-MX" sz="2400" dirty="0" smtClean="0"/>
              <a:t>,#, </a:t>
            </a:r>
            <a:r>
              <a:rPr lang="es-MX" sz="2400" dirty="0" err="1" smtClean="0"/>
              <a:t>badger</a:t>
            </a:r>
            <a:r>
              <a:rPr lang="es-MX" sz="2400" dirty="0" smtClean="0"/>
              <a:t>#, </a:t>
            </a:r>
            <a:r>
              <a:rPr lang="es-MX" sz="2400" dirty="0" err="1" smtClean="0"/>
              <a:t>bat</a:t>
            </a:r>
            <a:r>
              <a:rPr lang="es-MX" sz="2400" dirty="0" smtClean="0"/>
              <a:t>#, </a:t>
            </a:r>
            <a:r>
              <a:rPr lang="es-MX" sz="2400" dirty="0" err="1" smtClean="0"/>
              <a:t>badge</a:t>
            </a:r>
            <a:r>
              <a:rPr lang="es-MX" sz="2400" dirty="0" smtClean="0"/>
              <a:t>#, </a:t>
            </a:r>
            <a:r>
              <a:rPr lang="es-MX" sz="2400" dirty="0" err="1" smtClean="0"/>
              <a:t>jar</a:t>
            </a:r>
            <a:r>
              <a:rPr lang="es-MX" sz="2400" dirty="0" smtClean="0"/>
              <a:t>#}</a:t>
            </a:r>
          </a:p>
          <a:p>
            <a:endParaRPr lang="es-MX" sz="2400" dirty="0" smtClean="0"/>
          </a:p>
          <a:p>
            <a:r>
              <a:rPr lang="es-MX" sz="2400" dirty="0" smtClean="0"/>
              <a:t>N: {1,2,3,4,5,…25}</a:t>
            </a:r>
          </a:p>
          <a:p>
            <a:endParaRPr lang="es-MX" sz="2400" dirty="0" smtClean="0"/>
          </a:p>
          <a:p>
            <a:r>
              <a:rPr lang="es-MX" sz="2400" dirty="0"/>
              <a:t>I</a:t>
            </a:r>
            <a:r>
              <a:rPr lang="es-MX" sz="2400" dirty="0" smtClean="0"/>
              <a:t>: {a, b, c, d, e, g, h, j, l, o, r, t, #}</a:t>
            </a:r>
          </a:p>
          <a:p>
            <a:endParaRPr lang="es-MX" sz="2400" dirty="0"/>
          </a:p>
          <a:p>
            <a:r>
              <a:rPr lang="es-MX" sz="2400" dirty="0" smtClean="0"/>
              <a:t>F:{6, 13, 18, 19, 23}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88342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Representing</a:t>
            </a:r>
            <a:r>
              <a:rPr lang="es-MX" dirty="0" smtClean="0"/>
              <a:t> a Trie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Matrix</a:t>
            </a:r>
            <a:endParaRPr lang="es-MX" dirty="0" smtClean="0"/>
          </a:p>
          <a:p>
            <a:r>
              <a:rPr lang="es-MX" dirty="0" err="1" smtClean="0"/>
              <a:t>Linked</a:t>
            </a:r>
            <a:r>
              <a:rPr lang="es-MX" dirty="0" smtClean="0"/>
              <a:t> </a:t>
            </a:r>
            <a:r>
              <a:rPr lang="es-MX" dirty="0" err="1" smtClean="0"/>
              <a:t>List</a:t>
            </a:r>
            <a:endParaRPr lang="es-MX" dirty="0" smtClean="0"/>
          </a:p>
          <a:p>
            <a:r>
              <a:rPr lang="es-MX" dirty="0" err="1" smtClean="0"/>
              <a:t>Two-arrays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In </a:t>
            </a:r>
            <a:r>
              <a:rPr lang="es-MX" dirty="0" err="1" smtClean="0"/>
              <a:t>both</a:t>
            </a:r>
            <a:r>
              <a:rPr lang="es-MX" dirty="0" smtClean="0"/>
              <a:t> cases </a:t>
            </a:r>
            <a:r>
              <a:rPr lang="es-MX" dirty="0" err="1" smtClean="0"/>
              <a:t>where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trie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represented</a:t>
            </a:r>
            <a:r>
              <a:rPr lang="es-MX" dirty="0" smtClean="0"/>
              <a:t> in a </a:t>
            </a:r>
            <a:r>
              <a:rPr lang="es-MX" dirty="0" err="1" smtClean="0"/>
              <a:t>matrix</a:t>
            </a:r>
            <a:r>
              <a:rPr lang="es-MX" dirty="0" smtClean="0"/>
              <a:t> (</a:t>
            </a:r>
            <a:r>
              <a:rPr lang="es-MX" dirty="0" err="1" smtClean="0"/>
              <a:t>adjacency</a:t>
            </a:r>
            <a:r>
              <a:rPr lang="es-MX" dirty="0" smtClean="0"/>
              <a:t> </a:t>
            </a:r>
            <a:r>
              <a:rPr lang="es-MX" dirty="0" err="1" smtClean="0"/>
              <a:t>matrix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two-arrays</a:t>
            </a:r>
            <a:r>
              <a:rPr lang="es-MX" dirty="0" smtClean="0"/>
              <a:t>) </a:t>
            </a:r>
            <a:r>
              <a:rPr lang="es-MX" dirty="0" err="1" smtClean="0"/>
              <a:t>the</a:t>
            </a:r>
            <a:r>
              <a:rPr lang="es-MX" dirty="0" smtClean="0"/>
              <a:t> symbols in I </a:t>
            </a:r>
            <a:r>
              <a:rPr lang="es-MX" dirty="0" err="1" smtClean="0"/>
              <a:t>have</a:t>
            </a:r>
            <a:r>
              <a:rPr lang="es-MX" dirty="0" smtClean="0"/>
              <a:t> to be </a:t>
            </a:r>
            <a:r>
              <a:rPr lang="es-MX" dirty="0" err="1" smtClean="0"/>
              <a:t>mapped</a:t>
            </a:r>
            <a:r>
              <a:rPr lang="es-MX" dirty="0" smtClean="0"/>
              <a:t> to non-</a:t>
            </a:r>
            <a:r>
              <a:rPr lang="es-MX" dirty="0" err="1" smtClean="0"/>
              <a:t>negative</a:t>
            </a:r>
            <a:r>
              <a:rPr lang="es-MX" dirty="0" smtClean="0"/>
              <a:t> </a:t>
            </a:r>
            <a:r>
              <a:rPr lang="es-MX" dirty="0" err="1" smtClean="0"/>
              <a:t>integers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do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include</a:t>
            </a:r>
            <a:r>
              <a:rPr lang="es-MX" dirty="0" smtClean="0"/>
              <a:t> </a:t>
            </a:r>
            <a:r>
              <a:rPr lang="es-MX" dirty="0" err="1" smtClean="0"/>
              <a:t>zero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8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Matrix</a:t>
            </a:r>
            <a:r>
              <a:rPr lang="es-MX" dirty="0" smtClean="0"/>
              <a:t>: </a:t>
            </a:r>
            <a:r>
              <a:rPr lang="es-MX" dirty="0" err="1" smtClean="0"/>
              <a:t>columns</a:t>
            </a:r>
            <a:r>
              <a:rPr lang="es-MX" dirty="0" smtClean="0"/>
              <a:t> = I, </a:t>
            </a:r>
            <a:r>
              <a:rPr lang="es-MX" dirty="0" err="1" smtClean="0"/>
              <a:t>rows</a:t>
            </a:r>
            <a:r>
              <a:rPr lang="es-MX" dirty="0" smtClean="0"/>
              <a:t> = N</a:t>
            </a:r>
            <a:endParaRPr lang="es-MX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3682752" cy="52544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88840"/>
            <a:ext cx="4499598" cy="209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MX" dirty="0" err="1" smtClean="0"/>
              <a:t>Linked</a:t>
            </a:r>
            <a:r>
              <a:rPr lang="es-MX" dirty="0" smtClean="0"/>
              <a:t> </a:t>
            </a:r>
            <a:r>
              <a:rPr lang="es-MX" dirty="0" err="1" smtClean="0"/>
              <a:t>List</a:t>
            </a:r>
            <a:endParaRPr lang="es-MX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64" y="1124744"/>
            <a:ext cx="4248472" cy="5597439"/>
          </a:xfrm>
        </p:spPr>
      </p:pic>
    </p:spTree>
    <p:extLst>
      <p:ext uri="{BB962C8B-B14F-4D97-AF65-F5344CB8AC3E}">
        <p14:creationId xmlns:p14="http://schemas.microsoft.com/office/powerpoint/2010/main" val="14270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066823"/>
            <a:ext cx="3240360" cy="3267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Arrays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Reduces </a:t>
            </a:r>
            <a:r>
              <a:rPr lang="es-MX" dirty="0" err="1" smtClean="0"/>
              <a:t>significantly</a:t>
            </a:r>
            <a:r>
              <a:rPr lang="es-MX" dirty="0" smtClean="0"/>
              <a:t> </a:t>
            </a:r>
            <a:r>
              <a:rPr lang="es-MX" dirty="0" err="1" smtClean="0"/>
              <a:t>storage</a:t>
            </a:r>
            <a:r>
              <a:rPr lang="es-MX" dirty="0" smtClean="0"/>
              <a:t> </a:t>
            </a:r>
            <a:r>
              <a:rPr lang="es-MX" dirty="0" err="1" smtClean="0"/>
              <a:t>space</a:t>
            </a:r>
            <a:endParaRPr lang="es-MX" dirty="0" smtClean="0"/>
          </a:p>
          <a:p>
            <a:r>
              <a:rPr lang="es-MX" dirty="0" err="1" smtClean="0"/>
              <a:t>Requires</a:t>
            </a:r>
            <a:r>
              <a:rPr lang="es-MX" dirty="0" smtClean="0"/>
              <a:t> </a:t>
            </a:r>
            <a:r>
              <a:rPr lang="es-MX" dirty="0" err="1" smtClean="0"/>
              <a:t>much</a:t>
            </a:r>
            <a:r>
              <a:rPr lang="es-MX" dirty="0" smtClean="0"/>
              <a:t> more </a:t>
            </a:r>
            <a:r>
              <a:rPr lang="es-MX" dirty="0" err="1" smtClean="0"/>
              <a:t>processing</a:t>
            </a:r>
            <a:r>
              <a:rPr lang="es-MX" dirty="0" smtClean="0"/>
              <a:t>, </a:t>
            </a:r>
            <a:r>
              <a:rPr lang="es-MX" dirty="0" err="1" smtClean="0"/>
              <a:t>especially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case of </a:t>
            </a:r>
            <a:r>
              <a:rPr lang="es-MX" dirty="0" err="1" smtClean="0"/>
              <a:t>collisions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Arrays</a:t>
            </a:r>
            <a:endParaRPr lang="es-MX" dirty="0" smtClean="0"/>
          </a:p>
          <a:p>
            <a:r>
              <a:rPr lang="es-MX" dirty="0" smtClean="0"/>
              <a:t> Base and </a:t>
            </a:r>
            <a:r>
              <a:rPr lang="es-MX" dirty="0" err="1" smtClean="0"/>
              <a:t>Check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s-MX" dirty="0" smtClean="0"/>
              <a:t>BASE [n] + a = m  </a:t>
            </a:r>
          </a:p>
          <a:p>
            <a:pPr marL="0" indent="0">
              <a:buNone/>
            </a:pPr>
            <a:r>
              <a:rPr lang="es-MX" dirty="0" smtClean="0">
                <a:sym typeface="Wingdings" panose="05000000000000000000" pitchFamily="2" charset="2"/>
              </a:rPr>
              <a:t>	</a:t>
            </a:r>
            <a:r>
              <a:rPr lang="es-MX" dirty="0" err="1" smtClean="0">
                <a:sym typeface="Wingdings" panose="05000000000000000000" pitchFamily="2" charset="2"/>
              </a:rPr>
              <a:t>Like</a:t>
            </a:r>
            <a:r>
              <a:rPr lang="es-MX" dirty="0" smtClean="0">
                <a:sym typeface="Wingdings" panose="05000000000000000000" pitchFamily="2" charset="2"/>
              </a:rPr>
              <a:t>  </a:t>
            </a:r>
            <a:r>
              <a:rPr lang="es-MX" dirty="0" err="1" smtClean="0"/>
              <a:t>goto</a:t>
            </a:r>
            <a:r>
              <a:rPr lang="es-MX" dirty="0" smtClean="0"/>
              <a:t>(</a:t>
            </a:r>
            <a:r>
              <a:rPr lang="es-MX" dirty="0" err="1"/>
              <a:t>n</a:t>
            </a:r>
            <a:r>
              <a:rPr lang="es-MX" dirty="0" err="1" smtClean="0"/>
              <a:t>,a</a:t>
            </a:r>
            <a:r>
              <a:rPr lang="es-MX" dirty="0" smtClean="0"/>
              <a:t>)=m</a:t>
            </a:r>
          </a:p>
          <a:p>
            <a:pPr marL="0" indent="0">
              <a:buNone/>
            </a:pPr>
            <a:r>
              <a:rPr lang="es-MX" dirty="0" smtClean="0"/>
              <a:t>CHECK[m] = 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923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Arrays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BASE </a:t>
            </a:r>
            <a:r>
              <a:rPr lang="es-MX" dirty="0" smtClean="0"/>
              <a:t>[n] </a:t>
            </a:r>
            <a:r>
              <a:rPr lang="es-MX" dirty="0"/>
              <a:t>+ a = </a:t>
            </a:r>
            <a:r>
              <a:rPr lang="es-MX" dirty="0" smtClean="0"/>
              <a:t>m  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CHECK[m] </a:t>
            </a:r>
            <a:r>
              <a:rPr lang="es-MX" dirty="0"/>
              <a:t>= </a:t>
            </a:r>
            <a:r>
              <a:rPr lang="es-MX" dirty="0" smtClean="0"/>
              <a:t>n</a:t>
            </a:r>
            <a:endParaRPr lang="es-MX" dirty="0"/>
          </a:p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988840"/>
            <a:ext cx="3574344" cy="327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98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20688"/>
            <a:ext cx="2995144" cy="13681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010"/>
            <a:ext cx="3005787" cy="1373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61047"/>
            <a:ext cx="2923136" cy="1432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20688"/>
            <a:ext cx="2925015" cy="13681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663863"/>
            <a:ext cx="2648371" cy="26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6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Graphs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dirty="0"/>
              <a:t> network of lines connecting </a:t>
            </a:r>
            <a:r>
              <a:rPr lang="en-US" dirty="0" smtClean="0"/>
              <a:t>points.</a:t>
            </a:r>
          </a:p>
          <a:p>
            <a:r>
              <a:rPr lang="en-US" dirty="0" smtClean="0"/>
              <a:t>A diagram </a:t>
            </a:r>
            <a:r>
              <a:rPr lang="en-US" dirty="0"/>
              <a:t>representing a system of connections or interrelations among two or more things, as by a number of distinctive dots or lines.</a:t>
            </a:r>
            <a:r>
              <a:rPr lang="en-US" dirty="0"/>
              <a:t/>
            </a:r>
            <a:br>
              <a:rPr lang="en-US" dirty="0"/>
            </a:br>
            <a:endParaRPr lang="es-MX" dirty="0"/>
          </a:p>
        </p:txBody>
      </p:sp>
      <p:pic>
        <p:nvPicPr>
          <p:cNvPr id="1026" name="Picture 2" descr="http://discuss.codechef.com/upfiles/graphs_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26235"/>
            <a:ext cx="18859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jeremykun.files.wordpress.com/2013/01/graph-dfs-stack-example1.png?w=400&amp;h=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680" y="3511157"/>
            <a:ext cx="2657872" cy="265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74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connectedGrap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6632"/>
            <a:ext cx="6192688" cy="619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31840" y="188640"/>
            <a:ext cx="5554960" cy="1143000"/>
          </a:xfrm>
        </p:spPr>
        <p:txBody>
          <a:bodyPr>
            <a:normAutofit/>
          </a:bodyPr>
          <a:lstStyle/>
          <a:p>
            <a:r>
              <a:rPr lang="es-MX" dirty="0" err="1" smtClean="0"/>
              <a:t>Examples</a:t>
            </a:r>
            <a:r>
              <a:rPr lang="es-MX" dirty="0" smtClean="0"/>
              <a:t> of </a:t>
            </a:r>
            <a:r>
              <a:rPr lang="es-MX" dirty="0" err="1" smtClean="0"/>
              <a:t>graphs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6502340"/>
            <a:ext cx="545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http://mathworld.wolfram.com/BiconnectedGraph.html</a:t>
            </a:r>
          </a:p>
        </p:txBody>
      </p:sp>
    </p:spTree>
    <p:extLst>
      <p:ext uri="{BB962C8B-B14F-4D97-AF65-F5344CB8AC3E}">
        <p14:creationId xmlns:p14="http://schemas.microsoft.com/office/powerpoint/2010/main" val="308636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otBiconnected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6192688" cy="619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91680" y="6502340"/>
            <a:ext cx="545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http://mathworld.wolfram.com/BiconnectedGraph.html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31840" y="188640"/>
            <a:ext cx="5554960" cy="1143000"/>
          </a:xfrm>
        </p:spPr>
        <p:txBody>
          <a:bodyPr>
            <a:normAutofit/>
          </a:bodyPr>
          <a:lstStyle/>
          <a:p>
            <a:r>
              <a:rPr lang="es-MX" dirty="0" err="1" smtClean="0"/>
              <a:t>Examples</a:t>
            </a:r>
            <a:r>
              <a:rPr lang="es-MX" dirty="0" smtClean="0"/>
              <a:t> of </a:t>
            </a:r>
            <a:r>
              <a:rPr lang="es-MX" dirty="0" err="1" smtClean="0"/>
              <a:t>graphs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916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 descr="http://www.residentsassociations.co.uk/images/tube_map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6342"/>
            <a:ext cx="8489047" cy="56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78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 descr="http://upload.wikimedia.org/wikipedia/commons/a/a6/Pelni_Schifffahrtsnetz_20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13" y="1600200"/>
            <a:ext cx="888417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48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Graphs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/>
              <a:t>Graphs</a:t>
            </a:r>
            <a:r>
              <a:rPr lang="es-MX" dirty="0" smtClean="0"/>
              <a:t> </a:t>
            </a:r>
            <a:r>
              <a:rPr lang="es-MX" dirty="0" err="1" smtClean="0"/>
              <a:t>consist</a:t>
            </a:r>
            <a:r>
              <a:rPr lang="es-MX" dirty="0" smtClean="0"/>
              <a:t> of </a:t>
            </a:r>
            <a:r>
              <a:rPr lang="es-MX" dirty="0" err="1" smtClean="0"/>
              <a:t>two</a:t>
            </a:r>
            <a:r>
              <a:rPr lang="es-MX" dirty="0" smtClean="0"/>
              <a:t> sets: a set of </a:t>
            </a:r>
            <a:r>
              <a:rPr lang="es-MX" dirty="0" err="1" smtClean="0"/>
              <a:t>nodes</a:t>
            </a:r>
            <a:r>
              <a:rPr lang="es-MX" dirty="0" smtClean="0"/>
              <a:t> and a set of </a:t>
            </a:r>
            <a:r>
              <a:rPr lang="es-MX" dirty="0" err="1" smtClean="0"/>
              <a:t>arcs</a:t>
            </a:r>
            <a:r>
              <a:rPr lang="es-MX" dirty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connect</a:t>
            </a:r>
            <a:r>
              <a:rPr lang="es-MX" dirty="0" smtClean="0"/>
              <a:t> </a:t>
            </a:r>
            <a:r>
              <a:rPr lang="es-MX" dirty="0" err="1" smtClean="0"/>
              <a:t>nodes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arc</a:t>
            </a:r>
            <a:r>
              <a:rPr lang="es-MX" dirty="0" smtClean="0"/>
              <a:t> </a:t>
            </a:r>
            <a:r>
              <a:rPr lang="es-MX" b="1" dirty="0" smtClean="0"/>
              <a:t>a</a:t>
            </a:r>
            <a:r>
              <a:rPr lang="es-MX" dirty="0" smtClean="0"/>
              <a:t> </a:t>
            </a:r>
            <a:r>
              <a:rPr lang="es-MX" dirty="0" err="1" smtClean="0"/>
              <a:t>connects</a:t>
            </a:r>
            <a:r>
              <a:rPr lang="es-MX" dirty="0" smtClean="0"/>
              <a:t> 2 </a:t>
            </a:r>
            <a:r>
              <a:rPr lang="es-MX" dirty="0" err="1" smtClean="0"/>
              <a:t>adyacent</a:t>
            </a:r>
            <a:r>
              <a:rPr lang="es-MX" dirty="0" smtClean="0"/>
              <a:t> </a:t>
            </a:r>
            <a:r>
              <a:rPr lang="es-MX" dirty="0" err="1" smtClean="0"/>
              <a:t>nodes</a:t>
            </a:r>
            <a:r>
              <a:rPr lang="es-MX" dirty="0" smtClean="0"/>
              <a:t> </a:t>
            </a:r>
            <a:r>
              <a:rPr lang="es-MX" b="1" dirty="0" smtClean="0"/>
              <a:t>u</a:t>
            </a:r>
            <a:r>
              <a:rPr lang="es-MX" dirty="0" smtClean="0"/>
              <a:t> and </a:t>
            </a:r>
            <a:r>
              <a:rPr lang="es-MX" b="1" dirty="0" smtClean="0"/>
              <a:t>v</a:t>
            </a:r>
            <a:r>
              <a:rPr lang="es-MX" dirty="0" smtClean="0"/>
              <a:t>: </a:t>
            </a:r>
            <a:r>
              <a:rPr lang="es-MX" b="1" dirty="0" smtClean="0"/>
              <a:t>a = (</a:t>
            </a:r>
            <a:r>
              <a:rPr lang="es-MX" b="1" dirty="0" err="1" smtClean="0"/>
              <a:t>u,v</a:t>
            </a:r>
            <a:r>
              <a:rPr lang="es-MX" b="1" dirty="0" smtClean="0"/>
              <a:t>)</a:t>
            </a:r>
          </a:p>
          <a:p>
            <a:r>
              <a:rPr lang="es-MX" b="1" dirty="0" err="1" smtClean="0"/>
              <a:t>Degree</a:t>
            </a:r>
            <a:r>
              <a:rPr lang="es-MX" b="1" dirty="0" smtClean="0"/>
              <a:t> of a </a:t>
            </a:r>
            <a:r>
              <a:rPr lang="es-MX" b="1" dirty="0" err="1" smtClean="0"/>
              <a:t>node</a:t>
            </a:r>
            <a:r>
              <a:rPr lang="es-MX" b="1" dirty="0" smtClean="0"/>
              <a:t>: 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arcs</a:t>
            </a:r>
            <a:r>
              <a:rPr lang="es-MX" dirty="0" smtClean="0"/>
              <a:t> </a:t>
            </a:r>
            <a:r>
              <a:rPr lang="es-MX" dirty="0" err="1" smtClean="0"/>
              <a:t>leaving</a:t>
            </a:r>
            <a:r>
              <a:rPr lang="es-MX" dirty="0" smtClean="0"/>
              <a:t> a </a:t>
            </a:r>
            <a:r>
              <a:rPr lang="es-MX" dirty="0" err="1" smtClean="0"/>
              <a:t>node</a:t>
            </a:r>
            <a:endParaRPr lang="es-MX" dirty="0" smtClean="0"/>
          </a:p>
          <a:p>
            <a:r>
              <a:rPr lang="es-MX" dirty="0" err="1" smtClean="0"/>
              <a:t>Graphs</a:t>
            </a:r>
            <a:r>
              <a:rPr lang="es-MX" dirty="0" smtClean="0"/>
              <a:t> can be </a:t>
            </a:r>
            <a:r>
              <a:rPr lang="es-MX" b="1" dirty="0" err="1" smtClean="0"/>
              <a:t>directed</a:t>
            </a:r>
            <a:r>
              <a:rPr lang="es-MX" b="1" dirty="0" smtClean="0"/>
              <a:t> </a:t>
            </a:r>
            <a:r>
              <a:rPr lang="es-MX" dirty="0" smtClean="0"/>
              <a:t>(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arc</a:t>
            </a:r>
            <a:r>
              <a:rPr lang="es-MX" dirty="0" smtClean="0"/>
              <a:t> has a </a:t>
            </a:r>
            <a:r>
              <a:rPr lang="es-MX" dirty="0" err="1" smtClean="0"/>
              <a:t>specific</a:t>
            </a:r>
            <a:r>
              <a:rPr lang="es-MX" dirty="0" smtClean="0"/>
              <a:t> </a:t>
            </a:r>
            <a:r>
              <a:rPr lang="es-MX" dirty="0" err="1" smtClean="0"/>
              <a:t>direction</a:t>
            </a:r>
            <a:r>
              <a:rPr lang="es-MX" dirty="0" smtClean="0"/>
              <a:t>, </a:t>
            </a:r>
            <a:r>
              <a:rPr lang="es-MX" dirty="0" err="1" smtClean="0"/>
              <a:t>indicated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arrow</a:t>
            </a:r>
            <a:r>
              <a:rPr lang="es-MX" dirty="0" smtClean="0"/>
              <a:t>)  </a:t>
            </a:r>
            <a:r>
              <a:rPr lang="es-MX" dirty="0" err="1" smtClean="0"/>
              <a:t>or</a:t>
            </a:r>
            <a:r>
              <a:rPr lang="es-MX" b="1" dirty="0" smtClean="0"/>
              <a:t> </a:t>
            </a:r>
            <a:r>
              <a:rPr lang="es-MX" b="1" dirty="0" err="1" smtClean="0"/>
              <a:t>undirected</a:t>
            </a:r>
            <a:r>
              <a:rPr lang="es-MX" b="1" dirty="0" smtClean="0"/>
              <a:t>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82775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Undirected</a:t>
            </a:r>
            <a:r>
              <a:rPr lang="es-MX" dirty="0" smtClean="0"/>
              <a:t> </a:t>
            </a:r>
            <a:r>
              <a:rPr lang="es-MX" dirty="0" err="1" smtClean="0"/>
              <a:t>Graph</a:t>
            </a:r>
            <a:endParaRPr lang="es-MX" dirty="0"/>
          </a:p>
        </p:txBody>
      </p:sp>
      <p:pic>
        <p:nvPicPr>
          <p:cNvPr id="9218" name="Picture 2" descr="https://upload.wikimedia.org/wikipedia/commons/thumb/a/a2/Directed.svg/250px-Directed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381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upload.wikimedia.org/wikipedia/commons/thumb/b/bf/Undirected.svg/250px-Undirect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70870"/>
            <a:ext cx="2381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85853" y="4273685"/>
            <a:ext cx="4417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52525"/>
                </a:solidFill>
                <a:latin typeface="Arial" panose="020B0604020202020204" pitchFamily="34" charset="0"/>
              </a:rPr>
              <a:t>A </a:t>
            </a:r>
            <a:r>
              <a:rPr lang="en-US" sz="2400" dirty="0" smtClean="0">
                <a:latin typeface="Arial" panose="020B0604020202020204" pitchFamily="34" charset="0"/>
              </a:rPr>
              <a:t>simple</a:t>
            </a:r>
            <a:r>
              <a:rPr lang="en-US" sz="2400" dirty="0" smtClean="0">
                <a:solidFill>
                  <a:srgbClr val="252525"/>
                </a:solidFill>
                <a:latin typeface="Arial" panose="020B0604020202020204" pitchFamily="34" charset="0"/>
              </a:rPr>
              <a:t> undirected graph with three vertices and three edges. Each vertex has degree two, so this is also a regular graph.</a:t>
            </a:r>
            <a:endParaRPr lang="es-MX" sz="2400" dirty="0"/>
          </a:p>
        </p:txBody>
      </p:sp>
      <p:sp>
        <p:nvSpPr>
          <p:cNvPr id="5" name="Rectangle 4"/>
          <p:cNvSpPr/>
          <p:nvPr/>
        </p:nvSpPr>
        <p:spPr>
          <a:xfrm>
            <a:off x="1049807" y="4293096"/>
            <a:ext cx="2512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solidFill>
                  <a:srgbClr val="252525"/>
                </a:solidFill>
                <a:latin typeface="Arial" panose="020B0604020202020204" pitchFamily="34" charset="0"/>
              </a:rPr>
              <a:t>A </a:t>
            </a:r>
            <a:r>
              <a:rPr lang="es-MX" sz="2400" dirty="0" err="1">
                <a:solidFill>
                  <a:srgbClr val="252525"/>
                </a:solidFill>
                <a:latin typeface="Arial" panose="020B0604020202020204" pitchFamily="34" charset="0"/>
              </a:rPr>
              <a:t>directed</a:t>
            </a:r>
            <a:r>
              <a:rPr lang="es-MX" sz="2400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s-MX" sz="2400" dirty="0" err="1">
                <a:solidFill>
                  <a:srgbClr val="252525"/>
                </a:solidFill>
                <a:latin typeface="Arial" panose="020B0604020202020204" pitchFamily="34" charset="0"/>
              </a:rPr>
              <a:t>graph</a:t>
            </a:r>
            <a:r>
              <a:rPr lang="es-MX" sz="2400" dirty="0">
                <a:solidFill>
                  <a:srgbClr val="252525"/>
                </a:solidFill>
                <a:latin typeface="Arial" panose="020B0604020202020204" pitchFamily="34" charset="0"/>
              </a:rPr>
              <a:t>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1781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14:honeycomb/>
      </p:transition>
    </mc:Choice>
    <mc:Fallback>
      <p:transition spd="slow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1287</Words>
  <Application>Microsoft Office PowerPoint</Application>
  <PresentationFormat>On-screen Show (4:3)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Comic Sans MS</vt:lpstr>
      <vt:lpstr>Microsoft Sans Serif</vt:lpstr>
      <vt:lpstr>Wingdings</vt:lpstr>
      <vt:lpstr>Office Theme</vt:lpstr>
      <vt:lpstr>PowerPoint Presentation</vt:lpstr>
      <vt:lpstr>Graphs</vt:lpstr>
      <vt:lpstr>Graphs</vt:lpstr>
      <vt:lpstr>Examples of graphs</vt:lpstr>
      <vt:lpstr>Examples of graphs</vt:lpstr>
      <vt:lpstr>PowerPoint Presentation</vt:lpstr>
      <vt:lpstr>PowerPoint Presentation</vt:lpstr>
      <vt:lpstr>Graphs</vt:lpstr>
      <vt:lpstr>Undirected Graph</vt:lpstr>
      <vt:lpstr>Clases of Directed Graphs</vt:lpstr>
      <vt:lpstr>PowerPoint Presentation</vt:lpstr>
      <vt:lpstr>PowerPoint Presentation</vt:lpstr>
      <vt:lpstr>Traversing graphs</vt:lpstr>
      <vt:lpstr>Search Methods</vt:lpstr>
      <vt:lpstr>Representing a graph</vt:lpstr>
      <vt:lpstr>Representing a graph</vt:lpstr>
      <vt:lpstr>Dijkstra's algorithm</vt:lpstr>
      <vt:lpstr>Trie Structure</vt:lpstr>
      <vt:lpstr>TRIE</vt:lpstr>
      <vt:lpstr>Example of a TRIE</vt:lpstr>
      <vt:lpstr>Formalizong the Trie</vt:lpstr>
      <vt:lpstr>Example</vt:lpstr>
      <vt:lpstr>Representing a Trie</vt:lpstr>
      <vt:lpstr>Matrix: columns = I, rows = N</vt:lpstr>
      <vt:lpstr>Linked List</vt:lpstr>
      <vt:lpstr>Two Arrays</vt:lpstr>
      <vt:lpstr>Two Arrays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Ingrid Kirschning Albers</dc:creator>
  <cp:lastModifiedBy>Ingrid Kirschning Albers</cp:lastModifiedBy>
  <cp:revision>174</cp:revision>
  <dcterms:created xsi:type="dcterms:W3CDTF">2012-06-18T13:57:24Z</dcterms:created>
  <dcterms:modified xsi:type="dcterms:W3CDTF">2015-11-11T18:25:20Z</dcterms:modified>
</cp:coreProperties>
</file>