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63" r:id="rId3"/>
    <p:sldId id="353" r:id="rId4"/>
    <p:sldId id="354" r:id="rId5"/>
    <p:sldId id="356" r:id="rId6"/>
    <p:sldId id="370" r:id="rId7"/>
    <p:sldId id="357" r:id="rId8"/>
    <p:sldId id="358" r:id="rId9"/>
    <p:sldId id="371" r:id="rId10"/>
    <p:sldId id="355" r:id="rId11"/>
    <p:sldId id="359" r:id="rId12"/>
    <p:sldId id="352" r:id="rId13"/>
    <p:sldId id="360" r:id="rId14"/>
    <p:sldId id="366" r:id="rId15"/>
    <p:sldId id="369" r:id="rId16"/>
    <p:sldId id="372" r:id="rId17"/>
    <p:sldId id="367" r:id="rId18"/>
    <p:sldId id="373" r:id="rId19"/>
    <p:sldId id="374" r:id="rId20"/>
    <p:sldId id="377" r:id="rId21"/>
    <p:sldId id="375" r:id="rId22"/>
    <p:sldId id="368" r:id="rId23"/>
    <p:sldId id="343" r:id="rId24"/>
    <p:sldId id="378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78" d="100"/>
          <a:sy n="78" d="100"/>
        </p:scale>
        <p:origin x="29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D551F-FB58-41DD-A7F1-A612615D6D5B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F343F-7856-4613-B503-18904B793B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308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0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00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83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2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060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4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31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7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2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830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994E-E3AD-48EE-9CDE-8C099B7DF0AE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5994E-E3AD-48EE-9CDE-8C099B7DF0AE}" type="datetimeFigureOut">
              <a:rPr lang="es-MX" smtClean="0"/>
              <a:t>24/11/2016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E0DC-40F3-40C3-9C09-00EF6C06D67A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379741"/>
            <a:ext cx="9144000" cy="1587"/>
          </a:xfrm>
          <a:prstGeom prst="line">
            <a:avLst/>
          </a:prstGeom>
          <a:noFill/>
          <a:ln w="8572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67650" y="5901233"/>
            <a:ext cx="1276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721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commons.wikimedia.org/wiki/File:Setzkasten.jp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guava-libraries/wiki/HashingExplaine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/index.php?title=H._P._Luhn&amp;action=edit&amp;redlink=1" TargetMode="External"/><Relationship Id="rId2" Type="http://schemas.openxmlformats.org/officeDocument/2006/relationships/hyperlink" Target="http://es.wikipedia.org/wiki/Donald_Knut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s.wikipedia.org/wiki/1953" TargetMode="External"/><Relationship Id="rId4" Type="http://schemas.openxmlformats.org/officeDocument/2006/relationships/hyperlink" Target="http://es.wikipedia.org/wiki/IB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9512" y="0"/>
            <a:ext cx="8640960" cy="6093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Microsoft Sans Serif" panose="020B0604020202020204" pitchFamily="34" charset="0"/>
              </a:rPr>
              <a:t>Data </a:t>
            </a:r>
            <a:r>
              <a:rPr lang="es-MX" sz="4800" dirty="0" err="1" smtClean="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Microsoft Sans Serif" panose="020B0604020202020204" pitchFamily="34" charset="0"/>
              </a:rPr>
              <a:t>structures</a:t>
            </a:r>
            <a:endParaRPr lang="es-MX" sz="4800" dirty="0" smtClean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Microsoft Sans Serif" panose="020B0604020202020204" pitchFamily="34" charset="0"/>
            </a:endParaRPr>
          </a:p>
          <a:p>
            <a:endParaRPr lang="es-MX" sz="2400" b="1" dirty="0" smtClean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Microsoft Sans Serif" panose="020B0604020202020204" pitchFamily="34" charset="0"/>
            </a:endParaRPr>
          </a:p>
          <a:p>
            <a:r>
              <a:rPr lang="es-MX" sz="4000" b="1" dirty="0" smtClean="0">
                <a:latin typeface="Comic Sans MS" panose="030F0702030302020204" pitchFamily="66" charset="0"/>
              </a:rPr>
              <a:t>HASHING</a:t>
            </a:r>
            <a:endParaRPr lang="es-MX" sz="3600" b="1" dirty="0" smtClean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Microsoft Sans Serif" panose="020B0604020202020204" pitchFamily="34" charset="0"/>
            </a:endParaRPr>
          </a:p>
          <a:p>
            <a:endParaRPr lang="es-MX" sz="3600" b="1" dirty="0" smtClean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Microsoft Sans Serif" panose="020B0604020202020204" pitchFamily="34" charset="0"/>
            </a:endParaRPr>
          </a:p>
          <a:p>
            <a:endParaRPr lang="es-MX" sz="3600" b="1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Microsoft Sans Serif" panose="020B0604020202020204" pitchFamily="34" charset="0"/>
            </a:endParaRPr>
          </a:p>
          <a:p>
            <a:endParaRPr lang="es-MX" sz="3600" b="1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Microsoft Sans Serif" panose="020B0604020202020204" pitchFamily="34" charset="0"/>
            </a:endParaRPr>
          </a:p>
          <a:p>
            <a:endParaRPr lang="es-MX" sz="3600" b="1" dirty="0" smtClean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Microsoft Sans Serif" panose="020B0604020202020204" pitchFamily="34" charset="0"/>
            </a:endParaRPr>
          </a:p>
          <a:p>
            <a:endParaRPr lang="es-MX" sz="3600" b="1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Microsoft Sans Serif" panose="020B0604020202020204" pitchFamily="34" charset="0"/>
            </a:endParaRPr>
          </a:p>
          <a:p>
            <a:r>
              <a:rPr lang="es-MX" sz="3600" b="1" dirty="0" smtClean="0">
                <a:solidFill>
                  <a:srgbClr val="000000"/>
                </a:solidFill>
                <a:latin typeface="Comic Sans MS" panose="030F0702030302020204" pitchFamily="66" charset="0"/>
                <a:ea typeface="+mn-ea"/>
                <a:cs typeface="Microsoft Sans Serif" panose="020B0604020202020204" pitchFamily="34" charset="0"/>
              </a:rPr>
              <a:t>Ingrid Kirschning</a:t>
            </a:r>
            <a:endParaRPr lang="es-MX" sz="8000" b="1" dirty="0" smtClean="0">
              <a:latin typeface="Comic Sans MS" panose="030F0702030302020204" pitchFamily="66" charset="0"/>
              <a:cs typeface="Microsoft Sans Serif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780928"/>
            <a:ext cx="3024336" cy="21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4000">
        <p14:honeycomb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Calculating</a:t>
            </a:r>
            <a:r>
              <a:rPr lang="es-MX" dirty="0" smtClean="0"/>
              <a:t> disk </a:t>
            </a:r>
            <a:r>
              <a:rPr lang="es-MX" dirty="0" err="1" smtClean="0"/>
              <a:t>addresses</a:t>
            </a:r>
            <a:endParaRPr lang="es-MX" dirty="0"/>
          </a:p>
        </p:txBody>
      </p:sp>
      <p:pic>
        <p:nvPicPr>
          <p:cNvPr id="3076" name="Picture 4" descr="http://3.bp.blogspot.com/-ZhLheFN4ML4/T_seEGxE-BI/AAAAAAAAAEg/9HVrt5xVsQM/s1600/Hash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9"/>
          <a:stretch/>
        </p:blipFill>
        <p:spPr bwMode="auto">
          <a:xfrm>
            <a:off x="611560" y="1389296"/>
            <a:ext cx="7221374" cy="492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5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926976"/>
          </a:xfrm>
        </p:spPr>
        <p:txBody>
          <a:bodyPr/>
          <a:lstStyle/>
          <a:p>
            <a:r>
              <a:rPr lang="es-MX" dirty="0" err="1" smtClean="0"/>
              <a:t>Collisions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3"/>
            <a:ext cx="8435280" cy="3312367"/>
          </a:xfrm>
        </p:spPr>
        <p:txBody>
          <a:bodyPr>
            <a:normAutofit fontScale="92500" lnSpcReduction="10000"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quality</a:t>
            </a:r>
            <a:r>
              <a:rPr lang="es-MX" dirty="0" smtClean="0"/>
              <a:t> of a hash </a:t>
            </a:r>
            <a:r>
              <a:rPr lang="es-MX" dirty="0" err="1" smtClean="0"/>
              <a:t>function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determined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collisions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generates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A </a:t>
            </a:r>
            <a:r>
              <a:rPr lang="es-MX" dirty="0" err="1" smtClean="0"/>
              <a:t>collision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keys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hash </a:t>
            </a:r>
            <a:r>
              <a:rPr lang="es-MX" dirty="0" err="1" smtClean="0"/>
              <a:t>value</a:t>
            </a:r>
            <a:r>
              <a:rPr lang="es-MX" dirty="0" smtClean="0"/>
              <a:t> (i.e. </a:t>
            </a:r>
            <a:r>
              <a:rPr lang="es-MX" dirty="0" err="1" smtClean="0"/>
              <a:t>would</a:t>
            </a:r>
            <a:r>
              <a:rPr lang="es-MX" dirty="0" smtClean="0"/>
              <a:t> </a:t>
            </a:r>
            <a:r>
              <a:rPr lang="es-MX" dirty="0" err="1" smtClean="0"/>
              <a:t>get</a:t>
            </a:r>
            <a:r>
              <a:rPr lang="es-MX" dirty="0" smtClean="0"/>
              <a:t> </a:t>
            </a:r>
            <a:r>
              <a:rPr lang="es-MX" dirty="0" err="1" smtClean="0"/>
              <a:t>stored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position).</a:t>
            </a:r>
            <a:endParaRPr lang="es-MX" dirty="0"/>
          </a:p>
          <a:p>
            <a:r>
              <a:rPr lang="es-MX" dirty="0" smtClean="0"/>
              <a:t>A </a:t>
            </a:r>
            <a:r>
              <a:rPr lang="es-MX" dirty="0" err="1" smtClean="0"/>
              <a:t>function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creates</a:t>
            </a:r>
            <a:r>
              <a:rPr lang="es-MX" dirty="0" smtClean="0"/>
              <a:t> no </a:t>
            </a:r>
            <a:r>
              <a:rPr lang="es-MX" dirty="0" err="1" smtClean="0"/>
              <a:t>collisions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called</a:t>
            </a:r>
            <a:r>
              <a:rPr lang="es-MX" dirty="0" smtClean="0"/>
              <a:t> “</a:t>
            </a:r>
            <a:r>
              <a:rPr lang="es-MX" dirty="0" err="1" smtClean="0"/>
              <a:t>Perfect</a:t>
            </a:r>
            <a:r>
              <a:rPr lang="es-MX" dirty="0" smtClean="0"/>
              <a:t> </a:t>
            </a:r>
            <a:r>
              <a:rPr lang="es-MX" dirty="0" err="1" smtClean="0"/>
              <a:t>Hashing</a:t>
            </a:r>
            <a:r>
              <a:rPr lang="es-MX" dirty="0" smtClean="0"/>
              <a:t>” </a:t>
            </a:r>
            <a:r>
              <a:rPr lang="es-MX" dirty="0" err="1" smtClean="0"/>
              <a:t>or</a:t>
            </a:r>
            <a:r>
              <a:rPr lang="es-MX" dirty="0" smtClean="0"/>
              <a:t> “</a:t>
            </a:r>
            <a:r>
              <a:rPr lang="es-MX" dirty="0" err="1" smtClean="0"/>
              <a:t>direct</a:t>
            </a:r>
            <a:r>
              <a:rPr lang="es-MX" dirty="0" smtClean="0"/>
              <a:t>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42432292"/>
                  </p:ext>
                </p:extLst>
              </p:nvPr>
            </p:nvGraphicFramePr>
            <p:xfrm>
              <a:off x="1403648" y="4077072"/>
              <a:ext cx="6172200" cy="24914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008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k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𝐴𝑆𝐶𝐼𝐼</m:t>
                                    </m:r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err="1" smtClean="0"/>
                            <a:t>mod</a:t>
                          </a:r>
                          <a:r>
                            <a:rPr lang="es-MX" dirty="0" smtClean="0"/>
                            <a:t> 11</a:t>
                          </a:r>
                          <a:endParaRPr lang="es-MX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Ana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65+110+97=272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s-MX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Paco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80+97+99=276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1</a:t>
                          </a:r>
                          <a:endParaRPr lang="es-MX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Tito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84+105+116=305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s-MX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Vanessa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86+97+110=293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7</a:t>
                          </a:r>
                          <a:endParaRPr lang="es-MX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42432292"/>
                  </p:ext>
                </p:extLst>
              </p:nvPr>
            </p:nvGraphicFramePr>
            <p:xfrm>
              <a:off x="1403648" y="4077072"/>
              <a:ext cx="6172200" cy="24914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</a:tblGrid>
                  <a:tr h="1008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k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593" t="-602" r="-101484" b="-15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err="1" smtClean="0"/>
                            <a:t>mod</a:t>
                          </a:r>
                          <a:r>
                            <a:rPr lang="es-MX" dirty="0" smtClean="0"/>
                            <a:t> 11</a:t>
                          </a:r>
                          <a:endParaRPr lang="es-MX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Ana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65+110+97=272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s-MX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Paco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80+97+99=276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1</a:t>
                          </a:r>
                          <a:endParaRPr lang="es-MX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Tito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84+105+116=305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s-MX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Vanessa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86+97+110=293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7</a:t>
                          </a:r>
                          <a:endParaRPr lang="es-MX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453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5776" y="4653136"/>
            <a:ext cx="4680520" cy="801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Hashing</a:t>
            </a:r>
            <a:r>
              <a:rPr lang="es-MX" dirty="0" smtClean="0"/>
              <a:t>: </a:t>
            </a:r>
            <a:r>
              <a:rPr lang="es-MX" dirty="0" err="1" smtClean="0"/>
              <a:t>Probablility</a:t>
            </a:r>
            <a:r>
              <a:rPr lang="es-MX" dirty="0" smtClean="0"/>
              <a:t> of </a:t>
            </a:r>
            <a:r>
              <a:rPr lang="es-MX" dirty="0" err="1" smtClean="0"/>
              <a:t>collisions</a:t>
            </a:r>
            <a:endParaRPr lang="es-MX" dirty="0"/>
          </a:p>
        </p:txBody>
      </p:sp>
      <p:sp>
        <p:nvSpPr>
          <p:cNvPr id="4" name="Right Arrow 3"/>
          <p:cNvSpPr/>
          <p:nvPr/>
        </p:nvSpPr>
        <p:spPr>
          <a:xfrm>
            <a:off x="2555776" y="5454450"/>
            <a:ext cx="4320480" cy="79208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# of </a:t>
            </a:r>
            <a:r>
              <a:rPr lang="es-MX" dirty="0" err="1" smtClean="0"/>
              <a:t>keys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32 bit hash </a:t>
            </a:r>
            <a:r>
              <a:rPr lang="es-MX" dirty="0" err="1" smtClean="0"/>
              <a:t>values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6" name="Rectangle 5"/>
          <p:cNvSpPr/>
          <p:nvPr/>
        </p:nvSpPr>
        <p:spPr>
          <a:xfrm>
            <a:off x="1763688" y="1700808"/>
            <a:ext cx="288032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Down Arrow 6"/>
          <p:cNvSpPr/>
          <p:nvPr/>
        </p:nvSpPr>
        <p:spPr>
          <a:xfrm flipV="1">
            <a:off x="728815" y="1431574"/>
            <a:ext cx="653244" cy="3451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s-MX" dirty="0" err="1" smtClean="0"/>
              <a:t>Collision</a:t>
            </a:r>
            <a:r>
              <a:rPr lang="es-MX" dirty="0" smtClean="0"/>
              <a:t> </a:t>
            </a:r>
            <a:r>
              <a:rPr lang="es-MX" dirty="0" err="1" smtClean="0"/>
              <a:t>probability</a:t>
            </a:r>
            <a:endParaRPr lang="es-MX" dirty="0"/>
          </a:p>
        </p:txBody>
      </p:sp>
      <p:pic>
        <p:nvPicPr>
          <p:cNvPr id="2050" name="Picture 2" descr="http://eclipsesource.com/blogs/wp-content/uploads/2012/09/hashcode-collis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66568"/>
            <a:ext cx="6552728" cy="416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4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>
                <a:latin typeface="Comic Sans MS" panose="030F0702030302020204" pitchFamily="66" charset="0"/>
              </a:rPr>
              <a:t>How</a:t>
            </a:r>
            <a:r>
              <a:rPr lang="es-MX" dirty="0" smtClean="0">
                <a:latin typeface="Comic Sans MS" panose="030F0702030302020204" pitchFamily="66" charset="0"/>
              </a:rPr>
              <a:t> to </a:t>
            </a:r>
            <a:r>
              <a:rPr lang="es-MX" dirty="0" err="1" smtClean="0">
                <a:latin typeface="Comic Sans MS" panose="030F0702030302020204" pitchFamily="66" charset="0"/>
              </a:rPr>
              <a:t>solve</a:t>
            </a:r>
            <a:r>
              <a:rPr lang="es-MX" dirty="0" smtClean="0">
                <a:latin typeface="Comic Sans MS" panose="030F0702030302020204" pitchFamily="66" charset="0"/>
              </a:rPr>
              <a:t> </a:t>
            </a:r>
            <a:r>
              <a:rPr lang="es-MX" dirty="0" err="1" smtClean="0">
                <a:latin typeface="Comic Sans MS" panose="030F0702030302020204" pitchFamily="66" charset="0"/>
              </a:rPr>
              <a:t>collisions</a:t>
            </a:r>
            <a:endParaRPr lang="es-MX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collisions</a:t>
            </a:r>
            <a:r>
              <a:rPr lang="es-MX" dirty="0" smtClean="0"/>
              <a:t> can be </a:t>
            </a:r>
            <a:r>
              <a:rPr lang="es-MX" dirty="0" err="1" smtClean="0"/>
              <a:t>handles</a:t>
            </a:r>
            <a:r>
              <a:rPr lang="es-MX" dirty="0" smtClean="0"/>
              <a:t> in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ways</a:t>
            </a:r>
            <a:r>
              <a:rPr lang="es-MX" dirty="0" smtClean="0"/>
              <a:t>:</a:t>
            </a:r>
          </a:p>
          <a:p>
            <a:r>
              <a:rPr lang="es-MX" dirty="0" smtClean="0"/>
              <a:t>Open </a:t>
            </a:r>
            <a:r>
              <a:rPr lang="es-MX" dirty="0" err="1" smtClean="0"/>
              <a:t>Hashing</a:t>
            </a:r>
            <a:r>
              <a:rPr lang="es-MX" dirty="0" smtClean="0"/>
              <a:t> (</a:t>
            </a:r>
            <a:r>
              <a:rPr lang="es-MX" dirty="0" err="1" smtClean="0"/>
              <a:t>direct</a:t>
            </a:r>
            <a:r>
              <a:rPr lang="es-MX" dirty="0" smtClean="0"/>
              <a:t> </a:t>
            </a:r>
            <a:r>
              <a:rPr lang="es-MX" dirty="0" err="1" smtClean="0"/>
              <a:t>chaining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Closed</a:t>
            </a:r>
            <a:r>
              <a:rPr lang="es-MX" dirty="0" smtClean="0"/>
              <a:t> </a:t>
            </a:r>
            <a:r>
              <a:rPr lang="es-MX" dirty="0" err="1" smtClean="0"/>
              <a:t>Hashing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266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latin typeface="Comic Sans MS" panose="030F0702030302020204" pitchFamily="66" charset="0"/>
              </a:rPr>
              <a:t>Open </a:t>
            </a:r>
            <a:r>
              <a:rPr lang="es-MX" b="1" dirty="0" err="1" smtClean="0">
                <a:latin typeface="Comic Sans MS" panose="030F0702030302020204" pitchFamily="66" charset="0"/>
              </a:rPr>
              <a:t>Hashing</a:t>
            </a:r>
            <a:r>
              <a:rPr lang="es-MX" b="1" dirty="0" smtClean="0">
                <a:latin typeface="Comic Sans MS" panose="030F0702030302020204" pitchFamily="66" charset="0"/>
              </a:rPr>
              <a:t> (</a:t>
            </a:r>
            <a:r>
              <a:rPr lang="es-MX" b="1" dirty="0" err="1" smtClean="0">
                <a:latin typeface="Comic Sans MS" panose="030F0702030302020204" pitchFamily="66" charset="0"/>
              </a:rPr>
              <a:t>direct</a:t>
            </a:r>
            <a:r>
              <a:rPr lang="es-MX" b="1" dirty="0" smtClean="0">
                <a:latin typeface="Comic Sans MS" panose="030F0702030302020204" pitchFamily="66" charset="0"/>
              </a:rPr>
              <a:t> </a:t>
            </a:r>
            <a:r>
              <a:rPr lang="es-MX" b="1" dirty="0" err="1" smtClean="0">
                <a:latin typeface="Comic Sans MS" panose="030F0702030302020204" pitchFamily="66" charset="0"/>
              </a:rPr>
              <a:t>chaining</a:t>
            </a:r>
            <a:r>
              <a:rPr lang="es-MX" b="1" dirty="0" smtClean="0">
                <a:latin typeface="Comic Sans MS" panose="030F0702030302020204" pitchFamily="66" charset="0"/>
              </a:rPr>
              <a:t>)</a:t>
            </a:r>
            <a:endParaRPr lang="es-MX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easiest</a:t>
            </a:r>
            <a:r>
              <a:rPr lang="es-AR" dirty="0" smtClean="0"/>
              <a:t> </a:t>
            </a:r>
            <a:r>
              <a:rPr lang="es-AR" dirty="0" err="1" smtClean="0"/>
              <a:t>way</a:t>
            </a:r>
            <a:r>
              <a:rPr lang="es-AR" dirty="0" smtClean="0"/>
              <a:t> to </a:t>
            </a:r>
            <a:r>
              <a:rPr lang="es-AR" dirty="0" err="1" smtClean="0"/>
              <a:t>solve</a:t>
            </a:r>
            <a:r>
              <a:rPr lang="es-AR" dirty="0" smtClean="0"/>
              <a:t> </a:t>
            </a:r>
            <a:r>
              <a:rPr lang="es-AR" dirty="0" err="1" smtClean="0"/>
              <a:t>collisions</a:t>
            </a:r>
            <a:r>
              <a:rPr lang="es-AR" dirty="0" smtClean="0"/>
              <a:t> </a:t>
            </a:r>
            <a:r>
              <a:rPr lang="es-AR" dirty="0" err="1" smtClean="0"/>
              <a:t>is</a:t>
            </a:r>
            <a:r>
              <a:rPr lang="es-AR" dirty="0" smtClean="0"/>
              <a:t> to </a:t>
            </a:r>
            <a:r>
              <a:rPr lang="es-AR" dirty="0" err="1" smtClean="0"/>
              <a:t>simply</a:t>
            </a:r>
            <a:r>
              <a:rPr lang="es-AR" dirty="0" smtClean="0"/>
              <a:t> créate 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every</a:t>
            </a:r>
            <a:r>
              <a:rPr lang="es-AR" dirty="0" smtClean="0"/>
              <a:t> position in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array</a:t>
            </a:r>
            <a:r>
              <a:rPr lang="es-AR" dirty="0" smtClean="0"/>
              <a:t> a </a:t>
            </a:r>
            <a:r>
              <a:rPr lang="es-AR" dirty="0" err="1" smtClean="0"/>
              <a:t>linked</a:t>
            </a:r>
            <a:r>
              <a:rPr lang="es-AR" dirty="0" smtClean="0"/>
              <a:t> </a:t>
            </a:r>
            <a:r>
              <a:rPr lang="es-AR" dirty="0" err="1" smtClean="0"/>
              <a:t>list</a:t>
            </a:r>
            <a:r>
              <a:rPr lang="es-AR" dirty="0" smtClean="0"/>
              <a:t> to store </a:t>
            </a:r>
            <a:r>
              <a:rPr lang="es-AR" dirty="0" err="1" smtClean="0"/>
              <a:t>all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keys</a:t>
            </a:r>
            <a:r>
              <a:rPr lang="es-AR" dirty="0" smtClean="0"/>
              <a:t> </a:t>
            </a:r>
            <a:r>
              <a:rPr lang="es-AR" dirty="0" err="1" smtClean="0"/>
              <a:t>that</a:t>
            </a:r>
            <a:r>
              <a:rPr lang="es-AR" dirty="0" smtClean="0"/>
              <a:t> </a:t>
            </a:r>
            <a:r>
              <a:rPr lang="es-AR" dirty="0" err="1" smtClean="0"/>
              <a:t>map</a:t>
            </a:r>
            <a:r>
              <a:rPr lang="es-AR" dirty="0" smtClean="0"/>
              <a:t> </a:t>
            </a:r>
            <a:r>
              <a:rPr lang="es-AR" dirty="0" err="1" smtClean="0"/>
              <a:t>into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same</a:t>
            </a:r>
            <a:r>
              <a:rPr lang="es-AR" dirty="0" smtClean="0"/>
              <a:t> position.</a:t>
            </a:r>
            <a:endParaRPr lang="es-MX" dirty="0"/>
          </a:p>
          <a:p>
            <a:r>
              <a:rPr lang="es-AR" dirty="0" err="1" smtClean="0"/>
              <a:t>These</a:t>
            </a:r>
            <a:r>
              <a:rPr lang="es-AR" dirty="0" smtClean="0"/>
              <a:t> </a:t>
            </a:r>
            <a:r>
              <a:rPr lang="es-AR" dirty="0" err="1" smtClean="0"/>
              <a:t>linked</a:t>
            </a:r>
            <a:r>
              <a:rPr lang="es-AR" dirty="0" smtClean="0"/>
              <a:t> </a:t>
            </a:r>
            <a:r>
              <a:rPr lang="es-AR" dirty="0" err="1" smtClean="0"/>
              <a:t>lists</a:t>
            </a:r>
            <a:r>
              <a:rPr lang="es-AR" dirty="0" smtClean="0"/>
              <a:t> can be </a:t>
            </a:r>
            <a:r>
              <a:rPr lang="es-AR" dirty="0" err="1" smtClean="0"/>
              <a:t>sorted</a:t>
            </a:r>
            <a:r>
              <a:rPr lang="es-AR" dirty="0" smtClean="0"/>
              <a:t> </a:t>
            </a:r>
            <a:r>
              <a:rPr lang="es-AR" dirty="0" err="1" smtClean="0"/>
              <a:t>or</a:t>
            </a:r>
            <a:r>
              <a:rPr lang="es-AR" dirty="0" smtClean="0"/>
              <a:t> </a:t>
            </a:r>
            <a:r>
              <a:rPr lang="es-AR" dirty="0" err="1" smtClean="0"/>
              <a:t>left</a:t>
            </a:r>
            <a:r>
              <a:rPr lang="es-AR" dirty="0" smtClean="0"/>
              <a:t> in </a:t>
            </a:r>
            <a:r>
              <a:rPr lang="es-AR" dirty="0" err="1" smtClean="0"/>
              <a:t>order</a:t>
            </a:r>
            <a:r>
              <a:rPr lang="es-AR" dirty="0" smtClean="0"/>
              <a:t> of </a:t>
            </a:r>
            <a:r>
              <a:rPr lang="es-AR" dirty="0" err="1" smtClean="0"/>
              <a:t>appearance</a:t>
            </a:r>
            <a:r>
              <a:rPr lang="es-AR" dirty="0" smtClean="0"/>
              <a:t>. </a:t>
            </a:r>
          </a:p>
          <a:p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most</a:t>
            </a:r>
            <a:r>
              <a:rPr lang="es-AR" dirty="0" smtClean="0"/>
              <a:t> 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approach</a:t>
            </a:r>
            <a:r>
              <a:rPr lang="es-AR" dirty="0" smtClean="0"/>
              <a:t> </a:t>
            </a:r>
            <a:r>
              <a:rPr lang="es-AR" dirty="0" err="1" smtClean="0"/>
              <a:t>is</a:t>
            </a:r>
            <a:r>
              <a:rPr lang="es-AR" dirty="0" smtClean="0"/>
              <a:t> to </a:t>
            </a:r>
            <a:r>
              <a:rPr lang="es-AR" dirty="0" err="1" smtClean="0"/>
              <a:t>leave</a:t>
            </a:r>
            <a:r>
              <a:rPr lang="es-AR" dirty="0" smtClean="0"/>
              <a:t> </a:t>
            </a:r>
            <a:r>
              <a:rPr lang="es-AR" dirty="0" err="1" smtClean="0"/>
              <a:t>them</a:t>
            </a:r>
            <a:r>
              <a:rPr lang="es-AR" dirty="0" smtClean="0"/>
              <a:t> un-</a:t>
            </a:r>
            <a:r>
              <a:rPr lang="es-AR" dirty="0" err="1" smtClean="0"/>
              <a:t>sorted</a:t>
            </a:r>
            <a:r>
              <a:rPr lang="es-AR" dirty="0" smtClean="0"/>
              <a:t>, </a:t>
            </a:r>
            <a:r>
              <a:rPr lang="es-AR" dirty="0" err="1" smtClean="0"/>
              <a:t>it’s</a:t>
            </a:r>
            <a:r>
              <a:rPr lang="es-AR" dirty="0" smtClean="0"/>
              <a:t> </a:t>
            </a:r>
            <a:r>
              <a:rPr lang="es-AR" dirty="0" err="1" smtClean="0"/>
              <a:t>easier</a:t>
            </a:r>
            <a:r>
              <a:rPr lang="es-AR" dirty="0" smtClean="0"/>
              <a:t> to </a:t>
            </a:r>
            <a:r>
              <a:rPr lang="es-AR" dirty="0" err="1" smtClean="0"/>
              <a:t>program</a:t>
            </a:r>
            <a:r>
              <a:rPr lang="es-AR" dirty="0" smtClean="0"/>
              <a:t>, </a:t>
            </a:r>
            <a:r>
              <a:rPr lang="es-AR" dirty="0" err="1" smtClean="0"/>
              <a:t>but</a:t>
            </a:r>
            <a:r>
              <a:rPr lang="es-AR" dirty="0" smtClean="0"/>
              <a:t> </a:t>
            </a:r>
            <a:r>
              <a:rPr lang="es-AR" dirty="0" err="1" smtClean="0"/>
              <a:t>it</a:t>
            </a:r>
            <a:r>
              <a:rPr lang="es-AR" dirty="0" smtClean="0"/>
              <a:t> </a:t>
            </a:r>
            <a:r>
              <a:rPr lang="es-AR" dirty="0" err="1" smtClean="0"/>
              <a:t>should</a:t>
            </a:r>
            <a:r>
              <a:rPr lang="es-AR" dirty="0" smtClean="0"/>
              <a:t> </a:t>
            </a:r>
            <a:r>
              <a:rPr lang="es-AR" dirty="0" err="1" smtClean="0"/>
              <a:t>not</a:t>
            </a:r>
            <a:r>
              <a:rPr lang="es-AR" dirty="0" smtClean="0"/>
              <a:t> </a:t>
            </a:r>
            <a:r>
              <a:rPr lang="es-AR" dirty="0" err="1" smtClean="0"/>
              <a:t>have</a:t>
            </a:r>
            <a:r>
              <a:rPr lang="es-AR" dirty="0" smtClean="0"/>
              <a:t> </a:t>
            </a:r>
            <a:r>
              <a:rPr lang="es-AR" dirty="0" err="1" smtClean="0"/>
              <a:t>too</a:t>
            </a:r>
            <a:r>
              <a:rPr lang="es-AR" dirty="0" smtClean="0"/>
              <a:t> </a:t>
            </a:r>
            <a:r>
              <a:rPr lang="es-AR" dirty="0" err="1" smtClean="0"/>
              <a:t>many</a:t>
            </a:r>
            <a:r>
              <a:rPr lang="es-AR" dirty="0" smtClean="0"/>
              <a:t> </a:t>
            </a:r>
            <a:r>
              <a:rPr lang="es-AR" dirty="0" err="1" smtClean="0"/>
              <a:t>keys</a:t>
            </a:r>
            <a:r>
              <a:rPr lang="es-AR" dirty="0" smtClean="0"/>
              <a:t> (</a:t>
            </a:r>
            <a:r>
              <a:rPr lang="es-AR" dirty="0" err="1" smtClean="0"/>
              <a:t>requires</a:t>
            </a:r>
            <a:r>
              <a:rPr lang="es-AR" dirty="0" smtClean="0"/>
              <a:t> a </a:t>
            </a:r>
            <a:r>
              <a:rPr lang="es-AR" dirty="0" err="1" smtClean="0"/>
              <a:t>good</a:t>
            </a:r>
            <a:r>
              <a:rPr lang="es-AR" dirty="0" smtClean="0"/>
              <a:t> hash </a:t>
            </a:r>
            <a:r>
              <a:rPr lang="es-AR" dirty="0" err="1" smtClean="0"/>
              <a:t>function</a:t>
            </a:r>
            <a:r>
              <a:rPr lang="es-AR" dirty="0" smtClean="0"/>
              <a:t>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43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6632"/>
            <a:ext cx="5895975" cy="6162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60413" y="2924944"/>
                <a:ext cx="3168352" cy="1235979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dirty="0" err="1" smtClean="0"/>
                  <a:t>The</a:t>
                </a:r>
                <a:r>
                  <a:rPr lang="es-MX" dirty="0" smtClean="0"/>
                  <a:t> hash </a:t>
                </a:r>
                <a:r>
                  <a:rPr lang="es-MX" dirty="0" err="1" smtClean="0"/>
                  <a:t>function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example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is</a:t>
                </a:r>
                <a:r>
                  <a:rPr lang="es-MX" dirty="0" smtClean="0"/>
                  <a:t>: </a:t>
                </a:r>
              </a:p>
              <a:p>
                <a:r>
                  <a:rPr lang="es-MX" i="1" dirty="0" smtClean="0"/>
                  <a:t>h(k</a:t>
                </a:r>
                <a:r>
                  <a:rPr lang="es-MX" i="1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𝐴𝑆𝐶𝐼𝐼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s-MX" i="1" dirty="0" err="1"/>
                  <a:t>mod</a:t>
                </a:r>
                <a:r>
                  <a:rPr lang="es-MX" i="1" dirty="0"/>
                  <a:t> 11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413" y="2924944"/>
                <a:ext cx="3168352" cy="1235979"/>
              </a:xfrm>
              <a:prstGeom prst="rect">
                <a:avLst/>
              </a:prstGeom>
              <a:blipFill rotWithShape="0">
                <a:blip r:embed="rId3"/>
                <a:stretch>
                  <a:fillRect l="-1533" t="-2439" b="-3073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868144" y="116632"/>
            <a:ext cx="3060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latin typeface="Comic Sans MS" panose="030F0702030302020204" pitchFamily="66" charset="0"/>
              </a:rPr>
              <a:t>Open </a:t>
            </a:r>
            <a:r>
              <a:rPr lang="es-MX" sz="3200" b="1" dirty="0" err="1">
                <a:latin typeface="Comic Sans MS" panose="030F0702030302020204" pitchFamily="66" charset="0"/>
              </a:rPr>
              <a:t>Hashing</a:t>
            </a:r>
            <a:r>
              <a:rPr lang="es-MX" sz="3200" b="1" dirty="0">
                <a:latin typeface="Comic Sans MS" panose="030F0702030302020204" pitchFamily="66" charset="0"/>
              </a:rPr>
              <a:t> 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36770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MX" b="1" dirty="0">
                <a:latin typeface="Comic Sans MS" panose="030F0702030302020204" pitchFamily="66" charset="0"/>
              </a:rPr>
              <a:t>Open </a:t>
            </a:r>
            <a:r>
              <a:rPr lang="es-MX" b="1" dirty="0" err="1">
                <a:latin typeface="Comic Sans MS" panose="030F0702030302020204" pitchFamily="66" charset="0"/>
              </a:rPr>
              <a:t>Hashing</a:t>
            </a:r>
            <a:r>
              <a:rPr lang="es-MX" b="1" dirty="0">
                <a:latin typeface="Comic Sans MS" panose="030F0702030302020204" pitchFamily="66" charset="0"/>
              </a:rPr>
              <a:t> </a:t>
            </a:r>
            <a:r>
              <a:rPr lang="es-MX" b="1" dirty="0" smtClean="0">
                <a:latin typeface="Comic Sans MS" panose="030F0702030302020204" pitchFamily="66" charset="0"/>
              </a:rPr>
              <a:t>:</a:t>
            </a:r>
            <a:r>
              <a:rPr lang="es-MX" dirty="0" err="1" smtClean="0">
                <a:latin typeface="Comic Sans MS" panose="030F0702030302020204" pitchFamily="66" charset="0"/>
              </a:rPr>
              <a:t>Two</a:t>
            </a:r>
            <a:r>
              <a:rPr lang="es-MX" dirty="0" smtClean="0">
                <a:latin typeface="Comic Sans MS" panose="030F0702030302020204" pitchFamily="66" charset="0"/>
              </a:rPr>
              <a:t> </a:t>
            </a:r>
            <a:r>
              <a:rPr lang="es-MX" dirty="0" err="1" smtClean="0">
                <a:latin typeface="Comic Sans MS" panose="030F0702030302020204" pitchFamily="66" charset="0"/>
              </a:rPr>
              <a:t>options</a:t>
            </a:r>
            <a:endParaRPr lang="es-MX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8471"/>
            <a:ext cx="4613932" cy="249474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6" y="3356992"/>
            <a:ext cx="3699459" cy="218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1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err="1" smtClean="0"/>
              <a:t>Closed</a:t>
            </a:r>
            <a:r>
              <a:rPr lang="es-AR" b="1" dirty="0" smtClean="0"/>
              <a:t> </a:t>
            </a:r>
            <a:r>
              <a:rPr lang="es-AR" b="1" dirty="0" err="1" smtClean="0"/>
              <a:t>Hashing</a:t>
            </a:r>
            <a:r>
              <a:rPr lang="es-AR" b="1" dirty="0" smtClean="0"/>
              <a:t> (open </a:t>
            </a:r>
            <a:r>
              <a:rPr lang="es-AR" b="1" dirty="0" err="1" smtClean="0"/>
              <a:t>addressing</a:t>
            </a:r>
            <a:r>
              <a:rPr lang="es-AR" b="1" dirty="0" smtClean="0"/>
              <a:t>)</a:t>
            </a:r>
            <a:endParaRPr lang="es-MX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err="1" smtClean="0"/>
              <a:t>If</a:t>
            </a:r>
            <a:r>
              <a:rPr lang="es-AR" dirty="0" smtClean="0"/>
              <a:t> :</a:t>
            </a:r>
          </a:p>
          <a:p>
            <a:pPr lvl="1"/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have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chance to </a:t>
            </a:r>
            <a:r>
              <a:rPr lang="es-AR" dirty="0" err="1" smtClean="0"/>
              <a:t>predict</a:t>
            </a:r>
            <a:r>
              <a:rPr lang="es-AR" dirty="0" smtClean="0"/>
              <a:t> </a:t>
            </a:r>
            <a:r>
              <a:rPr lang="es-AR" dirty="0" err="1" smtClean="0"/>
              <a:t>with</a:t>
            </a:r>
            <a:r>
              <a:rPr lang="es-AR" dirty="0" smtClean="0"/>
              <a:t> </a:t>
            </a:r>
            <a:r>
              <a:rPr lang="es-AR" dirty="0" err="1" smtClean="0"/>
              <a:t>enough</a:t>
            </a:r>
            <a:r>
              <a:rPr lang="es-AR" dirty="0" smtClean="0"/>
              <a:t> </a:t>
            </a:r>
            <a:r>
              <a:rPr lang="es-AR" dirty="0" err="1" smtClean="0"/>
              <a:t>precision</a:t>
            </a:r>
            <a:r>
              <a:rPr lang="es-AR" dirty="0" smtClean="0"/>
              <a:t> </a:t>
            </a:r>
            <a:r>
              <a:rPr lang="es-AR" dirty="0" err="1" smtClean="0"/>
              <a:t>how</a:t>
            </a:r>
            <a:r>
              <a:rPr lang="es-AR" dirty="0" smtClean="0"/>
              <a:t> </a:t>
            </a:r>
            <a:r>
              <a:rPr lang="es-AR" dirty="0" err="1" smtClean="0"/>
              <a:t>many</a:t>
            </a:r>
            <a:r>
              <a:rPr lang="es-AR" dirty="0" smtClean="0"/>
              <a:t> </a:t>
            </a:r>
            <a:r>
              <a:rPr lang="es-AR" dirty="0" err="1" smtClean="0"/>
              <a:t>elements</a:t>
            </a:r>
            <a:r>
              <a:rPr lang="es-AR" dirty="0" smtClean="0"/>
              <a:t> </a:t>
            </a:r>
            <a:r>
              <a:rPr lang="es-AR" dirty="0" err="1" smtClean="0"/>
              <a:t>will</a:t>
            </a:r>
            <a:r>
              <a:rPr lang="es-AR" dirty="0" smtClean="0"/>
              <a:t> be </a:t>
            </a:r>
            <a:r>
              <a:rPr lang="es-AR" dirty="0" err="1" smtClean="0"/>
              <a:t>stored</a:t>
            </a:r>
            <a:r>
              <a:rPr lang="es-AR" dirty="0" smtClean="0"/>
              <a:t> in </a:t>
            </a:r>
            <a:r>
              <a:rPr lang="es-AR" dirty="0" err="1" smtClean="0"/>
              <a:t>the</a:t>
            </a:r>
            <a:r>
              <a:rPr lang="es-AR" dirty="0" smtClean="0"/>
              <a:t> hash </a:t>
            </a:r>
            <a:r>
              <a:rPr lang="es-AR" dirty="0" err="1" smtClean="0"/>
              <a:t>table</a:t>
            </a:r>
            <a:r>
              <a:rPr lang="es-AR" dirty="0" smtClean="0"/>
              <a:t>, and </a:t>
            </a:r>
          </a:p>
          <a:p>
            <a:pPr lvl="1"/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have</a:t>
            </a:r>
            <a:r>
              <a:rPr lang="es-AR" dirty="0" smtClean="0"/>
              <a:t> </a:t>
            </a:r>
            <a:r>
              <a:rPr lang="es-AR" dirty="0" err="1" smtClean="0"/>
              <a:t>enough</a:t>
            </a:r>
            <a:r>
              <a:rPr lang="es-AR" dirty="0" smtClean="0"/>
              <a:t> </a:t>
            </a:r>
            <a:r>
              <a:rPr lang="es-AR" dirty="0" err="1" smtClean="0"/>
              <a:t>contiguous</a:t>
            </a:r>
            <a:r>
              <a:rPr lang="es-AR" dirty="0" smtClean="0"/>
              <a:t> </a:t>
            </a:r>
            <a:r>
              <a:rPr lang="es-AR" dirty="0" err="1" smtClean="0"/>
              <a:t>memory</a:t>
            </a:r>
            <a:r>
              <a:rPr lang="es-AR" dirty="0" smtClean="0"/>
              <a:t> </a:t>
            </a:r>
            <a:r>
              <a:rPr lang="es-AR" dirty="0" err="1" smtClean="0"/>
              <a:t>space</a:t>
            </a:r>
            <a:r>
              <a:rPr lang="es-AR" dirty="0" smtClean="0"/>
              <a:t> </a:t>
            </a:r>
            <a:r>
              <a:rPr lang="es-AR" dirty="0" err="1" smtClean="0"/>
              <a:t>available</a:t>
            </a:r>
            <a:r>
              <a:rPr lang="es-AR" dirty="0" smtClean="0"/>
              <a:t> to store </a:t>
            </a:r>
            <a:r>
              <a:rPr lang="es-AR" dirty="0" err="1" smtClean="0"/>
              <a:t>all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keys</a:t>
            </a:r>
            <a:r>
              <a:rPr lang="es-AR" dirty="0" smtClean="0"/>
              <a:t> </a:t>
            </a:r>
            <a:r>
              <a:rPr lang="es-AR" dirty="0" err="1" smtClean="0"/>
              <a:t>with</a:t>
            </a:r>
            <a:r>
              <a:rPr lang="es-AR" dirty="0" smtClean="0"/>
              <a:t> extra </a:t>
            </a:r>
            <a:r>
              <a:rPr lang="es-AR" dirty="0" err="1" smtClean="0"/>
              <a:t>space</a:t>
            </a:r>
            <a:r>
              <a:rPr lang="es-AR" dirty="0" smtClean="0"/>
              <a:t> </a:t>
            </a:r>
            <a:r>
              <a:rPr lang="es-AR" dirty="0" err="1" smtClean="0"/>
              <a:t>available</a:t>
            </a:r>
            <a:r>
              <a:rPr lang="es-AR" dirty="0" smtClean="0"/>
              <a:t>, </a:t>
            </a:r>
            <a:r>
              <a:rPr lang="es-AR" dirty="0" err="1" smtClean="0"/>
              <a:t>then</a:t>
            </a:r>
            <a:endParaRPr lang="es-AR" dirty="0" smtClean="0"/>
          </a:p>
          <a:p>
            <a:r>
              <a:rPr lang="es-AR" dirty="0" err="1" smtClean="0"/>
              <a:t>It</a:t>
            </a:r>
            <a:r>
              <a:rPr lang="es-AR" dirty="0" smtClean="0"/>
              <a:t> </a:t>
            </a:r>
            <a:r>
              <a:rPr lang="es-AR" dirty="0" err="1" smtClean="0"/>
              <a:t>is</a:t>
            </a:r>
            <a:r>
              <a:rPr lang="es-AR" dirty="0" smtClean="0"/>
              <a:t> </a:t>
            </a:r>
            <a:r>
              <a:rPr lang="es-AR" dirty="0" err="1" smtClean="0"/>
              <a:t>not</a:t>
            </a:r>
            <a:r>
              <a:rPr lang="es-AR" dirty="0" smtClean="0"/>
              <a:t> </a:t>
            </a:r>
            <a:r>
              <a:rPr lang="es-AR" dirty="0" err="1" smtClean="0"/>
              <a:t>worth</a:t>
            </a:r>
            <a:r>
              <a:rPr lang="es-AR" dirty="0" smtClean="0"/>
              <a:t> </a:t>
            </a:r>
            <a:r>
              <a:rPr lang="es-AR" dirty="0" err="1" smtClean="0"/>
              <a:t>using</a:t>
            </a:r>
            <a:r>
              <a:rPr lang="es-AR" dirty="0" smtClean="0"/>
              <a:t> a </a:t>
            </a:r>
            <a:r>
              <a:rPr lang="es-AR" dirty="0" err="1" smtClean="0"/>
              <a:t>secondary</a:t>
            </a:r>
            <a:r>
              <a:rPr lang="es-AR" dirty="0" smtClean="0"/>
              <a:t> </a:t>
            </a:r>
            <a:r>
              <a:rPr lang="es-AR" dirty="0" err="1" smtClean="0"/>
              <a:t>structure</a:t>
            </a:r>
            <a:r>
              <a:rPr lang="es-AR" dirty="0" smtClean="0"/>
              <a:t> (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linked</a:t>
            </a:r>
            <a:r>
              <a:rPr lang="es-AR" dirty="0" smtClean="0"/>
              <a:t> </a:t>
            </a:r>
            <a:r>
              <a:rPr lang="es-AR" dirty="0" err="1" smtClean="0"/>
              <a:t>llists</a:t>
            </a:r>
            <a:r>
              <a:rPr lang="es-AR" dirty="0" smtClean="0"/>
              <a:t>) as in </a:t>
            </a:r>
            <a:r>
              <a:rPr lang="es-AR" dirty="0" err="1" smtClean="0"/>
              <a:t>direct</a:t>
            </a:r>
            <a:r>
              <a:rPr lang="es-AR" dirty="0" smtClean="0"/>
              <a:t> </a:t>
            </a:r>
            <a:r>
              <a:rPr lang="es-AR" dirty="0" err="1" smtClean="0"/>
              <a:t>chaining</a:t>
            </a:r>
            <a:r>
              <a:rPr lang="es-AR" dirty="0" smtClean="0"/>
              <a:t> / open </a:t>
            </a:r>
            <a:r>
              <a:rPr lang="es-AR" dirty="0" err="1" smtClean="0"/>
              <a:t>hashing</a:t>
            </a:r>
            <a:r>
              <a:rPr lang="es-AR" dirty="0" smtClean="0"/>
              <a:t>.</a:t>
            </a:r>
          </a:p>
          <a:p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then</a:t>
            </a:r>
            <a:r>
              <a:rPr lang="es-AR" dirty="0" smtClean="0"/>
              <a:t> use a </a:t>
            </a:r>
            <a:r>
              <a:rPr lang="es-AR" dirty="0" err="1" smtClean="0"/>
              <a:t>larger</a:t>
            </a:r>
            <a:r>
              <a:rPr lang="es-AR" dirty="0" smtClean="0"/>
              <a:t> hash </a:t>
            </a:r>
            <a:r>
              <a:rPr lang="es-AR" dirty="0" err="1" smtClean="0"/>
              <a:t>table</a:t>
            </a:r>
            <a:r>
              <a:rPr lang="es-A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1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6179"/>
            <a:ext cx="6762750" cy="6019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24128" y="243940"/>
            <a:ext cx="32046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 err="1" smtClean="0">
                <a:latin typeface="Comic Sans MS" panose="030F0702030302020204" pitchFamily="66" charset="0"/>
              </a:rPr>
              <a:t>Coalesced</a:t>
            </a:r>
            <a:r>
              <a:rPr lang="es-MX" sz="3200" b="1" dirty="0" smtClean="0">
                <a:latin typeface="Comic Sans MS" panose="030F0702030302020204" pitchFamily="66" charset="0"/>
              </a:rPr>
              <a:t> </a:t>
            </a:r>
            <a:r>
              <a:rPr lang="es-MX" sz="3200" b="1" dirty="0" err="1" smtClean="0">
                <a:latin typeface="Comic Sans MS" panose="030F0702030302020204" pitchFamily="66" charset="0"/>
              </a:rPr>
              <a:t>Hashing</a:t>
            </a:r>
            <a:r>
              <a:rPr lang="es-MX" sz="3200" b="1" dirty="0" smtClean="0">
                <a:latin typeface="Comic Sans MS" panose="030F0702030302020204" pitchFamily="66" charset="0"/>
              </a:rPr>
              <a:t> </a:t>
            </a:r>
            <a:endParaRPr lang="es-MX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580112" y="1448336"/>
                <a:ext cx="3348653" cy="158428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dirty="0" err="1" smtClean="0"/>
                  <a:t>The</a:t>
                </a:r>
                <a:r>
                  <a:rPr lang="es-MX" dirty="0" smtClean="0"/>
                  <a:t> hash </a:t>
                </a:r>
                <a:r>
                  <a:rPr lang="es-MX" dirty="0" err="1" smtClean="0"/>
                  <a:t>functions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example</a:t>
                </a:r>
                <a:r>
                  <a:rPr lang="es-MX" dirty="0" smtClean="0"/>
                  <a:t> are: </a:t>
                </a:r>
              </a:p>
              <a:p>
                <a:r>
                  <a:rPr lang="es-MX" i="1" dirty="0" smtClean="0"/>
                  <a:t>h(k</a:t>
                </a:r>
                <a:r>
                  <a:rPr lang="es-MX" i="1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𝐴𝑆𝐶𝐼𝐼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s-MX" i="1" dirty="0" err="1"/>
                  <a:t>mod</a:t>
                </a:r>
                <a:r>
                  <a:rPr lang="es-MX" i="1" dirty="0"/>
                  <a:t> </a:t>
                </a:r>
                <a:r>
                  <a:rPr lang="es-MX" i="1" dirty="0" smtClean="0"/>
                  <a:t>11</a:t>
                </a:r>
              </a:p>
              <a:p>
                <a:r>
                  <a:rPr lang="es-MX" i="1" dirty="0"/>
                  <a:t>h</a:t>
                </a:r>
                <a:r>
                  <a:rPr lang="es-MX" i="1" dirty="0" smtClean="0"/>
                  <a:t>’(</a:t>
                </a:r>
                <a:r>
                  <a:rPr lang="es-MX" i="1" dirty="0"/>
                  <a:t>k)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𝐴𝑆𝐶𝐼𝐼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s-MX" i="1" dirty="0" err="1"/>
                  <a:t>mod</a:t>
                </a:r>
                <a:r>
                  <a:rPr lang="es-MX" i="1" dirty="0"/>
                  <a:t> </a:t>
                </a:r>
                <a:r>
                  <a:rPr lang="es-MX" i="1" dirty="0" smtClean="0"/>
                  <a:t>10</a:t>
                </a:r>
              </a:p>
              <a:p>
                <a:r>
                  <a:rPr lang="es-MX" i="1" dirty="0" smtClean="0"/>
                  <a:t>h"(</a:t>
                </a:r>
                <a:r>
                  <a:rPr lang="es-MX" i="1" dirty="0"/>
                  <a:t>k)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𝐴𝑆𝐶𝐼𝐼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s-MX" i="1" dirty="0" err="1"/>
                  <a:t>mod</a:t>
                </a:r>
                <a:r>
                  <a:rPr lang="es-MX" i="1" dirty="0"/>
                  <a:t> </a:t>
                </a:r>
                <a:r>
                  <a:rPr lang="es-MX" i="1" dirty="0" smtClean="0"/>
                  <a:t>8</a:t>
                </a:r>
                <a:endParaRPr lang="es-MX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448336"/>
                <a:ext cx="3348653" cy="1584280"/>
              </a:xfrm>
              <a:prstGeom prst="rect">
                <a:avLst/>
              </a:prstGeom>
              <a:blipFill>
                <a:blip r:embed="rId3"/>
                <a:stretch>
                  <a:fillRect l="-1268" t="-1916" b="-4137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16416" y="1988840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12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073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Late </a:t>
            </a:r>
            <a:r>
              <a:rPr lang="es-MX" dirty="0" err="1" smtClean="0">
                <a:latin typeface="Comic Sans MS" panose="030F0702030302020204" pitchFamily="66" charset="0"/>
              </a:rPr>
              <a:t>Insertion</a:t>
            </a:r>
            <a:r>
              <a:rPr lang="es-MX" dirty="0" smtClean="0">
                <a:latin typeface="Comic Sans MS" panose="030F0702030302020204" pitchFamily="66" charset="0"/>
              </a:rPr>
              <a:t> </a:t>
            </a:r>
            <a:r>
              <a:rPr lang="es-MX" dirty="0" err="1" smtClean="0">
                <a:latin typeface="Comic Sans MS" panose="030F0702030302020204" pitchFamily="66" charset="0"/>
              </a:rPr>
              <a:t>with</a:t>
            </a:r>
            <a:r>
              <a:rPr lang="es-MX" dirty="0" smtClean="0">
                <a:latin typeface="Comic Sans MS" panose="030F0702030302020204" pitchFamily="66" charset="0"/>
              </a:rPr>
              <a:t> slots</a:t>
            </a:r>
            <a:endParaRPr lang="es-MX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74"/>
          <a:stretch/>
        </p:blipFill>
        <p:spPr>
          <a:xfrm>
            <a:off x="457200" y="1700808"/>
            <a:ext cx="8544270" cy="3811562"/>
          </a:xfrm>
        </p:spPr>
      </p:pic>
    </p:spTree>
    <p:extLst>
      <p:ext uri="{BB962C8B-B14F-4D97-AF65-F5344CB8AC3E}">
        <p14:creationId xmlns:p14="http://schemas.microsoft.com/office/powerpoint/2010/main" val="34339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Hashing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21288"/>
            <a:ext cx="8229600" cy="3600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err="1"/>
              <a:t>Source</a:t>
            </a:r>
            <a:r>
              <a:rPr lang="es-MX" dirty="0"/>
              <a:t>: </a:t>
            </a:r>
            <a:r>
              <a:rPr lang="es-MX" dirty="0" err="1">
                <a:hlinkClick r:id="rId2"/>
              </a:rPr>
              <a:t>Wikimedia</a:t>
            </a:r>
            <a:r>
              <a:rPr lang="es-MX" dirty="0">
                <a:hlinkClick r:id="rId2"/>
              </a:rPr>
              <a:t> </a:t>
            </a:r>
            <a:r>
              <a:rPr lang="es-MX" dirty="0" err="1">
                <a:hlinkClick r:id="rId2"/>
              </a:rPr>
              <a:t>Commons</a:t>
            </a:r>
            <a:endParaRPr lang="es-MX" dirty="0"/>
          </a:p>
        </p:txBody>
      </p:sp>
      <p:pic>
        <p:nvPicPr>
          <p:cNvPr id="1026" name="Picture 2" descr="http://eclipsesource.com/blogs/wp-content/uploads/2012/09/527px-Setzkast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1268760"/>
            <a:ext cx="521788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08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8" y="2060849"/>
            <a:ext cx="7579846" cy="3630050"/>
          </a:xfrm>
        </p:spPr>
      </p:pic>
    </p:spTree>
    <p:extLst>
      <p:ext uri="{BB962C8B-B14F-4D97-AF65-F5344CB8AC3E}">
        <p14:creationId xmlns:p14="http://schemas.microsoft.com/office/powerpoint/2010/main" val="2837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Late </a:t>
            </a:r>
            <a:r>
              <a:rPr lang="es-MX" dirty="0" err="1" smtClean="0">
                <a:latin typeface="Comic Sans MS" panose="030F0702030302020204" pitchFamily="66" charset="0"/>
              </a:rPr>
              <a:t>Insertion</a:t>
            </a:r>
            <a:r>
              <a:rPr lang="es-MX" dirty="0" smtClean="0">
                <a:latin typeface="Comic Sans MS" panose="030F0702030302020204" pitchFamily="66" charset="0"/>
              </a:rPr>
              <a:t> </a:t>
            </a:r>
            <a:r>
              <a:rPr lang="es-MX" dirty="0" err="1" smtClean="0">
                <a:latin typeface="Comic Sans MS" panose="030F0702030302020204" pitchFamily="66" charset="0"/>
              </a:rPr>
              <a:t>without</a:t>
            </a:r>
            <a:r>
              <a:rPr lang="es-MX" dirty="0" smtClean="0">
                <a:latin typeface="Comic Sans MS" panose="030F0702030302020204" pitchFamily="66" charset="0"/>
              </a:rPr>
              <a:t> slots</a:t>
            </a:r>
            <a:endParaRPr lang="es-MX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0" y="1628800"/>
            <a:ext cx="8405162" cy="3168352"/>
          </a:xfrm>
        </p:spPr>
      </p:pic>
    </p:spTree>
    <p:extLst>
      <p:ext uri="{BB962C8B-B14F-4D97-AF65-F5344CB8AC3E}">
        <p14:creationId xmlns:p14="http://schemas.microsoft.com/office/powerpoint/2010/main" val="18162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>
                <a:latin typeface="Comic Sans MS" panose="030F0702030302020204" pitchFamily="66" charset="0"/>
              </a:rPr>
              <a:t>Re-</a:t>
            </a:r>
            <a:r>
              <a:rPr lang="es-AR" b="1" dirty="0" err="1" smtClean="0">
                <a:latin typeface="Comic Sans MS" panose="030F0702030302020204" pitchFamily="66" charset="0"/>
              </a:rPr>
              <a:t>Hashing</a:t>
            </a:r>
            <a:endParaRPr lang="es-MX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err="1" smtClean="0"/>
              <a:t>When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tables</a:t>
            </a:r>
            <a:r>
              <a:rPr lang="es-AR" dirty="0" smtClean="0"/>
              <a:t> </a:t>
            </a:r>
            <a:r>
              <a:rPr lang="es-AR" dirty="0" err="1" smtClean="0"/>
              <a:t>become</a:t>
            </a:r>
            <a:r>
              <a:rPr lang="es-AR" dirty="0" smtClean="0"/>
              <a:t> </a:t>
            </a:r>
            <a:r>
              <a:rPr lang="es-AR" dirty="0" err="1" smtClean="0"/>
              <a:t>too</a:t>
            </a:r>
            <a:r>
              <a:rPr lang="es-AR" dirty="0" smtClean="0"/>
              <a:t> full, </a:t>
            </a:r>
            <a:r>
              <a:rPr lang="es-AR" dirty="0" err="1" smtClean="0"/>
              <a:t>execution</a:t>
            </a:r>
            <a:r>
              <a:rPr lang="es-AR" dirty="0" smtClean="0"/>
              <a:t> time </a:t>
            </a:r>
            <a:r>
              <a:rPr lang="es-AR" dirty="0" err="1" smtClean="0"/>
              <a:t>becomes</a:t>
            </a:r>
            <a:r>
              <a:rPr lang="es-AR" dirty="0" smtClean="0"/>
              <a:t> </a:t>
            </a:r>
            <a:r>
              <a:rPr lang="es-AR" dirty="0" err="1" smtClean="0"/>
              <a:t>very</a:t>
            </a:r>
            <a:r>
              <a:rPr lang="es-AR" dirty="0" smtClean="0"/>
              <a:t> </a:t>
            </a:r>
            <a:r>
              <a:rPr lang="es-AR" dirty="0" err="1" smtClean="0"/>
              <a:t>long</a:t>
            </a:r>
            <a:r>
              <a:rPr lang="es-AR" dirty="0" smtClean="0"/>
              <a:t>.</a:t>
            </a:r>
          </a:p>
          <a:p>
            <a:r>
              <a:rPr lang="es-AR" dirty="0" smtClean="0"/>
              <a:t>A </a:t>
            </a:r>
            <a:r>
              <a:rPr lang="es-AR" dirty="0" err="1" smtClean="0"/>
              <a:t>solution</a:t>
            </a:r>
            <a:r>
              <a:rPr lang="es-AR" dirty="0" smtClean="0"/>
              <a:t> 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this</a:t>
            </a:r>
            <a:r>
              <a:rPr lang="es-AR" dirty="0" smtClean="0"/>
              <a:t> </a:t>
            </a:r>
            <a:r>
              <a:rPr lang="es-AR" dirty="0" err="1" smtClean="0"/>
              <a:t>is</a:t>
            </a:r>
            <a:r>
              <a:rPr lang="es-AR" dirty="0" smtClean="0"/>
              <a:t> to créate </a:t>
            </a:r>
            <a:r>
              <a:rPr lang="es-AR" dirty="0" err="1" smtClean="0"/>
              <a:t>another</a:t>
            </a:r>
            <a:r>
              <a:rPr lang="es-AR" dirty="0" smtClean="0"/>
              <a:t> </a:t>
            </a:r>
            <a:r>
              <a:rPr lang="es-AR" dirty="0" err="1" smtClean="0"/>
              <a:t>table</a:t>
            </a:r>
            <a:r>
              <a:rPr lang="es-AR" dirty="0" smtClean="0"/>
              <a:t>, doublé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size</a:t>
            </a:r>
            <a:r>
              <a:rPr lang="es-AR" dirty="0" smtClean="0"/>
              <a:t>, (</a:t>
            </a:r>
            <a:r>
              <a:rPr lang="es-AR" dirty="0" err="1" smtClean="0"/>
              <a:t>with</a:t>
            </a:r>
            <a:r>
              <a:rPr lang="es-AR" dirty="0" smtClean="0"/>
              <a:t> a new hash </a:t>
            </a:r>
            <a:r>
              <a:rPr lang="es-AR" dirty="0" err="1" smtClean="0"/>
              <a:t>function</a:t>
            </a:r>
            <a:r>
              <a:rPr lang="es-AR" dirty="0" smtClean="0"/>
              <a:t>) and </a:t>
            </a:r>
            <a:r>
              <a:rPr lang="es-AR" dirty="0" err="1" smtClean="0"/>
              <a:t>process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original hash </a:t>
            </a:r>
            <a:r>
              <a:rPr lang="es-AR" dirty="0" err="1" smtClean="0"/>
              <a:t>table</a:t>
            </a:r>
            <a:r>
              <a:rPr lang="es-AR" dirty="0" smtClean="0"/>
              <a:t> </a:t>
            </a:r>
            <a:r>
              <a:rPr lang="es-AR" dirty="0" err="1" smtClean="0"/>
              <a:t>again</a:t>
            </a:r>
            <a:r>
              <a:rPr lang="es-AR" dirty="0" smtClean="0"/>
              <a:t>.. </a:t>
            </a:r>
          </a:p>
          <a:p>
            <a:r>
              <a:rPr lang="es-AR" dirty="0" err="1" smtClean="0"/>
              <a:t>This</a:t>
            </a:r>
            <a:r>
              <a:rPr lang="es-AR" dirty="0" smtClean="0"/>
              <a:t> </a:t>
            </a:r>
            <a:r>
              <a:rPr lang="es-AR" dirty="0" err="1" smtClean="0"/>
              <a:t>operation</a:t>
            </a:r>
            <a:r>
              <a:rPr lang="es-AR" dirty="0" smtClean="0"/>
              <a:t> </a:t>
            </a:r>
            <a:r>
              <a:rPr lang="es-AR" dirty="0" err="1" smtClean="0"/>
              <a:t>is</a:t>
            </a:r>
            <a:r>
              <a:rPr lang="es-AR" dirty="0" smtClean="0"/>
              <a:t> </a:t>
            </a:r>
            <a:r>
              <a:rPr lang="es-AR" dirty="0" err="1" smtClean="0"/>
              <a:t>called</a:t>
            </a:r>
            <a:r>
              <a:rPr lang="es-AR" dirty="0" smtClean="0"/>
              <a:t> re-</a:t>
            </a:r>
            <a:r>
              <a:rPr lang="es-AR" dirty="0" err="1" smtClean="0"/>
              <a:t>hashing</a:t>
            </a:r>
            <a:r>
              <a:rPr lang="es-AR" dirty="0" smtClean="0"/>
              <a:t>.</a:t>
            </a:r>
            <a:endParaRPr lang="es-MX" dirty="0"/>
          </a:p>
          <a:p>
            <a:r>
              <a:rPr lang="es-AR" dirty="0" err="1" smtClean="0"/>
              <a:t>It</a:t>
            </a:r>
            <a:r>
              <a:rPr lang="es-AR" dirty="0" smtClean="0"/>
              <a:t> </a:t>
            </a:r>
            <a:r>
              <a:rPr lang="es-AR" dirty="0" err="1" smtClean="0"/>
              <a:t>is</a:t>
            </a:r>
            <a:r>
              <a:rPr lang="es-AR" dirty="0" smtClean="0"/>
              <a:t> </a:t>
            </a:r>
            <a:r>
              <a:rPr lang="es-AR" dirty="0" err="1" smtClean="0"/>
              <a:t>obviously</a:t>
            </a:r>
            <a:r>
              <a:rPr lang="es-AR" dirty="0" smtClean="0"/>
              <a:t> a </a:t>
            </a:r>
            <a:r>
              <a:rPr lang="es-AR" dirty="0" err="1" smtClean="0"/>
              <a:t>coslty</a:t>
            </a:r>
            <a:r>
              <a:rPr lang="es-AR" dirty="0" smtClean="0"/>
              <a:t> </a:t>
            </a:r>
            <a:r>
              <a:rPr lang="es-AR" dirty="0" err="1" smtClean="0"/>
              <a:t>operation</a:t>
            </a:r>
            <a:r>
              <a:rPr lang="es-AR" dirty="0" smtClean="0"/>
              <a:t>, </a:t>
            </a:r>
            <a:r>
              <a:rPr lang="es-AR" dirty="0" err="1" smtClean="0"/>
              <a:t>but</a:t>
            </a:r>
            <a:r>
              <a:rPr lang="es-AR" dirty="0" smtClean="0"/>
              <a:t> </a:t>
            </a:r>
            <a:r>
              <a:rPr lang="es-AR" dirty="0" err="1" smtClean="0"/>
              <a:t>given</a:t>
            </a:r>
            <a:r>
              <a:rPr lang="es-AR" dirty="0" smtClean="0"/>
              <a:t> </a:t>
            </a:r>
            <a:r>
              <a:rPr lang="es-AR" dirty="0" err="1" smtClean="0"/>
              <a:t>that</a:t>
            </a:r>
            <a:r>
              <a:rPr lang="es-AR" dirty="0" smtClean="0"/>
              <a:t> </a:t>
            </a:r>
            <a:r>
              <a:rPr lang="es-AR" dirty="0" err="1" smtClean="0"/>
              <a:t>it</a:t>
            </a:r>
            <a:r>
              <a:rPr lang="es-AR" dirty="0" smtClean="0"/>
              <a:t> </a:t>
            </a:r>
            <a:r>
              <a:rPr lang="es-AR" dirty="0" err="1" smtClean="0"/>
              <a:t>does</a:t>
            </a:r>
            <a:r>
              <a:rPr lang="es-AR" dirty="0" smtClean="0"/>
              <a:t> </a:t>
            </a:r>
            <a:r>
              <a:rPr lang="es-AR" dirty="0" err="1" smtClean="0"/>
              <a:t>not</a:t>
            </a:r>
            <a:r>
              <a:rPr lang="es-AR" dirty="0" smtClean="0"/>
              <a:t> </a:t>
            </a:r>
            <a:r>
              <a:rPr lang="es-AR" dirty="0" err="1" smtClean="0"/>
              <a:t>happen</a:t>
            </a:r>
            <a:r>
              <a:rPr lang="es-AR" dirty="0" smtClean="0"/>
              <a:t> </a:t>
            </a:r>
            <a:r>
              <a:rPr lang="es-AR" dirty="0" err="1" smtClean="0"/>
              <a:t>frequently</a:t>
            </a:r>
            <a:r>
              <a:rPr lang="es-AR" dirty="0" smtClean="0"/>
              <a:t>, </a:t>
            </a:r>
            <a:r>
              <a:rPr lang="es-AR" dirty="0" err="1" smtClean="0"/>
              <a:t>it</a:t>
            </a:r>
            <a:r>
              <a:rPr lang="es-AR" dirty="0" smtClean="0"/>
              <a:t> </a:t>
            </a:r>
            <a:r>
              <a:rPr lang="es-AR" dirty="0" err="1" smtClean="0"/>
              <a:t>is</a:t>
            </a:r>
            <a:r>
              <a:rPr lang="es-AR" dirty="0" smtClean="0"/>
              <a:t> a viable </a:t>
            </a:r>
            <a:r>
              <a:rPr lang="es-AR" dirty="0" err="1" smtClean="0"/>
              <a:t>solution</a:t>
            </a:r>
            <a:r>
              <a:rPr lang="es-AR" dirty="0" smtClean="0"/>
              <a:t> and </a:t>
            </a:r>
            <a:r>
              <a:rPr lang="es-AR" dirty="0" err="1" smtClean="0"/>
              <a:t>it’s</a:t>
            </a:r>
            <a:r>
              <a:rPr lang="es-AR" dirty="0" smtClean="0"/>
              <a:t> </a:t>
            </a:r>
            <a:r>
              <a:rPr lang="es-AR" dirty="0" err="1" smtClean="0"/>
              <a:t>effect</a:t>
            </a:r>
            <a:r>
              <a:rPr lang="es-AR" dirty="0" smtClean="0"/>
              <a:t> </a:t>
            </a:r>
            <a:r>
              <a:rPr lang="es-AR" dirty="0" err="1" smtClean="0"/>
              <a:t>is</a:t>
            </a:r>
            <a:r>
              <a:rPr lang="es-AR" dirty="0" smtClean="0"/>
              <a:t> </a:t>
            </a:r>
            <a:r>
              <a:rPr lang="es-AR" dirty="0" err="1" smtClean="0"/>
              <a:t>almost</a:t>
            </a:r>
            <a:r>
              <a:rPr lang="es-AR" dirty="0" smtClean="0"/>
              <a:t> </a:t>
            </a:r>
            <a:r>
              <a:rPr lang="es-AR" dirty="0" err="1" smtClean="0"/>
              <a:t>unnoticed</a:t>
            </a:r>
            <a:r>
              <a:rPr lang="es-AR" dirty="0" smtClean="0"/>
              <a:t>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10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Hashing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code.google.com/p/guava-libraries/wiki/HashingExplained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032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ASCII </a:t>
            </a:r>
            <a:r>
              <a:rPr lang="es-MX" dirty="0" err="1" smtClean="0">
                <a:latin typeface="Comic Sans MS" panose="030F0702030302020204" pitchFamily="66" charset="0"/>
              </a:rPr>
              <a:t>Table</a:t>
            </a:r>
            <a:endParaRPr lang="es-MX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4744"/>
            <a:ext cx="7768835" cy="5001419"/>
          </a:xfrm>
        </p:spPr>
      </p:pic>
    </p:spTree>
    <p:extLst>
      <p:ext uri="{BB962C8B-B14F-4D97-AF65-F5344CB8AC3E}">
        <p14:creationId xmlns:p14="http://schemas.microsoft.com/office/powerpoint/2010/main" val="24360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>
                <a:latin typeface="Comic Sans MS" panose="030F0702030302020204" pitchFamily="66" charset="0"/>
              </a:rPr>
              <a:t>Hashing</a:t>
            </a:r>
            <a:endParaRPr lang="es-MX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term</a:t>
            </a:r>
            <a:r>
              <a:rPr lang="es-MX" dirty="0"/>
              <a:t> </a:t>
            </a:r>
            <a:r>
              <a:rPr lang="es-MX" i="1" dirty="0"/>
              <a:t>hash</a:t>
            </a:r>
            <a:r>
              <a:rPr lang="es-MX" dirty="0"/>
              <a:t> </a:t>
            </a:r>
            <a:r>
              <a:rPr lang="es-MX" dirty="0" smtClean="0"/>
              <a:t>comes, </a:t>
            </a:r>
            <a:r>
              <a:rPr lang="es-MX" dirty="0" err="1" smtClean="0"/>
              <a:t>aparently</a:t>
            </a:r>
            <a:r>
              <a:rPr lang="es-MX" dirty="0" smtClean="0"/>
              <a:t>,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analogy</a:t>
            </a:r>
            <a:r>
              <a:rPr lang="es-MX" dirty="0" smtClean="0"/>
              <a:t> to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meaning</a:t>
            </a:r>
            <a:r>
              <a:rPr lang="es-MX" dirty="0" smtClean="0"/>
              <a:t> of </a:t>
            </a:r>
            <a:r>
              <a:rPr lang="es-MX" dirty="0" err="1" smtClean="0"/>
              <a:t>mincing</a:t>
            </a:r>
            <a:r>
              <a:rPr lang="es-MX" dirty="0" smtClean="0"/>
              <a:t>, </a:t>
            </a:r>
            <a:r>
              <a:rPr lang="es-MX" dirty="0" err="1" smtClean="0"/>
              <a:t>chopping</a:t>
            </a:r>
            <a:r>
              <a:rPr lang="es-MX" dirty="0" smtClean="0"/>
              <a:t>, and </a:t>
            </a:r>
            <a:r>
              <a:rPr lang="es-MX" dirty="0" err="1" smtClean="0"/>
              <a:t>mixing</a:t>
            </a:r>
            <a:r>
              <a:rPr lang="es-MX" dirty="0" smtClean="0"/>
              <a:t>.</a:t>
            </a:r>
            <a:r>
              <a:rPr lang="es-MX" dirty="0"/>
              <a:t> </a:t>
            </a:r>
            <a:endParaRPr lang="es-MX" dirty="0" smtClean="0"/>
          </a:p>
          <a:p>
            <a:r>
              <a:rPr lang="es-MX" dirty="0" smtClean="0">
                <a:hlinkClick r:id="rId2" tooltip="Donald Knuth"/>
              </a:rPr>
              <a:t>Donald </a:t>
            </a:r>
            <a:r>
              <a:rPr lang="es-MX" dirty="0" err="1">
                <a:hlinkClick r:id="rId2" tooltip="Donald Knuth"/>
              </a:rPr>
              <a:t>Knuth</a:t>
            </a:r>
            <a:r>
              <a:rPr lang="es-MX" dirty="0"/>
              <a:t> </a:t>
            </a:r>
            <a:r>
              <a:rPr lang="es-MX" dirty="0" err="1" smtClean="0"/>
              <a:t>believes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smtClean="0">
                <a:hlinkClick r:id="rId3" tooltip="H. P. Luhn (aún no redactado)"/>
              </a:rPr>
              <a:t>H</a:t>
            </a:r>
            <a:r>
              <a:rPr lang="es-MX" dirty="0">
                <a:hlinkClick r:id="rId3" tooltip="H. P. Luhn (aún no redactado)"/>
              </a:rPr>
              <a:t>. P. </a:t>
            </a:r>
            <a:r>
              <a:rPr lang="es-MX" dirty="0" err="1">
                <a:hlinkClick r:id="rId3" tooltip="H. P. Luhn (aún no redactado)"/>
              </a:rPr>
              <a:t>Luhn</a:t>
            </a:r>
            <a:r>
              <a:rPr lang="es-MX" dirty="0"/>
              <a:t>, </a:t>
            </a:r>
            <a:r>
              <a:rPr lang="es-MX" dirty="0" err="1" smtClean="0"/>
              <a:t>employee</a:t>
            </a:r>
            <a:r>
              <a:rPr lang="es-MX" dirty="0" smtClean="0"/>
              <a:t> at</a:t>
            </a:r>
            <a:r>
              <a:rPr lang="es-MX" dirty="0"/>
              <a:t> </a:t>
            </a:r>
            <a:r>
              <a:rPr lang="es-MX" dirty="0">
                <a:hlinkClick r:id="rId4" tooltip="IBM"/>
              </a:rPr>
              <a:t>IBM</a:t>
            </a:r>
            <a:r>
              <a:rPr lang="es-MX" dirty="0"/>
              <a:t>,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first</a:t>
            </a:r>
            <a:r>
              <a:rPr lang="es-MX" dirty="0" smtClean="0"/>
              <a:t> to use </a:t>
            </a:r>
            <a:r>
              <a:rPr lang="es-MX" dirty="0" err="1" smtClean="0"/>
              <a:t>the</a:t>
            </a:r>
            <a:r>
              <a:rPr lang="es-MX" dirty="0" smtClean="0"/>
              <a:t> concept in a memo </a:t>
            </a:r>
            <a:r>
              <a:rPr lang="es-MX" dirty="0" err="1" smtClean="0"/>
              <a:t>dated</a:t>
            </a:r>
            <a:r>
              <a:rPr lang="es-MX" dirty="0" smtClean="0"/>
              <a:t> </a:t>
            </a:r>
            <a:r>
              <a:rPr lang="es-MX" dirty="0" err="1" smtClean="0"/>
              <a:t>january</a:t>
            </a:r>
            <a:r>
              <a:rPr lang="es-MX" dirty="0"/>
              <a:t> </a:t>
            </a:r>
            <a:r>
              <a:rPr lang="es-MX" dirty="0">
                <a:hlinkClick r:id="rId5" tooltip="1953"/>
              </a:rPr>
              <a:t>1953</a:t>
            </a:r>
            <a:r>
              <a:rPr lang="es-MX" dirty="0"/>
              <a:t>. </a:t>
            </a:r>
          </a:p>
          <a:p>
            <a:r>
              <a:rPr lang="es-MX" dirty="0" err="1" smtClean="0"/>
              <a:t>Its</a:t>
            </a:r>
            <a:r>
              <a:rPr lang="es-MX" dirty="0" smtClean="0"/>
              <a:t> </a:t>
            </a:r>
            <a:r>
              <a:rPr lang="es-MX" dirty="0" err="1" smtClean="0"/>
              <a:t>massive</a:t>
            </a:r>
            <a:r>
              <a:rPr lang="es-MX" dirty="0" smtClean="0"/>
              <a:t> use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only</a:t>
            </a:r>
            <a:r>
              <a:rPr lang="es-MX" dirty="0" smtClean="0"/>
              <a:t> </a:t>
            </a:r>
            <a:r>
              <a:rPr lang="es-MX" dirty="0" err="1" smtClean="0"/>
              <a:t>after</a:t>
            </a:r>
            <a:r>
              <a:rPr lang="es-MX" dirty="0" smtClean="0"/>
              <a:t> </a:t>
            </a:r>
            <a:r>
              <a:rPr lang="es-MX" dirty="0"/>
              <a:t>10 </a:t>
            </a:r>
            <a:r>
              <a:rPr lang="es-MX" dirty="0" err="1" smtClean="0"/>
              <a:t>years</a:t>
            </a:r>
            <a:r>
              <a:rPr lang="es-MX" dirty="0" smtClean="0"/>
              <a:t> </a:t>
            </a:r>
            <a:r>
              <a:rPr lang="es-MX" dirty="0" err="1" smtClean="0"/>
              <a:t>later</a:t>
            </a:r>
            <a:r>
              <a:rPr lang="es-MX" dirty="0" smtClean="0"/>
              <a:t>. (Wikipedia, 2014)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738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Hashing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 Hash </a:t>
            </a:r>
            <a:r>
              <a:rPr lang="es-MX" dirty="0" err="1" smtClean="0"/>
              <a:t>function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dirty="0" err="1" smtClean="0"/>
              <a:t>mathematical</a:t>
            </a:r>
            <a:r>
              <a:rPr lang="es-MX" dirty="0" smtClean="0"/>
              <a:t> formula computable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algorithm</a:t>
            </a:r>
            <a:r>
              <a:rPr lang="es-MX" dirty="0" smtClean="0"/>
              <a:t>,</a:t>
            </a:r>
            <a:endParaRPr lang="es-MX" dirty="0"/>
          </a:p>
          <a:p>
            <a:pPr marL="2171700" lvl="5" indent="0">
              <a:buNone/>
            </a:pPr>
            <a:r>
              <a:rPr lang="es-MX" sz="3200" dirty="0" smtClean="0"/>
              <a:t>H</a:t>
            </a:r>
            <a:r>
              <a:rPr lang="es-MX" sz="3200" dirty="0"/>
              <a:t>: U → M</a:t>
            </a:r>
          </a:p>
          <a:p>
            <a:pPr marL="2171700" lvl="5" indent="0">
              <a:buNone/>
            </a:pPr>
            <a:r>
              <a:rPr lang="es-MX" sz="3200" dirty="0" smtClean="0"/>
              <a:t>x </a:t>
            </a:r>
            <a:r>
              <a:rPr lang="es-MX" sz="3200" dirty="0"/>
              <a:t>→ h(x),</a:t>
            </a:r>
          </a:p>
          <a:p>
            <a:r>
              <a:rPr lang="es-MX" dirty="0" err="1" smtClean="0"/>
              <a:t>That</a:t>
            </a:r>
            <a:r>
              <a:rPr lang="es-MX" dirty="0" smtClean="0"/>
              <a:t> has as </a:t>
            </a:r>
            <a:r>
              <a:rPr lang="es-MX" dirty="0" err="1" smtClean="0"/>
              <a:t>entry</a:t>
            </a:r>
            <a:r>
              <a:rPr lang="es-MX" dirty="0" smtClean="0"/>
              <a:t> a set of </a:t>
            </a:r>
            <a:r>
              <a:rPr lang="es-MX" dirty="0" err="1" smtClean="0"/>
              <a:t>elements</a:t>
            </a:r>
            <a:r>
              <a:rPr lang="es-MX" dirty="0" smtClean="0"/>
              <a:t>, </a:t>
            </a:r>
            <a:r>
              <a:rPr lang="es-MX" dirty="0" err="1" smtClean="0"/>
              <a:t>usually</a:t>
            </a:r>
            <a:r>
              <a:rPr lang="es-MX" dirty="0" smtClean="0"/>
              <a:t> </a:t>
            </a:r>
            <a:r>
              <a:rPr lang="es-MX" dirty="0" err="1" smtClean="0"/>
              <a:t>strings</a:t>
            </a:r>
            <a:r>
              <a:rPr lang="es-MX" dirty="0" smtClean="0"/>
              <a:t> of </a:t>
            </a:r>
            <a:r>
              <a:rPr lang="es-MX" dirty="0" err="1" smtClean="0"/>
              <a:t>characters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symbols, </a:t>
            </a:r>
          </a:p>
          <a:p>
            <a:r>
              <a:rPr lang="es-MX" dirty="0" smtClean="0"/>
              <a:t>And </a:t>
            </a:r>
            <a:r>
              <a:rPr lang="es-MX" dirty="0" err="1" smtClean="0"/>
              <a:t>converts</a:t>
            </a:r>
            <a:r>
              <a:rPr lang="es-MX" dirty="0" smtClean="0"/>
              <a:t> </a:t>
            </a:r>
            <a:r>
              <a:rPr lang="es-MX" dirty="0" err="1" smtClean="0"/>
              <a:t>them</a:t>
            </a:r>
            <a:r>
              <a:rPr lang="es-MX" dirty="0" smtClean="0"/>
              <a:t> (</a:t>
            </a:r>
            <a:r>
              <a:rPr lang="es-MX" dirty="0" err="1" smtClean="0"/>
              <a:t>maps</a:t>
            </a:r>
            <a:r>
              <a:rPr lang="es-MX" dirty="0" smtClean="0"/>
              <a:t>) to a </a:t>
            </a:r>
            <a:r>
              <a:rPr lang="es-MX" dirty="0" err="1" smtClean="0"/>
              <a:t>specific</a:t>
            </a:r>
            <a:r>
              <a:rPr lang="es-MX" dirty="0" smtClean="0"/>
              <a:t> </a:t>
            </a:r>
            <a:r>
              <a:rPr lang="es-MX" dirty="0" err="1" smtClean="0"/>
              <a:t>range</a:t>
            </a:r>
            <a:r>
              <a:rPr lang="es-MX" dirty="0" smtClean="0"/>
              <a:t> of </a:t>
            </a:r>
            <a:r>
              <a:rPr lang="es-MX" dirty="0" err="1" smtClean="0"/>
              <a:t>values</a:t>
            </a:r>
            <a:r>
              <a:rPr lang="es-MX" dirty="0" smtClean="0"/>
              <a:t> (</a:t>
            </a:r>
            <a:r>
              <a:rPr lang="es-MX" dirty="0" err="1" smtClean="0"/>
              <a:t>finite</a:t>
            </a:r>
            <a:r>
              <a:rPr lang="es-MX" dirty="0" smtClean="0"/>
              <a:t>).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41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108" y="758269"/>
            <a:ext cx="8229600" cy="2204907"/>
          </a:xfrm>
        </p:spPr>
        <p:txBody>
          <a:bodyPr>
            <a:normAutofit fontScale="92500" lnSpcReduction="20000"/>
          </a:bodyPr>
          <a:lstStyle/>
          <a:p>
            <a:r>
              <a:rPr lang="es-MX" b="1" dirty="0" err="1" smtClean="0"/>
              <a:t>Hashing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dirty="0" err="1" smtClean="0"/>
              <a:t>method</a:t>
            </a:r>
            <a:r>
              <a:rPr lang="es-MX" dirty="0" smtClean="0"/>
              <a:t> to </a:t>
            </a:r>
            <a:r>
              <a:rPr lang="es-MX" b="1" dirty="0" smtClean="0"/>
              <a:t>store</a:t>
            </a:r>
            <a:r>
              <a:rPr lang="es-MX" dirty="0" smtClean="0"/>
              <a:t> </a:t>
            </a:r>
            <a:r>
              <a:rPr lang="es-MX" dirty="0" err="1" smtClean="0"/>
              <a:t>keys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That</a:t>
            </a:r>
            <a:r>
              <a:rPr lang="es-MX" dirty="0" smtClean="0"/>
              <a:t> uses a </a:t>
            </a:r>
            <a:r>
              <a:rPr lang="es-MX" dirty="0" err="1" smtClean="0"/>
              <a:t>math</a:t>
            </a:r>
            <a:r>
              <a:rPr lang="es-MX" dirty="0" smtClean="0"/>
              <a:t> formula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i="1" dirty="0" smtClean="0"/>
              <a:t>hash </a:t>
            </a:r>
            <a:r>
              <a:rPr lang="es-MX" i="1" dirty="0" err="1" smtClean="0"/>
              <a:t>function</a:t>
            </a:r>
            <a:r>
              <a:rPr lang="es-MX" dirty="0" smtClean="0"/>
              <a:t>, to </a:t>
            </a:r>
            <a:r>
              <a:rPr lang="es-MX" dirty="0" err="1" smtClean="0"/>
              <a:t>calculate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address</a:t>
            </a:r>
            <a:r>
              <a:rPr lang="es-MX" dirty="0" smtClean="0"/>
              <a:t> </a:t>
            </a:r>
            <a:r>
              <a:rPr lang="es-MX" dirty="0" err="1" smtClean="0"/>
              <a:t>where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key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to be </a:t>
            </a:r>
            <a:r>
              <a:rPr lang="es-MX" dirty="0" err="1" smtClean="0"/>
              <a:t>stored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function</a:t>
            </a:r>
            <a:r>
              <a:rPr lang="es-MX" dirty="0" smtClean="0"/>
              <a:t> can be of </a:t>
            </a:r>
            <a:r>
              <a:rPr lang="es-MX" dirty="0" err="1" smtClean="0"/>
              <a:t>many</a:t>
            </a:r>
            <a:r>
              <a:rPr lang="es-MX" dirty="0" smtClean="0"/>
              <a:t> </a:t>
            </a:r>
            <a:r>
              <a:rPr lang="es-MX" dirty="0" err="1" smtClean="0"/>
              <a:t>types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4100" name="Picture 4" descr="https://spideroak.com/privacypost/wp-content/uploads/2013/05/5-10-pi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496" y="3140968"/>
            <a:ext cx="5103504" cy="260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424" y="2963176"/>
            <a:ext cx="3729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In </a:t>
            </a:r>
            <a:r>
              <a:rPr lang="es-MX" sz="2400" dirty="0" err="1" smtClean="0"/>
              <a:t>this</a:t>
            </a:r>
            <a:r>
              <a:rPr lang="es-MX" sz="2400" dirty="0" smtClean="0"/>
              <a:t> </a:t>
            </a:r>
            <a:r>
              <a:rPr lang="es-MX" sz="2400" dirty="0" err="1" smtClean="0"/>
              <a:t>example</a:t>
            </a:r>
            <a:r>
              <a:rPr lang="es-MX" sz="2400" dirty="0" smtClean="0"/>
              <a:t> </a:t>
            </a:r>
            <a:r>
              <a:rPr lang="es-MX" sz="2400" dirty="0" err="1" smtClean="0"/>
              <a:t>we</a:t>
            </a:r>
            <a:r>
              <a:rPr lang="es-MX" sz="2400" dirty="0" smtClean="0"/>
              <a:t> </a:t>
            </a:r>
            <a:r>
              <a:rPr lang="es-MX" sz="2400" dirty="0" err="1" smtClean="0"/>
              <a:t>only</a:t>
            </a:r>
            <a:r>
              <a:rPr lang="es-MX" sz="2400" dirty="0" smtClean="0"/>
              <a:t> use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value</a:t>
            </a:r>
            <a:r>
              <a:rPr lang="es-MX" sz="2400" dirty="0" smtClean="0"/>
              <a:t> </a:t>
            </a:r>
            <a:r>
              <a:rPr lang="es-MX" sz="2400" dirty="0" err="1" smtClean="0"/>
              <a:t>assigned</a:t>
            </a:r>
            <a:r>
              <a:rPr lang="es-MX" sz="2400" dirty="0" smtClean="0"/>
              <a:t> to </a:t>
            </a:r>
            <a:r>
              <a:rPr lang="es-MX" sz="2400" dirty="0" err="1" smtClean="0"/>
              <a:t>each</a:t>
            </a:r>
            <a:r>
              <a:rPr lang="es-MX" sz="2400" dirty="0" smtClean="0"/>
              <a:t> </a:t>
            </a:r>
            <a:r>
              <a:rPr lang="es-MX" sz="2400" dirty="0" err="1" smtClean="0"/>
              <a:t>letter</a:t>
            </a:r>
            <a:r>
              <a:rPr lang="es-MX" sz="2400" dirty="0" smtClean="0"/>
              <a:t> </a:t>
            </a:r>
            <a:r>
              <a:rPr lang="es-MX" sz="2400" dirty="0" err="1" smtClean="0"/>
              <a:t>related</a:t>
            </a:r>
            <a:r>
              <a:rPr lang="es-MX" sz="2400" dirty="0" smtClean="0"/>
              <a:t> to </a:t>
            </a:r>
            <a:r>
              <a:rPr lang="es-MX" sz="2400" dirty="0" err="1" smtClean="0"/>
              <a:t>its</a:t>
            </a:r>
            <a:r>
              <a:rPr lang="es-MX" sz="2400" dirty="0" smtClean="0"/>
              <a:t> position in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aphabet</a:t>
            </a:r>
            <a:r>
              <a:rPr lang="es-MX" sz="2400" dirty="0" smtClean="0"/>
              <a:t>. </a:t>
            </a:r>
            <a:r>
              <a:rPr lang="es-MX" sz="2400" dirty="0" err="1" smtClean="0"/>
              <a:t>It</a:t>
            </a:r>
            <a:r>
              <a:rPr lang="es-MX" sz="2400" dirty="0" smtClean="0"/>
              <a:t> </a:t>
            </a:r>
            <a:r>
              <a:rPr lang="es-MX" sz="2400" dirty="0" err="1" smtClean="0"/>
              <a:t>adds</a:t>
            </a:r>
            <a:r>
              <a:rPr lang="es-MX" sz="2400" dirty="0" smtClean="0"/>
              <a:t> </a:t>
            </a:r>
            <a:r>
              <a:rPr lang="es-MX" sz="2400" dirty="0" err="1" smtClean="0"/>
              <a:t>them</a:t>
            </a:r>
            <a:r>
              <a:rPr lang="es-MX" sz="2400" dirty="0" smtClean="0"/>
              <a:t> to </a:t>
            </a:r>
            <a:r>
              <a:rPr lang="es-MX" sz="2400" dirty="0" err="1" smtClean="0"/>
              <a:t>obtain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position in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array</a:t>
            </a:r>
            <a:r>
              <a:rPr lang="es-MX" sz="2400" dirty="0" smtClean="0"/>
              <a:t> to store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word</a:t>
            </a:r>
            <a:r>
              <a:rPr lang="es-MX" sz="2400" dirty="0" smtClean="0"/>
              <a:t> “</a:t>
            </a:r>
            <a:r>
              <a:rPr lang="es-MX" sz="2400" dirty="0" err="1" smtClean="0"/>
              <a:t>hello</a:t>
            </a:r>
            <a:r>
              <a:rPr lang="es-MX" sz="2400" dirty="0" smtClean="0"/>
              <a:t>”: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33844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895573" cy="3816424"/>
          </a:xfrm>
        </p:spPr>
      </p:pic>
    </p:spTree>
    <p:extLst>
      <p:ext uri="{BB962C8B-B14F-4D97-AF65-F5344CB8AC3E}">
        <p14:creationId xmlns:p14="http://schemas.microsoft.com/office/powerpoint/2010/main" val="18293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Hash </a:t>
            </a:r>
            <a:r>
              <a:rPr lang="es-MX" dirty="0" err="1" smtClean="0">
                <a:latin typeface="Comic Sans MS" panose="030F0702030302020204" pitchFamily="66" charset="0"/>
              </a:rPr>
              <a:t>Functions</a:t>
            </a:r>
            <a:r>
              <a:rPr lang="es-MX" dirty="0" smtClean="0">
                <a:latin typeface="Comic Sans MS" panose="030F0702030302020204" pitchFamily="66" charset="0"/>
              </a:rPr>
              <a:t> </a:t>
            </a:r>
            <a:r>
              <a:rPr lang="es-MX" i="1" dirty="0" smtClean="0">
                <a:latin typeface="Comic Sans MS" panose="030F0702030302020204" pitchFamily="66" charset="0"/>
              </a:rPr>
              <a:t>h(k)</a:t>
            </a:r>
            <a:endParaRPr lang="es-MX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196752"/>
                <a:ext cx="8229600" cy="470852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MX" dirty="0" err="1" smtClean="0"/>
                  <a:t>Other</a:t>
                </a:r>
                <a:r>
                  <a:rPr lang="es-MX" dirty="0" smtClean="0"/>
                  <a:t> hash </a:t>
                </a:r>
                <a:r>
                  <a:rPr lang="es-MX" dirty="0" err="1" smtClean="0"/>
                  <a:t>functions</a:t>
                </a:r>
                <a:r>
                  <a:rPr lang="es-MX" dirty="0" smtClean="0"/>
                  <a:t> use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ASCII </a:t>
                </a:r>
                <a:r>
                  <a:rPr lang="es-MX" dirty="0" err="1" smtClean="0"/>
                  <a:t>value</a:t>
                </a:r>
                <a:r>
                  <a:rPr lang="es-MX" dirty="0" smtClean="0"/>
                  <a:t> of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symbols, </a:t>
                </a:r>
                <a:r>
                  <a:rPr lang="es-MX" dirty="0" err="1"/>
                  <a:t>f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example</a:t>
                </a:r>
                <a:r>
                  <a:rPr lang="es-MX" dirty="0" smtClean="0"/>
                  <a:t>:</a:t>
                </a:r>
              </a:p>
              <a:p>
                <a:pPr marL="0" indent="0">
                  <a:buNone/>
                </a:pPr>
                <a:r>
                  <a:rPr lang="es-MX" i="1" dirty="0" smtClean="0"/>
                  <a:t>              h(k)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𝐴𝑆𝐶𝐼𝐼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s-MX" i="1" dirty="0" err="1" smtClean="0"/>
                  <a:t>mod</a:t>
                </a:r>
                <a:r>
                  <a:rPr lang="es-MX" i="1" dirty="0" smtClean="0"/>
                  <a:t> 11</a:t>
                </a:r>
              </a:p>
              <a:p>
                <a:pPr marL="0" indent="0">
                  <a:buNone/>
                </a:pPr>
                <a:r>
                  <a:rPr lang="es-MX" dirty="0" err="1" smtClean="0"/>
                  <a:t>This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one</a:t>
                </a:r>
                <a:r>
                  <a:rPr lang="es-MX" dirty="0" smtClean="0"/>
                  <a:t> uses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first</a:t>
                </a:r>
                <a:r>
                  <a:rPr lang="es-MX" dirty="0" smtClean="0"/>
                  <a:t> 3 symbols of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key</a:t>
                </a:r>
                <a:r>
                  <a:rPr lang="es-MX" dirty="0" smtClean="0"/>
                  <a:t> k, </a:t>
                </a:r>
                <a:r>
                  <a:rPr lang="es-MX" dirty="0" err="1" smtClean="0"/>
                  <a:t>adds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their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values</a:t>
                </a:r>
                <a:r>
                  <a:rPr lang="es-MX" dirty="0" smtClean="0"/>
                  <a:t> and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takes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residue</a:t>
                </a:r>
                <a:r>
                  <a:rPr lang="es-MX" dirty="0" smtClean="0"/>
                  <a:t> of </a:t>
                </a:r>
                <a:r>
                  <a:rPr lang="es-MX" dirty="0" err="1" smtClean="0"/>
                  <a:t>dividing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sum </a:t>
                </a:r>
                <a:r>
                  <a:rPr lang="es-MX" dirty="0" err="1" smtClean="0"/>
                  <a:t>by</a:t>
                </a:r>
                <a:r>
                  <a:rPr lang="es-MX" dirty="0" smtClean="0"/>
                  <a:t> 11.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produces a </a:t>
                </a:r>
                <a:r>
                  <a:rPr lang="es-MX" dirty="0" err="1" smtClean="0"/>
                  <a:t>results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between</a:t>
                </a:r>
                <a:r>
                  <a:rPr lang="es-MX" dirty="0" smtClean="0"/>
                  <a:t> 0 and 11.</a:t>
                </a:r>
              </a:p>
              <a:p>
                <a:pPr marL="0" indent="0">
                  <a:buNone/>
                </a:pPr>
                <a:r>
                  <a:rPr lang="es-MX" dirty="0" err="1" smtClean="0"/>
                  <a:t>Example</a:t>
                </a:r>
                <a:r>
                  <a:rPr lang="es-MX" dirty="0" smtClean="0"/>
                  <a:t>: 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:r>
                  <a:rPr lang="es-MX" dirty="0" smtClean="0"/>
                  <a:t>k = PAT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:r>
                  <a:rPr lang="es-MX" dirty="0" smtClean="0"/>
                  <a:t>h(k) = (80+65+84)</a:t>
                </a:r>
                <a:r>
                  <a:rPr lang="es-MX" dirty="0" err="1" smtClean="0"/>
                  <a:t>mod</a:t>
                </a:r>
                <a:r>
                  <a:rPr lang="es-MX" dirty="0" smtClean="0"/>
                  <a:t> 11 = 229 </a:t>
                </a:r>
                <a:r>
                  <a:rPr lang="es-MX" dirty="0" err="1" smtClean="0"/>
                  <a:t>mod</a:t>
                </a:r>
                <a:r>
                  <a:rPr lang="es-MX" dirty="0" smtClean="0"/>
                  <a:t> 11 = </a:t>
                </a:r>
                <a:r>
                  <a:rPr lang="es-MX" b="1" dirty="0" smtClean="0"/>
                  <a:t>9</a:t>
                </a:r>
                <a:r>
                  <a:rPr lang="es-MX" dirty="0" smtClean="0"/>
                  <a:t>.</a:t>
                </a:r>
                <a:endParaRPr lang="es-MX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196752"/>
                <a:ext cx="8229600" cy="4708525"/>
              </a:xfrm>
              <a:blipFill rotWithShape="0">
                <a:blip r:embed="rId2"/>
                <a:stretch>
                  <a:fillRect l="-1704" t="-336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54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s-MX" dirty="0" err="1" smtClean="0"/>
              <a:t>Example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9003598"/>
                  </p:ext>
                </p:extLst>
              </p:nvPr>
            </p:nvGraphicFramePr>
            <p:xfrm>
              <a:off x="446204" y="1844824"/>
              <a:ext cx="6172200" cy="19752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62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k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𝐴𝑆𝐶𝐼𝐼</m:t>
                                    </m:r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err="1" smtClean="0"/>
                            <a:t>mod</a:t>
                          </a:r>
                          <a:r>
                            <a:rPr lang="es-MX" dirty="0" smtClean="0"/>
                            <a:t> 11</a:t>
                          </a:r>
                          <a:endParaRPr lang="es-MX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Ana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65+110+97=272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8</a:t>
                          </a:r>
                          <a:endParaRPr lang="es-MX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Paco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80+97+99=276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1</a:t>
                          </a:r>
                          <a:endParaRPr lang="es-MX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Vanessa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86+97+110=293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7</a:t>
                          </a:r>
                          <a:endParaRPr lang="es-MX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9003598"/>
                  </p:ext>
                </p:extLst>
              </p:nvPr>
            </p:nvGraphicFramePr>
            <p:xfrm>
              <a:off x="446204" y="1844824"/>
              <a:ext cx="6172200" cy="19752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</a:tblGrid>
                  <a:tr h="862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k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593" t="-704" r="-101484" b="-1394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err="1" smtClean="0"/>
                            <a:t>mod</a:t>
                          </a:r>
                          <a:r>
                            <a:rPr lang="es-MX" dirty="0" smtClean="0"/>
                            <a:t> 11</a:t>
                          </a:r>
                          <a:endParaRPr lang="es-MX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Ana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65+110+97=272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8</a:t>
                          </a:r>
                          <a:endParaRPr lang="es-MX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Paco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80+97+99=276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1</a:t>
                          </a:r>
                          <a:endParaRPr lang="es-MX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Vanessa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86+97+110=293</a:t>
                          </a:r>
                          <a:endParaRPr lang="es-MX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7</a:t>
                          </a:r>
                          <a:endParaRPr lang="es-MX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10416"/>
              </p:ext>
            </p:extLst>
          </p:nvPr>
        </p:nvGraphicFramePr>
        <p:xfrm>
          <a:off x="7765216" y="2276872"/>
          <a:ext cx="936104" cy="3291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83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r>
                        <a:rPr lang="es-MX" dirty="0" smtClean="0"/>
                        <a:t>Paco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r>
                        <a:rPr lang="es-MX" dirty="0" smtClean="0"/>
                        <a:t>Vanessa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r>
                        <a:rPr lang="es-MX" dirty="0" smtClean="0"/>
                        <a:t>Ana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39906"/>
              </p:ext>
            </p:extLst>
          </p:nvPr>
        </p:nvGraphicFramePr>
        <p:xfrm>
          <a:off x="7308304" y="2276872"/>
          <a:ext cx="432048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836"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r>
                        <a:rPr lang="es-MX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836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Bent Arrow 7"/>
          <p:cNvSpPr/>
          <p:nvPr/>
        </p:nvSpPr>
        <p:spPr>
          <a:xfrm flipV="1">
            <a:off x="5580112" y="4149080"/>
            <a:ext cx="1224136" cy="10081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8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7344816" cy="5770106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754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Example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74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honeycomb/>
      </p:transition>
    </mc:Choice>
    <mc:Fallback xmlns="">
      <p:transition spd="slow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574</Words>
  <Application>Microsoft Office PowerPoint</Application>
  <PresentationFormat>On-screen Show (4:3)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Comic Sans MS</vt:lpstr>
      <vt:lpstr>Microsoft Sans Serif</vt:lpstr>
      <vt:lpstr>Office Theme</vt:lpstr>
      <vt:lpstr>PowerPoint Presentation</vt:lpstr>
      <vt:lpstr>Hashing</vt:lpstr>
      <vt:lpstr>Hashing</vt:lpstr>
      <vt:lpstr>Hashing</vt:lpstr>
      <vt:lpstr>PowerPoint Presentation</vt:lpstr>
      <vt:lpstr>PowerPoint Presentation</vt:lpstr>
      <vt:lpstr>Hash Functions h(k)</vt:lpstr>
      <vt:lpstr>Example</vt:lpstr>
      <vt:lpstr>PowerPoint Presentation</vt:lpstr>
      <vt:lpstr>Calculating disk addresses</vt:lpstr>
      <vt:lpstr>Collisions</vt:lpstr>
      <vt:lpstr>Hashing: Probablility of collisions</vt:lpstr>
      <vt:lpstr>How to solve collisions</vt:lpstr>
      <vt:lpstr>Open Hashing (direct chaining)</vt:lpstr>
      <vt:lpstr>PowerPoint Presentation</vt:lpstr>
      <vt:lpstr>Open Hashing :Two options</vt:lpstr>
      <vt:lpstr>Closed Hashing (open addressing)</vt:lpstr>
      <vt:lpstr>PowerPoint Presentation</vt:lpstr>
      <vt:lpstr>Late Insertion with slots</vt:lpstr>
      <vt:lpstr>PowerPoint Presentation</vt:lpstr>
      <vt:lpstr>Late Insertion without slots</vt:lpstr>
      <vt:lpstr>Re-Hashing</vt:lpstr>
      <vt:lpstr>Hashing</vt:lpstr>
      <vt:lpstr>ASCII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Ingrid Kirschning Albers</dc:creator>
  <cp:lastModifiedBy>Ingrid Kirschning</cp:lastModifiedBy>
  <cp:revision>195</cp:revision>
  <dcterms:created xsi:type="dcterms:W3CDTF">2012-06-18T13:57:24Z</dcterms:created>
  <dcterms:modified xsi:type="dcterms:W3CDTF">2016-11-25T00:07:00Z</dcterms:modified>
</cp:coreProperties>
</file>