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32" r:id="rId3"/>
    <p:sldId id="333" r:id="rId4"/>
    <p:sldId id="336" r:id="rId5"/>
    <p:sldId id="335" r:id="rId6"/>
    <p:sldId id="334" r:id="rId7"/>
    <p:sldId id="337" r:id="rId8"/>
    <p:sldId id="361" r:id="rId9"/>
    <p:sldId id="362" r:id="rId10"/>
    <p:sldId id="345" r:id="rId11"/>
    <p:sldId id="338" r:id="rId12"/>
    <p:sldId id="346" r:id="rId13"/>
    <p:sldId id="347" r:id="rId14"/>
    <p:sldId id="339" r:id="rId15"/>
    <p:sldId id="349" r:id="rId16"/>
    <p:sldId id="340" r:id="rId17"/>
    <p:sldId id="348" r:id="rId18"/>
    <p:sldId id="341" r:id="rId19"/>
    <p:sldId id="350" r:id="rId20"/>
    <p:sldId id="342" r:id="rId21"/>
    <p:sldId id="351" r:id="rId22"/>
    <p:sldId id="363" r:id="rId23"/>
    <p:sldId id="353" r:id="rId24"/>
    <p:sldId id="354" r:id="rId25"/>
    <p:sldId id="356" r:id="rId26"/>
    <p:sldId id="370" r:id="rId27"/>
    <p:sldId id="357" r:id="rId28"/>
    <p:sldId id="358" r:id="rId29"/>
    <p:sldId id="371" r:id="rId30"/>
    <p:sldId id="355" r:id="rId31"/>
    <p:sldId id="359" r:id="rId32"/>
    <p:sldId id="352" r:id="rId33"/>
    <p:sldId id="360" r:id="rId34"/>
    <p:sldId id="366" r:id="rId35"/>
    <p:sldId id="369" r:id="rId36"/>
    <p:sldId id="372" r:id="rId37"/>
    <p:sldId id="367" r:id="rId38"/>
    <p:sldId id="373" r:id="rId39"/>
    <p:sldId id="374" r:id="rId40"/>
    <p:sldId id="377" r:id="rId41"/>
    <p:sldId id="375" r:id="rId42"/>
    <p:sldId id="368" r:id="rId43"/>
    <p:sldId id="343" r:id="rId44"/>
    <p:sldId id="344" r:id="rId45"/>
    <p:sldId id="364" r:id="rId46"/>
    <p:sldId id="365" r:id="rId4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70" d="100"/>
          <a:sy n="70" d="100"/>
        </p:scale>
        <p:origin x="1374"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8D551F-FB58-41DD-A7F1-A612615D6D5B}" type="datetimeFigureOut">
              <a:rPr lang="es-MX" smtClean="0"/>
              <a:t>25/11/2014</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5F343F-7856-4613-B503-18904B793BFF}" type="slidenum">
              <a:rPr lang="es-MX" smtClean="0"/>
              <a:t>‹#›</a:t>
            </a:fld>
            <a:endParaRPr lang="es-MX"/>
          </a:p>
        </p:txBody>
      </p:sp>
    </p:spTree>
    <p:extLst>
      <p:ext uri="{BB962C8B-B14F-4D97-AF65-F5344CB8AC3E}">
        <p14:creationId xmlns:p14="http://schemas.microsoft.com/office/powerpoint/2010/main" val="1963082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MX"/>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64A5994E-E3AD-48EE-9CDE-8C099B7DF0AE}" type="datetimeFigureOut">
              <a:rPr lang="es-MX" smtClean="0"/>
              <a:t>25/11/2014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3030057387"/>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64A5994E-E3AD-48EE-9CDE-8C099B7DF0AE}" type="datetimeFigureOut">
              <a:rPr lang="es-MX" smtClean="0"/>
              <a:t>25/11/2014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3310089360"/>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64A5994E-E3AD-48EE-9CDE-8C099B7DF0AE}" type="datetimeFigureOut">
              <a:rPr lang="es-MX" smtClean="0"/>
              <a:t>25/11/2014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3712838385"/>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64A5994E-E3AD-48EE-9CDE-8C099B7DF0AE}" type="datetimeFigureOut">
              <a:rPr lang="es-MX" smtClean="0"/>
              <a:t>25/11/2014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3619239782"/>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MX"/>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A5994E-E3AD-48EE-9CDE-8C099B7DF0AE}" type="datetimeFigureOut">
              <a:rPr lang="es-MX" smtClean="0"/>
              <a:t>25/11/2014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840602713"/>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64A5994E-E3AD-48EE-9CDE-8C099B7DF0AE}" type="datetimeFigureOut">
              <a:rPr lang="es-MX" smtClean="0"/>
              <a:t>25/11/2014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1378435659"/>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MX"/>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64A5994E-E3AD-48EE-9CDE-8C099B7DF0AE}" type="datetimeFigureOut">
              <a:rPr lang="es-MX" smtClean="0"/>
              <a:t>25/11/2014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2828317698"/>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64A5994E-E3AD-48EE-9CDE-8C099B7DF0AE}" type="datetimeFigureOut">
              <a:rPr lang="es-MX" smtClean="0"/>
              <a:t>25/11/2014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18678496"/>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5994E-E3AD-48EE-9CDE-8C099B7DF0AE}" type="datetimeFigureOut">
              <a:rPr lang="es-MX" smtClean="0"/>
              <a:t>25/11/2014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2281211578"/>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MX"/>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5994E-E3AD-48EE-9CDE-8C099B7DF0AE}" type="datetimeFigureOut">
              <a:rPr lang="es-MX" smtClean="0"/>
              <a:t>25/11/2014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3178305754"/>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MX"/>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5994E-E3AD-48EE-9CDE-8C099B7DF0AE}" type="datetimeFigureOut">
              <a:rPr lang="es-MX" smtClean="0"/>
              <a:t>25/11/2014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A15E0DC-40F3-40C3-9C09-00EF6C06D67A}" type="slidenum">
              <a:rPr lang="es-MX" smtClean="0"/>
              <a:t>‹#›</a:t>
            </a:fld>
            <a:endParaRPr lang="es-MX"/>
          </a:p>
        </p:txBody>
      </p:sp>
    </p:spTree>
    <p:extLst>
      <p:ext uri="{BB962C8B-B14F-4D97-AF65-F5344CB8AC3E}">
        <p14:creationId xmlns:p14="http://schemas.microsoft.com/office/powerpoint/2010/main" val="416508841"/>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5994E-E3AD-48EE-9CDE-8C099B7DF0AE}" type="datetimeFigureOut">
              <a:rPr lang="es-MX" smtClean="0"/>
              <a:t>25/11/2014</a:t>
            </a:fld>
            <a:endParaRPr lang="es-MX"/>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5E0DC-40F3-40C3-9C09-00EF6C06D67A}" type="slidenum">
              <a:rPr lang="es-MX" smtClean="0"/>
              <a:t>‹#›</a:t>
            </a:fld>
            <a:endParaRPr lang="es-MX"/>
          </a:p>
        </p:txBody>
      </p:sp>
      <p:cxnSp>
        <p:nvCxnSpPr>
          <p:cNvPr id="7" name="Straight Connector 6"/>
          <p:cNvCxnSpPr/>
          <p:nvPr userDrawn="1"/>
        </p:nvCxnSpPr>
        <p:spPr>
          <a:xfrm>
            <a:off x="0" y="6379741"/>
            <a:ext cx="9144000" cy="1587"/>
          </a:xfrm>
          <a:prstGeom prst="line">
            <a:avLst/>
          </a:prstGeom>
          <a:noFill/>
          <a:ln w="85725" cap="flat" cmpd="sng" algn="ctr">
            <a:solidFill>
              <a:srgbClr val="F79646">
                <a:lumMod val="75000"/>
              </a:srgbClr>
            </a:solidFill>
            <a:prstDash val="solid"/>
          </a:ln>
          <a:effectLst/>
        </p:spPr>
      </p:cxnSp>
      <p:pic>
        <p:nvPicPr>
          <p:cNvPr id="8" name="Picture 2"/>
          <p:cNvPicPr>
            <a:picLocks noChangeAspect="1" noChangeArrowheads="1"/>
          </p:cNvPicPr>
          <p:nvPr userDrawn="1"/>
        </p:nvPicPr>
        <p:blipFill>
          <a:blip r:embed="rId13" cstate="print"/>
          <a:srcRect/>
          <a:stretch>
            <a:fillRect/>
          </a:stretch>
        </p:blipFill>
        <p:spPr bwMode="auto">
          <a:xfrm>
            <a:off x="7867650" y="5901233"/>
            <a:ext cx="1276350" cy="409575"/>
          </a:xfrm>
          <a:prstGeom prst="rect">
            <a:avLst/>
          </a:prstGeom>
          <a:noFill/>
          <a:ln w="9525">
            <a:noFill/>
            <a:miter lim="800000"/>
            <a:headEnd/>
            <a:tailEnd/>
          </a:ln>
        </p:spPr>
      </p:pic>
    </p:spTree>
    <p:extLst>
      <p:ext uri="{BB962C8B-B14F-4D97-AF65-F5344CB8AC3E}">
        <p14:creationId xmlns:p14="http://schemas.microsoft.com/office/powerpoint/2010/main" val="3247213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commons.wikimedia.org/wiki/File:Setzkasten.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s.wikipedia.org/wiki/Donald_Knuth" TargetMode="External"/><Relationship Id="rId2" Type="http://schemas.openxmlformats.org/officeDocument/2006/relationships/hyperlink" Target="http://es.wikipedia.org/wiki/Idioma_ingl%C3%A9s" TargetMode="External"/><Relationship Id="rId1" Type="http://schemas.openxmlformats.org/officeDocument/2006/relationships/slideLayout" Target="../slideLayouts/slideLayout2.xml"/><Relationship Id="rId6" Type="http://schemas.openxmlformats.org/officeDocument/2006/relationships/hyperlink" Target="http://es.wikipedia.org/wiki/1953" TargetMode="External"/><Relationship Id="rId5" Type="http://schemas.openxmlformats.org/officeDocument/2006/relationships/hyperlink" Target="http://es.wikipedia.org/wiki/IBM" TargetMode="External"/><Relationship Id="rId4" Type="http://schemas.openxmlformats.org/officeDocument/2006/relationships/hyperlink" Target="http://es.wikipedia.org/w/index.php?title=H._P._Luhn&amp;action=edit&amp;redlink=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ode.google.com/p/guava-libraries/wiki/HashingExplained"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9512" y="0"/>
            <a:ext cx="8640960" cy="6093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4800" b="1" dirty="0" smtClean="0">
                <a:solidFill>
                  <a:srgbClr val="000000"/>
                </a:solidFill>
                <a:latin typeface="Comic Sans MS" panose="030F0702030302020204" pitchFamily="66" charset="0"/>
                <a:ea typeface="+mn-ea"/>
                <a:cs typeface="Microsoft Sans Serif" panose="020B0604020202020204" pitchFamily="34" charset="0"/>
              </a:rPr>
              <a:t>Estructuras de Datos</a:t>
            </a:r>
          </a:p>
          <a:p>
            <a:endParaRPr lang="es-MX" sz="2400" b="1" dirty="0" smtClean="0">
              <a:solidFill>
                <a:srgbClr val="000000"/>
              </a:solidFill>
              <a:latin typeface="Comic Sans MS" panose="030F0702030302020204" pitchFamily="66" charset="0"/>
              <a:ea typeface="+mn-ea"/>
              <a:cs typeface="Microsoft Sans Serif" panose="020B0604020202020204" pitchFamily="34" charset="0"/>
            </a:endParaRPr>
          </a:p>
          <a:p>
            <a:r>
              <a:rPr lang="es-MX" sz="3600" b="1" dirty="0">
                <a:latin typeface="Comic Sans MS" panose="030F0702030302020204" pitchFamily="66" charset="0"/>
              </a:rPr>
              <a:t>Métodos de recuperación de la información</a:t>
            </a:r>
            <a:endParaRPr lang="es-MX" sz="3600" b="1" dirty="0" smtClean="0">
              <a:solidFill>
                <a:srgbClr val="000000"/>
              </a:solidFill>
              <a:latin typeface="Comic Sans MS" panose="030F0702030302020204" pitchFamily="66" charset="0"/>
              <a:ea typeface="+mn-ea"/>
              <a:cs typeface="Microsoft Sans Serif" panose="020B0604020202020204" pitchFamily="34" charset="0"/>
            </a:endParaRPr>
          </a:p>
          <a:p>
            <a:endParaRPr lang="es-MX" sz="3600" b="1" dirty="0" smtClean="0">
              <a:solidFill>
                <a:srgbClr val="000000"/>
              </a:solidFill>
              <a:latin typeface="Comic Sans MS" panose="030F0702030302020204" pitchFamily="66" charset="0"/>
              <a:ea typeface="+mn-ea"/>
              <a:cs typeface="Microsoft Sans Serif" panose="020B0604020202020204" pitchFamily="34" charset="0"/>
            </a:endParaRPr>
          </a:p>
          <a:p>
            <a:endParaRPr lang="es-MX" sz="3600" b="1" dirty="0">
              <a:solidFill>
                <a:srgbClr val="000000"/>
              </a:solidFill>
              <a:latin typeface="Comic Sans MS" panose="030F0702030302020204" pitchFamily="66" charset="0"/>
              <a:ea typeface="+mn-ea"/>
              <a:cs typeface="Microsoft Sans Serif" panose="020B0604020202020204" pitchFamily="34" charset="0"/>
            </a:endParaRPr>
          </a:p>
          <a:p>
            <a:endParaRPr lang="es-MX" sz="3600" b="1" dirty="0">
              <a:solidFill>
                <a:srgbClr val="000000"/>
              </a:solidFill>
              <a:latin typeface="Comic Sans MS" panose="030F0702030302020204" pitchFamily="66" charset="0"/>
              <a:ea typeface="+mn-ea"/>
              <a:cs typeface="Microsoft Sans Serif" panose="020B0604020202020204" pitchFamily="34" charset="0"/>
            </a:endParaRPr>
          </a:p>
          <a:p>
            <a:endParaRPr lang="es-MX" sz="3600" b="1" dirty="0" smtClean="0">
              <a:solidFill>
                <a:srgbClr val="000000"/>
              </a:solidFill>
              <a:latin typeface="Comic Sans MS" panose="030F0702030302020204" pitchFamily="66" charset="0"/>
              <a:ea typeface="+mn-ea"/>
              <a:cs typeface="Microsoft Sans Serif" panose="020B0604020202020204" pitchFamily="34" charset="0"/>
            </a:endParaRPr>
          </a:p>
          <a:p>
            <a:endParaRPr lang="es-MX" sz="3600" b="1" dirty="0">
              <a:solidFill>
                <a:srgbClr val="000000"/>
              </a:solidFill>
              <a:latin typeface="Comic Sans MS" panose="030F0702030302020204" pitchFamily="66" charset="0"/>
              <a:ea typeface="+mn-ea"/>
              <a:cs typeface="Microsoft Sans Serif" panose="020B0604020202020204" pitchFamily="34" charset="0"/>
            </a:endParaRPr>
          </a:p>
          <a:p>
            <a:r>
              <a:rPr lang="es-MX" sz="3600" b="1" dirty="0" smtClean="0">
                <a:solidFill>
                  <a:srgbClr val="000000"/>
                </a:solidFill>
                <a:latin typeface="Comic Sans MS" panose="030F0702030302020204" pitchFamily="66" charset="0"/>
                <a:ea typeface="+mn-ea"/>
                <a:cs typeface="Microsoft Sans Serif" panose="020B0604020202020204" pitchFamily="34" charset="0"/>
              </a:rPr>
              <a:t>Ingrid Kirschning</a:t>
            </a:r>
            <a:endParaRPr lang="es-MX" sz="8000" b="1" dirty="0" smtClean="0">
              <a:latin typeface="Comic Sans MS" panose="030F0702030302020204" pitchFamily="66" charset="0"/>
              <a:cs typeface="Microsoft Sans Serif"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2780928"/>
            <a:ext cx="3024336" cy="2137767"/>
          </a:xfrm>
          <a:prstGeom prst="rect">
            <a:avLst/>
          </a:prstGeom>
        </p:spPr>
      </p:pic>
    </p:spTree>
    <p:extLst>
      <p:ext uri="{BB962C8B-B14F-4D97-AF65-F5344CB8AC3E}">
        <p14:creationId xmlns:p14="http://schemas.microsoft.com/office/powerpoint/2010/main" val="648186031"/>
      </p:ext>
    </p:extLst>
  </p:cSld>
  <p:clrMapOvr>
    <a:masterClrMapping/>
  </p:clrMapOvr>
  <mc:AlternateContent xmlns:mc="http://schemas.openxmlformats.org/markup-compatibility/2006" xmlns:p14="http://schemas.microsoft.com/office/powerpoint/2010/main">
    <mc:Choice Requires="p14">
      <p:transition spd="slow" p14:dur="3000" advClick="0" advTm="4000">
        <p14:honeycomb/>
      </p:transition>
    </mc:Choice>
    <mc:Fallback xmlns="">
      <p:transition spd="slow" advClick="0"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Búsqueda </a:t>
            </a:r>
            <a:r>
              <a:rPr lang="es-MX" dirty="0" smtClean="0"/>
              <a:t>secundaria</a:t>
            </a:r>
            <a:endParaRPr lang="es-MX" dirty="0"/>
          </a:p>
        </p:txBody>
      </p:sp>
      <p:sp>
        <p:nvSpPr>
          <p:cNvPr id="3" name="Content Placeholder 2"/>
          <p:cNvSpPr>
            <a:spLocks noGrp="1"/>
          </p:cNvSpPr>
          <p:nvPr>
            <p:ph idx="1"/>
          </p:nvPr>
        </p:nvSpPr>
        <p:spPr/>
        <p:txBody>
          <a:bodyPr/>
          <a:lstStyle/>
          <a:p>
            <a:pPr marL="457200" lvl="1" indent="0">
              <a:buNone/>
            </a:pPr>
            <a:r>
              <a:rPr lang="es-MX" dirty="0" smtClean="0"/>
              <a:t>Este tipo </a:t>
            </a:r>
            <a:r>
              <a:rPr lang="es-MX" dirty="0"/>
              <a:t>de búsqueda no </a:t>
            </a:r>
            <a:r>
              <a:rPr lang="es-MX" dirty="0" smtClean="0"/>
              <a:t>es muy eficiente, </a:t>
            </a:r>
            <a:r>
              <a:rPr lang="es-MX" dirty="0"/>
              <a:t>por lo que su aplicación sólo se justifica cuando:</a:t>
            </a:r>
          </a:p>
          <a:p>
            <a:pPr lvl="2"/>
            <a:r>
              <a:rPr lang="es-MX" dirty="0" smtClean="0"/>
              <a:t>casi </a:t>
            </a:r>
            <a:r>
              <a:rPr lang="es-MX" dirty="0"/>
              <a:t>no se realizan búsquedas;</a:t>
            </a:r>
          </a:p>
          <a:p>
            <a:pPr lvl="2"/>
            <a:r>
              <a:rPr lang="es-MX" dirty="0" smtClean="0"/>
              <a:t>el </a:t>
            </a:r>
            <a:r>
              <a:rPr lang="es-MX" dirty="0"/>
              <a:t>tamaño de la estructura es pequeño (ej. </a:t>
            </a:r>
            <a:r>
              <a:rPr lang="es-MX" dirty="0" smtClean="0"/>
              <a:t>n&lt;50</a:t>
            </a:r>
            <a:r>
              <a:rPr lang="es-MX" dirty="0"/>
              <a:t>)</a:t>
            </a:r>
          </a:p>
          <a:p>
            <a:pPr lvl="2"/>
            <a:r>
              <a:rPr lang="es-MX" dirty="0" smtClean="0"/>
              <a:t>se </a:t>
            </a:r>
            <a:r>
              <a:rPr lang="es-MX" dirty="0"/>
              <a:t>espera un alto número de claves repetidas</a:t>
            </a:r>
          </a:p>
          <a:p>
            <a:endParaRPr lang="es-MX" dirty="0"/>
          </a:p>
        </p:txBody>
      </p:sp>
    </p:spTree>
    <p:extLst>
      <p:ext uri="{BB962C8B-B14F-4D97-AF65-F5344CB8AC3E}">
        <p14:creationId xmlns:p14="http://schemas.microsoft.com/office/powerpoint/2010/main" val="1607686151"/>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s-MX" dirty="0"/>
              <a:t>Método </a:t>
            </a:r>
            <a:r>
              <a:rPr lang="es-MX" dirty="0" err="1" smtClean="0"/>
              <a:t>Move</a:t>
            </a:r>
            <a:r>
              <a:rPr lang="es-MX" dirty="0" smtClean="0"/>
              <a:t>-To-Front</a:t>
            </a:r>
            <a:endParaRPr lang="es-MX" dirty="0"/>
          </a:p>
        </p:txBody>
      </p:sp>
      <p:sp>
        <p:nvSpPr>
          <p:cNvPr id="3" name="Content Placeholder 2"/>
          <p:cNvSpPr>
            <a:spLocks noGrp="1"/>
          </p:cNvSpPr>
          <p:nvPr>
            <p:ph idx="1"/>
          </p:nvPr>
        </p:nvSpPr>
        <p:spPr>
          <a:xfrm>
            <a:off x="457200" y="1052736"/>
            <a:ext cx="8363272" cy="4752528"/>
          </a:xfrm>
        </p:spPr>
        <p:txBody>
          <a:bodyPr>
            <a:normAutofit lnSpcReduction="10000"/>
          </a:bodyPr>
          <a:lstStyle/>
          <a:p>
            <a:pPr lvl="1"/>
            <a:r>
              <a:rPr lang="es-MX" dirty="0" smtClean="0"/>
              <a:t>En </a:t>
            </a:r>
            <a:r>
              <a:rPr lang="es-MX" dirty="0"/>
              <a:t>general la frecuencia con la que es </a:t>
            </a:r>
            <a:r>
              <a:rPr lang="es-MX" dirty="0" smtClean="0"/>
              <a:t>buscada una </a:t>
            </a:r>
            <a:r>
              <a:rPr lang="es-MX" dirty="0"/>
              <a:t>clave en una </a:t>
            </a:r>
            <a:r>
              <a:rPr lang="es-MX" dirty="0" smtClean="0"/>
              <a:t>estructura es </a:t>
            </a:r>
            <a:r>
              <a:rPr lang="es-MX" dirty="0"/>
              <a:t>diferente para cada clave. </a:t>
            </a:r>
            <a:endParaRPr lang="es-MX" dirty="0" smtClean="0"/>
          </a:p>
          <a:p>
            <a:pPr lvl="1"/>
            <a:r>
              <a:rPr lang="es-MX" dirty="0" smtClean="0"/>
              <a:t>El </a:t>
            </a:r>
            <a:r>
              <a:rPr lang="es-MX" dirty="0"/>
              <a:t>tiempo para una búsqueda exitosa depende del número de comparaciones necesarias. </a:t>
            </a:r>
            <a:endParaRPr lang="es-MX" dirty="0" smtClean="0"/>
          </a:p>
          <a:p>
            <a:pPr lvl="1"/>
            <a:r>
              <a:rPr lang="es-MX" dirty="0" smtClean="0"/>
              <a:t>De </a:t>
            </a:r>
            <a:r>
              <a:rPr lang="es-MX" dirty="0"/>
              <a:t>manera que el tiempo de búsqueda podría reducirse si las claves estuviesen ordenadas por </a:t>
            </a:r>
            <a:r>
              <a:rPr lang="es-MX" dirty="0" smtClean="0"/>
              <a:t>sus </a:t>
            </a:r>
            <a:r>
              <a:rPr lang="es-MX" dirty="0"/>
              <a:t>probabilidades de acceso. </a:t>
            </a:r>
            <a:endParaRPr lang="es-MX" dirty="0" smtClean="0"/>
          </a:p>
          <a:p>
            <a:pPr lvl="1"/>
            <a:r>
              <a:rPr lang="es-MX" dirty="0" smtClean="0"/>
              <a:t>Así </a:t>
            </a:r>
            <a:r>
              <a:rPr lang="es-MX" dirty="0"/>
              <a:t>las claves buscadas con más frecuencia se encontrarían más </a:t>
            </a:r>
            <a:r>
              <a:rPr lang="es-MX" dirty="0" smtClean="0"/>
              <a:t>cerca </a:t>
            </a:r>
            <a:r>
              <a:rPr lang="es-MX" dirty="0"/>
              <a:t>del inicio de la estructura, siendo encontradas mas rápidamente.</a:t>
            </a:r>
          </a:p>
          <a:p>
            <a:endParaRPr lang="es-MX" dirty="0"/>
          </a:p>
        </p:txBody>
      </p:sp>
    </p:spTree>
    <p:extLst>
      <p:ext uri="{BB962C8B-B14F-4D97-AF65-F5344CB8AC3E}">
        <p14:creationId xmlns:p14="http://schemas.microsoft.com/office/powerpoint/2010/main" val="1583056068"/>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s-MX" dirty="0"/>
              <a:t>Método </a:t>
            </a:r>
            <a:r>
              <a:rPr lang="es-MX" dirty="0" err="1" smtClean="0"/>
              <a:t>Move</a:t>
            </a:r>
            <a:r>
              <a:rPr lang="es-MX" dirty="0" smtClean="0"/>
              <a:t>-To-Front</a:t>
            </a:r>
            <a:endParaRPr lang="es-MX" dirty="0"/>
          </a:p>
        </p:txBody>
      </p:sp>
      <p:sp>
        <p:nvSpPr>
          <p:cNvPr id="3" name="Content Placeholder 2"/>
          <p:cNvSpPr>
            <a:spLocks noGrp="1"/>
          </p:cNvSpPr>
          <p:nvPr>
            <p:ph idx="1"/>
          </p:nvPr>
        </p:nvSpPr>
        <p:spPr>
          <a:xfrm>
            <a:off x="457200" y="1052736"/>
            <a:ext cx="8363272" cy="4752528"/>
          </a:xfrm>
        </p:spPr>
        <p:txBody>
          <a:bodyPr>
            <a:normAutofit fontScale="92500" lnSpcReduction="20000"/>
          </a:bodyPr>
          <a:lstStyle/>
          <a:p>
            <a:pPr lvl="1"/>
            <a:r>
              <a:rPr lang="es-MX" dirty="0" smtClean="0"/>
              <a:t>El </a:t>
            </a:r>
            <a:r>
              <a:rPr lang="es-MX" dirty="0"/>
              <a:t>método </a:t>
            </a:r>
            <a:r>
              <a:rPr lang="es-MX" dirty="0" err="1"/>
              <a:t>Move</a:t>
            </a:r>
            <a:r>
              <a:rPr lang="es-MX" dirty="0"/>
              <a:t>-To-Front es una extensión a la búsqueda secuencial. Consiste en </a:t>
            </a:r>
            <a:r>
              <a:rPr lang="es-MX" b="1" dirty="0"/>
              <a:t>mover la clave encontrada </a:t>
            </a:r>
            <a:r>
              <a:rPr lang="es-MX" dirty="0"/>
              <a:t>al principio de la estructura inmediatamente después de una búsqueda exitosa. Eso significa que todas las claves entre el principio de la estructura y la posición original de la clave encontrada son recorridas una posición hacia atrás. </a:t>
            </a:r>
            <a:endParaRPr lang="es-MX" dirty="0" smtClean="0"/>
          </a:p>
          <a:p>
            <a:pPr lvl="1"/>
            <a:r>
              <a:rPr lang="es-MX" dirty="0" smtClean="0"/>
              <a:t>Esta </a:t>
            </a:r>
            <a:r>
              <a:rPr lang="es-MX" dirty="0"/>
              <a:t>heurística asegura que conforme aumente el número de búsquedas, las claves de mayor frecuencia de acceso se encuentran en las primeras posiciones de la estructura.</a:t>
            </a:r>
          </a:p>
          <a:p>
            <a:pPr lvl="1"/>
            <a:r>
              <a:rPr lang="es-MX" dirty="0"/>
              <a:t>(Está claro que sólo se puede aplicar a búsquedas primarias).</a:t>
            </a:r>
          </a:p>
          <a:p>
            <a:endParaRPr lang="es-MX" dirty="0"/>
          </a:p>
        </p:txBody>
      </p:sp>
    </p:spTree>
    <p:extLst>
      <p:ext uri="{BB962C8B-B14F-4D97-AF65-F5344CB8AC3E}">
        <p14:creationId xmlns:p14="http://schemas.microsoft.com/office/powerpoint/2010/main" val="2179320814"/>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Método </a:t>
            </a:r>
            <a:r>
              <a:rPr lang="es-MX" dirty="0" err="1"/>
              <a:t>Move</a:t>
            </a:r>
            <a:r>
              <a:rPr lang="es-MX" dirty="0"/>
              <a:t>-To-Front</a:t>
            </a:r>
          </a:p>
        </p:txBody>
      </p:sp>
      <p:pic>
        <p:nvPicPr>
          <p:cNvPr id="4" name="Picture 3"/>
          <p:cNvPicPr>
            <a:picLocks noChangeAspect="1"/>
          </p:cNvPicPr>
          <p:nvPr/>
        </p:nvPicPr>
        <p:blipFill>
          <a:blip r:embed="rId2"/>
          <a:stretch>
            <a:fillRect/>
          </a:stretch>
        </p:blipFill>
        <p:spPr>
          <a:xfrm>
            <a:off x="755575" y="1440404"/>
            <a:ext cx="7931169" cy="3932811"/>
          </a:xfrm>
          <a:prstGeom prst="rect">
            <a:avLst/>
          </a:prstGeom>
        </p:spPr>
      </p:pic>
    </p:spTree>
    <p:extLst>
      <p:ext uri="{BB962C8B-B14F-4D97-AF65-F5344CB8AC3E}">
        <p14:creationId xmlns:p14="http://schemas.microsoft.com/office/powerpoint/2010/main" val="1700583624"/>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a:t>Método </a:t>
            </a:r>
            <a:r>
              <a:rPr lang="es-MX" dirty="0" smtClean="0"/>
              <a:t>Transpuesto</a:t>
            </a:r>
            <a:endParaRPr lang="es-MX" dirty="0"/>
          </a:p>
        </p:txBody>
      </p:sp>
      <p:sp>
        <p:nvSpPr>
          <p:cNvPr id="3" name="Content Placeholder 2"/>
          <p:cNvSpPr>
            <a:spLocks noGrp="1"/>
          </p:cNvSpPr>
          <p:nvPr>
            <p:ph idx="1"/>
          </p:nvPr>
        </p:nvSpPr>
        <p:spPr>
          <a:xfrm>
            <a:off x="457200" y="1196752"/>
            <a:ext cx="8363272" cy="4929411"/>
          </a:xfrm>
        </p:spPr>
        <p:txBody>
          <a:bodyPr>
            <a:normAutofit fontScale="85000" lnSpcReduction="20000"/>
          </a:bodyPr>
          <a:lstStyle/>
          <a:p>
            <a:pPr lvl="1"/>
            <a:r>
              <a:rPr lang="es-MX" dirty="0" smtClean="0"/>
              <a:t>El </a:t>
            </a:r>
            <a:r>
              <a:rPr lang="es-MX" dirty="0"/>
              <a:t>método anterior requiere tiempo para recorrer todas las claves y hacer un espacio al inicio de la estructura para el elemento encontrado en la última búsqueda. </a:t>
            </a:r>
            <a:endParaRPr lang="es-MX" dirty="0" smtClean="0"/>
          </a:p>
          <a:p>
            <a:pPr lvl="1"/>
            <a:r>
              <a:rPr lang="es-MX" dirty="0" smtClean="0"/>
              <a:t>El </a:t>
            </a:r>
            <a:r>
              <a:rPr lang="es-MX" dirty="0"/>
              <a:t>método transpuesto trata de evitar ese exceso de movimientos y aún lograr un ordenamiento por frecuencias de acceso de la claves.</a:t>
            </a:r>
          </a:p>
          <a:p>
            <a:pPr lvl="1"/>
            <a:r>
              <a:rPr lang="es-MX" dirty="0"/>
              <a:t>Este método consiste en intercambiar la clave encontrada con la que está inmediatamente antes de </a:t>
            </a:r>
            <a:r>
              <a:rPr lang="es-MX" dirty="0" smtClean="0"/>
              <a:t>ella.</a:t>
            </a:r>
            <a:endParaRPr lang="es-MX" dirty="0"/>
          </a:p>
          <a:p>
            <a:pPr lvl="1"/>
            <a:r>
              <a:rPr lang="es-MX" dirty="0"/>
              <a:t>El ordenamiento gradual del contenido de la estructura que se obtiene de esta manera es más lento que con el método </a:t>
            </a:r>
            <a:r>
              <a:rPr lang="es-MX" dirty="0" err="1"/>
              <a:t>move</a:t>
            </a:r>
            <a:r>
              <a:rPr lang="es-MX" dirty="0"/>
              <a:t>-to-</a:t>
            </a:r>
            <a:r>
              <a:rPr lang="es-MX" dirty="0" err="1"/>
              <a:t>front</a:t>
            </a:r>
            <a:r>
              <a:rPr lang="es-MX" dirty="0"/>
              <a:t>, sin embargo produce mejores resultados. </a:t>
            </a:r>
          </a:p>
          <a:p>
            <a:pPr lvl="1"/>
            <a:r>
              <a:rPr lang="es-MX" dirty="0"/>
              <a:t>El método transpuesto se recomienda cuando las probabilidades de acceso de las claves no varía con el tiempo y es más ventajoso que </a:t>
            </a:r>
            <a:r>
              <a:rPr lang="es-MX" dirty="0" err="1"/>
              <a:t>move</a:t>
            </a:r>
            <a:r>
              <a:rPr lang="es-MX" dirty="0"/>
              <a:t>-to-</a:t>
            </a:r>
            <a:r>
              <a:rPr lang="es-MX" dirty="0" err="1"/>
              <a:t>front</a:t>
            </a:r>
            <a:r>
              <a:rPr lang="es-MX" dirty="0"/>
              <a:t> cuando la estructura en cuestión es una arreglo.</a:t>
            </a:r>
          </a:p>
          <a:p>
            <a:endParaRPr lang="es-MX" dirty="0"/>
          </a:p>
        </p:txBody>
      </p:sp>
    </p:spTree>
    <p:extLst>
      <p:ext uri="{BB962C8B-B14F-4D97-AF65-F5344CB8AC3E}">
        <p14:creationId xmlns:p14="http://schemas.microsoft.com/office/powerpoint/2010/main" val="3767965629"/>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Método Transpuesto</a:t>
            </a:r>
          </a:p>
        </p:txBody>
      </p:sp>
      <p:pic>
        <p:nvPicPr>
          <p:cNvPr id="4" name="Picture 3"/>
          <p:cNvPicPr>
            <a:picLocks noChangeAspect="1"/>
          </p:cNvPicPr>
          <p:nvPr/>
        </p:nvPicPr>
        <p:blipFill>
          <a:blip r:embed="rId2"/>
          <a:stretch>
            <a:fillRect/>
          </a:stretch>
        </p:blipFill>
        <p:spPr>
          <a:xfrm>
            <a:off x="579674" y="1772816"/>
            <a:ext cx="7984652" cy="3523530"/>
          </a:xfrm>
          <a:prstGeom prst="rect">
            <a:avLst/>
          </a:prstGeom>
        </p:spPr>
      </p:pic>
    </p:spTree>
    <p:extLst>
      <p:ext uri="{BB962C8B-B14F-4D97-AF65-F5344CB8AC3E}">
        <p14:creationId xmlns:p14="http://schemas.microsoft.com/office/powerpoint/2010/main" val="2021580706"/>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err="1"/>
              <a:t>Jump</a:t>
            </a:r>
            <a:r>
              <a:rPr lang="es-MX" dirty="0"/>
              <a:t> </a:t>
            </a:r>
            <a:r>
              <a:rPr lang="es-MX" dirty="0" err="1" smtClean="0"/>
              <a:t>Search</a:t>
            </a:r>
            <a:endParaRPr lang="es-MX" dirty="0"/>
          </a:p>
        </p:txBody>
      </p:sp>
      <p:sp>
        <p:nvSpPr>
          <p:cNvPr id="3" name="Content Placeholder 2"/>
          <p:cNvSpPr>
            <a:spLocks noGrp="1"/>
          </p:cNvSpPr>
          <p:nvPr>
            <p:ph idx="1"/>
          </p:nvPr>
        </p:nvSpPr>
        <p:spPr>
          <a:xfrm>
            <a:off x="457200" y="1417638"/>
            <a:ext cx="8229600" cy="4708525"/>
          </a:xfrm>
        </p:spPr>
        <p:txBody>
          <a:bodyPr>
            <a:normAutofit fontScale="70000" lnSpcReduction="20000"/>
          </a:bodyPr>
          <a:lstStyle/>
          <a:p>
            <a:pPr lvl="1"/>
            <a:r>
              <a:rPr lang="es-MX" dirty="0" smtClean="0"/>
              <a:t>Entre </a:t>
            </a:r>
            <a:r>
              <a:rPr lang="es-MX" dirty="0"/>
              <a:t>los métodos de búsqueda secuencial este, el método </a:t>
            </a:r>
            <a:r>
              <a:rPr lang="es-MX" dirty="0" err="1"/>
              <a:t>Jump</a:t>
            </a:r>
            <a:r>
              <a:rPr lang="es-MX" dirty="0"/>
              <a:t> </a:t>
            </a:r>
            <a:r>
              <a:rPr lang="es-MX" dirty="0" err="1"/>
              <a:t>Search</a:t>
            </a:r>
            <a:r>
              <a:rPr lang="es-MX" dirty="0"/>
              <a:t>, es uno de los más utilizados. </a:t>
            </a:r>
            <a:endParaRPr lang="es-MX" dirty="0" smtClean="0"/>
          </a:p>
          <a:p>
            <a:pPr lvl="1"/>
            <a:r>
              <a:rPr lang="es-MX" dirty="0" smtClean="0"/>
              <a:t>En </a:t>
            </a:r>
            <a:r>
              <a:rPr lang="es-MX" dirty="0"/>
              <a:t>éste método se reduce el tiempo de búsqueda avanzando en intervalos (brincos) en lugar de avanzar uno por uno por los registros de la estructura. </a:t>
            </a:r>
          </a:p>
          <a:p>
            <a:pPr lvl="1"/>
            <a:r>
              <a:rPr lang="es-MX" dirty="0"/>
              <a:t>Estos 'brincos' se calculan tomando en cuenta el costo de recorrer secuencialmente todos los </a:t>
            </a:r>
            <a:r>
              <a:rPr lang="es-MX" dirty="0" smtClean="0"/>
              <a:t>registros </a:t>
            </a:r>
            <a:r>
              <a:rPr lang="es-MX" dirty="0"/>
              <a:t>y el costo del brinco </a:t>
            </a:r>
            <a:r>
              <a:rPr lang="es-MX" dirty="0" smtClean="0"/>
              <a:t>en </a:t>
            </a:r>
            <a:r>
              <a:rPr lang="es-MX" dirty="0"/>
              <a:t>un arreglo de n </a:t>
            </a:r>
            <a:r>
              <a:rPr lang="es-MX" dirty="0" smtClean="0"/>
              <a:t>registros</a:t>
            </a:r>
            <a:r>
              <a:rPr lang="es-MX" dirty="0"/>
              <a:t>. Además estos brincos pueden ser de tamaño fijo o variable.</a:t>
            </a:r>
          </a:p>
          <a:p>
            <a:pPr lvl="1"/>
            <a:r>
              <a:rPr lang="es-MX" dirty="0"/>
              <a:t>Este tipo de búsqueda es de especial interés cuando se trata de recuperar información de una cinta, en dónde saltarse los registros físicos no representa un costo adicional. </a:t>
            </a:r>
            <a:endParaRPr lang="es-MX" dirty="0" smtClean="0"/>
          </a:p>
          <a:p>
            <a:pPr lvl="1"/>
            <a:r>
              <a:rPr lang="es-MX" dirty="0" smtClean="0"/>
              <a:t>Sin </a:t>
            </a:r>
            <a:r>
              <a:rPr lang="es-MX" dirty="0"/>
              <a:t>embargo, este método no debe de usarse si existe la posibilidad de una búsqueda binaria.</a:t>
            </a:r>
          </a:p>
          <a:p>
            <a:pPr lvl="1"/>
            <a:r>
              <a:rPr lang="es-MX" dirty="0"/>
              <a:t>A continuación </a:t>
            </a:r>
            <a:r>
              <a:rPr lang="es-MX" dirty="0" err="1"/>
              <a:t>estan</a:t>
            </a:r>
            <a:r>
              <a:rPr lang="es-MX" dirty="0"/>
              <a:t> las fórmulas para calcular los brincos, tanto fijo (izq.) como variable (der.):</a:t>
            </a:r>
          </a:p>
          <a:p>
            <a:endParaRPr lang="es-MX" dirty="0"/>
          </a:p>
        </p:txBody>
      </p:sp>
    </p:spTree>
    <p:extLst>
      <p:ext uri="{BB962C8B-B14F-4D97-AF65-F5344CB8AC3E}">
        <p14:creationId xmlns:p14="http://schemas.microsoft.com/office/powerpoint/2010/main" val="1140161407"/>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Fórmulas para </a:t>
            </a:r>
            <a:r>
              <a:rPr lang="es-MX" dirty="0" err="1" smtClean="0"/>
              <a:t>Jump</a:t>
            </a:r>
            <a:r>
              <a:rPr lang="es-MX" dirty="0" smtClean="0"/>
              <a:t> </a:t>
            </a:r>
            <a:r>
              <a:rPr lang="es-MX" dirty="0" err="1" smtClean="0"/>
              <a:t>Search</a:t>
            </a:r>
            <a:endParaRPr lang="es-MX" dirty="0"/>
          </a:p>
        </p:txBody>
      </p:sp>
      <p:sp>
        <p:nvSpPr>
          <p:cNvPr id="3" name="Content Placeholder 2"/>
          <p:cNvSpPr>
            <a:spLocks noGrp="1"/>
          </p:cNvSpPr>
          <p:nvPr>
            <p:ph idx="1"/>
          </p:nvPr>
        </p:nvSpPr>
        <p:spPr>
          <a:xfrm>
            <a:off x="611560" y="3212976"/>
            <a:ext cx="8229600" cy="2293715"/>
          </a:xfrm>
        </p:spPr>
        <p:txBody>
          <a:bodyPr/>
          <a:lstStyle/>
          <a:p>
            <a:r>
              <a:rPr lang="es-MX" dirty="0" smtClean="0"/>
              <a:t>Estas fórmulas calculan brincos de tamaño fijo (izquierda) o de tamaño variable (derecha) donde el brinco se hace mas pequeño conforme se va acercando al dato buscado.</a:t>
            </a:r>
            <a:endParaRPr lang="es-MX" dirty="0"/>
          </a:p>
        </p:txBody>
      </p:sp>
      <p:pic>
        <p:nvPicPr>
          <p:cNvPr id="5" name="Picture 4"/>
          <p:cNvPicPr>
            <a:picLocks noChangeAspect="1"/>
          </p:cNvPicPr>
          <p:nvPr/>
        </p:nvPicPr>
        <p:blipFill>
          <a:blip r:embed="rId2"/>
          <a:stretch>
            <a:fillRect/>
          </a:stretch>
        </p:blipFill>
        <p:spPr>
          <a:xfrm>
            <a:off x="1081862" y="1703239"/>
            <a:ext cx="6980276" cy="792088"/>
          </a:xfrm>
          <a:prstGeom prst="rect">
            <a:avLst/>
          </a:prstGeom>
        </p:spPr>
      </p:pic>
    </p:spTree>
    <p:extLst>
      <p:ext uri="{BB962C8B-B14F-4D97-AF65-F5344CB8AC3E}">
        <p14:creationId xmlns:p14="http://schemas.microsoft.com/office/powerpoint/2010/main" val="4048701633"/>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48" y="53752"/>
            <a:ext cx="8229600" cy="782960"/>
          </a:xfrm>
        </p:spPr>
        <p:txBody>
          <a:bodyPr>
            <a:normAutofit/>
          </a:bodyPr>
          <a:lstStyle/>
          <a:p>
            <a:r>
              <a:rPr lang="es-MX" dirty="0" err="1"/>
              <a:t>Skip</a:t>
            </a:r>
            <a:r>
              <a:rPr lang="es-MX" dirty="0"/>
              <a:t> </a:t>
            </a:r>
            <a:r>
              <a:rPr lang="es-MX" dirty="0" err="1" smtClean="0"/>
              <a:t>Lists</a:t>
            </a:r>
            <a:endParaRPr lang="es-MX" dirty="0"/>
          </a:p>
        </p:txBody>
      </p:sp>
      <p:sp>
        <p:nvSpPr>
          <p:cNvPr id="3" name="Content Placeholder 2"/>
          <p:cNvSpPr>
            <a:spLocks noGrp="1"/>
          </p:cNvSpPr>
          <p:nvPr>
            <p:ph idx="1"/>
          </p:nvPr>
        </p:nvSpPr>
        <p:spPr>
          <a:xfrm>
            <a:off x="91298" y="653229"/>
            <a:ext cx="9036496" cy="5472608"/>
          </a:xfrm>
        </p:spPr>
        <p:txBody>
          <a:bodyPr>
            <a:normAutofit fontScale="92500" lnSpcReduction="10000"/>
          </a:bodyPr>
          <a:lstStyle/>
          <a:p>
            <a:pPr lvl="1"/>
            <a:r>
              <a:rPr lang="es-MX" dirty="0" smtClean="0"/>
              <a:t>Este </a:t>
            </a:r>
            <a:r>
              <a:rPr lang="es-MX" dirty="0"/>
              <a:t>es un esquema muy rápido para búsquedas secuenciales desarrollado por </a:t>
            </a:r>
            <a:r>
              <a:rPr lang="es-MX" dirty="0" err="1"/>
              <a:t>Pugh</a:t>
            </a:r>
            <a:r>
              <a:rPr lang="es-MX" dirty="0"/>
              <a:t> [1990]. </a:t>
            </a:r>
            <a:endParaRPr lang="es-MX" dirty="0" smtClean="0"/>
          </a:p>
          <a:p>
            <a:pPr lvl="1"/>
            <a:r>
              <a:rPr lang="es-MX" dirty="0" smtClean="0"/>
              <a:t>Este </a:t>
            </a:r>
            <a:r>
              <a:rPr lang="es-MX" dirty="0"/>
              <a:t>método utiliza un balanceo probabilístico, tal que no sólo las búsquedas, sino también inserción y eliminación de </a:t>
            </a:r>
            <a:r>
              <a:rPr lang="es-MX" dirty="0" smtClean="0"/>
              <a:t>registros </a:t>
            </a:r>
            <a:r>
              <a:rPr lang="es-MX" dirty="0"/>
              <a:t>son significativamente más rápidos que los métodos anteriores.</a:t>
            </a:r>
          </a:p>
          <a:p>
            <a:pPr lvl="1"/>
            <a:r>
              <a:rPr lang="es-MX" dirty="0"/>
              <a:t>Tradicionalmente una lista ligada se recorre de nodo en nodo secuencialmente hasta llegar al nodo buscado o hasta el final de la lista si éste no se </a:t>
            </a:r>
            <a:r>
              <a:rPr lang="es-MX" dirty="0" smtClean="0"/>
              <a:t>encontró. </a:t>
            </a:r>
            <a:r>
              <a:rPr lang="es-MX" dirty="0"/>
              <a:t>En este método la estructura está modificada, teniendo apuntadores adicionales que apuntan a otro nodo más adelante en la lista.</a:t>
            </a:r>
          </a:p>
          <a:p>
            <a:pPr lvl="1"/>
            <a:r>
              <a:rPr lang="es-MX" dirty="0"/>
              <a:t>Se le asigna a cada nodo un nivel aleatoriamente, el cual indica el número de apuntadores que contiene. (ver figura</a:t>
            </a:r>
            <a:r>
              <a:rPr lang="es-MX" dirty="0" smtClean="0"/>
              <a:t>)</a:t>
            </a:r>
            <a:endParaRPr lang="es-MX" dirty="0"/>
          </a:p>
        </p:txBody>
      </p:sp>
    </p:spTree>
    <p:extLst>
      <p:ext uri="{BB962C8B-B14F-4D97-AF65-F5344CB8AC3E}">
        <p14:creationId xmlns:p14="http://schemas.microsoft.com/office/powerpoint/2010/main" val="2142314955"/>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Skip</a:t>
            </a:r>
            <a:r>
              <a:rPr lang="es-MX" dirty="0" smtClean="0"/>
              <a:t> </a:t>
            </a:r>
            <a:r>
              <a:rPr lang="es-MX" dirty="0" err="1" smtClean="0"/>
              <a:t>Lists</a:t>
            </a:r>
            <a:endParaRPr lang="es-MX"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141" y="2780928"/>
            <a:ext cx="8281589" cy="1444203"/>
          </a:xfrm>
        </p:spPr>
      </p:pic>
    </p:spTree>
    <p:extLst>
      <p:ext uri="{BB962C8B-B14F-4D97-AF65-F5344CB8AC3E}">
        <p14:creationId xmlns:p14="http://schemas.microsoft.com/office/powerpoint/2010/main" val="962949778"/>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b="1" dirty="0">
                <a:latin typeface="Comic Sans MS" panose="030F0702030302020204" pitchFamily="66" charset="0"/>
              </a:rPr>
              <a:t>Métodos de recuperación de la información</a:t>
            </a:r>
          </a:p>
        </p:txBody>
      </p:sp>
      <p:sp>
        <p:nvSpPr>
          <p:cNvPr id="3" name="Content Placeholder 2"/>
          <p:cNvSpPr>
            <a:spLocks noGrp="1"/>
          </p:cNvSpPr>
          <p:nvPr>
            <p:ph idx="1"/>
          </p:nvPr>
        </p:nvSpPr>
        <p:spPr>
          <a:xfrm>
            <a:off x="457200" y="1268760"/>
            <a:ext cx="8229600" cy="4857403"/>
          </a:xfrm>
        </p:spPr>
        <p:txBody>
          <a:bodyPr>
            <a:normAutofit/>
          </a:bodyPr>
          <a:lstStyle/>
          <a:p>
            <a:pPr marL="0" indent="0">
              <a:buNone/>
            </a:pPr>
            <a:endParaRPr lang="es-MX" dirty="0"/>
          </a:p>
          <a:p>
            <a:pPr marL="0" indent="0">
              <a:buNone/>
            </a:pPr>
            <a:r>
              <a:rPr lang="es-MX" dirty="0" smtClean="0"/>
              <a:t>5.1 </a:t>
            </a:r>
            <a:r>
              <a:rPr lang="es-MX" dirty="0"/>
              <a:t>Búsqueda secuencial.</a:t>
            </a:r>
          </a:p>
          <a:p>
            <a:pPr marL="0" indent="0">
              <a:buNone/>
            </a:pPr>
            <a:r>
              <a:rPr lang="es-MX" dirty="0"/>
              <a:t>5.2 Búsqueda binaria.</a:t>
            </a:r>
          </a:p>
          <a:p>
            <a:pPr marL="0" indent="0">
              <a:buNone/>
            </a:pPr>
            <a:r>
              <a:rPr lang="es-MX" dirty="0"/>
              <a:t>5.3 </a:t>
            </a:r>
            <a:r>
              <a:rPr lang="es-MX" dirty="0" err="1"/>
              <a:t>Hashing</a:t>
            </a:r>
            <a:r>
              <a:rPr lang="es-MX" dirty="0"/>
              <a:t>.</a:t>
            </a:r>
          </a:p>
          <a:p>
            <a:pPr marL="0" indent="0">
              <a:buNone/>
            </a:pPr>
            <a:r>
              <a:rPr lang="es-MX" dirty="0"/>
              <a:t>5.4 Búsqueda en árboles</a:t>
            </a:r>
            <a:r>
              <a:rPr lang="es-MX" dirty="0" smtClean="0"/>
              <a:t>.</a:t>
            </a:r>
            <a:endParaRPr lang="es-MX" dirty="0"/>
          </a:p>
        </p:txBody>
      </p:sp>
    </p:spTree>
    <p:extLst>
      <p:ext uri="{BB962C8B-B14F-4D97-AF65-F5344CB8AC3E}">
        <p14:creationId xmlns:p14="http://schemas.microsoft.com/office/powerpoint/2010/main" val="1693225429"/>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s-MX" dirty="0"/>
              <a:t>Búsqueda binaria</a:t>
            </a:r>
            <a:r>
              <a:rPr lang="es-MX" dirty="0" smtClean="0"/>
              <a:t>.</a:t>
            </a:r>
            <a:endParaRPr lang="es-MX" dirty="0"/>
          </a:p>
        </p:txBody>
      </p:sp>
      <p:sp>
        <p:nvSpPr>
          <p:cNvPr id="3" name="Content Placeholder 2"/>
          <p:cNvSpPr>
            <a:spLocks noGrp="1"/>
          </p:cNvSpPr>
          <p:nvPr>
            <p:ph idx="1"/>
          </p:nvPr>
        </p:nvSpPr>
        <p:spPr>
          <a:xfrm>
            <a:off x="457200" y="1124744"/>
            <a:ext cx="8229600" cy="5001419"/>
          </a:xfrm>
        </p:spPr>
        <p:txBody>
          <a:bodyPr>
            <a:normAutofit fontScale="85000" lnSpcReduction="20000"/>
          </a:bodyPr>
          <a:lstStyle/>
          <a:p>
            <a:r>
              <a:rPr lang="es-MX" dirty="0"/>
              <a:t>Se le da el nombre de búsqueda binaria por que el algoritmo divide en dos el </a:t>
            </a:r>
            <a:r>
              <a:rPr lang="es-MX" dirty="0" smtClean="0"/>
              <a:t>arreglo recursivamente.</a:t>
            </a:r>
          </a:p>
          <a:p>
            <a:r>
              <a:rPr lang="es-MX" dirty="0" smtClean="0"/>
              <a:t>Está </a:t>
            </a:r>
            <a:r>
              <a:rPr lang="es-MX" dirty="0"/>
              <a:t>altamente recomendado para buscar en arreglos de gran tamaño. </a:t>
            </a:r>
            <a:endParaRPr lang="es-MX" dirty="0" smtClean="0"/>
          </a:p>
          <a:p>
            <a:r>
              <a:rPr lang="es-MX" dirty="0" smtClean="0"/>
              <a:t>La </a:t>
            </a:r>
            <a:r>
              <a:rPr lang="es-MX" dirty="0"/>
              <a:t>única condición para usar este algoritmo es que los datos dentro del arreglo estén ordenados de menor a mayor.</a:t>
            </a:r>
          </a:p>
          <a:p>
            <a:r>
              <a:rPr lang="es-MX" dirty="0" smtClean="0"/>
              <a:t>El </a:t>
            </a:r>
            <a:r>
              <a:rPr lang="es-MX" dirty="0"/>
              <a:t>algoritmo </a:t>
            </a:r>
            <a:r>
              <a:rPr lang="es-MX" dirty="0" smtClean="0"/>
              <a:t>funciona calculando el índice central entre los </a:t>
            </a:r>
            <a:r>
              <a:rPr lang="es-MX" dirty="0"/>
              <a:t>l</a:t>
            </a:r>
            <a:r>
              <a:rPr lang="es-MX" dirty="0" smtClean="0"/>
              <a:t>ímites inferior y superior del arreglo. Si el dato se encontró, la búsqueda termina, de lo contrario, si el dato es menor al dato del centro, se repite el proceso pero con la mitad inferior de datos, y si no, con la otra mitad.</a:t>
            </a:r>
            <a:endParaRPr lang="es-MX" dirty="0"/>
          </a:p>
        </p:txBody>
      </p:sp>
    </p:spTree>
    <p:extLst>
      <p:ext uri="{BB962C8B-B14F-4D97-AF65-F5344CB8AC3E}">
        <p14:creationId xmlns:p14="http://schemas.microsoft.com/office/powerpoint/2010/main" val="1025253616"/>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s-MX" dirty="0"/>
              <a:t>Búsqueda binaria</a:t>
            </a:r>
            <a:r>
              <a:rPr lang="es-MX" dirty="0" smtClean="0"/>
              <a:t>.</a:t>
            </a:r>
            <a:endParaRPr lang="es-MX" dirty="0"/>
          </a:p>
        </p:txBody>
      </p:sp>
      <p:sp>
        <p:nvSpPr>
          <p:cNvPr id="3" name="Content Placeholder 2"/>
          <p:cNvSpPr>
            <a:spLocks noGrp="1"/>
          </p:cNvSpPr>
          <p:nvPr>
            <p:ph idx="1"/>
          </p:nvPr>
        </p:nvSpPr>
        <p:spPr>
          <a:xfrm>
            <a:off x="457200" y="1124744"/>
            <a:ext cx="8229600" cy="5001419"/>
          </a:xfrm>
        </p:spPr>
        <p:txBody>
          <a:bodyPr>
            <a:normAutofit fontScale="85000" lnSpcReduction="20000"/>
          </a:bodyPr>
          <a:lstStyle/>
          <a:p>
            <a:r>
              <a:rPr lang="es-MX" dirty="0" smtClean="0"/>
              <a:t>VENTAJAS: </a:t>
            </a:r>
          </a:p>
          <a:p>
            <a:pPr lvl="1"/>
            <a:r>
              <a:rPr lang="es-MX" dirty="0"/>
              <a:t>E</a:t>
            </a:r>
            <a:r>
              <a:rPr lang="es-MX" dirty="0" smtClean="0"/>
              <a:t>s </a:t>
            </a:r>
            <a:r>
              <a:rPr lang="es-MX" dirty="0"/>
              <a:t>un método eficiente siempre que el vector esté ordenado. </a:t>
            </a:r>
            <a:endParaRPr lang="es-MX" dirty="0" smtClean="0"/>
          </a:p>
          <a:p>
            <a:pPr lvl="1"/>
            <a:r>
              <a:rPr lang="es-MX" dirty="0"/>
              <a:t>P</a:t>
            </a:r>
            <a:r>
              <a:rPr lang="es-MX" dirty="0" smtClean="0"/>
              <a:t>roporciona </a:t>
            </a:r>
            <a:r>
              <a:rPr lang="es-MX" dirty="0"/>
              <a:t>un medio para reducir el tiempo requerido para buscar en </a:t>
            </a:r>
            <a:r>
              <a:rPr lang="es-MX" dirty="0" smtClean="0"/>
              <a:t>un arreglo.</a:t>
            </a:r>
          </a:p>
          <a:p>
            <a:pPr lvl="1"/>
            <a:r>
              <a:rPr lang="es-MX" dirty="0" smtClean="0"/>
              <a:t>Es </a:t>
            </a:r>
            <a:r>
              <a:rPr lang="es-MX" dirty="0"/>
              <a:t>mas rápido por su recursividad, su mayor ventaja es </a:t>
            </a:r>
            <a:r>
              <a:rPr lang="es-MX" dirty="0" smtClean="0"/>
              <a:t>cuando hay muchos datos.</a:t>
            </a:r>
          </a:p>
          <a:p>
            <a:pPr lvl="1"/>
            <a:r>
              <a:rPr lang="es-MX" dirty="0" smtClean="0"/>
              <a:t>El </a:t>
            </a:r>
            <a:r>
              <a:rPr lang="es-MX" dirty="0"/>
              <a:t>código del procedimiento de esta búsqueda es corto en comparación con las demás técnicas de búsqueda. </a:t>
            </a:r>
          </a:p>
          <a:p>
            <a:r>
              <a:rPr lang="es-MX" dirty="0" smtClean="0"/>
              <a:t>DESVENTAJA: </a:t>
            </a:r>
          </a:p>
          <a:p>
            <a:pPr lvl="1"/>
            <a:r>
              <a:rPr lang="es-MX" dirty="0" smtClean="0"/>
              <a:t>El </a:t>
            </a:r>
            <a:r>
              <a:rPr lang="es-MX" dirty="0"/>
              <a:t>archivo debe estar ordenado y </a:t>
            </a:r>
            <a:endParaRPr lang="es-MX" dirty="0" smtClean="0"/>
          </a:p>
          <a:p>
            <a:pPr lvl="1"/>
            <a:r>
              <a:rPr lang="es-MX" dirty="0" smtClean="0"/>
              <a:t>el </a:t>
            </a:r>
            <a:r>
              <a:rPr lang="es-MX" dirty="0"/>
              <a:t>almacenamiento de un archivo ordenado suele plantear problemas en las inserciones y eliminaciones de </a:t>
            </a:r>
            <a:r>
              <a:rPr lang="es-MX" dirty="0" smtClean="0"/>
              <a:t>elementos</a:t>
            </a:r>
            <a:r>
              <a:rPr lang="es-MX" dirty="0"/>
              <a:t> </a:t>
            </a:r>
            <a:r>
              <a:rPr lang="es-MX" dirty="0" smtClean="0"/>
              <a:t>– las hace mas lentas.</a:t>
            </a:r>
            <a:endParaRPr lang="es-MX" dirty="0"/>
          </a:p>
        </p:txBody>
      </p:sp>
    </p:spTree>
    <p:extLst>
      <p:ext uri="{BB962C8B-B14F-4D97-AF65-F5344CB8AC3E}">
        <p14:creationId xmlns:p14="http://schemas.microsoft.com/office/powerpoint/2010/main" val="165952891"/>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Hashing</a:t>
            </a:r>
            <a:endParaRPr lang="es-MX" dirty="0"/>
          </a:p>
        </p:txBody>
      </p:sp>
      <p:sp>
        <p:nvSpPr>
          <p:cNvPr id="3" name="Content Placeholder 2"/>
          <p:cNvSpPr>
            <a:spLocks noGrp="1"/>
          </p:cNvSpPr>
          <p:nvPr>
            <p:ph idx="1"/>
          </p:nvPr>
        </p:nvSpPr>
        <p:spPr>
          <a:xfrm>
            <a:off x="457200" y="6021288"/>
            <a:ext cx="8229600" cy="360040"/>
          </a:xfrm>
        </p:spPr>
        <p:txBody>
          <a:bodyPr>
            <a:normAutofit fontScale="70000" lnSpcReduction="20000"/>
          </a:bodyPr>
          <a:lstStyle/>
          <a:p>
            <a:pPr marL="0" indent="0">
              <a:buNone/>
            </a:pPr>
            <a:r>
              <a:rPr lang="es-MX" dirty="0" err="1"/>
              <a:t>Source</a:t>
            </a:r>
            <a:r>
              <a:rPr lang="es-MX" dirty="0"/>
              <a:t>: </a:t>
            </a:r>
            <a:r>
              <a:rPr lang="es-MX" dirty="0" err="1">
                <a:hlinkClick r:id="rId2"/>
              </a:rPr>
              <a:t>Wikimedia</a:t>
            </a:r>
            <a:r>
              <a:rPr lang="es-MX" dirty="0">
                <a:hlinkClick r:id="rId2"/>
              </a:rPr>
              <a:t> </a:t>
            </a:r>
            <a:r>
              <a:rPr lang="es-MX" dirty="0" err="1">
                <a:hlinkClick r:id="rId2"/>
              </a:rPr>
              <a:t>Commons</a:t>
            </a:r>
            <a:endParaRPr lang="es-MX" dirty="0"/>
          </a:p>
        </p:txBody>
      </p:sp>
      <p:pic>
        <p:nvPicPr>
          <p:cNvPr id="1026" name="Picture 2" descr="http://eclipsesource.com/blogs/wp-content/uploads/2012/09/527px-Setzkast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2" y="1268760"/>
            <a:ext cx="5217880"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083937"/>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Hashing</a:t>
            </a:r>
            <a:endParaRPr lang="es-MX" dirty="0"/>
          </a:p>
        </p:txBody>
      </p:sp>
      <p:sp>
        <p:nvSpPr>
          <p:cNvPr id="3" name="Content Placeholder 2"/>
          <p:cNvSpPr>
            <a:spLocks noGrp="1"/>
          </p:cNvSpPr>
          <p:nvPr>
            <p:ph idx="1"/>
          </p:nvPr>
        </p:nvSpPr>
        <p:spPr/>
        <p:txBody>
          <a:bodyPr/>
          <a:lstStyle/>
          <a:p>
            <a:r>
              <a:rPr lang="es-MX" dirty="0"/>
              <a:t>El término </a:t>
            </a:r>
            <a:r>
              <a:rPr lang="es-MX" i="1" dirty="0"/>
              <a:t>hash</a:t>
            </a:r>
            <a:r>
              <a:rPr lang="es-MX" dirty="0"/>
              <a:t> proviene, aparentemente, de la analogía con el significado </a:t>
            </a:r>
            <a:r>
              <a:rPr lang="es-MX" dirty="0" smtClean="0"/>
              <a:t>en</a:t>
            </a:r>
            <a:r>
              <a:rPr lang="es-MX" dirty="0"/>
              <a:t> </a:t>
            </a:r>
            <a:r>
              <a:rPr lang="es-MX" dirty="0" smtClean="0">
                <a:hlinkClick r:id="rId2" tooltip="Idioma inglés"/>
              </a:rPr>
              <a:t>inglés</a:t>
            </a:r>
            <a:r>
              <a:rPr lang="es-MX" dirty="0" smtClean="0"/>
              <a:t> </a:t>
            </a:r>
            <a:r>
              <a:rPr lang="es-MX" dirty="0"/>
              <a:t>de dicha </a:t>
            </a:r>
            <a:r>
              <a:rPr lang="es-MX" dirty="0" smtClean="0"/>
              <a:t>palabra:</a:t>
            </a:r>
            <a:r>
              <a:rPr lang="es-MX" dirty="0"/>
              <a:t> </a:t>
            </a:r>
            <a:r>
              <a:rPr lang="es-MX" i="1" dirty="0"/>
              <a:t>picar y mezclar</a:t>
            </a:r>
            <a:r>
              <a:rPr lang="es-MX" dirty="0"/>
              <a:t>. </a:t>
            </a:r>
            <a:endParaRPr lang="es-MX" dirty="0" smtClean="0"/>
          </a:p>
          <a:p>
            <a:r>
              <a:rPr lang="es-MX" dirty="0" smtClean="0">
                <a:hlinkClick r:id="rId3" tooltip="Donald Knuth"/>
              </a:rPr>
              <a:t>Donald </a:t>
            </a:r>
            <a:r>
              <a:rPr lang="es-MX" dirty="0" err="1">
                <a:hlinkClick r:id="rId3" tooltip="Donald Knuth"/>
              </a:rPr>
              <a:t>Knuth</a:t>
            </a:r>
            <a:r>
              <a:rPr lang="es-MX" dirty="0"/>
              <a:t> cree que </a:t>
            </a:r>
            <a:r>
              <a:rPr lang="es-MX" dirty="0">
                <a:hlinkClick r:id="rId4" tooltip="H. P. Luhn (aún no redactado)"/>
              </a:rPr>
              <a:t>H. P. </a:t>
            </a:r>
            <a:r>
              <a:rPr lang="es-MX" dirty="0" err="1">
                <a:hlinkClick r:id="rId4" tooltip="H. P. Luhn (aún no redactado)"/>
              </a:rPr>
              <a:t>Luhn</a:t>
            </a:r>
            <a:r>
              <a:rPr lang="es-MX" dirty="0"/>
              <a:t>, empleado de </a:t>
            </a:r>
            <a:r>
              <a:rPr lang="es-MX" dirty="0">
                <a:hlinkClick r:id="rId5" tooltip="IBM"/>
              </a:rPr>
              <a:t>IBM</a:t>
            </a:r>
            <a:r>
              <a:rPr lang="es-MX" dirty="0"/>
              <a:t>, fue el primero en utilizar el concepto en un memorándum fechado en enero de </a:t>
            </a:r>
            <a:r>
              <a:rPr lang="es-MX" dirty="0">
                <a:hlinkClick r:id="rId6" tooltip="1953"/>
              </a:rPr>
              <a:t>1953</a:t>
            </a:r>
            <a:r>
              <a:rPr lang="es-MX" dirty="0"/>
              <a:t>. Su utilización masiva no fue hasta después de 10 años</a:t>
            </a:r>
            <a:r>
              <a:rPr lang="es-MX" dirty="0" smtClean="0"/>
              <a:t>. (Wikipedia, 2014)</a:t>
            </a:r>
            <a:endParaRPr lang="es-MX" dirty="0"/>
          </a:p>
        </p:txBody>
      </p:sp>
    </p:spTree>
    <p:extLst>
      <p:ext uri="{BB962C8B-B14F-4D97-AF65-F5344CB8AC3E}">
        <p14:creationId xmlns:p14="http://schemas.microsoft.com/office/powerpoint/2010/main" val="4107388040"/>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Hashing</a:t>
            </a:r>
            <a:endParaRPr lang="es-MX" dirty="0"/>
          </a:p>
        </p:txBody>
      </p:sp>
      <p:sp>
        <p:nvSpPr>
          <p:cNvPr id="3" name="Content Placeholder 2"/>
          <p:cNvSpPr>
            <a:spLocks noGrp="1"/>
          </p:cNvSpPr>
          <p:nvPr>
            <p:ph idx="1"/>
          </p:nvPr>
        </p:nvSpPr>
        <p:spPr/>
        <p:txBody>
          <a:bodyPr>
            <a:normAutofit/>
          </a:bodyPr>
          <a:lstStyle/>
          <a:p>
            <a:r>
              <a:rPr lang="es-MX" dirty="0"/>
              <a:t>Una función hash H es una </a:t>
            </a:r>
            <a:r>
              <a:rPr lang="es-MX" dirty="0" smtClean="0"/>
              <a:t>función computable </a:t>
            </a:r>
            <a:r>
              <a:rPr lang="es-MX" dirty="0"/>
              <a:t>mediante un algoritmo</a:t>
            </a:r>
            <a:r>
              <a:rPr lang="es-MX" dirty="0" smtClean="0"/>
              <a:t>,</a:t>
            </a:r>
            <a:endParaRPr lang="es-MX" dirty="0"/>
          </a:p>
          <a:p>
            <a:pPr marL="2171700" lvl="5" indent="0">
              <a:buNone/>
            </a:pPr>
            <a:r>
              <a:rPr lang="es-MX" sz="3200" dirty="0" smtClean="0"/>
              <a:t>H</a:t>
            </a:r>
            <a:r>
              <a:rPr lang="es-MX" sz="3200" dirty="0"/>
              <a:t>: U → M</a:t>
            </a:r>
          </a:p>
          <a:p>
            <a:pPr marL="2171700" lvl="5" indent="0">
              <a:buNone/>
            </a:pPr>
            <a:r>
              <a:rPr lang="es-MX" sz="3200" dirty="0" smtClean="0"/>
              <a:t>x </a:t>
            </a:r>
            <a:r>
              <a:rPr lang="es-MX" sz="3200" dirty="0"/>
              <a:t>→ h(x),</a:t>
            </a:r>
          </a:p>
          <a:p>
            <a:r>
              <a:rPr lang="es-MX" dirty="0"/>
              <a:t>que tiene como entrada un conjunto de elementos, que suelen ser cadenas, </a:t>
            </a:r>
            <a:endParaRPr lang="es-MX" dirty="0" smtClean="0"/>
          </a:p>
          <a:p>
            <a:r>
              <a:rPr lang="es-MX" dirty="0" smtClean="0"/>
              <a:t>y </a:t>
            </a:r>
            <a:r>
              <a:rPr lang="es-MX" dirty="0"/>
              <a:t>los convierte (mapea) en un rango de salida finito, normalmente cadenas de longitud fija. </a:t>
            </a:r>
          </a:p>
        </p:txBody>
      </p:sp>
    </p:spTree>
    <p:extLst>
      <p:ext uri="{BB962C8B-B14F-4D97-AF65-F5344CB8AC3E}">
        <p14:creationId xmlns:p14="http://schemas.microsoft.com/office/powerpoint/2010/main" val="804160511"/>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108" y="758269"/>
            <a:ext cx="8229600" cy="2204907"/>
          </a:xfrm>
        </p:spPr>
        <p:txBody>
          <a:bodyPr>
            <a:normAutofit fontScale="85000" lnSpcReduction="10000"/>
          </a:bodyPr>
          <a:lstStyle/>
          <a:p>
            <a:r>
              <a:rPr lang="es-MX" dirty="0" smtClean="0"/>
              <a:t>En otras palabras: </a:t>
            </a:r>
            <a:r>
              <a:rPr lang="es-MX" b="1" dirty="0" err="1" smtClean="0"/>
              <a:t>Hashing</a:t>
            </a:r>
            <a:r>
              <a:rPr lang="es-MX" dirty="0" smtClean="0"/>
              <a:t> es un método para almacenar claves.</a:t>
            </a:r>
          </a:p>
          <a:p>
            <a:r>
              <a:rPr lang="es-MX" dirty="0" smtClean="0"/>
              <a:t>que usa una fórmula matemática o </a:t>
            </a:r>
            <a:r>
              <a:rPr lang="es-MX" i="1" dirty="0" smtClean="0"/>
              <a:t>función de hash</a:t>
            </a:r>
            <a:r>
              <a:rPr lang="es-MX" dirty="0" smtClean="0"/>
              <a:t>, para calcular la dirección en donde guardar la clave.</a:t>
            </a:r>
          </a:p>
          <a:p>
            <a:r>
              <a:rPr lang="es-MX" dirty="0"/>
              <a:t>La función puede ser de muchos tipos</a:t>
            </a:r>
            <a:r>
              <a:rPr lang="es-MX" dirty="0" smtClean="0"/>
              <a:t>.</a:t>
            </a:r>
            <a:endParaRPr lang="es-MX" dirty="0"/>
          </a:p>
        </p:txBody>
      </p:sp>
      <p:pic>
        <p:nvPicPr>
          <p:cNvPr id="4100" name="Picture 4" descr="https://spideroak.com/privacypost/wp-content/uploads/2013/05/5-10-pi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496" y="3140968"/>
            <a:ext cx="5103504" cy="26026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2424" y="2963176"/>
            <a:ext cx="3729536" cy="2677656"/>
          </a:xfrm>
          <a:prstGeom prst="rect">
            <a:avLst/>
          </a:prstGeom>
          <a:noFill/>
        </p:spPr>
        <p:txBody>
          <a:bodyPr wrap="square" rtlCol="0">
            <a:spAutoFit/>
          </a:bodyPr>
          <a:lstStyle/>
          <a:p>
            <a:pPr marL="285750" indent="-285750">
              <a:buFont typeface="Arial" panose="020B0604020202020204" pitchFamily="34" charset="0"/>
              <a:buChar char="•"/>
            </a:pPr>
            <a:r>
              <a:rPr lang="es-MX" sz="2400" dirty="0" smtClean="0"/>
              <a:t>En este ejemplo sólo toma el valor asignado a cada letra por su posición en el alfabeto y los suma para obtener la posición para guardar la palabra “</a:t>
            </a:r>
            <a:r>
              <a:rPr lang="es-MX" sz="2400" dirty="0" err="1"/>
              <a:t>h</a:t>
            </a:r>
            <a:r>
              <a:rPr lang="es-MX" sz="2400" dirty="0" err="1" smtClean="0"/>
              <a:t>ello</a:t>
            </a:r>
            <a:r>
              <a:rPr lang="es-MX" sz="2400" dirty="0" smtClean="0"/>
              <a:t>”:</a:t>
            </a:r>
            <a:endParaRPr lang="es-MX" sz="2400" dirty="0"/>
          </a:p>
        </p:txBody>
      </p:sp>
    </p:spTree>
    <p:extLst>
      <p:ext uri="{BB962C8B-B14F-4D97-AF65-F5344CB8AC3E}">
        <p14:creationId xmlns:p14="http://schemas.microsoft.com/office/powerpoint/2010/main" val="1338444065"/>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556792"/>
            <a:ext cx="7895573" cy="3816424"/>
          </a:xfrm>
        </p:spPr>
      </p:pic>
    </p:spTree>
    <p:extLst>
      <p:ext uri="{BB962C8B-B14F-4D97-AF65-F5344CB8AC3E}">
        <p14:creationId xmlns:p14="http://schemas.microsoft.com/office/powerpoint/2010/main" val="1829341307"/>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Funciones de Hash </a:t>
            </a:r>
            <a:r>
              <a:rPr lang="es-MX" i="1" dirty="0" smtClean="0"/>
              <a:t>h(k)</a:t>
            </a:r>
            <a:endParaRPr lang="es-MX"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1560" y="1196752"/>
                <a:ext cx="8229600" cy="4708525"/>
              </a:xfrm>
            </p:spPr>
            <p:txBody>
              <a:bodyPr>
                <a:normAutofit fontScale="92500" lnSpcReduction="10000"/>
              </a:bodyPr>
              <a:lstStyle/>
              <a:p>
                <a:r>
                  <a:rPr lang="es-MX" dirty="0" smtClean="0"/>
                  <a:t>Otras funciones usan el valor ASCII de cada símbolo, por ejemplo:</a:t>
                </a:r>
              </a:p>
              <a:p>
                <a:pPr marL="0" indent="0">
                  <a:buNone/>
                </a:pPr>
                <a:r>
                  <a:rPr lang="es-MX" i="1" dirty="0" smtClean="0"/>
                  <a:t>h(k) = </a:t>
                </a:r>
                <a14:m>
                  <m:oMath xmlns:m="http://schemas.openxmlformats.org/officeDocument/2006/math">
                    <m:d>
                      <m:dPr>
                        <m:begChr m:val="["/>
                        <m:endChr m:val="]"/>
                        <m:ctrlPr>
                          <a:rPr lang="es-MX" i="1" smtClean="0">
                            <a:latin typeface="Cambria Math" panose="02040503050406030204" pitchFamily="18" charset="0"/>
                          </a:rPr>
                        </m:ctrlPr>
                      </m:dPr>
                      <m:e>
                        <m:nary>
                          <m:naryPr>
                            <m:chr m:val="∑"/>
                            <m:ctrlPr>
                              <a:rPr lang="es-MX" i="1" smtClean="0">
                                <a:latin typeface="Cambria Math" panose="02040503050406030204" pitchFamily="18" charset="0"/>
                              </a:rPr>
                            </m:ctrlPr>
                          </m:naryPr>
                          <m:sub>
                            <m:r>
                              <m:rPr>
                                <m:brk m:alnAt="23"/>
                              </m:rPr>
                              <a:rPr lang="es-MX" b="0" i="1" smtClean="0">
                                <a:latin typeface="Cambria Math" panose="02040503050406030204" pitchFamily="18" charset="0"/>
                              </a:rPr>
                              <m:t>𝑖</m:t>
                            </m:r>
                            <m:r>
                              <a:rPr lang="es-MX" b="0" i="1" smtClean="0">
                                <a:latin typeface="Cambria Math" panose="02040503050406030204" pitchFamily="18" charset="0"/>
                              </a:rPr>
                              <m:t>=1</m:t>
                            </m:r>
                          </m:sub>
                          <m:sup>
                            <m:r>
                              <a:rPr lang="es-MX" b="0" i="1" smtClean="0">
                                <a:latin typeface="Cambria Math" panose="02040503050406030204" pitchFamily="18" charset="0"/>
                              </a:rPr>
                              <m:t>3</m:t>
                            </m:r>
                          </m:sup>
                          <m:e>
                            <m:r>
                              <a:rPr lang="es-MX" b="0" i="1" smtClean="0">
                                <a:latin typeface="Cambria Math" panose="02040503050406030204" pitchFamily="18" charset="0"/>
                              </a:rPr>
                              <m:t>𝐴𝑆𝐶𝐼𝐼</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𝑘</m:t>
                                </m:r>
                              </m:e>
                              <m:sub>
                                <m:r>
                                  <a:rPr lang="es-MX" b="0" i="1" smtClean="0">
                                    <a:latin typeface="Cambria Math" panose="02040503050406030204" pitchFamily="18" charset="0"/>
                                  </a:rPr>
                                  <m:t>𝑖</m:t>
                                </m:r>
                              </m:sub>
                            </m:sSub>
                            <m:r>
                              <a:rPr lang="es-MX" b="0" i="1" smtClean="0">
                                <a:latin typeface="Cambria Math" panose="02040503050406030204" pitchFamily="18" charset="0"/>
                              </a:rPr>
                              <m:t>)</m:t>
                            </m:r>
                          </m:e>
                        </m:nary>
                      </m:e>
                    </m:d>
                  </m:oMath>
                </a14:m>
                <a:r>
                  <a:rPr lang="es-MX" i="1" dirty="0" err="1" smtClean="0"/>
                  <a:t>mod</a:t>
                </a:r>
                <a:r>
                  <a:rPr lang="es-MX" i="1" dirty="0" smtClean="0"/>
                  <a:t> 11</a:t>
                </a:r>
              </a:p>
              <a:p>
                <a:pPr marL="0" indent="0">
                  <a:buNone/>
                </a:pPr>
                <a:r>
                  <a:rPr lang="es-MX" dirty="0" smtClean="0"/>
                  <a:t>Esta función toma los primeros 3 caracteres de la clave k, suma sus valores </a:t>
                </a:r>
                <a:r>
                  <a:rPr lang="es-MX" dirty="0" err="1" smtClean="0"/>
                  <a:t>ascii</a:t>
                </a:r>
                <a:r>
                  <a:rPr lang="es-MX" dirty="0" smtClean="0"/>
                  <a:t> y luego toma el residuo de la división entre 11.</a:t>
                </a:r>
              </a:p>
              <a:p>
                <a:pPr marL="0" indent="0">
                  <a:buNone/>
                </a:pPr>
                <a:r>
                  <a:rPr lang="es-MX" dirty="0" smtClean="0"/>
                  <a:t>Por ejemplo: </a:t>
                </a:r>
              </a:p>
              <a:p>
                <a:pPr marL="0" indent="0">
                  <a:buNone/>
                </a:pPr>
                <a:r>
                  <a:rPr lang="es-MX" dirty="0"/>
                  <a:t>	</a:t>
                </a:r>
                <a:r>
                  <a:rPr lang="es-MX" dirty="0" smtClean="0"/>
                  <a:t>k=PAT</a:t>
                </a:r>
              </a:p>
              <a:p>
                <a:pPr marL="0" indent="0">
                  <a:buNone/>
                </a:pPr>
                <a:r>
                  <a:rPr lang="es-MX" dirty="0"/>
                  <a:t>	</a:t>
                </a:r>
                <a:r>
                  <a:rPr lang="es-MX" dirty="0" smtClean="0"/>
                  <a:t>h(k) = (80+65+84)</a:t>
                </a:r>
                <a:r>
                  <a:rPr lang="es-MX" dirty="0" err="1" smtClean="0"/>
                  <a:t>mod</a:t>
                </a:r>
                <a:r>
                  <a:rPr lang="es-MX" dirty="0" smtClean="0"/>
                  <a:t> 11 = 229 </a:t>
                </a:r>
                <a:r>
                  <a:rPr lang="es-MX" dirty="0" err="1" smtClean="0"/>
                  <a:t>mod</a:t>
                </a:r>
                <a:r>
                  <a:rPr lang="es-MX" dirty="0" smtClean="0"/>
                  <a:t> 11 = </a:t>
                </a:r>
                <a:r>
                  <a:rPr lang="es-MX" b="1" dirty="0" smtClean="0"/>
                  <a:t>9</a:t>
                </a:r>
                <a:r>
                  <a:rPr lang="es-MX" dirty="0" smtClean="0"/>
                  <a:t>.</a:t>
                </a:r>
                <a:endParaRPr lang="es-MX"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1560" y="1196752"/>
                <a:ext cx="8229600" cy="4708525"/>
              </a:xfrm>
              <a:blipFill rotWithShape="0">
                <a:blip r:embed="rId2"/>
                <a:stretch>
                  <a:fillRect l="-1704" t="-2587"/>
                </a:stretch>
              </a:blipFill>
            </p:spPr>
            <p:txBody>
              <a:bodyPr/>
              <a:lstStyle/>
              <a:p>
                <a:r>
                  <a:rPr lang="es-MX">
                    <a:noFill/>
                  </a:rPr>
                  <a:t> </a:t>
                </a:r>
              </a:p>
            </p:txBody>
          </p:sp>
        </mc:Fallback>
      </mc:AlternateContent>
    </p:spTree>
    <p:extLst>
      <p:ext uri="{BB962C8B-B14F-4D97-AF65-F5344CB8AC3E}">
        <p14:creationId xmlns:p14="http://schemas.microsoft.com/office/powerpoint/2010/main" val="3531546064"/>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s-MX" dirty="0" smtClean="0"/>
              <a:t>Ejemplo</a:t>
            </a:r>
            <a:endParaRPr lang="es-MX"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339003598"/>
                  </p:ext>
                </p:extLst>
              </p:nvPr>
            </p:nvGraphicFramePr>
            <p:xfrm>
              <a:off x="446204" y="1844824"/>
              <a:ext cx="6172200" cy="1975231"/>
            </p:xfrm>
            <a:graphic>
              <a:graphicData uri="http://schemas.openxmlformats.org/drawingml/2006/table">
                <a:tbl>
                  <a:tblPr firstRow="1" bandRow="1">
                    <a:tableStyleId>{5C22544A-7EE6-4342-B048-85BDC9FD1C3A}</a:tableStyleId>
                  </a:tblPr>
                  <a:tblGrid>
                    <a:gridCol w="2057400"/>
                    <a:gridCol w="2057400"/>
                    <a:gridCol w="2057400"/>
                  </a:tblGrid>
                  <a:tr h="762103">
                    <a:tc>
                      <a:txBody>
                        <a:bodyPr/>
                        <a:lstStyle/>
                        <a:p>
                          <a:pPr algn="ctr"/>
                          <a:r>
                            <a:rPr lang="es-MX" dirty="0" smtClean="0"/>
                            <a:t>k</a:t>
                          </a:r>
                          <a:endParaRPr lang="es-MX"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s-MX" i="1" smtClean="0">
                                        <a:latin typeface="Cambria Math" panose="02040503050406030204" pitchFamily="18" charset="0"/>
                                      </a:rPr>
                                    </m:ctrlPr>
                                  </m:naryPr>
                                  <m:sub>
                                    <m:r>
                                      <m:rPr>
                                        <m:brk m:alnAt="23"/>
                                      </m:rPr>
                                      <a:rPr lang="es-MX" b="0" i="1" smtClean="0">
                                        <a:latin typeface="Cambria Math" panose="02040503050406030204" pitchFamily="18" charset="0"/>
                                      </a:rPr>
                                      <m:t>𝑖</m:t>
                                    </m:r>
                                    <m:r>
                                      <a:rPr lang="es-MX" b="0" i="1" smtClean="0">
                                        <a:latin typeface="Cambria Math" panose="02040503050406030204" pitchFamily="18" charset="0"/>
                                      </a:rPr>
                                      <m:t>=1</m:t>
                                    </m:r>
                                  </m:sub>
                                  <m:sup>
                                    <m:r>
                                      <a:rPr lang="es-MX" b="0" i="1" smtClean="0">
                                        <a:latin typeface="Cambria Math" panose="02040503050406030204" pitchFamily="18" charset="0"/>
                                      </a:rPr>
                                      <m:t>3</m:t>
                                    </m:r>
                                  </m:sup>
                                  <m:e>
                                    <m:r>
                                      <a:rPr lang="es-MX" b="0" i="1" smtClean="0">
                                        <a:latin typeface="Cambria Math" panose="02040503050406030204" pitchFamily="18" charset="0"/>
                                      </a:rPr>
                                      <m:t>𝐴𝑆𝐶𝐼𝐼</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𝑘</m:t>
                                        </m:r>
                                      </m:e>
                                      <m:sub>
                                        <m:r>
                                          <a:rPr lang="es-MX" b="0" i="1" smtClean="0">
                                            <a:latin typeface="Cambria Math" panose="02040503050406030204" pitchFamily="18" charset="0"/>
                                          </a:rPr>
                                          <m:t>𝑖</m:t>
                                        </m:r>
                                      </m:sub>
                                    </m:sSub>
                                    <m:r>
                                      <a:rPr lang="es-MX" b="0" i="1" smtClean="0">
                                        <a:latin typeface="Cambria Math" panose="02040503050406030204" pitchFamily="18" charset="0"/>
                                      </a:rPr>
                                      <m:t>)</m:t>
                                    </m:r>
                                  </m:e>
                                </m:nary>
                              </m:oMath>
                            </m:oMathPara>
                          </a14:m>
                          <a:endParaRPr lang="es-MX" dirty="0"/>
                        </a:p>
                      </a:txBody>
                      <a:tcPr anchor="ctr"/>
                    </a:tc>
                    <a:tc>
                      <a:txBody>
                        <a:bodyPr/>
                        <a:lstStyle/>
                        <a:p>
                          <a:pPr algn="ctr"/>
                          <a:r>
                            <a:rPr lang="es-MX" dirty="0" err="1" smtClean="0"/>
                            <a:t>mod</a:t>
                          </a:r>
                          <a:r>
                            <a:rPr lang="es-MX" dirty="0" smtClean="0"/>
                            <a:t> 11</a:t>
                          </a:r>
                          <a:endParaRPr lang="es-MX" dirty="0"/>
                        </a:p>
                      </a:txBody>
                      <a:tcPr anchor="ctr"/>
                    </a:tc>
                  </a:tr>
                  <a:tr h="370840">
                    <a:tc>
                      <a:txBody>
                        <a:bodyPr/>
                        <a:lstStyle/>
                        <a:p>
                          <a:pPr algn="ctr"/>
                          <a:r>
                            <a:rPr lang="es-MX" dirty="0" smtClean="0"/>
                            <a:t>Ana</a:t>
                          </a:r>
                          <a:endParaRPr lang="es-MX" dirty="0"/>
                        </a:p>
                      </a:txBody>
                      <a:tcPr anchor="ctr"/>
                    </a:tc>
                    <a:tc>
                      <a:txBody>
                        <a:bodyPr/>
                        <a:lstStyle/>
                        <a:p>
                          <a:pPr algn="ctr"/>
                          <a:r>
                            <a:rPr lang="es-MX" dirty="0" smtClean="0"/>
                            <a:t>65+110+97=272</a:t>
                          </a:r>
                          <a:endParaRPr lang="es-MX" dirty="0"/>
                        </a:p>
                      </a:txBody>
                      <a:tcPr anchor="ctr"/>
                    </a:tc>
                    <a:tc>
                      <a:txBody>
                        <a:bodyPr/>
                        <a:lstStyle/>
                        <a:p>
                          <a:pPr algn="ctr"/>
                          <a:r>
                            <a:rPr lang="es-MX" dirty="0" smtClean="0"/>
                            <a:t>8</a:t>
                          </a:r>
                          <a:endParaRPr lang="es-MX" dirty="0"/>
                        </a:p>
                      </a:txBody>
                      <a:tcPr anchor="ctr"/>
                    </a:tc>
                  </a:tr>
                  <a:tr h="370840">
                    <a:tc>
                      <a:txBody>
                        <a:bodyPr/>
                        <a:lstStyle/>
                        <a:p>
                          <a:pPr algn="ctr"/>
                          <a:r>
                            <a:rPr lang="es-MX" dirty="0" smtClean="0"/>
                            <a:t>Paco</a:t>
                          </a:r>
                          <a:endParaRPr lang="es-MX" dirty="0"/>
                        </a:p>
                      </a:txBody>
                      <a:tcPr anchor="ctr"/>
                    </a:tc>
                    <a:tc>
                      <a:txBody>
                        <a:bodyPr/>
                        <a:lstStyle/>
                        <a:p>
                          <a:pPr algn="ctr"/>
                          <a:r>
                            <a:rPr lang="es-MX" dirty="0" smtClean="0"/>
                            <a:t>80+97+99=276</a:t>
                          </a:r>
                          <a:endParaRPr lang="es-MX" dirty="0"/>
                        </a:p>
                      </a:txBody>
                      <a:tcPr anchor="ctr"/>
                    </a:tc>
                    <a:tc>
                      <a:txBody>
                        <a:bodyPr/>
                        <a:lstStyle/>
                        <a:p>
                          <a:pPr algn="ctr"/>
                          <a:r>
                            <a:rPr lang="es-MX" dirty="0" smtClean="0"/>
                            <a:t>1</a:t>
                          </a:r>
                          <a:endParaRPr lang="es-MX" dirty="0"/>
                        </a:p>
                      </a:txBody>
                      <a:tcPr anchor="ctr"/>
                    </a:tc>
                  </a:tr>
                  <a:tr h="370840">
                    <a:tc>
                      <a:txBody>
                        <a:bodyPr/>
                        <a:lstStyle/>
                        <a:p>
                          <a:pPr algn="ctr"/>
                          <a:r>
                            <a:rPr lang="es-MX" dirty="0" smtClean="0"/>
                            <a:t>Vanessa</a:t>
                          </a:r>
                          <a:endParaRPr lang="es-MX" dirty="0"/>
                        </a:p>
                      </a:txBody>
                      <a:tcPr anchor="ctr"/>
                    </a:tc>
                    <a:tc>
                      <a:txBody>
                        <a:bodyPr/>
                        <a:lstStyle/>
                        <a:p>
                          <a:pPr algn="ctr"/>
                          <a:r>
                            <a:rPr lang="es-MX" dirty="0" smtClean="0"/>
                            <a:t>86+97+110=293</a:t>
                          </a:r>
                          <a:endParaRPr lang="es-MX" dirty="0"/>
                        </a:p>
                      </a:txBody>
                      <a:tcPr anchor="ctr"/>
                    </a:tc>
                    <a:tc>
                      <a:txBody>
                        <a:bodyPr/>
                        <a:lstStyle/>
                        <a:p>
                          <a:pPr algn="ctr"/>
                          <a:r>
                            <a:rPr lang="es-MX" dirty="0" smtClean="0"/>
                            <a:t>7</a:t>
                          </a:r>
                          <a:endParaRPr lang="es-MX" dirty="0"/>
                        </a:p>
                      </a:txBody>
                      <a:tcPr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339003598"/>
                  </p:ext>
                </p:extLst>
              </p:nvPr>
            </p:nvGraphicFramePr>
            <p:xfrm>
              <a:off x="446204" y="1844824"/>
              <a:ext cx="6172200" cy="1975231"/>
            </p:xfrm>
            <a:graphic>
              <a:graphicData uri="http://schemas.openxmlformats.org/drawingml/2006/table">
                <a:tbl>
                  <a:tblPr firstRow="1" bandRow="1">
                    <a:tableStyleId>{5C22544A-7EE6-4342-B048-85BDC9FD1C3A}</a:tableStyleId>
                  </a:tblPr>
                  <a:tblGrid>
                    <a:gridCol w="2057400"/>
                    <a:gridCol w="2057400"/>
                    <a:gridCol w="2057400"/>
                  </a:tblGrid>
                  <a:tr h="862711">
                    <a:tc>
                      <a:txBody>
                        <a:bodyPr/>
                        <a:lstStyle/>
                        <a:p>
                          <a:pPr algn="ctr"/>
                          <a:r>
                            <a:rPr lang="es-MX" dirty="0" smtClean="0"/>
                            <a:t>k</a:t>
                          </a:r>
                          <a:endParaRPr lang="es-MX" dirty="0"/>
                        </a:p>
                      </a:txBody>
                      <a:tcPr anchor="ctr"/>
                    </a:tc>
                    <a:tc>
                      <a:txBody>
                        <a:bodyPr/>
                        <a:lstStyle/>
                        <a:p>
                          <a:endParaRPr lang="es-MX"/>
                        </a:p>
                      </a:txBody>
                      <a:tcPr anchor="ctr">
                        <a:blipFill rotWithShape="0">
                          <a:blip r:embed="rId2"/>
                          <a:stretch>
                            <a:fillRect l="-100593" t="-704" r="-101484" b="-139437"/>
                          </a:stretch>
                        </a:blipFill>
                      </a:tcPr>
                    </a:tc>
                    <a:tc>
                      <a:txBody>
                        <a:bodyPr/>
                        <a:lstStyle/>
                        <a:p>
                          <a:pPr algn="ctr"/>
                          <a:r>
                            <a:rPr lang="es-MX" dirty="0" err="1" smtClean="0"/>
                            <a:t>mod</a:t>
                          </a:r>
                          <a:r>
                            <a:rPr lang="es-MX" dirty="0" smtClean="0"/>
                            <a:t> 11</a:t>
                          </a:r>
                          <a:endParaRPr lang="es-MX" dirty="0"/>
                        </a:p>
                      </a:txBody>
                      <a:tcPr anchor="ctr"/>
                    </a:tc>
                  </a:tr>
                  <a:tr h="370840">
                    <a:tc>
                      <a:txBody>
                        <a:bodyPr/>
                        <a:lstStyle/>
                        <a:p>
                          <a:pPr algn="ctr"/>
                          <a:r>
                            <a:rPr lang="es-MX" dirty="0" smtClean="0"/>
                            <a:t>Ana</a:t>
                          </a:r>
                          <a:endParaRPr lang="es-MX" dirty="0"/>
                        </a:p>
                      </a:txBody>
                      <a:tcPr anchor="ctr"/>
                    </a:tc>
                    <a:tc>
                      <a:txBody>
                        <a:bodyPr/>
                        <a:lstStyle/>
                        <a:p>
                          <a:pPr algn="ctr"/>
                          <a:r>
                            <a:rPr lang="es-MX" dirty="0" smtClean="0"/>
                            <a:t>65+110+97=272</a:t>
                          </a:r>
                          <a:endParaRPr lang="es-MX" dirty="0"/>
                        </a:p>
                      </a:txBody>
                      <a:tcPr anchor="ctr"/>
                    </a:tc>
                    <a:tc>
                      <a:txBody>
                        <a:bodyPr/>
                        <a:lstStyle/>
                        <a:p>
                          <a:pPr algn="ctr"/>
                          <a:r>
                            <a:rPr lang="es-MX" dirty="0" smtClean="0"/>
                            <a:t>8</a:t>
                          </a:r>
                          <a:endParaRPr lang="es-MX" dirty="0"/>
                        </a:p>
                      </a:txBody>
                      <a:tcPr anchor="ctr"/>
                    </a:tc>
                  </a:tr>
                  <a:tr h="370840">
                    <a:tc>
                      <a:txBody>
                        <a:bodyPr/>
                        <a:lstStyle/>
                        <a:p>
                          <a:pPr algn="ctr"/>
                          <a:r>
                            <a:rPr lang="es-MX" dirty="0" smtClean="0"/>
                            <a:t>Paco</a:t>
                          </a:r>
                          <a:endParaRPr lang="es-MX" dirty="0"/>
                        </a:p>
                      </a:txBody>
                      <a:tcPr anchor="ctr"/>
                    </a:tc>
                    <a:tc>
                      <a:txBody>
                        <a:bodyPr/>
                        <a:lstStyle/>
                        <a:p>
                          <a:pPr algn="ctr"/>
                          <a:r>
                            <a:rPr lang="es-MX" dirty="0" smtClean="0"/>
                            <a:t>80+97+99=276</a:t>
                          </a:r>
                          <a:endParaRPr lang="es-MX" dirty="0"/>
                        </a:p>
                      </a:txBody>
                      <a:tcPr anchor="ctr"/>
                    </a:tc>
                    <a:tc>
                      <a:txBody>
                        <a:bodyPr/>
                        <a:lstStyle/>
                        <a:p>
                          <a:pPr algn="ctr"/>
                          <a:r>
                            <a:rPr lang="es-MX" dirty="0" smtClean="0"/>
                            <a:t>1</a:t>
                          </a:r>
                          <a:endParaRPr lang="es-MX" dirty="0"/>
                        </a:p>
                      </a:txBody>
                      <a:tcPr anchor="ctr"/>
                    </a:tc>
                  </a:tr>
                  <a:tr h="370840">
                    <a:tc>
                      <a:txBody>
                        <a:bodyPr/>
                        <a:lstStyle/>
                        <a:p>
                          <a:pPr algn="ctr"/>
                          <a:r>
                            <a:rPr lang="es-MX" dirty="0" smtClean="0"/>
                            <a:t>Vanessa</a:t>
                          </a:r>
                          <a:endParaRPr lang="es-MX" dirty="0"/>
                        </a:p>
                      </a:txBody>
                      <a:tcPr anchor="ctr"/>
                    </a:tc>
                    <a:tc>
                      <a:txBody>
                        <a:bodyPr/>
                        <a:lstStyle/>
                        <a:p>
                          <a:pPr algn="ctr"/>
                          <a:r>
                            <a:rPr lang="es-MX" dirty="0" smtClean="0"/>
                            <a:t>86+97+110=293</a:t>
                          </a:r>
                          <a:endParaRPr lang="es-MX" dirty="0"/>
                        </a:p>
                      </a:txBody>
                      <a:tcPr anchor="ctr"/>
                    </a:tc>
                    <a:tc>
                      <a:txBody>
                        <a:bodyPr/>
                        <a:lstStyle/>
                        <a:p>
                          <a:pPr algn="ctr"/>
                          <a:r>
                            <a:rPr lang="es-MX" dirty="0" smtClean="0"/>
                            <a:t>7</a:t>
                          </a:r>
                          <a:endParaRPr lang="es-MX" dirty="0"/>
                        </a:p>
                      </a:txBody>
                      <a:tcPr anchor="ctr"/>
                    </a:tc>
                  </a:tr>
                </a:tbl>
              </a:graphicData>
            </a:graphic>
          </p:graphicFrame>
        </mc:Fallback>
      </mc:AlternateContent>
      <p:graphicFrame>
        <p:nvGraphicFramePr>
          <p:cNvPr id="6" name="Table 5"/>
          <p:cNvGraphicFramePr>
            <a:graphicFrameLocks noGrp="1"/>
          </p:cNvGraphicFramePr>
          <p:nvPr>
            <p:extLst>
              <p:ext uri="{D42A27DB-BD31-4B8C-83A1-F6EECF244321}">
                <p14:modId xmlns:p14="http://schemas.microsoft.com/office/powerpoint/2010/main" val="1895010416"/>
              </p:ext>
            </p:extLst>
          </p:nvPr>
        </p:nvGraphicFramePr>
        <p:xfrm>
          <a:off x="7765216" y="2276872"/>
          <a:ext cx="936104" cy="3291840"/>
        </p:xfrm>
        <a:graphic>
          <a:graphicData uri="http://schemas.openxmlformats.org/drawingml/2006/table">
            <a:tbl>
              <a:tblPr firstRow="1" bandRow="1">
                <a:tableStyleId>{22838BEF-8BB2-4498-84A7-C5851F593DF1}</a:tableStyleId>
              </a:tblPr>
              <a:tblGrid>
                <a:gridCol w="936104"/>
              </a:tblGrid>
              <a:tr h="330836">
                <a:tc>
                  <a:txBody>
                    <a:bodyPr/>
                    <a:lstStyle/>
                    <a:p>
                      <a:endParaRPr lang="es-MX" dirty="0"/>
                    </a:p>
                  </a:txBody>
                  <a:tcPr/>
                </a:tc>
              </a:tr>
              <a:tr h="330836">
                <a:tc>
                  <a:txBody>
                    <a:bodyPr/>
                    <a:lstStyle/>
                    <a:p>
                      <a:r>
                        <a:rPr lang="es-MX" dirty="0" smtClean="0"/>
                        <a:t>Paco</a:t>
                      </a:r>
                      <a:endParaRPr lang="es-MX" dirty="0"/>
                    </a:p>
                  </a:txBody>
                  <a:tcPr/>
                </a:tc>
              </a:tr>
              <a:tr h="330836">
                <a:tc>
                  <a:txBody>
                    <a:bodyPr/>
                    <a:lstStyle/>
                    <a:p>
                      <a:endParaRPr lang="es-MX" dirty="0"/>
                    </a:p>
                  </a:txBody>
                  <a:tcPr/>
                </a:tc>
              </a:tr>
              <a:tr h="330836">
                <a:tc>
                  <a:txBody>
                    <a:bodyPr/>
                    <a:lstStyle/>
                    <a:p>
                      <a:endParaRPr lang="es-MX" dirty="0"/>
                    </a:p>
                  </a:txBody>
                  <a:tcPr/>
                </a:tc>
              </a:tr>
              <a:tr h="330836">
                <a:tc>
                  <a:txBody>
                    <a:bodyPr/>
                    <a:lstStyle/>
                    <a:p>
                      <a:endParaRPr lang="es-MX"/>
                    </a:p>
                  </a:txBody>
                  <a:tcPr/>
                </a:tc>
              </a:tr>
              <a:tr h="330836">
                <a:tc>
                  <a:txBody>
                    <a:bodyPr/>
                    <a:lstStyle/>
                    <a:p>
                      <a:endParaRPr lang="es-MX"/>
                    </a:p>
                  </a:txBody>
                  <a:tcPr/>
                </a:tc>
              </a:tr>
              <a:tr h="330836">
                <a:tc>
                  <a:txBody>
                    <a:bodyPr/>
                    <a:lstStyle/>
                    <a:p>
                      <a:endParaRPr lang="es-MX"/>
                    </a:p>
                  </a:txBody>
                  <a:tcPr/>
                </a:tc>
              </a:tr>
              <a:tr h="330836">
                <a:tc>
                  <a:txBody>
                    <a:bodyPr/>
                    <a:lstStyle/>
                    <a:p>
                      <a:r>
                        <a:rPr lang="es-MX" dirty="0" smtClean="0"/>
                        <a:t>Vanessa</a:t>
                      </a:r>
                      <a:endParaRPr lang="es-MX" dirty="0"/>
                    </a:p>
                  </a:txBody>
                  <a:tcPr/>
                </a:tc>
              </a:tr>
              <a:tr h="330836">
                <a:tc>
                  <a:txBody>
                    <a:bodyPr/>
                    <a:lstStyle/>
                    <a:p>
                      <a:r>
                        <a:rPr lang="es-MX" dirty="0" smtClean="0"/>
                        <a:t>Ana</a:t>
                      </a:r>
                      <a:endParaRPr lang="es-MX"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22139906"/>
              </p:ext>
            </p:extLst>
          </p:nvPr>
        </p:nvGraphicFramePr>
        <p:xfrm>
          <a:off x="7308304" y="2276872"/>
          <a:ext cx="432048" cy="3291840"/>
        </p:xfrm>
        <a:graphic>
          <a:graphicData uri="http://schemas.openxmlformats.org/drawingml/2006/table">
            <a:tbl>
              <a:tblPr firstRow="1" bandRow="1">
                <a:tableStyleId>{2D5ABB26-0587-4C30-8999-92F81FD0307C}</a:tableStyleId>
              </a:tblPr>
              <a:tblGrid>
                <a:gridCol w="432048"/>
              </a:tblGrid>
              <a:tr h="330836">
                <a:tc>
                  <a:txBody>
                    <a:bodyPr/>
                    <a:lstStyle/>
                    <a:p>
                      <a:r>
                        <a:rPr lang="es-MX" dirty="0" smtClean="0"/>
                        <a:t>0</a:t>
                      </a:r>
                    </a:p>
                  </a:txBody>
                  <a:tcPr/>
                </a:tc>
              </a:tr>
              <a:tr h="330836">
                <a:tc>
                  <a:txBody>
                    <a:bodyPr/>
                    <a:lstStyle/>
                    <a:p>
                      <a:r>
                        <a:rPr lang="es-MX" dirty="0" smtClean="0"/>
                        <a:t>1</a:t>
                      </a:r>
                      <a:endParaRPr lang="es-MX" dirty="0"/>
                    </a:p>
                  </a:txBody>
                  <a:tcPr/>
                </a:tc>
              </a:tr>
              <a:tr h="330836">
                <a:tc>
                  <a:txBody>
                    <a:bodyPr/>
                    <a:lstStyle/>
                    <a:p>
                      <a:r>
                        <a:rPr lang="es-MX" dirty="0" smtClean="0"/>
                        <a:t>2</a:t>
                      </a:r>
                      <a:endParaRPr lang="es-MX" dirty="0"/>
                    </a:p>
                  </a:txBody>
                  <a:tcPr/>
                </a:tc>
              </a:tr>
              <a:tr h="330836">
                <a:tc>
                  <a:txBody>
                    <a:bodyPr/>
                    <a:lstStyle/>
                    <a:p>
                      <a:r>
                        <a:rPr lang="es-MX" dirty="0" smtClean="0"/>
                        <a:t>3</a:t>
                      </a:r>
                      <a:endParaRPr lang="es-MX" dirty="0"/>
                    </a:p>
                  </a:txBody>
                  <a:tcPr/>
                </a:tc>
              </a:tr>
              <a:tr h="330836">
                <a:tc>
                  <a:txBody>
                    <a:bodyPr/>
                    <a:lstStyle/>
                    <a:p>
                      <a:r>
                        <a:rPr lang="es-MX" dirty="0" smtClean="0"/>
                        <a:t>4</a:t>
                      </a:r>
                      <a:endParaRPr lang="es-MX" dirty="0"/>
                    </a:p>
                  </a:txBody>
                  <a:tcPr/>
                </a:tc>
              </a:tr>
              <a:tr h="330836">
                <a:tc>
                  <a:txBody>
                    <a:bodyPr/>
                    <a:lstStyle/>
                    <a:p>
                      <a:r>
                        <a:rPr lang="es-MX" dirty="0" smtClean="0"/>
                        <a:t>5</a:t>
                      </a:r>
                      <a:endParaRPr lang="es-MX" dirty="0"/>
                    </a:p>
                  </a:txBody>
                  <a:tcPr/>
                </a:tc>
              </a:tr>
              <a:tr h="330836">
                <a:tc>
                  <a:txBody>
                    <a:bodyPr/>
                    <a:lstStyle/>
                    <a:p>
                      <a:r>
                        <a:rPr lang="es-MX" dirty="0" smtClean="0"/>
                        <a:t>6</a:t>
                      </a:r>
                      <a:endParaRPr lang="es-MX" dirty="0"/>
                    </a:p>
                  </a:txBody>
                  <a:tcPr/>
                </a:tc>
              </a:tr>
              <a:tr h="330836">
                <a:tc>
                  <a:txBody>
                    <a:bodyPr/>
                    <a:lstStyle/>
                    <a:p>
                      <a:r>
                        <a:rPr lang="es-MX" dirty="0" smtClean="0"/>
                        <a:t>7</a:t>
                      </a:r>
                      <a:endParaRPr lang="es-MX" dirty="0"/>
                    </a:p>
                  </a:txBody>
                  <a:tcPr/>
                </a:tc>
              </a:tr>
              <a:tr h="330836">
                <a:tc>
                  <a:txBody>
                    <a:bodyPr/>
                    <a:lstStyle/>
                    <a:p>
                      <a:r>
                        <a:rPr lang="es-MX" dirty="0" smtClean="0"/>
                        <a:t>8</a:t>
                      </a:r>
                      <a:endParaRPr lang="es-MX" dirty="0"/>
                    </a:p>
                  </a:txBody>
                  <a:tcPr/>
                </a:tc>
              </a:tr>
            </a:tbl>
          </a:graphicData>
        </a:graphic>
      </p:graphicFrame>
      <p:sp>
        <p:nvSpPr>
          <p:cNvPr id="8" name="Bent Arrow 7"/>
          <p:cNvSpPr/>
          <p:nvPr/>
        </p:nvSpPr>
        <p:spPr>
          <a:xfrm flipV="1">
            <a:off x="5580112" y="4149080"/>
            <a:ext cx="1224136" cy="10081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3432383341"/>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4638"/>
            <a:ext cx="7344816" cy="5770106"/>
          </a:xfrm>
        </p:spPr>
      </p:pic>
      <p:sp>
        <p:nvSpPr>
          <p:cNvPr id="5" name="Title 1"/>
          <p:cNvSpPr txBox="1">
            <a:spLocks/>
          </p:cNvSpPr>
          <p:nvPr/>
        </p:nvSpPr>
        <p:spPr>
          <a:xfrm>
            <a:off x="467544"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mtClean="0"/>
              <a:t>Ejemplo</a:t>
            </a:r>
            <a:endParaRPr lang="es-MX" dirty="0"/>
          </a:p>
        </p:txBody>
      </p:sp>
    </p:spTree>
    <p:extLst>
      <p:ext uri="{BB962C8B-B14F-4D97-AF65-F5344CB8AC3E}">
        <p14:creationId xmlns:p14="http://schemas.microsoft.com/office/powerpoint/2010/main" val="3987421498"/>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Recuperación de Información </a:t>
            </a:r>
            <a:endParaRPr lang="es-MX" dirty="0"/>
          </a:p>
        </p:txBody>
      </p:sp>
      <p:sp>
        <p:nvSpPr>
          <p:cNvPr id="3" name="Content Placeholder 2"/>
          <p:cNvSpPr>
            <a:spLocks noGrp="1"/>
          </p:cNvSpPr>
          <p:nvPr>
            <p:ph idx="1"/>
          </p:nvPr>
        </p:nvSpPr>
        <p:spPr>
          <a:xfrm>
            <a:off x="457200" y="1268760"/>
            <a:ext cx="8229600" cy="4857403"/>
          </a:xfrm>
        </p:spPr>
        <p:txBody>
          <a:bodyPr>
            <a:normAutofit/>
          </a:bodyPr>
          <a:lstStyle/>
          <a:p>
            <a:pPr lvl="1"/>
            <a:r>
              <a:rPr lang="es-MX" dirty="0"/>
              <a:t>En la recuperación de la información es de suma importancia la manera en que se almacena la información, tal que esta pueda ser buscada y recuperada eficientemente. </a:t>
            </a:r>
            <a:endParaRPr lang="es-MX" dirty="0" smtClean="0"/>
          </a:p>
          <a:p>
            <a:pPr lvl="1"/>
            <a:r>
              <a:rPr lang="es-MX" dirty="0" smtClean="0"/>
              <a:t>Formalizando: </a:t>
            </a:r>
            <a:r>
              <a:rPr lang="es-MX" dirty="0"/>
              <a:t>dado un conjunto R de registros cuya estructura consiste de una clave identificadora 'k' e información relevante I, ¿cómo debe organizarse R para que la recuperación de un registro </a:t>
            </a:r>
            <a:r>
              <a:rPr lang="es-MX" dirty="0" err="1"/>
              <a:t>Ri</a:t>
            </a:r>
            <a:r>
              <a:rPr lang="es-MX" dirty="0"/>
              <a:t> a través de su clave </a:t>
            </a:r>
            <a:r>
              <a:rPr lang="es-MX" dirty="0" err="1" smtClean="0"/>
              <a:t>Rk</a:t>
            </a:r>
            <a:r>
              <a:rPr lang="es-MX" dirty="0" smtClean="0"/>
              <a:t> </a:t>
            </a:r>
            <a:r>
              <a:rPr lang="es-MX" dirty="0"/>
              <a:t>requiera el mínimo tiempo posible? </a:t>
            </a:r>
            <a:endParaRPr lang="es-MX" dirty="0" smtClean="0"/>
          </a:p>
        </p:txBody>
      </p:sp>
    </p:spTree>
    <p:extLst>
      <p:ext uri="{BB962C8B-B14F-4D97-AF65-F5344CB8AC3E}">
        <p14:creationId xmlns:p14="http://schemas.microsoft.com/office/powerpoint/2010/main" val="2614864101"/>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Cálculo de direcciones en disco</a:t>
            </a:r>
            <a:endParaRPr lang="es-MX" dirty="0"/>
          </a:p>
        </p:txBody>
      </p:sp>
      <p:pic>
        <p:nvPicPr>
          <p:cNvPr id="3076" name="Picture 4" descr="http://3.bp.blogspot.com/-ZhLheFN4ML4/T_seEGxE-BI/AAAAAAAAAEg/9HVrt5xVsQM/s1600/Hash1.jpg"/>
          <p:cNvPicPr>
            <a:picLocks noChangeAspect="1" noChangeArrowheads="1"/>
          </p:cNvPicPr>
          <p:nvPr/>
        </p:nvPicPr>
        <p:blipFill rotWithShape="1">
          <a:blip r:embed="rId2">
            <a:extLst>
              <a:ext uri="{28A0092B-C50C-407E-A947-70E740481C1C}">
                <a14:useLocalDpi xmlns:a14="http://schemas.microsoft.com/office/drawing/2010/main" val="0"/>
              </a:ext>
            </a:extLst>
          </a:blip>
          <a:srcRect b="6819"/>
          <a:stretch/>
        </p:blipFill>
        <p:spPr bwMode="auto">
          <a:xfrm>
            <a:off x="611560" y="1389296"/>
            <a:ext cx="7221374" cy="492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556886"/>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926976"/>
          </a:xfrm>
        </p:spPr>
        <p:txBody>
          <a:bodyPr/>
          <a:lstStyle/>
          <a:p>
            <a:r>
              <a:rPr lang="es-MX" dirty="0" smtClean="0"/>
              <a:t>Colisiones</a:t>
            </a:r>
            <a:endParaRPr lang="es-MX" dirty="0"/>
          </a:p>
        </p:txBody>
      </p:sp>
      <p:sp>
        <p:nvSpPr>
          <p:cNvPr id="3" name="Content Placeholder 2"/>
          <p:cNvSpPr>
            <a:spLocks noGrp="1"/>
          </p:cNvSpPr>
          <p:nvPr>
            <p:ph idx="1"/>
          </p:nvPr>
        </p:nvSpPr>
        <p:spPr>
          <a:xfrm>
            <a:off x="457200" y="836713"/>
            <a:ext cx="8435280" cy="3312367"/>
          </a:xfrm>
        </p:spPr>
        <p:txBody>
          <a:bodyPr>
            <a:normAutofit/>
          </a:bodyPr>
          <a:lstStyle/>
          <a:p>
            <a:r>
              <a:rPr lang="es-MX" dirty="0" smtClean="0"/>
              <a:t>La calidad de una función de hash se determina por el número de colisiones que genera.</a:t>
            </a:r>
          </a:p>
          <a:p>
            <a:r>
              <a:rPr lang="es-MX" dirty="0" smtClean="0"/>
              <a:t>Una función que no tiene colisiones se llama “</a:t>
            </a:r>
            <a:r>
              <a:rPr lang="es-MX" dirty="0" err="1" smtClean="0"/>
              <a:t>Hashing</a:t>
            </a:r>
            <a:r>
              <a:rPr lang="es-MX" dirty="0" smtClean="0"/>
              <a:t> perfecto” o “directo”.</a:t>
            </a:r>
          </a:p>
          <a:p>
            <a:r>
              <a:rPr lang="es-MX" dirty="0" smtClean="0"/>
              <a:t>Una colisión es cuando diferentes claves resultan en el mismo valor de hash.</a:t>
            </a:r>
            <a:endParaRPr lang="es-MX"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p:cNvGraphicFramePr>
              <p:nvPr>
                <p:extLst>
                  <p:ext uri="{D42A27DB-BD31-4B8C-83A1-F6EECF244321}">
                    <p14:modId xmlns:p14="http://schemas.microsoft.com/office/powerpoint/2010/main" val="3742432292"/>
                  </p:ext>
                </p:extLst>
              </p:nvPr>
            </p:nvGraphicFramePr>
            <p:xfrm>
              <a:off x="1403648" y="4077072"/>
              <a:ext cx="6172200" cy="2491472"/>
            </p:xfrm>
            <a:graphic>
              <a:graphicData uri="http://schemas.openxmlformats.org/drawingml/2006/table">
                <a:tbl>
                  <a:tblPr firstRow="1" bandRow="1">
                    <a:tableStyleId>{5C22544A-7EE6-4342-B048-85BDC9FD1C3A}</a:tableStyleId>
                  </a:tblPr>
                  <a:tblGrid>
                    <a:gridCol w="2057400"/>
                    <a:gridCol w="2057400"/>
                    <a:gridCol w="2057400"/>
                  </a:tblGrid>
                  <a:tr h="1008112">
                    <a:tc>
                      <a:txBody>
                        <a:bodyPr/>
                        <a:lstStyle/>
                        <a:p>
                          <a:pPr algn="ctr"/>
                          <a:r>
                            <a:rPr lang="es-MX" dirty="0" smtClean="0"/>
                            <a:t>k</a:t>
                          </a:r>
                          <a:endParaRPr lang="es-MX"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s-MX" i="1" smtClean="0">
                                        <a:latin typeface="Cambria Math" panose="02040503050406030204" pitchFamily="18" charset="0"/>
                                      </a:rPr>
                                    </m:ctrlPr>
                                  </m:naryPr>
                                  <m:sub>
                                    <m:r>
                                      <m:rPr>
                                        <m:brk m:alnAt="23"/>
                                      </m:rPr>
                                      <a:rPr lang="es-MX" b="0" i="1" smtClean="0">
                                        <a:latin typeface="Cambria Math" panose="02040503050406030204" pitchFamily="18" charset="0"/>
                                      </a:rPr>
                                      <m:t>𝑖</m:t>
                                    </m:r>
                                    <m:r>
                                      <a:rPr lang="es-MX" b="0" i="1" smtClean="0">
                                        <a:latin typeface="Cambria Math" panose="02040503050406030204" pitchFamily="18" charset="0"/>
                                      </a:rPr>
                                      <m:t>=1</m:t>
                                    </m:r>
                                  </m:sub>
                                  <m:sup>
                                    <m:r>
                                      <a:rPr lang="es-MX" b="0" i="1" smtClean="0">
                                        <a:latin typeface="Cambria Math" panose="02040503050406030204" pitchFamily="18" charset="0"/>
                                      </a:rPr>
                                      <m:t>3</m:t>
                                    </m:r>
                                  </m:sup>
                                  <m:e>
                                    <m:r>
                                      <a:rPr lang="es-MX" b="0" i="1" smtClean="0">
                                        <a:latin typeface="Cambria Math" panose="02040503050406030204" pitchFamily="18" charset="0"/>
                                      </a:rPr>
                                      <m:t>𝐴𝑆𝐶𝐼𝐼</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𝑘</m:t>
                                        </m:r>
                                      </m:e>
                                      <m:sub>
                                        <m:r>
                                          <a:rPr lang="es-MX" b="0" i="1" smtClean="0">
                                            <a:latin typeface="Cambria Math" panose="02040503050406030204" pitchFamily="18" charset="0"/>
                                          </a:rPr>
                                          <m:t>𝑖</m:t>
                                        </m:r>
                                      </m:sub>
                                    </m:sSub>
                                    <m:r>
                                      <a:rPr lang="es-MX" b="0" i="1" smtClean="0">
                                        <a:latin typeface="Cambria Math" panose="02040503050406030204" pitchFamily="18" charset="0"/>
                                      </a:rPr>
                                      <m:t>)</m:t>
                                    </m:r>
                                  </m:e>
                                </m:nary>
                              </m:oMath>
                            </m:oMathPara>
                          </a14:m>
                          <a:endParaRPr lang="es-MX" dirty="0"/>
                        </a:p>
                      </a:txBody>
                      <a:tcPr anchor="ctr"/>
                    </a:tc>
                    <a:tc>
                      <a:txBody>
                        <a:bodyPr/>
                        <a:lstStyle/>
                        <a:p>
                          <a:pPr algn="ctr"/>
                          <a:r>
                            <a:rPr lang="es-MX" dirty="0" err="1" smtClean="0"/>
                            <a:t>mod</a:t>
                          </a:r>
                          <a:r>
                            <a:rPr lang="es-MX" dirty="0" smtClean="0"/>
                            <a:t> 11</a:t>
                          </a:r>
                          <a:endParaRPr lang="es-MX" dirty="0"/>
                        </a:p>
                      </a:txBody>
                      <a:tcPr anchor="ctr"/>
                    </a:tc>
                  </a:tr>
                  <a:tr h="370840">
                    <a:tc>
                      <a:txBody>
                        <a:bodyPr/>
                        <a:lstStyle/>
                        <a:p>
                          <a:pPr algn="ctr"/>
                          <a:r>
                            <a:rPr lang="es-MX" dirty="0" smtClean="0"/>
                            <a:t>Ana</a:t>
                          </a:r>
                          <a:endParaRPr lang="es-MX" dirty="0"/>
                        </a:p>
                      </a:txBody>
                      <a:tcPr anchor="ctr"/>
                    </a:tc>
                    <a:tc>
                      <a:txBody>
                        <a:bodyPr/>
                        <a:lstStyle/>
                        <a:p>
                          <a:pPr algn="ctr"/>
                          <a:r>
                            <a:rPr lang="es-MX" dirty="0" smtClean="0"/>
                            <a:t>65+110+97=272</a:t>
                          </a:r>
                          <a:endParaRPr lang="es-MX" dirty="0"/>
                        </a:p>
                      </a:txBody>
                      <a:tcPr anchor="ctr"/>
                    </a:tc>
                    <a:tc>
                      <a:txBody>
                        <a:bodyPr/>
                        <a:lstStyle/>
                        <a:p>
                          <a:pPr algn="ctr"/>
                          <a:r>
                            <a:rPr lang="es-MX" b="1" dirty="0" smtClean="0">
                              <a:solidFill>
                                <a:srgbClr val="FF0000"/>
                              </a:solidFill>
                            </a:rPr>
                            <a:t>8</a:t>
                          </a:r>
                          <a:endParaRPr lang="es-MX" b="1" dirty="0">
                            <a:solidFill>
                              <a:srgbClr val="FF0000"/>
                            </a:solidFill>
                          </a:endParaRPr>
                        </a:p>
                      </a:txBody>
                      <a:tcPr anchor="ctr"/>
                    </a:tc>
                  </a:tr>
                  <a:tr h="370840">
                    <a:tc>
                      <a:txBody>
                        <a:bodyPr/>
                        <a:lstStyle/>
                        <a:p>
                          <a:pPr algn="ctr"/>
                          <a:r>
                            <a:rPr lang="es-MX" dirty="0" smtClean="0"/>
                            <a:t>Paco</a:t>
                          </a:r>
                          <a:endParaRPr lang="es-MX" dirty="0"/>
                        </a:p>
                      </a:txBody>
                      <a:tcPr anchor="ctr"/>
                    </a:tc>
                    <a:tc>
                      <a:txBody>
                        <a:bodyPr/>
                        <a:lstStyle/>
                        <a:p>
                          <a:pPr algn="ctr"/>
                          <a:r>
                            <a:rPr lang="es-MX" dirty="0" smtClean="0"/>
                            <a:t>80+97+99=276</a:t>
                          </a:r>
                          <a:endParaRPr lang="es-MX" dirty="0"/>
                        </a:p>
                      </a:txBody>
                      <a:tcPr anchor="ctr"/>
                    </a:tc>
                    <a:tc>
                      <a:txBody>
                        <a:bodyPr/>
                        <a:lstStyle/>
                        <a:p>
                          <a:pPr algn="ctr"/>
                          <a:r>
                            <a:rPr lang="es-MX" dirty="0" smtClean="0"/>
                            <a:t>1</a:t>
                          </a:r>
                          <a:endParaRPr lang="es-MX" dirty="0"/>
                        </a:p>
                      </a:txBody>
                      <a:tcPr anchor="ctr"/>
                    </a:tc>
                  </a:tr>
                  <a:tr h="370840">
                    <a:tc>
                      <a:txBody>
                        <a:bodyPr/>
                        <a:lstStyle/>
                        <a:p>
                          <a:pPr algn="ctr"/>
                          <a:r>
                            <a:rPr lang="es-MX" dirty="0" smtClean="0"/>
                            <a:t>Tito</a:t>
                          </a:r>
                          <a:endParaRPr lang="es-MX" dirty="0"/>
                        </a:p>
                      </a:txBody>
                      <a:tcPr anchor="ctr"/>
                    </a:tc>
                    <a:tc>
                      <a:txBody>
                        <a:bodyPr/>
                        <a:lstStyle/>
                        <a:p>
                          <a:pPr algn="ctr"/>
                          <a:r>
                            <a:rPr lang="es-MX" dirty="0" smtClean="0"/>
                            <a:t>84+105+116=305</a:t>
                          </a:r>
                          <a:endParaRPr lang="es-MX" dirty="0"/>
                        </a:p>
                      </a:txBody>
                      <a:tcPr anchor="ctr"/>
                    </a:tc>
                    <a:tc>
                      <a:txBody>
                        <a:bodyPr/>
                        <a:lstStyle/>
                        <a:p>
                          <a:pPr algn="ctr"/>
                          <a:r>
                            <a:rPr lang="es-MX" b="1" dirty="0" smtClean="0">
                              <a:solidFill>
                                <a:srgbClr val="FF0000"/>
                              </a:solidFill>
                            </a:rPr>
                            <a:t>8</a:t>
                          </a:r>
                          <a:endParaRPr lang="es-MX" b="1" dirty="0">
                            <a:solidFill>
                              <a:srgbClr val="FF0000"/>
                            </a:solidFill>
                          </a:endParaRPr>
                        </a:p>
                      </a:txBody>
                      <a:tcPr anchor="ctr"/>
                    </a:tc>
                  </a:tr>
                  <a:tr h="370840">
                    <a:tc>
                      <a:txBody>
                        <a:bodyPr/>
                        <a:lstStyle/>
                        <a:p>
                          <a:pPr algn="ctr"/>
                          <a:r>
                            <a:rPr lang="es-MX" dirty="0" smtClean="0"/>
                            <a:t>Vanessa</a:t>
                          </a:r>
                          <a:endParaRPr lang="es-MX" dirty="0"/>
                        </a:p>
                      </a:txBody>
                      <a:tcPr anchor="ctr"/>
                    </a:tc>
                    <a:tc>
                      <a:txBody>
                        <a:bodyPr/>
                        <a:lstStyle/>
                        <a:p>
                          <a:pPr algn="ctr"/>
                          <a:r>
                            <a:rPr lang="es-MX" dirty="0" smtClean="0"/>
                            <a:t>86+97+110=293</a:t>
                          </a:r>
                          <a:endParaRPr lang="es-MX" dirty="0"/>
                        </a:p>
                      </a:txBody>
                      <a:tcPr anchor="ctr"/>
                    </a:tc>
                    <a:tc>
                      <a:txBody>
                        <a:bodyPr/>
                        <a:lstStyle/>
                        <a:p>
                          <a:pPr algn="ctr"/>
                          <a:r>
                            <a:rPr lang="es-MX" dirty="0" smtClean="0"/>
                            <a:t>7</a:t>
                          </a:r>
                          <a:endParaRPr lang="es-MX" dirty="0"/>
                        </a:p>
                      </a:txBody>
                      <a:tcPr anchor="ctr"/>
                    </a:tc>
                  </a:tr>
                </a:tbl>
              </a:graphicData>
            </a:graphic>
          </p:graphicFrame>
        </mc:Choice>
        <mc:Fallback xmlns="">
          <p:graphicFrame>
            <p:nvGraphicFramePr>
              <p:cNvPr id="4" name="Content Placeholder 3"/>
              <p:cNvGraphicFramePr>
                <a:graphicFrameLocks/>
              </p:cNvGraphicFramePr>
              <p:nvPr>
                <p:extLst>
                  <p:ext uri="{D42A27DB-BD31-4B8C-83A1-F6EECF244321}">
                    <p14:modId xmlns:p14="http://schemas.microsoft.com/office/powerpoint/2010/main" val="3742432292"/>
                  </p:ext>
                </p:extLst>
              </p:nvPr>
            </p:nvGraphicFramePr>
            <p:xfrm>
              <a:off x="1403648" y="4077072"/>
              <a:ext cx="6172200" cy="2491472"/>
            </p:xfrm>
            <a:graphic>
              <a:graphicData uri="http://schemas.openxmlformats.org/drawingml/2006/table">
                <a:tbl>
                  <a:tblPr firstRow="1" bandRow="1">
                    <a:tableStyleId>{5C22544A-7EE6-4342-B048-85BDC9FD1C3A}</a:tableStyleId>
                  </a:tblPr>
                  <a:tblGrid>
                    <a:gridCol w="2057400"/>
                    <a:gridCol w="2057400"/>
                    <a:gridCol w="2057400"/>
                  </a:tblGrid>
                  <a:tr h="1008112">
                    <a:tc>
                      <a:txBody>
                        <a:bodyPr/>
                        <a:lstStyle/>
                        <a:p>
                          <a:pPr algn="ctr"/>
                          <a:r>
                            <a:rPr lang="es-MX" dirty="0" smtClean="0"/>
                            <a:t>k</a:t>
                          </a:r>
                          <a:endParaRPr lang="es-MX" dirty="0"/>
                        </a:p>
                      </a:txBody>
                      <a:tcPr anchor="ctr"/>
                    </a:tc>
                    <a:tc>
                      <a:txBody>
                        <a:bodyPr/>
                        <a:lstStyle/>
                        <a:p>
                          <a:endParaRPr lang="es-MX"/>
                        </a:p>
                      </a:txBody>
                      <a:tcPr anchor="ctr">
                        <a:blipFill rotWithShape="0">
                          <a:blip r:embed="rId2"/>
                          <a:stretch>
                            <a:fillRect l="-100593" t="-602" r="-101484" b="-156024"/>
                          </a:stretch>
                        </a:blipFill>
                      </a:tcPr>
                    </a:tc>
                    <a:tc>
                      <a:txBody>
                        <a:bodyPr/>
                        <a:lstStyle/>
                        <a:p>
                          <a:pPr algn="ctr"/>
                          <a:r>
                            <a:rPr lang="es-MX" dirty="0" err="1" smtClean="0"/>
                            <a:t>mod</a:t>
                          </a:r>
                          <a:r>
                            <a:rPr lang="es-MX" dirty="0" smtClean="0"/>
                            <a:t> 11</a:t>
                          </a:r>
                          <a:endParaRPr lang="es-MX" dirty="0"/>
                        </a:p>
                      </a:txBody>
                      <a:tcPr anchor="ctr"/>
                    </a:tc>
                  </a:tr>
                  <a:tr h="370840">
                    <a:tc>
                      <a:txBody>
                        <a:bodyPr/>
                        <a:lstStyle/>
                        <a:p>
                          <a:pPr algn="ctr"/>
                          <a:r>
                            <a:rPr lang="es-MX" dirty="0" smtClean="0"/>
                            <a:t>Ana</a:t>
                          </a:r>
                          <a:endParaRPr lang="es-MX" dirty="0"/>
                        </a:p>
                      </a:txBody>
                      <a:tcPr anchor="ctr"/>
                    </a:tc>
                    <a:tc>
                      <a:txBody>
                        <a:bodyPr/>
                        <a:lstStyle/>
                        <a:p>
                          <a:pPr algn="ctr"/>
                          <a:r>
                            <a:rPr lang="es-MX" dirty="0" smtClean="0"/>
                            <a:t>65+110+97=272</a:t>
                          </a:r>
                          <a:endParaRPr lang="es-MX" dirty="0"/>
                        </a:p>
                      </a:txBody>
                      <a:tcPr anchor="ctr"/>
                    </a:tc>
                    <a:tc>
                      <a:txBody>
                        <a:bodyPr/>
                        <a:lstStyle/>
                        <a:p>
                          <a:pPr algn="ctr"/>
                          <a:r>
                            <a:rPr lang="es-MX" b="1" dirty="0" smtClean="0">
                              <a:solidFill>
                                <a:srgbClr val="FF0000"/>
                              </a:solidFill>
                            </a:rPr>
                            <a:t>8</a:t>
                          </a:r>
                          <a:endParaRPr lang="es-MX" b="1" dirty="0">
                            <a:solidFill>
                              <a:srgbClr val="FF0000"/>
                            </a:solidFill>
                          </a:endParaRPr>
                        </a:p>
                      </a:txBody>
                      <a:tcPr anchor="ctr"/>
                    </a:tc>
                  </a:tr>
                  <a:tr h="370840">
                    <a:tc>
                      <a:txBody>
                        <a:bodyPr/>
                        <a:lstStyle/>
                        <a:p>
                          <a:pPr algn="ctr"/>
                          <a:r>
                            <a:rPr lang="es-MX" dirty="0" smtClean="0"/>
                            <a:t>Paco</a:t>
                          </a:r>
                          <a:endParaRPr lang="es-MX" dirty="0"/>
                        </a:p>
                      </a:txBody>
                      <a:tcPr anchor="ctr"/>
                    </a:tc>
                    <a:tc>
                      <a:txBody>
                        <a:bodyPr/>
                        <a:lstStyle/>
                        <a:p>
                          <a:pPr algn="ctr"/>
                          <a:r>
                            <a:rPr lang="es-MX" dirty="0" smtClean="0"/>
                            <a:t>80+97+99=276</a:t>
                          </a:r>
                          <a:endParaRPr lang="es-MX" dirty="0"/>
                        </a:p>
                      </a:txBody>
                      <a:tcPr anchor="ctr"/>
                    </a:tc>
                    <a:tc>
                      <a:txBody>
                        <a:bodyPr/>
                        <a:lstStyle/>
                        <a:p>
                          <a:pPr algn="ctr"/>
                          <a:r>
                            <a:rPr lang="es-MX" dirty="0" smtClean="0"/>
                            <a:t>1</a:t>
                          </a:r>
                          <a:endParaRPr lang="es-MX" dirty="0"/>
                        </a:p>
                      </a:txBody>
                      <a:tcPr anchor="ctr"/>
                    </a:tc>
                  </a:tr>
                  <a:tr h="370840">
                    <a:tc>
                      <a:txBody>
                        <a:bodyPr/>
                        <a:lstStyle/>
                        <a:p>
                          <a:pPr algn="ctr"/>
                          <a:r>
                            <a:rPr lang="es-MX" dirty="0" smtClean="0"/>
                            <a:t>Tito</a:t>
                          </a:r>
                          <a:endParaRPr lang="es-MX" dirty="0"/>
                        </a:p>
                      </a:txBody>
                      <a:tcPr anchor="ctr"/>
                    </a:tc>
                    <a:tc>
                      <a:txBody>
                        <a:bodyPr/>
                        <a:lstStyle/>
                        <a:p>
                          <a:pPr algn="ctr"/>
                          <a:r>
                            <a:rPr lang="es-MX" dirty="0" smtClean="0"/>
                            <a:t>84+105+116=305</a:t>
                          </a:r>
                          <a:endParaRPr lang="es-MX" dirty="0"/>
                        </a:p>
                      </a:txBody>
                      <a:tcPr anchor="ctr"/>
                    </a:tc>
                    <a:tc>
                      <a:txBody>
                        <a:bodyPr/>
                        <a:lstStyle/>
                        <a:p>
                          <a:pPr algn="ctr"/>
                          <a:r>
                            <a:rPr lang="es-MX" b="1" dirty="0" smtClean="0">
                              <a:solidFill>
                                <a:srgbClr val="FF0000"/>
                              </a:solidFill>
                            </a:rPr>
                            <a:t>8</a:t>
                          </a:r>
                          <a:endParaRPr lang="es-MX" b="1" dirty="0">
                            <a:solidFill>
                              <a:srgbClr val="FF0000"/>
                            </a:solidFill>
                          </a:endParaRPr>
                        </a:p>
                      </a:txBody>
                      <a:tcPr anchor="ctr"/>
                    </a:tc>
                  </a:tr>
                  <a:tr h="370840">
                    <a:tc>
                      <a:txBody>
                        <a:bodyPr/>
                        <a:lstStyle/>
                        <a:p>
                          <a:pPr algn="ctr"/>
                          <a:r>
                            <a:rPr lang="es-MX" dirty="0" smtClean="0"/>
                            <a:t>Vanessa</a:t>
                          </a:r>
                          <a:endParaRPr lang="es-MX" dirty="0"/>
                        </a:p>
                      </a:txBody>
                      <a:tcPr anchor="ctr"/>
                    </a:tc>
                    <a:tc>
                      <a:txBody>
                        <a:bodyPr/>
                        <a:lstStyle/>
                        <a:p>
                          <a:pPr algn="ctr"/>
                          <a:r>
                            <a:rPr lang="es-MX" dirty="0" smtClean="0"/>
                            <a:t>86+97+110=293</a:t>
                          </a:r>
                          <a:endParaRPr lang="es-MX" dirty="0"/>
                        </a:p>
                      </a:txBody>
                      <a:tcPr anchor="ctr"/>
                    </a:tc>
                    <a:tc>
                      <a:txBody>
                        <a:bodyPr/>
                        <a:lstStyle/>
                        <a:p>
                          <a:pPr algn="ctr"/>
                          <a:r>
                            <a:rPr lang="es-MX" dirty="0" smtClean="0"/>
                            <a:t>7</a:t>
                          </a:r>
                          <a:endParaRPr lang="es-MX" dirty="0"/>
                        </a:p>
                      </a:txBody>
                      <a:tcPr anchor="ctr"/>
                    </a:tc>
                  </a:tr>
                </a:tbl>
              </a:graphicData>
            </a:graphic>
          </p:graphicFrame>
        </mc:Fallback>
      </mc:AlternateContent>
    </p:spTree>
    <p:extLst>
      <p:ext uri="{BB962C8B-B14F-4D97-AF65-F5344CB8AC3E}">
        <p14:creationId xmlns:p14="http://schemas.microsoft.com/office/powerpoint/2010/main" val="1384533898"/>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55776" y="4653136"/>
            <a:ext cx="4680520" cy="80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p:cNvSpPr>
            <a:spLocks noGrp="1"/>
          </p:cNvSpPr>
          <p:nvPr>
            <p:ph type="title"/>
          </p:nvPr>
        </p:nvSpPr>
        <p:spPr/>
        <p:txBody>
          <a:bodyPr/>
          <a:lstStyle/>
          <a:p>
            <a:r>
              <a:rPr lang="es-MX" dirty="0" err="1" smtClean="0"/>
              <a:t>Hashing</a:t>
            </a:r>
            <a:r>
              <a:rPr lang="es-MX" dirty="0" smtClean="0"/>
              <a:t>: Probabilidad de colisiones</a:t>
            </a:r>
            <a:endParaRPr lang="es-MX" dirty="0"/>
          </a:p>
        </p:txBody>
      </p:sp>
      <p:sp>
        <p:nvSpPr>
          <p:cNvPr id="4" name="Right Arrow 3"/>
          <p:cNvSpPr/>
          <p:nvPr/>
        </p:nvSpPr>
        <p:spPr>
          <a:xfrm>
            <a:off x="2555776" y="5454450"/>
            <a:ext cx="4320480" cy="792088"/>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 de claves con valores de hash de 32 bits </a:t>
            </a:r>
            <a:endParaRPr lang="es-MX" dirty="0"/>
          </a:p>
        </p:txBody>
      </p:sp>
      <p:sp>
        <p:nvSpPr>
          <p:cNvPr id="6" name="Rectangle 5"/>
          <p:cNvSpPr/>
          <p:nvPr/>
        </p:nvSpPr>
        <p:spPr>
          <a:xfrm>
            <a:off x="1763688" y="1700808"/>
            <a:ext cx="288032" cy="266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Down Arrow 6"/>
          <p:cNvSpPr/>
          <p:nvPr/>
        </p:nvSpPr>
        <p:spPr>
          <a:xfrm flipV="1">
            <a:off x="728815" y="1431574"/>
            <a:ext cx="653244" cy="3451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s-MX" dirty="0" smtClean="0"/>
              <a:t>Probabilidad de colisión</a:t>
            </a:r>
            <a:endParaRPr lang="es-MX" dirty="0"/>
          </a:p>
        </p:txBody>
      </p:sp>
      <p:pic>
        <p:nvPicPr>
          <p:cNvPr id="2050" name="Picture 2" descr="http://eclipsesource.com/blogs/wp-content/uploads/2012/09/hashcode-collis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366568"/>
            <a:ext cx="6552728" cy="416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42237"/>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smtClean="0"/>
              <a:t>Resolución de colisiones</a:t>
            </a:r>
            <a:endParaRPr lang="es-MX" dirty="0"/>
          </a:p>
        </p:txBody>
      </p:sp>
      <p:sp>
        <p:nvSpPr>
          <p:cNvPr id="3" name="Content Placeholder 2"/>
          <p:cNvSpPr>
            <a:spLocks noGrp="1"/>
          </p:cNvSpPr>
          <p:nvPr>
            <p:ph idx="1"/>
          </p:nvPr>
        </p:nvSpPr>
        <p:spPr/>
        <p:txBody>
          <a:bodyPr/>
          <a:lstStyle/>
          <a:p>
            <a:r>
              <a:rPr lang="es-MX" dirty="0" smtClean="0"/>
              <a:t>Las colisiones </a:t>
            </a:r>
            <a:r>
              <a:rPr lang="es-MX" dirty="0"/>
              <a:t>se pueden manejar de varias </a:t>
            </a:r>
            <a:r>
              <a:rPr lang="es-MX" dirty="0" smtClean="0"/>
              <a:t>formas, las mas populares son:</a:t>
            </a:r>
          </a:p>
          <a:p>
            <a:r>
              <a:rPr lang="es-MX" dirty="0" err="1" smtClean="0"/>
              <a:t>Hashing</a:t>
            </a:r>
            <a:r>
              <a:rPr lang="es-MX" dirty="0" smtClean="0"/>
              <a:t> abierto (encadenamiento directo)</a:t>
            </a:r>
          </a:p>
          <a:p>
            <a:r>
              <a:rPr lang="es-MX" dirty="0" err="1" smtClean="0"/>
              <a:t>Hashing</a:t>
            </a:r>
            <a:r>
              <a:rPr lang="es-MX" dirty="0" smtClean="0"/>
              <a:t> cerrado</a:t>
            </a:r>
          </a:p>
          <a:p>
            <a:endParaRPr lang="es-MX" dirty="0" smtClean="0"/>
          </a:p>
          <a:p>
            <a:endParaRPr lang="es-MX" dirty="0"/>
          </a:p>
        </p:txBody>
      </p:sp>
    </p:spTree>
    <p:extLst>
      <p:ext uri="{BB962C8B-B14F-4D97-AF65-F5344CB8AC3E}">
        <p14:creationId xmlns:p14="http://schemas.microsoft.com/office/powerpoint/2010/main" val="1372665709"/>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b="1" dirty="0" err="1"/>
              <a:t>Hashing</a:t>
            </a:r>
            <a:r>
              <a:rPr lang="es-MX" b="1" dirty="0"/>
              <a:t> abierto (encadenamiento directo</a:t>
            </a:r>
            <a:r>
              <a:rPr lang="es-MX" b="1" dirty="0" smtClean="0"/>
              <a:t>)</a:t>
            </a:r>
            <a:endParaRPr lang="es-MX" b="1" dirty="0"/>
          </a:p>
        </p:txBody>
      </p:sp>
      <p:sp>
        <p:nvSpPr>
          <p:cNvPr id="3" name="Content Placeholder 2"/>
          <p:cNvSpPr>
            <a:spLocks noGrp="1"/>
          </p:cNvSpPr>
          <p:nvPr>
            <p:ph idx="1"/>
          </p:nvPr>
        </p:nvSpPr>
        <p:spPr/>
        <p:txBody>
          <a:bodyPr>
            <a:normAutofit fontScale="92500"/>
          </a:bodyPr>
          <a:lstStyle/>
          <a:p>
            <a:r>
              <a:rPr lang="es-AR" dirty="0"/>
              <a:t>La forma mas sencilla de resolver las colisiones es simplemente crear para cada dirección de la tabla, una lista </a:t>
            </a:r>
            <a:r>
              <a:rPr lang="es-AR" dirty="0" smtClean="0"/>
              <a:t>ligada </a:t>
            </a:r>
            <a:r>
              <a:rPr lang="es-AR" dirty="0"/>
              <a:t>de todos los elementos cuyas llaves mapean al mismo índice.</a:t>
            </a:r>
            <a:endParaRPr lang="es-MX" dirty="0"/>
          </a:p>
          <a:p>
            <a:r>
              <a:rPr lang="es-AR" dirty="0"/>
              <a:t>Las listas pueden dejarse desordenadas o bien mantenerlas ordenadas. </a:t>
            </a:r>
            <a:endParaRPr lang="es-AR" dirty="0" smtClean="0"/>
          </a:p>
          <a:p>
            <a:r>
              <a:rPr lang="es-AR" dirty="0" smtClean="0"/>
              <a:t>Lo </a:t>
            </a:r>
            <a:r>
              <a:rPr lang="es-AR" dirty="0"/>
              <a:t>mas frecuente es usar listas desordenadas porque es mas fácil de implementar ,  y es mas </a:t>
            </a:r>
            <a:r>
              <a:rPr lang="es-AR" dirty="0" smtClean="0"/>
              <a:t>eficiente.</a:t>
            </a:r>
            <a:endParaRPr lang="es-MX" dirty="0"/>
          </a:p>
        </p:txBody>
      </p:sp>
    </p:spTree>
    <p:extLst>
      <p:ext uri="{BB962C8B-B14F-4D97-AF65-F5344CB8AC3E}">
        <p14:creationId xmlns:p14="http://schemas.microsoft.com/office/powerpoint/2010/main" val="3594366745"/>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644" y="274638"/>
            <a:ext cx="5630712" cy="5851525"/>
          </a:xfrm>
        </p:spPr>
      </p:pic>
    </p:spTree>
    <p:extLst>
      <p:ext uri="{BB962C8B-B14F-4D97-AF65-F5344CB8AC3E}">
        <p14:creationId xmlns:p14="http://schemas.microsoft.com/office/powerpoint/2010/main" val="2367709740"/>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052736"/>
            <a:ext cx="4613932" cy="2494742"/>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166" y="3356992"/>
            <a:ext cx="3699459" cy="2189981"/>
          </a:xfrm>
          <a:prstGeom prst="rect">
            <a:avLst/>
          </a:prstGeom>
        </p:spPr>
      </p:pic>
    </p:spTree>
    <p:extLst>
      <p:ext uri="{BB962C8B-B14F-4D97-AF65-F5344CB8AC3E}">
        <p14:creationId xmlns:p14="http://schemas.microsoft.com/office/powerpoint/2010/main" val="2907018324"/>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b="1" dirty="0" err="1"/>
              <a:t>Hashing</a:t>
            </a:r>
            <a:r>
              <a:rPr lang="es-AR" b="1" dirty="0"/>
              <a:t> </a:t>
            </a:r>
            <a:r>
              <a:rPr lang="es-AR" b="1" dirty="0" smtClean="0"/>
              <a:t>Cerrado</a:t>
            </a:r>
            <a:r>
              <a:rPr lang="es-AR" b="1" dirty="0"/>
              <a:t> </a:t>
            </a:r>
            <a:r>
              <a:rPr lang="es-AR" b="1" dirty="0" smtClean="0"/>
              <a:t>(direccionamiento abierto)</a:t>
            </a:r>
            <a:endParaRPr lang="es-MX" b="1" dirty="0"/>
          </a:p>
        </p:txBody>
      </p:sp>
      <p:sp>
        <p:nvSpPr>
          <p:cNvPr id="3" name="Content Placeholder 2"/>
          <p:cNvSpPr>
            <a:spLocks noGrp="1"/>
          </p:cNvSpPr>
          <p:nvPr>
            <p:ph idx="1"/>
          </p:nvPr>
        </p:nvSpPr>
        <p:spPr/>
        <p:txBody>
          <a:bodyPr>
            <a:normAutofit lnSpcReduction="10000"/>
          </a:bodyPr>
          <a:lstStyle/>
          <a:p>
            <a:r>
              <a:rPr lang="es-AR" dirty="0"/>
              <a:t>Si tenemos la posibilidad de predecir con suficiente precisión la cantidad de elementos que van a ser ingresados en la tabla hash, y tenemos suficiente memoria contigua disponible para guardar todas las claves con lugar de sobra, entonces ya no vale la pena usar una estructura de datos secundaria (las listas) como en </a:t>
            </a:r>
            <a:r>
              <a:rPr lang="es-AR" dirty="0" err="1"/>
              <a:t>Hashing</a:t>
            </a:r>
            <a:r>
              <a:rPr lang="es-AR" dirty="0"/>
              <a:t> Abierto.</a:t>
            </a:r>
            <a:endParaRPr lang="es-MX" dirty="0"/>
          </a:p>
          <a:p>
            <a:r>
              <a:rPr lang="es-MX" dirty="0" smtClean="0"/>
              <a:t>Se usa una tabla más grande</a:t>
            </a:r>
            <a:endParaRPr lang="es-MX" dirty="0"/>
          </a:p>
        </p:txBody>
      </p:sp>
    </p:spTree>
    <p:extLst>
      <p:ext uri="{BB962C8B-B14F-4D97-AF65-F5344CB8AC3E}">
        <p14:creationId xmlns:p14="http://schemas.microsoft.com/office/powerpoint/2010/main" val="1947121273"/>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33489"/>
          <a:stretch/>
        </p:blipFill>
        <p:spPr>
          <a:xfrm>
            <a:off x="1253840" y="295074"/>
            <a:ext cx="6636320" cy="5890666"/>
          </a:xfrm>
        </p:spPr>
      </p:pic>
    </p:spTree>
    <p:extLst>
      <p:ext uri="{BB962C8B-B14F-4D97-AF65-F5344CB8AC3E}">
        <p14:creationId xmlns:p14="http://schemas.microsoft.com/office/powerpoint/2010/main" val="3300730765"/>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6574"/>
          <a:stretch/>
        </p:blipFill>
        <p:spPr>
          <a:xfrm>
            <a:off x="457200" y="1700808"/>
            <a:ext cx="8544270" cy="3811562"/>
          </a:xfrm>
        </p:spPr>
      </p:pic>
    </p:spTree>
    <p:extLst>
      <p:ext uri="{BB962C8B-B14F-4D97-AF65-F5344CB8AC3E}">
        <p14:creationId xmlns:p14="http://schemas.microsoft.com/office/powerpoint/2010/main" val="3433900778"/>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Uso de claves</a:t>
            </a:r>
            <a:endParaRPr lang="es-MX" dirty="0"/>
          </a:p>
        </p:txBody>
      </p:sp>
      <p:sp>
        <p:nvSpPr>
          <p:cNvPr id="3" name="Content Placeholder 2"/>
          <p:cNvSpPr>
            <a:spLocks noGrp="1"/>
          </p:cNvSpPr>
          <p:nvPr>
            <p:ph idx="1"/>
          </p:nvPr>
        </p:nvSpPr>
        <p:spPr>
          <a:xfrm>
            <a:off x="457200" y="1196752"/>
            <a:ext cx="8435280" cy="5400600"/>
          </a:xfrm>
        </p:spPr>
        <p:txBody>
          <a:bodyPr>
            <a:normAutofit lnSpcReduction="10000"/>
          </a:bodyPr>
          <a:lstStyle/>
          <a:p>
            <a:pPr lvl="1"/>
            <a:r>
              <a:rPr lang="es-MX" dirty="0"/>
              <a:t>La clave es útil para diversas operaciones, como: </a:t>
            </a:r>
            <a:endParaRPr lang="es-MX" dirty="0" smtClean="0"/>
          </a:p>
          <a:p>
            <a:pPr lvl="2"/>
            <a:r>
              <a:rPr lang="es-MX" dirty="0" smtClean="0"/>
              <a:t>inserción</a:t>
            </a:r>
            <a:r>
              <a:rPr lang="es-MX" dirty="0"/>
              <a:t>, </a:t>
            </a:r>
            <a:endParaRPr lang="es-MX" dirty="0" smtClean="0"/>
          </a:p>
          <a:p>
            <a:pPr lvl="2"/>
            <a:r>
              <a:rPr lang="es-MX" dirty="0" smtClean="0"/>
              <a:t>eliminación </a:t>
            </a:r>
            <a:r>
              <a:rPr lang="es-MX" dirty="0"/>
              <a:t>y </a:t>
            </a:r>
            <a:endParaRPr lang="es-MX" dirty="0" smtClean="0"/>
          </a:p>
          <a:p>
            <a:pPr lvl="2"/>
            <a:r>
              <a:rPr lang="es-MX" dirty="0" smtClean="0"/>
              <a:t>recuperación </a:t>
            </a:r>
            <a:r>
              <a:rPr lang="es-MX" dirty="0"/>
              <a:t>de los registros. </a:t>
            </a:r>
          </a:p>
          <a:p>
            <a:pPr lvl="1"/>
            <a:r>
              <a:rPr lang="es-MX" dirty="0"/>
              <a:t>La optimización de cualquiera de estas operaciones causa en la mayoría de los casos un conflicto con el funcionamiento óptimo de </a:t>
            </a:r>
            <a:r>
              <a:rPr lang="es-MX" dirty="0" smtClean="0"/>
              <a:t>otra, o </a:t>
            </a:r>
            <a:r>
              <a:rPr lang="es-MX" dirty="0"/>
              <a:t>con la minimización del espacio de almacenamiento. </a:t>
            </a:r>
            <a:endParaRPr lang="es-MX" dirty="0" smtClean="0"/>
          </a:p>
          <a:p>
            <a:pPr lvl="1"/>
            <a:r>
              <a:rPr lang="es-MX" dirty="0" smtClean="0"/>
              <a:t>Por ejemplo: </a:t>
            </a:r>
            <a:r>
              <a:rPr lang="es-MX" dirty="0"/>
              <a:t>la recuperación de los datos en una lista ordenada puede ser eficiente, sin embargo las operaciones para mantenerla ordenada a pesar de las altas y las bajas son complicadas y lentas</a:t>
            </a:r>
            <a:r>
              <a:rPr lang="es-MX" dirty="0" smtClean="0"/>
              <a:t>.</a:t>
            </a:r>
            <a:endParaRPr lang="es-MX" dirty="0"/>
          </a:p>
        </p:txBody>
      </p:sp>
    </p:spTree>
    <p:extLst>
      <p:ext uri="{BB962C8B-B14F-4D97-AF65-F5344CB8AC3E}">
        <p14:creationId xmlns:p14="http://schemas.microsoft.com/office/powerpoint/2010/main" val="3846743178"/>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578" y="2060849"/>
            <a:ext cx="7579846" cy="3630050"/>
          </a:xfrm>
        </p:spPr>
      </p:pic>
    </p:spTree>
    <p:extLst>
      <p:ext uri="{BB962C8B-B14F-4D97-AF65-F5344CB8AC3E}">
        <p14:creationId xmlns:p14="http://schemas.microsoft.com/office/powerpoint/2010/main" val="283722874"/>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940" y="1628800"/>
            <a:ext cx="8405162" cy="3168352"/>
          </a:xfrm>
        </p:spPr>
      </p:pic>
    </p:spTree>
    <p:extLst>
      <p:ext uri="{BB962C8B-B14F-4D97-AF65-F5344CB8AC3E}">
        <p14:creationId xmlns:p14="http://schemas.microsoft.com/office/powerpoint/2010/main" val="1816241378"/>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b="1" dirty="0" smtClean="0"/>
              <a:t>Re-</a:t>
            </a:r>
            <a:r>
              <a:rPr lang="es-AR" b="1" dirty="0" err="1" smtClean="0"/>
              <a:t>Hashing</a:t>
            </a:r>
            <a:endParaRPr lang="es-MX" dirty="0"/>
          </a:p>
        </p:txBody>
      </p:sp>
      <p:sp>
        <p:nvSpPr>
          <p:cNvPr id="3" name="Content Placeholder 2"/>
          <p:cNvSpPr>
            <a:spLocks noGrp="1"/>
          </p:cNvSpPr>
          <p:nvPr>
            <p:ph idx="1"/>
          </p:nvPr>
        </p:nvSpPr>
        <p:spPr/>
        <p:txBody>
          <a:bodyPr>
            <a:normAutofit fontScale="77500" lnSpcReduction="20000"/>
          </a:bodyPr>
          <a:lstStyle/>
          <a:p>
            <a:r>
              <a:rPr lang="es-AR" dirty="0" smtClean="0"/>
              <a:t>Cuando </a:t>
            </a:r>
            <a:r>
              <a:rPr lang="es-AR" dirty="0"/>
              <a:t>las tablas se llenan demasiado, el tiempo de ejecución de algunas operaciones </a:t>
            </a:r>
            <a:r>
              <a:rPr lang="es-AR" dirty="0" smtClean="0"/>
              <a:t>se vuelve muy </a:t>
            </a:r>
            <a:r>
              <a:rPr lang="es-AR" dirty="0"/>
              <a:t>largo. </a:t>
            </a:r>
            <a:endParaRPr lang="es-AR" dirty="0" smtClean="0"/>
          </a:p>
          <a:p>
            <a:r>
              <a:rPr lang="es-AR" dirty="0" smtClean="0"/>
              <a:t>Una </a:t>
            </a:r>
            <a:r>
              <a:rPr lang="es-AR" dirty="0"/>
              <a:t>solución es crear otra tabla que sea el doble de grande (con una nueva función hash asociada) y procesar la tabla hash </a:t>
            </a:r>
            <a:r>
              <a:rPr lang="es-AR" dirty="0" smtClean="0"/>
              <a:t>original entera</a:t>
            </a:r>
            <a:r>
              <a:rPr lang="es-AR" dirty="0"/>
              <a:t>, </a:t>
            </a:r>
            <a:r>
              <a:rPr lang="es-AR" dirty="0" smtClean="0"/>
              <a:t>calculando el </a:t>
            </a:r>
            <a:r>
              <a:rPr lang="es-AR" dirty="0"/>
              <a:t>nuevo valor hash para </a:t>
            </a:r>
            <a:r>
              <a:rPr lang="es-AR" dirty="0" smtClean="0"/>
              <a:t>cada elemento </a:t>
            </a:r>
            <a:r>
              <a:rPr lang="es-AR" dirty="0"/>
              <a:t>e insertarlo en la nueva tabla</a:t>
            </a:r>
            <a:r>
              <a:rPr lang="es-AR" dirty="0" smtClean="0"/>
              <a:t>.</a:t>
            </a:r>
            <a:endParaRPr lang="es-MX" dirty="0"/>
          </a:p>
          <a:p>
            <a:r>
              <a:rPr lang="es-AR" dirty="0"/>
              <a:t>Esta operación completa es lo que denominamos Re-</a:t>
            </a:r>
            <a:r>
              <a:rPr lang="es-AR" dirty="0" err="1"/>
              <a:t>Hashing</a:t>
            </a:r>
            <a:r>
              <a:rPr lang="es-AR" dirty="0"/>
              <a:t>. </a:t>
            </a:r>
            <a:endParaRPr lang="es-AR" dirty="0" smtClean="0"/>
          </a:p>
          <a:p>
            <a:r>
              <a:rPr lang="es-AR" dirty="0" smtClean="0"/>
              <a:t>Obviamente </a:t>
            </a:r>
            <a:r>
              <a:rPr lang="es-AR" dirty="0"/>
              <a:t>es una operación muy costosa (orden N), pero dado que no va a pasar muy frecuentemente, no esta nada mal y su efecto va a pasar prácticamente desapercibido. </a:t>
            </a:r>
            <a:endParaRPr lang="es-MX" dirty="0"/>
          </a:p>
        </p:txBody>
      </p:sp>
    </p:spTree>
    <p:extLst>
      <p:ext uri="{BB962C8B-B14F-4D97-AF65-F5344CB8AC3E}">
        <p14:creationId xmlns:p14="http://schemas.microsoft.com/office/powerpoint/2010/main" val="3281012087"/>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err="1" smtClean="0"/>
              <a:t>Hashing</a:t>
            </a:r>
            <a:endParaRPr lang="es-MX" dirty="0"/>
          </a:p>
        </p:txBody>
      </p:sp>
      <p:sp>
        <p:nvSpPr>
          <p:cNvPr id="3" name="Content Placeholder 2"/>
          <p:cNvSpPr>
            <a:spLocks noGrp="1"/>
          </p:cNvSpPr>
          <p:nvPr>
            <p:ph idx="1"/>
          </p:nvPr>
        </p:nvSpPr>
        <p:spPr/>
        <p:txBody>
          <a:bodyPr/>
          <a:lstStyle/>
          <a:p>
            <a:r>
              <a:rPr lang="es-MX" dirty="0">
                <a:hlinkClick r:id="rId2"/>
              </a:rPr>
              <a:t>https://</a:t>
            </a:r>
            <a:r>
              <a:rPr lang="es-MX" dirty="0" smtClean="0">
                <a:hlinkClick r:id="rId2"/>
              </a:rPr>
              <a:t>code.google.com/p/guava-libraries/wiki/HashingExplained</a:t>
            </a:r>
            <a:endParaRPr lang="es-MX" dirty="0" smtClean="0"/>
          </a:p>
          <a:p>
            <a:endParaRPr lang="es-MX" dirty="0"/>
          </a:p>
        </p:txBody>
      </p:sp>
    </p:spTree>
    <p:extLst>
      <p:ext uri="{BB962C8B-B14F-4D97-AF65-F5344CB8AC3E}">
        <p14:creationId xmlns:p14="http://schemas.microsoft.com/office/powerpoint/2010/main" val="1660322800"/>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Búsqueda en </a:t>
            </a:r>
            <a:r>
              <a:rPr lang="es-MX" smtClean="0"/>
              <a:t>árboles</a:t>
            </a:r>
            <a:endParaRPr lang="es-MX"/>
          </a:p>
        </p:txBody>
      </p:sp>
      <p:sp>
        <p:nvSpPr>
          <p:cNvPr id="3" name="Content Placeholder 2"/>
          <p:cNvSpPr>
            <a:spLocks noGrp="1"/>
          </p:cNvSpPr>
          <p:nvPr>
            <p:ph idx="1"/>
          </p:nvPr>
        </p:nvSpPr>
        <p:spPr/>
        <p:txBody>
          <a:bodyPr/>
          <a:lstStyle/>
          <a:p>
            <a:r>
              <a:rPr lang="es-MX" dirty="0" smtClean="0"/>
              <a:t>La búsqueda en árboles binarios se basa en que todo lo que sea menor a la clave del nodo se encuentra en su subárbol izquierdo y lo que sea mayor en el subárbol derecho.</a:t>
            </a:r>
          </a:p>
          <a:p>
            <a:r>
              <a:rPr lang="es-MX" dirty="0" smtClean="0"/>
              <a:t>Con cada comparación, el espacio de búsqueda es dividido, descartando una mitad, ahorrando así tiempo de búsqueda.</a:t>
            </a:r>
            <a:endParaRPr lang="es-MX" dirty="0"/>
          </a:p>
        </p:txBody>
      </p:sp>
    </p:spTree>
    <p:extLst>
      <p:ext uri="{BB962C8B-B14F-4D97-AF65-F5344CB8AC3E}">
        <p14:creationId xmlns:p14="http://schemas.microsoft.com/office/powerpoint/2010/main" val="3232459314"/>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Árboles B</a:t>
            </a:r>
            <a:endParaRPr lang="es-MX" dirty="0"/>
          </a:p>
        </p:txBody>
      </p:sp>
      <p:sp>
        <p:nvSpPr>
          <p:cNvPr id="3" name="Content Placeholder 2"/>
          <p:cNvSpPr>
            <a:spLocks noGrp="1"/>
          </p:cNvSpPr>
          <p:nvPr>
            <p:ph idx="1"/>
          </p:nvPr>
        </p:nvSpPr>
        <p:spPr/>
        <p:txBody>
          <a:bodyPr/>
          <a:lstStyle/>
          <a:p>
            <a:r>
              <a:rPr lang="es-MX" dirty="0" smtClean="0"/>
              <a:t>La búsqueda en un árbol B se divide en 2 partes: la búsqueda dentro de la página y el navegar a páginas hijas.</a:t>
            </a:r>
          </a:p>
          <a:p>
            <a:r>
              <a:rPr lang="es-MX" dirty="0" smtClean="0"/>
              <a:t>Al contener muchos datos, el número de comparaciones se puede optimizar (ej. Búsqueda binaria) y los árboles no son tan profundos en comparación a los árboles binarios.</a:t>
            </a:r>
            <a:endParaRPr lang="es-MX" dirty="0"/>
          </a:p>
        </p:txBody>
      </p:sp>
    </p:spTree>
    <p:extLst>
      <p:ext uri="{BB962C8B-B14F-4D97-AF65-F5344CB8AC3E}">
        <p14:creationId xmlns:p14="http://schemas.microsoft.com/office/powerpoint/2010/main" val="3715395450"/>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Á</a:t>
            </a:r>
            <a:r>
              <a:rPr lang="es-MX" dirty="0" smtClean="0"/>
              <a:t>rboles B+</a:t>
            </a:r>
            <a:endParaRPr lang="es-MX" dirty="0"/>
          </a:p>
        </p:txBody>
      </p:sp>
      <p:sp>
        <p:nvSpPr>
          <p:cNvPr id="3" name="Content Placeholder 2"/>
          <p:cNvSpPr>
            <a:spLocks noGrp="1"/>
          </p:cNvSpPr>
          <p:nvPr>
            <p:ph idx="1"/>
          </p:nvPr>
        </p:nvSpPr>
        <p:spPr/>
        <p:txBody>
          <a:bodyPr>
            <a:normAutofit fontScale="92500" lnSpcReduction="10000"/>
          </a:bodyPr>
          <a:lstStyle/>
          <a:p>
            <a:r>
              <a:rPr lang="es-MX" dirty="0" smtClean="0"/>
              <a:t>Los árboles B+ combinan la eficiencia de una árbol B con el acceso secuencial de una lista ligada.</a:t>
            </a:r>
          </a:p>
          <a:p>
            <a:r>
              <a:rPr lang="es-MX" dirty="0" smtClean="0"/>
              <a:t>En un árbol B se optimiza la búsqueda de una clave, pero se complica el recuperar el contenido de todo el árbol.</a:t>
            </a:r>
          </a:p>
          <a:p>
            <a:r>
              <a:rPr lang="es-MX" dirty="0" smtClean="0"/>
              <a:t>Un árbol B+ tiene todos los datos en las hojas, las cuales también están ligadas entre sí como si fueran una lista ligada.</a:t>
            </a:r>
          </a:p>
          <a:p>
            <a:r>
              <a:rPr lang="es-MX" dirty="0" smtClean="0"/>
              <a:t>El resto del árbol contiene solamente índices.</a:t>
            </a:r>
          </a:p>
          <a:p>
            <a:endParaRPr lang="es-MX" dirty="0"/>
          </a:p>
        </p:txBody>
      </p:sp>
    </p:spTree>
    <p:extLst>
      <p:ext uri="{BB962C8B-B14F-4D97-AF65-F5344CB8AC3E}">
        <p14:creationId xmlns:p14="http://schemas.microsoft.com/office/powerpoint/2010/main" val="1407629823"/>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Selección de la técnica apropiada</a:t>
            </a:r>
            <a:endParaRPr lang="es-MX" dirty="0"/>
          </a:p>
        </p:txBody>
      </p:sp>
      <p:sp>
        <p:nvSpPr>
          <p:cNvPr id="3" name="Content Placeholder 2"/>
          <p:cNvSpPr>
            <a:spLocks noGrp="1"/>
          </p:cNvSpPr>
          <p:nvPr>
            <p:ph idx="1"/>
          </p:nvPr>
        </p:nvSpPr>
        <p:spPr>
          <a:xfrm>
            <a:off x="457200" y="1196752"/>
            <a:ext cx="8229600" cy="5256584"/>
          </a:xfrm>
        </p:spPr>
        <p:txBody>
          <a:bodyPr>
            <a:normAutofit fontScale="92500" lnSpcReduction="10000"/>
          </a:bodyPr>
          <a:lstStyle/>
          <a:p>
            <a:pPr lvl="1"/>
            <a:r>
              <a:rPr lang="es-MX" dirty="0"/>
              <a:t>De ahí que la selección de la técnica apropiada para almacenar información depende de las necesidades y prioridades de cada aplicación.</a:t>
            </a:r>
          </a:p>
          <a:p>
            <a:pPr lvl="1"/>
            <a:r>
              <a:rPr lang="es-MX" dirty="0" smtClean="0"/>
              <a:t>El dispositivo y espacio de </a:t>
            </a:r>
            <a:r>
              <a:rPr lang="es-MX" dirty="0"/>
              <a:t>almacenamiento, la estructura de almacenamiento y estrategia de búsqueda afectan la velocidad de recuperación y eficiencia del espacio de memoria. </a:t>
            </a:r>
          </a:p>
          <a:p>
            <a:pPr lvl="1"/>
            <a:r>
              <a:rPr lang="es-MX" dirty="0" smtClean="0"/>
              <a:t>Por </a:t>
            </a:r>
            <a:r>
              <a:rPr lang="es-MX" dirty="0"/>
              <a:t>ejemplo, si la información esta almacenada en memoria principal son importantes la minimización de uso de memoria, el número de comparaciones de claves y un algoritmo de búsqueda veloz. </a:t>
            </a:r>
            <a:endParaRPr lang="es-MX" dirty="0" smtClean="0"/>
          </a:p>
          <a:p>
            <a:pPr lvl="1"/>
            <a:r>
              <a:rPr lang="es-MX" dirty="0" smtClean="0"/>
              <a:t>Por </a:t>
            </a:r>
            <a:r>
              <a:rPr lang="es-MX" dirty="0"/>
              <a:t>otro lado, si la información esta en disco se debe minimizar el número de accesos a disco.</a:t>
            </a:r>
          </a:p>
          <a:p>
            <a:endParaRPr lang="es-MX" dirty="0"/>
          </a:p>
        </p:txBody>
      </p:sp>
    </p:spTree>
    <p:extLst>
      <p:ext uri="{BB962C8B-B14F-4D97-AF65-F5344CB8AC3E}">
        <p14:creationId xmlns:p14="http://schemas.microsoft.com/office/powerpoint/2010/main" val="4101616420"/>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143000"/>
          </a:xfrm>
        </p:spPr>
        <p:txBody>
          <a:bodyPr>
            <a:normAutofit fontScale="90000"/>
          </a:bodyPr>
          <a:lstStyle/>
          <a:p>
            <a:r>
              <a:rPr lang="es-MX" dirty="0" smtClean="0"/>
              <a:t>Clasificación de las estrategias de búsqueda:</a:t>
            </a:r>
            <a:endParaRPr lang="es-MX" dirty="0"/>
          </a:p>
        </p:txBody>
      </p:sp>
      <p:sp>
        <p:nvSpPr>
          <p:cNvPr id="3" name="Content Placeholder 2"/>
          <p:cNvSpPr>
            <a:spLocks noGrp="1"/>
          </p:cNvSpPr>
          <p:nvPr>
            <p:ph idx="1"/>
          </p:nvPr>
        </p:nvSpPr>
        <p:spPr>
          <a:xfrm>
            <a:off x="457200" y="2348880"/>
            <a:ext cx="8229600" cy="3777283"/>
          </a:xfrm>
        </p:spPr>
        <p:txBody>
          <a:bodyPr>
            <a:normAutofit/>
          </a:bodyPr>
          <a:lstStyle/>
          <a:p>
            <a:pPr lvl="1">
              <a:buFont typeface="Arial" panose="020B0604020202020204" pitchFamily="34" charset="0"/>
              <a:buChar char="•"/>
            </a:pPr>
            <a:r>
              <a:rPr lang="es-MX" sz="3200" dirty="0" smtClean="0"/>
              <a:t>Búsqueda Secuencial</a:t>
            </a:r>
            <a:endParaRPr lang="es-MX" sz="3200" dirty="0"/>
          </a:p>
          <a:p>
            <a:pPr lvl="1">
              <a:buFont typeface="Arial" panose="020B0604020202020204" pitchFamily="34" charset="0"/>
              <a:buChar char="•"/>
            </a:pPr>
            <a:r>
              <a:rPr lang="es-MX" sz="3200" dirty="0" err="1" smtClean="0"/>
              <a:t>Hashing</a:t>
            </a:r>
            <a:endParaRPr lang="es-MX" sz="3200" dirty="0"/>
          </a:p>
          <a:p>
            <a:pPr lvl="1">
              <a:buFont typeface="Arial" panose="020B0604020202020204" pitchFamily="34" charset="0"/>
              <a:buChar char="•"/>
            </a:pPr>
            <a:r>
              <a:rPr lang="es-MX" sz="3200" dirty="0" smtClean="0"/>
              <a:t>Búsqueda </a:t>
            </a:r>
            <a:r>
              <a:rPr lang="es-MX" sz="3200" dirty="0"/>
              <a:t>Binaria</a:t>
            </a:r>
          </a:p>
          <a:p>
            <a:pPr lvl="1">
              <a:buFont typeface="Arial" panose="020B0604020202020204" pitchFamily="34" charset="0"/>
              <a:buChar char="•"/>
            </a:pPr>
            <a:r>
              <a:rPr lang="es-MX" sz="3200" dirty="0" smtClean="0"/>
              <a:t>Búsqueda </a:t>
            </a:r>
            <a:r>
              <a:rPr lang="es-MX" sz="3200" dirty="0"/>
              <a:t>en Á</a:t>
            </a:r>
            <a:r>
              <a:rPr lang="es-MX" sz="3200" dirty="0" smtClean="0"/>
              <a:t>rboles</a:t>
            </a:r>
            <a:endParaRPr lang="es-MX"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936" y="2348880"/>
            <a:ext cx="2469260" cy="2499373"/>
          </a:xfrm>
          <a:prstGeom prst="rect">
            <a:avLst/>
          </a:prstGeom>
        </p:spPr>
      </p:pic>
    </p:spTree>
    <p:extLst>
      <p:ext uri="{BB962C8B-B14F-4D97-AF65-F5344CB8AC3E}">
        <p14:creationId xmlns:p14="http://schemas.microsoft.com/office/powerpoint/2010/main" val="639551384"/>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a:t>Búsqueda </a:t>
            </a:r>
            <a:r>
              <a:rPr lang="es-MX" dirty="0" smtClean="0"/>
              <a:t>secuencial</a:t>
            </a:r>
            <a:endParaRPr lang="es-MX" dirty="0"/>
          </a:p>
        </p:txBody>
      </p:sp>
      <p:sp>
        <p:nvSpPr>
          <p:cNvPr id="3" name="Content Placeholder 2"/>
          <p:cNvSpPr>
            <a:spLocks noGrp="1"/>
          </p:cNvSpPr>
          <p:nvPr>
            <p:ph idx="1"/>
          </p:nvPr>
        </p:nvSpPr>
        <p:spPr>
          <a:xfrm>
            <a:off x="457200" y="1417638"/>
            <a:ext cx="8229600" cy="4708525"/>
          </a:xfrm>
        </p:spPr>
        <p:txBody>
          <a:bodyPr>
            <a:normAutofit fontScale="77500" lnSpcReduction="20000"/>
          </a:bodyPr>
          <a:lstStyle/>
          <a:p>
            <a:pPr lvl="1"/>
            <a:r>
              <a:rPr lang="es-MX" dirty="0" smtClean="0"/>
              <a:t>Es el </a:t>
            </a:r>
            <a:r>
              <a:rPr lang="es-MX" dirty="0"/>
              <a:t>tipo de búsqueda más </a:t>
            </a:r>
            <a:r>
              <a:rPr lang="es-MX" dirty="0" smtClean="0"/>
              <a:t>sencilla.</a:t>
            </a:r>
          </a:p>
          <a:p>
            <a:pPr lvl="1"/>
            <a:r>
              <a:rPr lang="es-MX" dirty="0"/>
              <a:t>C</a:t>
            </a:r>
            <a:r>
              <a:rPr lang="es-MX" dirty="0" smtClean="0"/>
              <a:t>onsiste </a:t>
            </a:r>
            <a:r>
              <a:rPr lang="es-MX" dirty="0"/>
              <a:t>en recuperar claves en una lista o arreglo, una por una desde el principio de la estructura o archivo hasta encontrar la clave (búsqueda exitosa) o llegar hasta el final de la estructura sin encontrarla (búsqueda no exitosa) [</a:t>
            </a:r>
            <a:r>
              <a:rPr lang="es-MX" dirty="0" err="1"/>
              <a:t>Gonnet</a:t>
            </a:r>
            <a:r>
              <a:rPr lang="es-MX" dirty="0"/>
              <a:t> et al, 91][</a:t>
            </a:r>
            <a:r>
              <a:rPr lang="es-MX" dirty="0" err="1"/>
              <a:t>Knuth</a:t>
            </a:r>
            <a:r>
              <a:rPr lang="es-MX" dirty="0"/>
              <a:t>, 73].</a:t>
            </a:r>
          </a:p>
          <a:p>
            <a:pPr lvl="1"/>
            <a:r>
              <a:rPr lang="es-MX" b="1" i="1" dirty="0" smtClean="0"/>
              <a:t>Búsqueda primaria: </a:t>
            </a:r>
            <a:r>
              <a:rPr lang="es-MX" dirty="0" smtClean="0"/>
              <a:t>Es cuando </a:t>
            </a:r>
            <a:r>
              <a:rPr lang="es-MX" dirty="0"/>
              <a:t>búsqueda se detiene cuando encuentra la </a:t>
            </a:r>
            <a:r>
              <a:rPr lang="es-MX" dirty="0" smtClean="0"/>
              <a:t>primera ocurrencia de la clave (no </a:t>
            </a:r>
            <a:r>
              <a:rPr lang="es-MX" dirty="0"/>
              <a:t>tomará en cuenta varias ocurrencias de la misma </a:t>
            </a:r>
            <a:r>
              <a:rPr lang="es-MX" dirty="0" smtClean="0"/>
              <a:t>clave</a:t>
            </a:r>
            <a:r>
              <a:rPr lang="es-MX" dirty="0"/>
              <a:t>)</a:t>
            </a:r>
            <a:r>
              <a:rPr lang="es-MX" b="1" dirty="0" smtClean="0"/>
              <a:t>.</a:t>
            </a:r>
            <a:r>
              <a:rPr lang="es-MX" dirty="0" smtClean="0"/>
              <a:t> </a:t>
            </a:r>
          </a:p>
          <a:p>
            <a:pPr lvl="1"/>
            <a:r>
              <a:rPr lang="es-MX" dirty="0" smtClean="0"/>
              <a:t>El </a:t>
            </a:r>
            <a:r>
              <a:rPr lang="es-MX" dirty="0"/>
              <a:t>tiempo de búsqueda depende del número de comparaciones, sin embargo el tiempo promedio es de O(n/2), para todos los casos.</a:t>
            </a:r>
          </a:p>
          <a:p>
            <a:pPr lvl="1"/>
            <a:r>
              <a:rPr lang="es-MX" b="1" i="1" dirty="0" smtClean="0"/>
              <a:t>Búsqueda secundaria: </a:t>
            </a:r>
            <a:r>
              <a:rPr lang="es-MX" dirty="0" smtClean="0"/>
              <a:t>Cuando </a:t>
            </a:r>
            <a:r>
              <a:rPr lang="es-MX" dirty="0"/>
              <a:t>un algoritmo no se detiene con la primera ocurrencia de la clave que busca sino que recorre la estructura hasta el </a:t>
            </a:r>
            <a:r>
              <a:rPr lang="es-MX" dirty="0" smtClean="0"/>
              <a:t>final</a:t>
            </a:r>
            <a:r>
              <a:rPr lang="es-MX" b="1" dirty="0" smtClean="0"/>
              <a:t>.</a:t>
            </a:r>
            <a:r>
              <a:rPr lang="es-MX" dirty="0" smtClean="0"/>
              <a:t> </a:t>
            </a:r>
            <a:r>
              <a:rPr lang="es-MX" dirty="0"/>
              <a:t>Su tiempo promedio de ejecución es de O(n).</a:t>
            </a:r>
          </a:p>
          <a:p>
            <a:endParaRPr lang="es-MX" dirty="0"/>
          </a:p>
        </p:txBody>
      </p:sp>
    </p:spTree>
    <p:extLst>
      <p:ext uri="{BB962C8B-B14F-4D97-AF65-F5344CB8AC3E}">
        <p14:creationId xmlns:p14="http://schemas.microsoft.com/office/powerpoint/2010/main" val="3254264509"/>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Búsqueda Primaria</a:t>
            </a:r>
            <a:endParaRPr lang="es-MX" dirty="0"/>
          </a:p>
        </p:txBody>
      </p:sp>
      <p:pic>
        <p:nvPicPr>
          <p:cNvPr id="7" name="Picture 6"/>
          <p:cNvPicPr>
            <a:picLocks noChangeAspect="1"/>
          </p:cNvPicPr>
          <p:nvPr/>
        </p:nvPicPr>
        <p:blipFill>
          <a:blip r:embed="rId2"/>
          <a:stretch>
            <a:fillRect/>
          </a:stretch>
        </p:blipFill>
        <p:spPr>
          <a:xfrm>
            <a:off x="1835696" y="1420387"/>
            <a:ext cx="6147787" cy="4292851"/>
          </a:xfrm>
          <a:prstGeom prst="rect">
            <a:avLst/>
          </a:prstGeom>
        </p:spPr>
      </p:pic>
    </p:spTree>
    <p:extLst>
      <p:ext uri="{BB962C8B-B14F-4D97-AF65-F5344CB8AC3E}">
        <p14:creationId xmlns:p14="http://schemas.microsoft.com/office/powerpoint/2010/main" val="2478847299"/>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Búsqueda secundaria</a:t>
            </a:r>
            <a:endParaRPr lang="es-MX" dirty="0"/>
          </a:p>
        </p:txBody>
      </p:sp>
      <p:pic>
        <p:nvPicPr>
          <p:cNvPr id="4" name="Picture 3"/>
          <p:cNvPicPr>
            <a:picLocks noChangeAspect="1"/>
          </p:cNvPicPr>
          <p:nvPr/>
        </p:nvPicPr>
        <p:blipFill>
          <a:blip r:embed="rId2"/>
          <a:stretch>
            <a:fillRect/>
          </a:stretch>
        </p:blipFill>
        <p:spPr>
          <a:xfrm>
            <a:off x="1403648" y="1431900"/>
            <a:ext cx="6602685" cy="4320737"/>
          </a:xfrm>
          <a:prstGeom prst="rect">
            <a:avLst/>
          </a:prstGeom>
        </p:spPr>
      </p:pic>
    </p:spTree>
    <p:extLst>
      <p:ext uri="{BB962C8B-B14F-4D97-AF65-F5344CB8AC3E}">
        <p14:creationId xmlns:p14="http://schemas.microsoft.com/office/powerpoint/2010/main" val="2986942117"/>
      </p:ext>
    </p:extLst>
  </p:cSld>
  <p:clrMapOvr>
    <a:masterClrMapping/>
  </p:clrMapOvr>
  <mc:AlternateContent xmlns:mc="http://schemas.openxmlformats.org/markup-compatibility/2006" xmlns:p14="http://schemas.microsoft.com/office/powerpoint/2010/main">
    <mc:Choice Requires="p14">
      <p:transition spd="slow" p14:dur="2000" advClick="0" advTm="2000">
        <p14:honeycomb/>
      </p:transition>
    </mc:Choice>
    <mc:Fallback xmlns="">
      <p:transition spd="slow" advClick="0" advTm="2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TotalTime>
  <Words>2103</Words>
  <Application>Microsoft Office PowerPoint</Application>
  <PresentationFormat>On-screen Show (4:3)</PresentationFormat>
  <Paragraphs>194</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Comic Sans MS</vt:lpstr>
      <vt:lpstr>Microsoft Sans Serif</vt:lpstr>
      <vt:lpstr>Office Theme</vt:lpstr>
      <vt:lpstr>PowerPoint Presentation</vt:lpstr>
      <vt:lpstr>Métodos de recuperación de la información</vt:lpstr>
      <vt:lpstr>Recuperación de Información </vt:lpstr>
      <vt:lpstr>Uso de claves</vt:lpstr>
      <vt:lpstr>Selección de la técnica apropiada</vt:lpstr>
      <vt:lpstr>Clasificación de las estrategias de búsqueda:</vt:lpstr>
      <vt:lpstr>Búsqueda secuencial</vt:lpstr>
      <vt:lpstr>Búsqueda Primaria</vt:lpstr>
      <vt:lpstr>Búsqueda secundaria</vt:lpstr>
      <vt:lpstr>Búsqueda secundaria</vt:lpstr>
      <vt:lpstr>Método Move-To-Front</vt:lpstr>
      <vt:lpstr>Método Move-To-Front</vt:lpstr>
      <vt:lpstr>Método Move-To-Front</vt:lpstr>
      <vt:lpstr>Método Transpuesto</vt:lpstr>
      <vt:lpstr>Método Transpuesto</vt:lpstr>
      <vt:lpstr>Jump Search</vt:lpstr>
      <vt:lpstr>Fórmulas para Jump Search</vt:lpstr>
      <vt:lpstr>Skip Lists</vt:lpstr>
      <vt:lpstr>Skip Lists</vt:lpstr>
      <vt:lpstr>Búsqueda binaria.</vt:lpstr>
      <vt:lpstr>Búsqueda binaria.</vt:lpstr>
      <vt:lpstr>Hashing</vt:lpstr>
      <vt:lpstr>Hashing</vt:lpstr>
      <vt:lpstr>Hashing</vt:lpstr>
      <vt:lpstr>PowerPoint Presentation</vt:lpstr>
      <vt:lpstr>PowerPoint Presentation</vt:lpstr>
      <vt:lpstr>Funciones de Hash h(k)</vt:lpstr>
      <vt:lpstr>Ejemplo</vt:lpstr>
      <vt:lpstr>PowerPoint Presentation</vt:lpstr>
      <vt:lpstr>Cálculo de direcciones en disco</vt:lpstr>
      <vt:lpstr>Colisiones</vt:lpstr>
      <vt:lpstr>Hashing: Probabilidad de colisiones</vt:lpstr>
      <vt:lpstr>Resolución de colisiones</vt:lpstr>
      <vt:lpstr>Hashing abierto (encadenamiento directo)</vt:lpstr>
      <vt:lpstr>PowerPoint Presentation</vt:lpstr>
      <vt:lpstr>PowerPoint Presentation</vt:lpstr>
      <vt:lpstr>Hashing Cerrado (direccionamiento abierto)</vt:lpstr>
      <vt:lpstr>PowerPoint Presentation</vt:lpstr>
      <vt:lpstr>PowerPoint Presentation</vt:lpstr>
      <vt:lpstr>PowerPoint Presentation</vt:lpstr>
      <vt:lpstr>PowerPoint Presentation</vt:lpstr>
      <vt:lpstr>Re-Hashing</vt:lpstr>
      <vt:lpstr>Hashing</vt:lpstr>
      <vt:lpstr>Búsqueda en árboles</vt:lpstr>
      <vt:lpstr>Árboles B</vt:lpstr>
      <vt:lpstr>Árboles 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Ingrid Kirschning Albers</dc:creator>
  <cp:lastModifiedBy>Ingrid Kirschning Albers</cp:lastModifiedBy>
  <cp:revision>187</cp:revision>
  <dcterms:created xsi:type="dcterms:W3CDTF">2012-06-18T13:57:24Z</dcterms:created>
  <dcterms:modified xsi:type="dcterms:W3CDTF">2014-11-25T22:07:43Z</dcterms:modified>
</cp:coreProperties>
</file>