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79" r:id="rId4"/>
    <p:sldId id="264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9" r:id="rId13"/>
    <p:sldId id="270" r:id="rId14"/>
    <p:sldId id="271" r:id="rId15"/>
    <p:sldId id="272" r:id="rId16"/>
    <p:sldId id="266" r:id="rId17"/>
    <p:sldId id="267" r:id="rId18"/>
    <p:sldId id="268" r:id="rId19"/>
    <p:sldId id="273" r:id="rId20"/>
    <p:sldId id="277" r:id="rId21"/>
    <p:sldId id="276" r:id="rId22"/>
    <p:sldId id="275" r:id="rId23"/>
    <p:sldId id="278" r:id="rId24"/>
    <p:sldId id="280" r:id="rId25"/>
    <p:sldId id="281" r:id="rId26"/>
    <p:sldId id="282" r:id="rId27"/>
    <p:sldId id="286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7942F5-376E-1BFA-4864-CCE17101697C}" v="1168" dt="2024-11-26T02:35:56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5922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3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2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1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73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2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9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3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7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4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34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US" sz="9600" b="1" dirty="0"/>
              <a:t>TOR</a:t>
            </a:r>
            <a:endParaRPr lang="en-US" sz="96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4801" y="4602163"/>
            <a:ext cx="4451347" cy="172085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Alex Babenko1</a:t>
            </a:r>
            <a:r>
              <a:rPr lang="en-US" i="0" dirty="0">
                <a:solidFill>
                  <a:srgbClr val="FFFFFF">
                    <a:alpha val="70000"/>
                  </a:srgbClr>
                </a:solidFill>
              </a:rPr>
              <a:t>0044281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,</a:t>
            </a:r>
            <a:br>
              <a:rPr lang="en-US" dirty="0">
                <a:solidFill>
                  <a:srgbClr val="FFFFFF">
                    <a:alpha val="70000"/>
                  </a:srgbClr>
                </a:solidFill>
              </a:rPr>
            </a:br>
            <a:r>
              <a:rPr lang="en-US" i="0" dirty="0">
                <a:ea typeface="+mn-lt"/>
                <a:cs typeface="+mn-lt"/>
              </a:rPr>
              <a:t>Tusshar Rana 100426359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1225D7-053E-495A-CDE4-B03146B7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685" r="-2" b="24514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1225D7-053E-495A-CDE4-B03146B7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685" r="-2" b="24514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8B77BA4-6F40-3171-5F4D-F44EC4340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781806-448B-2F7B-DC36-ADC063713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 computer screen shot of different types of keys&#10;&#10;Description automatically generated">
            <a:extLst>
              <a:ext uri="{FF2B5EF4-FFF2-40B4-BE49-F238E27FC236}">
                <a16:creationId xmlns:a16="http://schemas.microsoft.com/office/drawing/2014/main" id="{3BD140C2-0CF7-64DC-40D6-0840C419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23" y="141078"/>
            <a:ext cx="10709753" cy="6575844"/>
          </a:xfrm>
          <a:prstGeom prst="rect">
            <a:avLst/>
          </a:prstGeom>
        </p:spPr>
      </p:pic>
      <p:pic>
        <p:nvPicPr>
          <p:cNvPr id="5" name="Picture 4" descr="A computer screen shot of a router&#10;&#10;Description automatically generated">
            <a:extLst>
              <a:ext uri="{FF2B5EF4-FFF2-40B4-BE49-F238E27FC236}">
                <a16:creationId xmlns:a16="http://schemas.microsoft.com/office/drawing/2014/main" id="{4BEF50E0-8239-91E9-44FB-587B844F6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124" y="138728"/>
            <a:ext cx="10709752" cy="657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24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1225D7-053E-495A-CDE4-B03146B7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685" r="-2" b="24514"/>
          <a:stretch/>
        </p:blipFill>
        <p:spPr>
          <a:xfrm>
            <a:off x="20" y="2839243"/>
            <a:ext cx="12191977" cy="401477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8B77BA4-6F40-3171-5F4D-F44EC4340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781806-448B-2F7B-DC36-ADC063713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1840" y="369692"/>
            <a:ext cx="7797799" cy="2138400"/>
          </a:xfrm>
        </p:spPr>
        <p:txBody>
          <a:bodyPr>
            <a:normAutofit/>
          </a:bodyPr>
          <a:lstStyle/>
          <a:p>
            <a:r>
              <a:rPr lang="en-US" sz="4400" b="1" dirty="0"/>
              <a:t>But how does it know about the Routers?</a:t>
            </a:r>
          </a:p>
        </p:txBody>
      </p:sp>
    </p:spTree>
    <p:extLst>
      <p:ext uri="{BB962C8B-B14F-4D97-AF65-F5344CB8AC3E}">
        <p14:creationId xmlns:p14="http://schemas.microsoft.com/office/powerpoint/2010/main" val="72067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1225D7-053E-495A-CDE4-B03146B7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685" r="-2" b="24514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8B77BA4-6F40-3171-5F4D-F44EC4340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781806-448B-2F7B-DC36-ADC063713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 black board with writing on it&#10;&#10;Description automatically generated">
            <a:extLst>
              <a:ext uri="{FF2B5EF4-FFF2-40B4-BE49-F238E27FC236}">
                <a16:creationId xmlns:a16="http://schemas.microsoft.com/office/drawing/2014/main" id="{732A9144-6643-A153-621B-EC96A5107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24" y="142184"/>
            <a:ext cx="10720190" cy="660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19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1225D7-053E-495A-CDE4-B03146B7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685" r="-2" b="24514"/>
          <a:stretch/>
        </p:blipFill>
        <p:spPr>
          <a:xfrm>
            <a:off x="20" y="3622119"/>
            <a:ext cx="12191977" cy="3231901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8B77BA4-6F40-3171-5F4D-F44EC4340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781806-448B-2F7B-DC36-ADC063713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074" y="181801"/>
            <a:ext cx="11691304" cy="344319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1.</a:t>
            </a:r>
            <a:r>
              <a:rPr lang="en-US" b="1" dirty="0"/>
              <a:t>Identity hash</a:t>
            </a:r>
            <a:r>
              <a:rPr lang="en-US" dirty="0"/>
              <a:t> –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Hash of Identity key and meta data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2.</a:t>
            </a:r>
            <a:r>
              <a:rPr lang="en-US" b="1" dirty="0"/>
              <a:t>Identify Key</a:t>
            </a:r>
            <a:r>
              <a:rPr lang="en-US" dirty="0"/>
              <a:t> – </a:t>
            </a:r>
            <a:r>
              <a:rPr lang="en-US" dirty="0">
                <a:solidFill>
                  <a:srgbClr val="92D050"/>
                </a:solidFill>
              </a:rPr>
              <a:t>is a </a:t>
            </a:r>
            <a:r>
              <a:rPr lang="en-US" err="1">
                <a:solidFill>
                  <a:srgbClr val="92D050"/>
                </a:solidFill>
              </a:rPr>
              <a:t>pERMINANT</a:t>
            </a:r>
            <a:r>
              <a:rPr lang="en-US" dirty="0">
                <a:solidFill>
                  <a:srgbClr val="92D050"/>
                </a:solidFill>
              </a:rPr>
              <a:t> KEY THAT IS USED TO IDENTIFY A ROUTER,</a:t>
            </a:r>
            <a:r>
              <a:rPr lang="en-US" dirty="0">
                <a:solidFill>
                  <a:schemeClr val="tx2">
                    <a:lumMod val="49000"/>
                  </a:schemeClr>
                </a:solidFill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IT IS USED IN 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combination of " TLS certificates, router descriptor (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onion keys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 it is using, address, bandwidth, exit policy, </a:t>
            </a:r>
            <a:r>
              <a:rPr lang="en-US" err="1">
                <a:solidFill>
                  <a:schemeClr val="accent4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etc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)</a:t>
            </a: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ea typeface="+mj-lt"/>
                <a:cs typeface="+mj-lt"/>
              </a:rPr>
            </a:br>
            <a:r>
              <a:rPr lang="en-US" dirty="0">
                <a:solidFill>
                  <a:srgbClr val="00B0F0"/>
                </a:solidFill>
                <a:ea typeface="+mj-lt"/>
                <a:cs typeface="+mj-lt"/>
              </a:rPr>
              <a:t>3.</a:t>
            </a:r>
            <a:r>
              <a:rPr lang="en-US" b="1" dirty="0">
                <a:ea typeface="+mj-lt"/>
                <a:cs typeface="+mj-lt"/>
              </a:rPr>
              <a:t>Onion Keys</a:t>
            </a:r>
            <a:r>
              <a:rPr lang="en-US" dirty="0">
                <a:ea typeface="+mj-lt"/>
                <a:cs typeface="+mj-lt"/>
              </a:rPr>
              <a:t> –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are public keys </a:t>
            </a:r>
            <a:endParaRPr 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039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1225D7-053E-495A-CDE4-B03146B7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685" r="-2" b="24514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8B77BA4-6F40-3171-5F4D-F44EC4340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781806-448B-2F7B-DC36-ADC063713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A screen shot of a computer&#10;&#10;Description automatically generated">
            <a:extLst>
              <a:ext uri="{FF2B5EF4-FFF2-40B4-BE49-F238E27FC236}">
                <a16:creationId xmlns:a16="http://schemas.microsoft.com/office/drawing/2014/main" id="{75125806-EE3B-FB6E-BBD6-A98B311D0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62" y="140457"/>
            <a:ext cx="10688875" cy="65666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3EABF2-A984-9477-5387-F54B0ECBE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562" y="140680"/>
            <a:ext cx="10688876" cy="656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03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1225D7-053E-495A-CDE4-B03146B7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685" r="-2" b="24514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8B77BA4-6F40-3171-5F4D-F44EC4340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781806-448B-2F7B-DC36-ADC063713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black background with text and arrows&#10;&#10;Description automatically generated">
            <a:extLst>
              <a:ext uri="{FF2B5EF4-FFF2-40B4-BE49-F238E27FC236}">
                <a16:creationId xmlns:a16="http://schemas.microsoft.com/office/drawing/2014/main" id="{5CEB8640-7D08-1160-7BB3-E237FE7E8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17" y="155814"/>
            <a:ext cx="10887205" cy="654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88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1225D7-053E-495A-CDE4-B03146B7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685" r="-2" b="24514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8B77BA4-6F40-3171-5F4D-F44EC4340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781806-448B-2F7B-DC36-ADC063713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A screen shot of a computer&#10;&#10;Description automatically generated">
            <a:extLst>
              <a:ext uri="{FF2B5EF4-FFF2-40B4-BE49-F238E27FC236}">
                <a16:creationId xmlns:a16="http://schemas.microsoft.com/office/drawing/2014/main" id="{75125806-EE3B-FB6E-BBD6-A98B311D0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24" y="140457"/>
            <a:ext cx="10688875" cy="6566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272FBA-865A-5B21-6601-8A6D18154D84}"/>
              </a:ext>
            </a:extLst>
          </p:cNvPr>
          <p:cNvSpPr txBox="1"/>
          <p:nvPr/>
        </p:nvSpPr>
        <p:spPr>
          <a:xfrm>
            <a:off x="2939441" y="1822537"/>
            <a:ext cx="26805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>
                    <a:lumMod val="49000"/>
                    <a:lumOff val="51000"/>
                  </a:schemeClr>
                </a:solidFill>
              </a:rPr>
              <a:t>Using onion key</a:t>
            </a:r>
          </a:p>
        </p:txBody>
      </p:sp>
    </p:spTree>
    <p:extLst>
      <p:ext uri="{BB962C8B-B14F-4D97-AF65-F5344CB8AC3E}">
        <p14:creationId xmlns:p14="http://schemas.microsoft.com/office/powerpoint/2010/main" val="3233250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1225D7-053E-495A-CDE4-B03146B7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685" r="-2" b="24514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8B77BA4-6F40-3171-5F4D-F44EC4340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781806-448B-2F7B-DC36-ADC063713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A screen shot of a computer&#10;&#10;Description automatically generated">
            <a:extLst>
              <a:ext uri="{FF2B5EF4-FFF2-40B4-BE49-F238E27FC236}">
                <a16:creationId xmlns:a16="http://schemas.microsoft.com/office/drawing/2014/main" id="{75125806-EE3B-FB6E-BBD6-A98B311D0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24" y="140457"/>
            <a:ext cx="10688875" cy="65666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19A576-8A09-7E92-F3E1-009E8EAB9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124" y="142087"/>
            <a:ext cx="10688876" cy="651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1225D7-053E-495A-CDE4-B03146B7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685" r="-2" b="24514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8B77BA4-6F40-3171-5F4D-F44EC4340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781806-448B-2F7B-DC36-ADC063713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A screen shot of a computer&#10;&#10;Description automatically generated">
            <a:extLst>
              <a:ext uri="{FF2B5EF4-FFF2-40B4-BE49-F238E27FC236}">
                <a16:creationId xmlns:a16="http://schemas.microsoft.com/office/drawing/2014/main" id="{75125806-EE3B-FB6E-BBD6-A98B311D0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24" y="140457"/>
            <a:ext cx="10688875" cy="65666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19A576-8A09-7E92-F3E1-009E8EAB9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124" y="142087"/>
            <a:ext cx="10688876" cy="6511197"/>
          </a:xfrm>
          <a:prstGeom prst="rect">
            <a:avLst/>
          </a:prstGeom>
        </p:spPr>
      </p:pic>
      <p:pic>
        <p:nvPicPr>
          <p:cNvPr id="5" name="Graphic 4" descr="Magnifying glass with solid fill">
            <a:extLst>
              <a:ext uri="{FF2B5EF4-FFF2-40B4-BE49-F238E27FC236}">
                <a16:creationId xmlns:a16="http://schemas.microsoft.com/office/drawing/2014/main" id="{8E713712-E072-BB79-95CB-DA068399D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15841" y="2596019"/>
            <a:ext cx="2553221" cy="25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45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1225D7-053E-495A-CDE4-B03146B7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685" r="-2" b="24514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8B77BA4-6F40-3171-5F4D-F44EC4340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781806-448B-2F7B-DC36-ADC063713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black background with lines and text&#10;&#10;Description automatically generated">
            <a:extLst>
              <a:ext uri="{FF2B5EF4-FFF2-40B4-BE49-F238E27FC236}">
                <a16:creationId xmlns:a16="http://schemas.microsoft.com/office/drawing/2014/main" id="{ADF4A275-39D5-CA3F-91EA-E5951C0B3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23" y="199188"/>
            <a:ext cx="10709753" cy="644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69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1225D7-053E-495A-CDE4-B03146B7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685" r="-2" b="24514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8B77BA4-6F40-3171-5F4D-F44EC4340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781806-448B-2F7B-DC36-ADC063713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A diagram of a router&#10;&#10;Description automatically generated">
            <a:extLst>
              <a:ext uri="{FF2B5EF4-FFF2-40B4-BE49-F238E27FC236}">
                <a16:creationId xmlns:a16="http://schemas.microsoft.com/office/drawing/2014/main" id="{86AB3CFC-5F10-C0A6-70F6-0E61505F3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44" y="96949"/>
            <a:ext cx="10208712" cy="66536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58CD60-DEF8-7989-B93F-93A294151086}"/>
              </a:ext>
            </a:extLst>
          </p:cNvPr>
          <p:cNvSpPr txBox="1"/>
          <p:nvPr/>
        </p:nvSpPr>
        <p:spPr>
          <a:xfrm>
            <a:off x="-1638822" y="4947780"/>
            <a:ext cx="1638821" cy="369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Guard node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71104-FD96-8040-6DC6-F5611AC46A79}"/>
              </a:ext>
            </a:extLst>
          </p:cNvPr>
          <p:cNvSpPr txBox="1"/>
          <p:nvPr/>
        </p:nvSpPr>
        <p:spPr>
          <a:xfrm>
            <a:off x="-1586631" y="1826711"/>
            <a:ext cx="1586629" cy="369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Middle node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4F3B5D-AC24-C82D-30CD-7255975FFBF4}"/>
              </a:ext>
            </a:extLst>
          </p:cNvPr>
          <p:cNvSpPr txBox="1"/>
          <p:nvPr/>
        </p:nvSpPr>
        <p:spPr>
          <a:xfrm>
            <a:off x="12191999" y="1242162"/>
            <a:ext cx="1179534" cy="369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Exit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7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1225D7-053E-495A-CDE4-B03146B7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685" r="-2" b="24514"/>
          <a:stretch/>
        </p:blipFill>
        <p:spPr>
          <a:xfrm>
            <a:off x="20" y="2839243"/>
            <a:ext cx="12191977" cy="401477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8B77BA4-6F40-3171-5F4D-F44EC4340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781806-448B-2F7B-DC36-ADC063713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635" y="703719"/>
            <a:ext cx="11367715" cy="21384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The same check we did with </a:t>
            </a:r>
            <a:r>
              <a:rPr lang="en-US" sz="4400" b="1" dirty="0"/>
              <a:t>Directory server</a:t>
            </a:r>
            <a:r>
              <a:rPr lang="en-US" sz="4400" dirty="0"/>
              <a:t>(using </a:t>
            </a:r>
            <a:r>
              <a:rPr lang="en-US" sz="4400" dirty="0">
                <a:solidFill>
                  <a:srgbClr val="92D050"/>
                </a:solidFill>
              </a:rPr>
              <a:t>identity key</a:t>
            </a:r>
            <a:r>
              <a:rPr lang="en-US" sz="4400" dirty="0"/>
              <a:t>) will happen with </a:t>
            </a:r>
            <a:r>
              <a:rPr lang="en-US" sz="4400" b="1" dirty="0"/>
              <a:t>routers </a:t>
            </a:r>
            <a:r>
              <a:rPr lang="en-US" sz="4400" dirty="0"/>
              <a:t>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977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1225D7-053E-495A-CDE4-B03146B7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685" r="-2" b="24514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8B77BA4-6F40-3171-5F4D-F44EC4340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781806-448B-2F7B-DC36-ADC063713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 computer screen shot of different types of keys&#10;&#10;Description automatically generated">
            <a:extLst>
              <a:ext uri="{FF2B5EF4-FFF2-40B4-BE49-F238E27FC236}">
                <a16:creationId xmlns:a16="http://schemas.microsoft.com/office/drawing/2014/main" id="{3BD140C2-0CF7-64DC-40D6-0840C419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23" y="141078"/>
            <a:ext cx="10709753" cy="6575844"/>
          </a:xfrm>
          <a:prstGeom prst="rect">
            <a:avLst/>
          </a:prstGeom>
        </p:spPr>
      </p:pic>
      <p:pic>
        <p:nvPicPr>
          <p:cNvPr id="5" name="Picture 4" descr="A computer screen shot of a router&#10;&#10;Description automatically generated">
            <a:extLst>
              <a:ext uri="{FF2B5EF4-FFF2-40B4-BE49-F238E27FC236}">
                <a16:creationId xmlns:a16="http://schemas.microsoft.com/office/drawing/2014/main" id="{4BEF50E0-8239-91E9-44FB-587B844F6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124" y="138728"/>
            <a:ext cx="10709752" cy="657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95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1225D7-053E-495A-CDE4-B03146B7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685" r="-2" b="24514"/>
          <a:stretch/>
        </p:blipFill>
        <p:spPr>
          <a:xfrm>
            <a:off x="20" y="2839243"/>
            <a:ext cx="12191977" cy="401477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8B77BA4-6F40-3171-5F4D-F44EC4340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781806-448B-2F7B-DC36-ADC063713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1840" y="369692"/>
            <a:ext cx="7797799" cy="2138400"/>
          </a:xfrm>
        </p:spPr>
        <p:txBody>
          <a:bodyPr>
            <a:normAutofit/>
          </a:bodyPr>
          <a:lstStyle/>
          <a:p>
            <a:r>
              <a:rPr lang="en-US" sz="4400" b="1" dirty="0"/>
              <a:t>But how does it know what will be a route(R1, R2, R3)?</a:t>
            </a:r>
          </a:p>
        </p:txBody>
      </p:sp>
    </p:spTree>
    <p:extLst>
      <p:ext uri="{BB962C8B-B14F-4D97-AF65-F5344CB8AC3E}">
        <p14:creationId xmlns:p14="http://schemas.microsoft.com/office/powerpoint/2010/main" val="1189283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1225D7-053E-495A-CDE4-B03146B7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685" r="-2" b="24514"/>
          <a:stretch/>
        </p:blipFill>
        <p:spPr>
          <a:xfrm>
            <a:off x="20" y="6858010"/>
            <a:ext cx="12191977" cy="401477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8B77BA4-6F40-3171-5F4D-F44EC4340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3956638"/>
            <a:ext cx="5575300" cy="1655762"/>
          </a:xfrm>
        </p:spPr>
        <p:txBody>
          <a:bodyPr/>
          <a:lstStyle/>
          <a:p>
            <a:r>
              <a:rPr lang="en-US" sz="3200" dirty="0">
                <a:solidFill>
                  <a:srgbClr val="FFFFFF">
                    <a:alpha val="70000"/>
                  </a:srgbClr>
                </a:solidFill>
              </a:rPr>
              <a:t>Based on </a:t>
            </a:r>
            <a:r>
              <a:rPr lang="en-US" sz="3200" i="0" dirty="0">
                <a:solidFill>
                  <a:srgbClr val="92D050">
                    <a:alpha val="70000"/>
                  </a:srgbClr>
                </a:solidFill>
                <a:ea typeface="+mn-lt"/>
                <a:cs typeface="+mn-lt"/>
              </a:rPr>
              <a:t>location</a:t>
            </a:r>
            <a:r>
              <a:rPr lang="en-US" sz="3200" i="0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, </a:t>
            </a:r>
            <a:r>
              <a:rPr lang="en-US" sz="3200" i="0" dirty="0">
                <a:solidFill>
                  <a:srgbClr val="00B0F0">
                    <a:alpha val="70000"/>
                  </a:srgbClr>
                </a:solidFill>
                <a:ea typeface="+mn-lt"/>
                <a:cs typeface="+mn-lt"/>
              </a:rPr>
              <a:t>speed</a:t>
            </a:r>
            <a:r>
              <a:rPr lang="en-US" sz="3200" i="0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, and </a:t>
            </a:r>
            <a:r>
              <a:rPr lang="en-US" sz="3200" i="0" dirty="0">
                <a:solidFill>
                  <a:srgbClr val="7030A0">
                    <a:alpha val="70000"/>
                  </a:srgbClr>
                </a:solidFill>
                <a:ea typeface="+mn-lt"/>
                <a:cs typeface="+mn-lt"/>
              </a:rPr>
              <a:t>bandwidth </a:t>
            </a:r>
            <a:endParaRPr lang="en-US" sz="3200">
              <a:solidFill>
                <a:srgbClr val="7030A0">
                  <a:alpha val="70000"/>
                </a:srgb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781806-448B-2F7B-DC36-ADC063713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018" y="-350555"/>
            <a:ext cx="9801963" cy="3589331"/>
          </a:xfrm>
        </p:spPr>
        <p:txBody>
          <a:bodyPr>
            <a:normAutofit/>
          </a:bodyPr>
          <a:lstStyle/>
          <a:p>
            <a:r>
              <a:rPr lang="en-US" sz="4400" b="1" dirty="0"/>
              <a:t>It will look at the </a:t>
            </a:r>
            <a:r>
              <a:rPr lang="en-US" sz="4400" b="1" dirty="0">
                <a:solidFill>
                  <a:srgbClr val="92D050"/>
                </a:solidFill>
              </a:rPr>
              <a:t>meta data </a:t>
            </a:r>
            <a:r>
              <a:rPr lang="en-US" sz="4400" b="1" dirty="0"/>
              <a:t>and locally decide what will be the best routes</a:t>
            </a:r>
          </a:p>
        </p:txBody>
      </p:sp>
    </p:spTree>
    <p:extLst>
      <p:ext uri="{BB962C8B-B14F-4D97-AF65-F5344CB8AC3E}">
        <p14:creationId xmlns:p14="http://schemas.microsoft.com/office/powerpoint/2010/main" val="838860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1225D7-053E-495A-CDE4-B03146B7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685" r="-2" b="24514"/>
          <a:stretch/>
        </p:blipFill>
        <p:spPr>
          <a:xfrm>
            <a:off x="20" y="2839243"/>
            <a:ext cx="12191977" cy="401477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8B77BA4-6F40-3171-5F4D-F44EC4340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781806-448B-2F7B-DC36-ADC063713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306" y="369692"/>
            <a:ext cx="12056648" cy="2138400"/>
          </a:xfrm>
        </p:spPr>
        <p:txBody>
          <a:bodyPr>
            <a:normAutofit/>
          </a:bodyPr>
          <a:lstStyle/>
          <a:p>
            <a:r>
              <a:rPr lang="en-US" sz="4400" b="1" dirty="0"/>
              <a:t>But how They know this route will work on practice and that every node is legitimate?</a:t>
            </a:r>
          </a:p>
        </p:txBody>
      </p:sp>
    </p:spTree>
    <p:extLst>
      <p:ext uri="{BB962C8B-B14F-4D97-AF65-F5344CB8AC3E}">
        <p14:creationId xmlns:p14="http://schemas.microsoft.com/office/powerpoint/2010/main" val="2876685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1225D7-053E-495A-CDE4-B03146B7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685" r="-2" b="24514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8B77BA4-6F40-3171-5F4D-F44EC4340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781806-448B-2F7B-DC36-ADC063713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A computer screen shot&#10;&#10;Description automatically generated">
            <a:extLst>
              <a:ext uri="{FF2B5EF4-FFF2-40B4-BE49-F238E27FC236}">
                <a16:creationId xmlns:a16="http://schemas.microsoft.com/office/drawing/2014/main" id="{6F54F0F4-0453-317B-C78F-A497449E7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2" y="140409"/>
            <a:ext cx="10459232" cy="654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79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1225D7-053E-495A-CDE4-B03146B7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685" r="-2" b="24514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8B77BA4-6F40-3171-5F4D-F44EC4340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781806-448B-2F7B-DC36-ADC063713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77810108-768F-4E7D-E730-6B3956E84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1" y="135973"/>
            <a:ext cx="10469671" cy="658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04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1225D7-053E-495A-CDE4-B03146B7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685" r="-2" b="24514"/>
          <a:stretch/>
        </p:blipFill>
        <p:spPr>
          <a:xfrm>
            <a:off x="20" y="2839243"/>
            <a:ext cx="12191977" cy="401477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8B77BA4-6F40-3171-5F4D-F44EC4340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781806-448B-2F7B-DC36-ADC063713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6" y="98295"/>
            <a:ext cx="12181908" cy="2503742"/>
          </a:xfrm>
        </p:spPr>
        <p:txBody>
          <a:bodyPr>
            <a:normAutofit/>
          </a:bodyPr>
          <a:lstStyle/>
          <a:p>
            <a:r>
              <a:rPr lang="en-US" sz="4400" b="1" dirty="0">
                <a:ea typeface="+mj-lt"/>
                <a:cs typeface="+mj-lt"/>
              </a:rPr>
              <a:t>circuit key –</a:t>
            </a:r>
            <a:r>
              <a:rPr lang="en-US" sz="4400" b="1" dirty="0">
                <a:solidFill>
                  <a:srgbClr val="00B050"/>
                </a:solidFill>
                <a:ea typeface="+mj-lt"/>
                <a:cs typeface="+mj-lt"/>
              </a:rPr>
              <a:t> </a:t>
            </a:r>
            <a:r>
              <a:rPr lang="en-US" sz="4400" dirty="0">
                <a:solidFill>
                  <a:srgbClr val="00B050"/>
                </a:solidFill>
                <a:ea typeface="+mj-lt"/>
                <a:cs typeface="+mj-lt"/>
              </a:rPr>
              <a:t>is a shared/Session key</a:t>
            </a:r>
            <a:r>
              <a:rPr lang="en-US" sz="4400" dirty="0">
                <a:ea typeface="+mj-lt"/>
                <a:cs typeface="+mj-lt"/>
              </a:rPr>
              <a:t>,</a:t>
            </a:r>
            <a:r>
              <a:rPr lang="en-US" sz="4400" dirty="0">
                <a:solidFill>
                  <a:srgbClr val="00B0F0"/>
                </a:solidFill>
                <a:ea typeface="+mj-lt"/>
                <a:cs typeface="+mj-lt"/>
              </a:rPr>
              <a:t> it means encryption end decryption will be done with it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084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1225D7-053E-495A-CDE4-B03146B7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685" r="-2" b="24514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8B77BA4-6F40-3171-5F4D-F44EC4340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781806-448B-2F7B-DC36-ADC063713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77810108-768F-4E7D-E730-6B3956E84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1" y="135973"/>
            <a:ext cx="10469671" cy="6586055"/>
          </a:xfrm>
          <a:prstGeom prst="rect">
            <a:avLst/>
          </a:prstGeom>
        </p:spPr>
      </p:pic>
      <p:pic>
        <p:nvPicPr>
          <p:cNvPr id="2" name="Picture 1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479860B6-CA48-46ED-A90D-806EA2E80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27" y="138231"/>
            <a:ext cx="10626246" cy="65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52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1225D7-053E-495A-CDE4-B03146B7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685" r="-2" b="24514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8B77BA4-6F40-3171-5F4D-F44EC4340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781806-448B-2F7B-DC36-ADC063713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omputer screen shot of a computer key diagram&#10;&#10;Description automatically generated">
            <a:extLst>
              <a:ext uri="{FF2B5EF4-FFF2-40B4-BE49-F238E27FC236}">
                <a16:creationId xmlns:a16="http://schemas.microsoft.com/office/drawing/2014/main" id="{53773908-FEC3-B4E1-439A-9581B541C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2" y="133834"/>
            <a:ext cx="10469671" cy="656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14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1225D7-053E-495A-CDE4-B03146B7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685" r="-2" b="24514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8B77BA4-6F40-3171-5F4D-F44EC4340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781806-448B-2F7B-DC36-ADC063713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A diagram of a router&#10;&#10;Description automatically generated">
            <a:extLst>
              <a:ext uri="{FF2B5EF4-FFF2-40B4-BE49-F238E27FC236}">
                <a16:creationId xmlns:a16="http://schemas.microsoft.com/office/drawing/2014/main" id="{86AB3CFC-5F10-C0A6-70F6-0E61505F3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44" y="96949"/>
            <a:ext cx="10208712" cy="66536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58CD60-DEF8-7989-B93F-93A294151086}"/>
              </a:ext>
            </a:extLst>
          </p:cNvPr>
          <p:cNvSpPr txBox="1"/>
          <p:nvPr/>
        </p:nvSpPr>
        <p:spPr>
          <a:xfrm>
            <a:off x="4770329" y="5093917"/>
            <a:ext cx="1638821" cy="369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Guard node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71104-FD96-8040-6DC6-F5611AC46A79}"/>
              </a:ext>
            </a:extLst>
          </p:cNvPr>
          <p:cNvSpPr txBox="1"/>
          <p:nvPr/>
        </p:nvSpPr>
        <p:spPr>
          <a:xfrm>
            <a:off x="3862191" y="2150300"/>
            <a:ext cx="1586629" cy="369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Middle node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4F3B5D-AC24-C82D-30CD-7255975FFBF4}"/>
              </a:ext>
            </a:extLst>
          </p:cNvPr>
          <p:cNvSpPr txBox="1"/>
          <p:nvPr/>
        </p:nvSpPr>
        <p:spPr>
          <a:xfrm>
            <a:off x="6095999" y="2734847"/>
            <a:ext cx="1179534" cy="369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Exit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09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1225D7-053E-495A-CDE4-B03146B7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685" r="-2" b="24514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8B77BA4-6F40-3171-5F4D-F44EC4340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781806-448B-2F7B-DC36-ADC063713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A group of keys with text&#10;&#10;Description automatically generated">
            <a:extLst>
              <a:ext uri="{FF2B5EF4-FFF2-40B4-BE49-F238E27FC236}">
                <a16:creationId xmlns:a16="http://schemas.microsoft.com/office/drawing/2014/main" id="{624A7B39-BDCB-8BD6-D980-3E497B22A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40" y="140084"/>
            <a:ext cx="10469670" cy="651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82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1225D7-053E-495A-CDE4-B03146B7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685" r="-2" b="24514"/>
          <a:stretch/>
        </p:blipFill>
        <p:spPr>
          <a:xfrm>
            <a:off x="20" y="2839243"/>
            <a:ext cx="12191977" cy="401477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8B77BA4-6F40-3171-5F4D-F44EC4340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781806-448B-2F7B-DC36-ADC063713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306" y="421884"/>
            <a:ext cx="8872949" cy="2138400"/>
          </a:xfrm>
        </p:spPr>
        <p:txBody>
          <a:bodyPr>
            <a:normAutofit/>
          </a:bodyPr>
          <a:lstStyle/>
          <a:p>
            <a:r>
              <a:rPr lang="en-US" sz="4400" b="1" dirty="0"/>
              <a:t>But how will packets go back? From server to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031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1225D7-053E-495A-CDE4-B03146B7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685" r="-2" b="24514"/>
          <a:stretch/>
        </p:blipFill>
        <p:spPr>
          <a:xfrm>
            <a:off x="20" y="6858010"/>
            <a:ext cx="12191977" cy="401477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70781806-448B-2F7B-DC36-ADC063713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278" y="3240240"/>
            <a:ext cx="9739333" cy="2336728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z="6000" b="1" dirty="0"/>
              <a:t>When we were creating a circuit with every packet, we included </a:t>
            </a:r>
            <a:r>
              <a:rPr lang="en-US" sz="6000" b="1" dirty="0">
                <a:solidFill>
                  <a:srgbClr val="92D050"/>
                </a:solidFill>
              </a:rPr>
              <a:t>circuit ID</a:t>
            </a:r>
            <a:endParaRPr lang="en-US" sz="6000">
              <a:solidFill>
                <a:srgbClr val="92D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7AF5D-862A-710F-F356-2EABC552E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40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1225D7-053E-495A-CDE4-B03146B7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685" r="-2" b="24514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8B77BA4-6F40-3171-5F4D-F44EC4340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781806-448B-2F7B-DC36-ADC063713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 diagram of a router&#10;&#10;Description automatically generated">
            <a:extLst>
              <a:ext uri="{FF2B5EF4-FFF2-40B4-BE49-F238E27FC236}">
                <a16:creationId xmlns:a16="http://schemas.microsoft.com/office/drawing/2014/main" id="{1EEDC9C8-DD77-DDC1-5605-A8470D6F3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94" y="107266"/>
            <a:ext cx="10835012" cy="664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3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1225D7-053E-495A-CDE4-B03146B7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685" r="-2" b="24514"/>
          <a:stretch/>
        </p:blipFill>
        <p:spPr>
          <a:xfrm>
            <a:off x="20" y="6858010"/>
            <a:ext cx="12191977" cy="401477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70781806-448B-2F7B-DC36-ADC063713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401" y="3793473"/>
            <a:ext cx="9739333" cy="2336728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z="5400" b="1" dirty="0"/>
              <a:t>When Exit Node gets a message from a </a:t>
            </a:r>
            <a:r>
              <a:rPr lang="en-US" sz="5400" b="1" dirty="0">
                <a:solidFill>
                  <a:srgbClr val="C00000"/>
                </a:solidFill>
              </a:rPr>
              <a:t>server</a:t>
            </a:r>
            <a:r>
              <a:rPr lang="en-US" sz="5400" b="1" dirty="0"/>
              <a:t> it sees the </a:t>
            </a:r>
            <a:r>
              <a:rPr lang="en-US" sz="5400" b="1" dirty="0">
                <a:solidFill>
                  <a:srgbClr val="FFFF00"/>
                </a:solidFill>
              </a:rPr>
              <a:t>port</a:t>
            </a:r>
            <a:r>
              <a:rPr lang="en-US" sz="5400" b="1" dirty="0"/>
              <a:t> and knows what </a:t>
            </a:r>
            <a:r>
              <a:rPr lang="en-US" sz="5400" b="1" dirty="0">
                <a:solidFill>
                  <a:srgbClr val="00B0F0"/>
                </a:solidFill>
              </a:rPr>
              <a:t>Circuit</a:t>
            </a:r>
            <a:r>
              <a:rPr lang="en-US" sz="5400" b="1" dirty="0"/>
              <a:t> and </a:t>
            </a:r>
            <a:r>
              <a:rPr lang="en-US" sz="5400" b="1" dirty="0">
                <a:solidFill>
                  <a:srgbClr val="00B0F0"/>
                </a:solidFill>
              </a:rPr>
              <a:t>key</a:t>
            </a:r>
            <a:r>
              <a:rPr lang="en-US" sz="5400" b="1" dirty="0"/>
              <a:t> to use </a:t>
            </a:r>
            <a:endParaRPr lang="en-US" sz="5400" b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264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1225D7-053E-495A-CDE4-B03146B7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685" r="-2" b="24514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8B77BA4-6F40-3171-5F4D-F44EC4340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781806-448B-2F7B-DC36-ADC063713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A diagram of a circuit&#10;&#10;Description automatically generated">
            <a:extLst>
              <a:ext uri="{FF2B5EF4-FFF2-40B4-BE49-F238E27FC236}">
                <a16:creationId xmlns:a16="http://schemas.microsoft.com/office/drawing/2014/main" id="{5C111B90-B9FC-4776-9BF6-E25537A66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71" y="155336"/>
            <a:ext cx="11075095" cy="654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90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1225D7-053E-495A-CDE4-B03146B7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685" r="-2" b="24514"/>
          <a:stretch/>
        </p:blipFill>
        <p:spPr>
          <a:xfrm>
            <a:off x="20" y="6858010"/>
            <a:ext cx="12191977" cy="401477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70781806-448B-2F7B-DC36-ADC063713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894" y="1330021"/>
            <a:ext cx="9739333" cy="2336728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z="6000" b="1" dirty="0">
                <a:solidFill>
                  <a:srgbClr val="92D050"/>
                </a:solidFill>
              </a:rPr>
              <a:t>Thank you for your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7AF5D-862A-710F-F356-2EABC552E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Hope you liked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71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1225D7-053E-495A-CDE4-B03146B7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685" r="-2" b="24514"/>
          <a:stretch/>
        </p:blipFill>
        <p:spPr>
          <a:xfrm>
            <a:off x="20" y="2839243"/>
            <a:ext cx="12191977" cy="401477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8B77BA4-6F40-3171-5F4D-F44EC4340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781806-448B-2F7B-DC36-ADC063713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1840" y="369692"/>
            <a:ext cx="7797799" cy="2138400"/>
          </a:xfrm>
        </p:spPr>
        <p:txBody>
          <a:bodyPr>
            <a:normAutofit/>
          </a:bodyPr>
          <a:lstStyle/>
          <a:p>
            <a:r>
              <a:rPr lang="en-US" sz="4400" b="1" dirty="0"/>
              <a:t>But how can it send packets like that?</a:t>
            </a:r>
          </a:p>
        </p:txBody>
      </p:sp>
    </p:spTree>
    <p:extLst>
      <p:ext uri="{BB962C8B-B14F-4D97-AF65-F5344CB8AC3E}">
        <p14:creationId xmlns:p14="http://schemas.microsoft.com/office/powerpoint/2010/main" val="3671411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1225D7-053E-495A-CDE4-B03146B7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685" r="-2" b="24514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8B77BA4-6F40-3171-5F4D-F44EC4340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781806-448B-2F7B-DC36-ADC063713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 computer screen shot of different types of keys&#10;&#10;Description automatically generated">
            <a:extLst>
              <a:ext uri="{FF2B5EF4-FFF2-40B4-BE49-F238E27FC236}">
                <a16:creationId xmlns:a16="http://schemas.microsoft.com/office/drawing/2014/main" id="{3BD140C2-0CF7-64DC-40D6-0840C419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23" y="141078"/>
            <a:ext cx="10709753" cy="657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58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1225D7-053E-495A-CDE4-B03146B7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685" r="-2" b="24514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8B77BA4-6F40-3171-5F4D-F44EC4340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781806-448B-2F7B-DC36-ADC063713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 computer screen shot of different types of keys&#10;&#10;Description automatically generated">
            <a:extLst>
              <a:ext uri="{FF2B5EF4-FFF2-40B4-BE49-F238E27FC236}">
                <a16:creationId xmlns:a16="http://schemas.microsoft.com/office/drawing/2014/main" id="{3BD140C2-0CF7-64DC-40D6-0840C419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23" y="141078"/>
            <a:ext cx="10709753" cy="6575844"/>
          </a:xfrm>
          <a:prstGeom prst="rect">
            <a:avLst/>
          </a:prstGeom>
        </p:spPr>
      </p:pic>
      <p:pic>
        <p:nvPicPr>
          <p:cNvPr id="2" name="Picture 1" descr="A computer screen shot of different types of keys&#10;&#10;Description automatically generated">
            <a:extLst>
              <a:ext uri="{FF2B5EF4-FFF2-40B4-BE49-F238E27FC236}">
                <a16:creationId xmlns:a16="http://schemas.microsoft.com/office/drawing/2014/main" id="{93BF9ADA-B73E-1A21-1EA3-0D7B991A6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125" y="139395"/>
            <a:ext cx="10709752" cy="656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19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1225D7-053E-495A-CDE4-B03146B7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685" r="-2" b="24514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8B77BA4-6F40-3171-5F4D-F44EC4340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781806-448B-2F7B-DC36-ADC063713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 computer screen shot of different types of keys&#10;&#10;Description automatically generated">
            <a:extLst>
              <a:ext uri="{FF2B5EF4-FFF2-40B4-BE49-F238E27FC236}">
                <a16:creationId xmlns:a16="http://schemas.microsoft.com/office/drawing/2014/main" id="{3BD140C2-0CF7-64DC-40D6-0840C419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23" y="141078"/>
            <a:ext cx="10709753" cy="6575844"/>
          </a:xfrm>
          <a:prstGeom prst="rect">
            <a:avLst/>
          </a:prstGeom>
        </p:spPr>
      </p:pic>
      <p:pic>
        <p:nvPicPr>
          <p:cNvPr id="2" name="Picture 1" descr="A computer screen shot of different types of keys&#10;&#10;Description automatically generated">
            <a:extLst>
              <a:ext uri="{FF2B5EF4-FFF2-40B4-BE49-F238E27FC236}">
                <a16:creationId xmlns:a16="http://schemas.microsoft.com/office/drawing/2014/main" id="{93BF9ADA-B73E-1A21-1EA3-0D7B991A6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125" y="139395"/>
            <a:ext cx="10709752" cy="6568772"/>
          </a:xfrm>
          <a:prstGeom prst="rect">
            <a:avLst/>
          </a:prstGeom>
        </p:spPr>
      </p:pic>
      <p:pic>
        <p:nvPicPr>
          <p:cNvPr id="7" name="Picture 6" descr="A group of keys on a black background&#10;&#10;Description automatically generated">
            <a:extLst>
              <a:ext uri="{FF2B5EF4-FFF2-40B4-BE49-F238E27FC236}">
                <a16:creationId xmlns:a16="http://schemas.microsoft.com/office/drawing/2014/main" id="{D3B5F5FD-EF7F-B2AE-4FBC-F848E69E0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124" y="145499"/>
            <a:ext cx="10709752" cy="65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3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1225D7-053E-495A-CDE4-B03146B7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685" r="-2" b="24514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8B77BA4-6F40-3171-5F4D-F44EC4340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781806-448B-2F7B-DC36-ADC063713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 computer screen shot of different types of keys&#10;&#10;Description automatically generated">
            <a:extLst>
              <a:ext uri="{FF2B5EF4-FFF2-40B4-BE49-F238E27FC236}">
                <a16:creationId xmlns:a16="http://schemas.microsoft.com/office/drawing/2014/main" id="{3BD140C2-0CF7-64DC-40D6-0840C419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23" y="141078"/>
            <a:ext cx="10709753" cy="6575844"/>
          </a:xfrm>
          <a:prstGeom prst="rect">
            <a:avLst/>
          </a:prstGeom>
        </p:spPr>
      </p:pic>
      <p:pic>
        <p:nvPicPr>
          <p:cNvPr id="2" name="Picture 1" descr="A computer screen shot of different types of keys&#10;&#10;Description automatically generated">
            <a:extLst>
              <a:ext uri="{FF2B5EF4-FFF2-40B4-BE49-F238E27FC236}">
                <a16:creationId xmlns:a16="http://schemas.microsoft.com/office/drawing/2014/main" id="{93BF9ADA-B73E-1A21-1EA3-0D7B991A6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125" y="139395"/>
            <a:ext cx="10709752" cy="65687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C5B001-A47C-87DF-6295-5E7CADDEB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124" y="138770"/>
            <a:ext cx="10709752" cy="657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53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1225D7-053E-495A-CDE4-B03146B7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685" r="-2" b="24514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8B77BA4-6F40-3171-5F4D-F44EC4340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781806-448B-2F7B-DC36-ADC063713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 computer screen shot of different types of keys&#10;&#10;Description automatically generated">
            <a:extLst>
              <a:ext uri="{FF2B5EF4-FFF2-40B4-BE49-F238E27FC236}">
                <a16:creationId xmlns:a16="http://schemas.microsoft.com/office/drawing/2014/main" id="{3BD140C2-0CF7-64DC-40D6-0840C419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23" y="141078"/>
            <a:ext cx="10709753" cy="6575844"/>
          </a:xfrm>
          <a:prstGeom prst="rect">
            <a:avLst/>
          </a:prstGeom>
        </p:spPr>
      </p:pic>
      <p:pic>
        <p:nvPicPr>
          <p:cNvPr id="2" name="Picture 1" descr="A computer screen shot of different types of keys&#10;&#10;Description automatically generated">
            <a:extLst>
              <a:ext uri="{FF2B5EF4-FFF2-40B4-BE49-F238E27FC236}">
                <a16:creationId xmlns:a16="http://schemas.microsoft.com/office/drawing/2014/main" id="{93BF9ADA-B73E-1A21-1EA3-0D7B991A6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125" y="139395"/>
            <a:ext cx="10709752" cy="6568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1A5899-2AE0-D3AA-3914-D0603F3EF5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124" y="144838"/>
            <a:ext cx="10709752" cy="657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26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251A2F"/>
      </a:dk2>
      <a:lt2>
        <a:srgbClr val="F0F3F3"/>
      </a:lt2>
      <a:accent1>
        <a:srgbClr val="C54B67"/>
      </a:accent1>
      <a:accent2>
        <a:srgbClr val="B33988"/>
      </a:accent2>
      <a:accent3>
        <a:srgbClr val="BD4BC5"/>
      </a:accent3>
      <a:accent4>
        <a:srgbClr val="7939B3"/>
      </a:accent4>
      <a:accent5>
        <a:srgbClr val="584BC5"/>
      </a:accent5>
      <a:accent6>
        <a:srgbClr val="395FB3"/>
      </a:accent6>
      <a:hlink>
        <a:srgbClr val="7354C6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LeafVTI</vt:lpstr>
      <vt:lpstr>TOR</vt:lpstr>
      <vt:lpstr>PowerPoint Presentation</vt:lpstr>
      <vt:lpstr>PowerPoint Presentation</vt:lpstr>
      <vt:lpstr>But how can it send packets like that?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But how does it know about the Routers?</vt:lpstr>
      <vt:lpstr>PowerPoint Presentation</vt:lpstr>
      <vt:lpstr>1.Identity hash – Hash of Identity key and meta data 2.Identify Key – is a pERMINANT KEY THAT IS USED TO IDENTIFY A ROUTER, IT IS USED IN combination of " TLS certificates, router descriptor ( onion keys it is using, address, bandwidth, exit policy, etc) 3.Onion Keys – are public keys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same check we did with Directory server(using identity key) will happen with routers too</vt:lpstr>
      <vt:lpstr>PowerPoint Presentation</vt:lpstr>
      <vt:lpstr>But how does it know what will be a route(R1, R2, R3)?</vt:lpstr>
      <vt:lpstr>It will look at the meta data and locally decide what will be the best routes</vt:lpstr>
      <vt:lpstr>But how They know this route will work on practice and that every node is legitimate?</vt:lpstr>
      <vt:lpstr>PowerPoint Presentation</vt:lpstr>
      <vt:lpstr>PowerPoint Presentation</vt:lpstr>
      <vt:lpstr>circuit key – is a shared/Session key, it means encryption end decryption will be done with it</vt:lpstr>
      <vt:lpstr>PowerPoint Presentation</vt:lpstr>
      <vt:lpstr>PowerPoint Presentation</vt:lpstr>
      <vt:lpstr>PowerPoint Presentation</vt:lpstr>
      <vt:lpstr>But how will packets go back? From server to client</vt:lpstr>
      <vt:lpstr>When we were creating a circuit with every packet, we included circuit ID</vt:lpstr>
      <vt:lpstr>PowerPoint Presentation</vt:lpstr>
      <vt:lpstr>When Exit Node gets a message from a server it sees the port and knows what Circuit and key to use </vt:lpstr>
      <vt:lpstr>PowerPoint Presentation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447</cp:revision>
  <dcterms:created xsi:type="dcterms:W3CDTF">2024-11-25T22:59:44Z</dcterms:created>
  <dcterms:modified xsi:type="dcterms:W3CDTF">2024-11-26T02:37:10Z</dcterms:modified>
</cp:coreProperties>
</file>