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EDE"/>
    <a:srgbClr val="00509B"/>
    <a:srgbClr val="17519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CEAA2-BA54-4509-CAC0-29EBDCC94CBC}" v="693" dt="2024-04-09T19:31:17.065"/>
    <p1510:client id="{DE8B2122-4FF2-CBB0-4675-B3ABD67A0EFF}" v="150" dt="2024-04-09T19:02:4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89E0B-D191-4D63-ABB8-0C668594CEA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94902-2906-460D-B998-C78A476208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3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C3BE8-333E-49B8-9985-DA4D193364F9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08CD-A825-44EF-B09C-FB934AE5E0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79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7223" y="1293345"/>
            <a:ext cx="10140778" cy="91238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9401908" y="52387"/>
            <a:ext cx="1266093" cy="843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1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38" y="225425"/>
            <a:ext cx="25193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A3BC5AE-BA75-4DBE-8580-EF32B519E1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2" y="223575"/>
            <a:ext cx="3992739" cy="10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0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7209" y="4712043"/>
            <a:ext cx="6172200" cy="71463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67209" y="682626"/>
            <a:ext cx="6172200" cy="39388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67209" y="5486400"/>
            <a:ext cx="6172200" cy="4732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404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4908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823783"/>
            <a:ext cx="2628900" cy="5353179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7222" y="823783"/>
            <a:ext cx="8045278" cy="5353179"/>
          </a:xfrm>
        </p:spPr>
        <p:txBody>
          <a:bodyPr vert="eaVert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0877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0895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606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222" y="4061253"/>
            <a:ext cx="10820228" cy="73604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222" y="3798628"/>
            <a:ext cx="10820228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1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222" y="774357"/>
            <a:ext cx="10826578" cy="916331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222" y="1825625"/>
            <a:ext cx="5492578" cy="4351338"/>
          </a:xfrm>
        </p:spPr>
        <p:txBody>
          <a:bodyPr/>
          <a:lstStyle>
            <a:lvl1pPr>
              <a:defRPr sz="2800"/>
            </a:lvl1pPr>
            <a:lvl3pPr>
              <a:defRPr sz="20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3pPr>
              <a:defRPr sz="20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88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222" y="365125"/>
            <a:ext cx="10828166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222" y="1681163"/>
            <a:ext cx="54703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222" y="2505075"/>
            <a:ext cx="5470353" cy="3684588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598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222" y="774357"/>
            <a:ext cx="10826578" cy="916331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02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8402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222" y="987424"/>
            <a:ext cx="4244803" cy="1069975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222" y="2057400"/>
            <a:ext cx="4244803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8441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7222" y="774357"/>
            <a:ext cx="10826578" cy="91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222" y="1825625"/>
            <a:ext cx="108265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222" y="6553200"/>
            <a:ext cx="66720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10144512" y="6553200"/>
            <a:ext cx="1787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07DED0E-7B1D-4407-877C-A019C7FECCC0}" type="slidenum">
              <a:rPr lang="de-DE" altLang="de-DE" sz="1200" smtClean="0">
                <a:latin typeface="Rotis Sans Serif Std" panose="020B0503030202020304" pitchFamily="34" charset="0"/>
              </a:rPr>
              <a:pPr algn="r"/>
              <a:t>‹Nr.›</a:t>
            </a:fld>
            <a:endParaRPr lang="de-DE" altLang="de-DE" sz="1200" dirty="0">
              <a:latin typeface="Rotis Sans Serif Std" panose="020B0503030202020304" pitchFamily="34" charset="0"/>
            </a:endParaRPr>
          </a:p>
          <a:p>
            <a:pPr algn="ctr"/>
            <a:endParaRPr lang="de-DE" altLang="de-DE" sz="1200" dirty="0">
              <a:latin typeface="Agfa Rotis Sans Serif" pitchFamily="2" charset="0"/>
            </a:endParaRPr>
          </a:p>
        </p:txBody>
      </p:sp>
      <p:pic>
        <p:nvPicPr>
          <p:cNvPr id="11" name="Picture 19" descr="luh_logo_rgb_p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687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05570A9E-BF4D-496F-A299-A1819043B8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8687" y="6477000"/>
            <a:ext cx="1403350" cy="76200"/>
          </a:xfrm>
          <a:prstGeom prst="rect">
            <a:avLst/>
          </a:prstGeom>
          <a:solidFill>
            <a:srgbClr val="0050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ADB643-EC76-45CE-BF90-6FAAC3209C1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10" y="139428"/>
            <a:ext cx="419408" cy="5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509B"/>
          </a:solidFill>
          <a:latin typeface="Rotis Sans Serif Std" panose="020B05030302020203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9999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tis Sans Serif Std" panose="020B05030302020203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9999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tis Sans Serif Std" panose="020B05030302020203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99999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tis Sans Serif Std" panose="020B05030302020203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99999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Rotis Sans Serif Std" panose="020B05030302020203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99999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Rotis Sans Serif Std" panose="020B05030302020203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5094D83-BCF0-47B7-B559-023603107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Rotis Sans Serif Std"/>
              </a:rPr>
              <a:t>Advanced</a:t>
            </a:r>
            <a:r>
              <a:rPr lang="de-DE" dirty="0">
                <a:latin typeface="Rotis Sans Serif Std"/>
              </a:rPr>
              <a:t> Topics in Reinforcement Learning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5C6338-21AA-41B0-A8C9-266E96312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altLang="de-DE" b="1" dirty="0">
                <a:latin typeface="Rotis Sans Serif Std"/>
                <a:ea typeface="ＭＳ Ｐゴシック"/>
              </a:rPr>
              <a:t>Artur </a:t>
            </a:r>
            <a:r>
              <a:rPr lang="de-DE" altLang="de-DE" b="1" dirty="0" err="1">
                <a:latin typeface="Rotis Sans Serif Std"/>
                <a:ea typeface="ＭＳ Ｐゴシック"/>
              </a:rPr>
              <a:t>Ganzha</a:t>
            </a:r>
            <a:r>
              <a:rPr lang="de-DE" altLang="de-DE" b="1" dirty="0">
                <a:latin typeface="Rotis Sans Serif Std"/>
                <a:ea typeface="ＭＳ Ｐゴシック"/>
              </a:rPr>
              <a:t> 10019651</a:t>
            </a:r>
            <a:endParaRPr lang="de-DE" dirty="0"/>
          </a:p>
          <a:p>
            <a:pPr algn="ctr">
              <a:defRPr/>
            </a:pPr>
            <a:endParaRPr lang="de-DE" altLang="de-DE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1DB1108-3E0F-448E-B0B0-8045CE645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" b="17160"/>
          <a:stretch/>
        </p:blipFill>
        <p:spPr bwMode="auto">
          <a:xfrm>
            <a:off x="-16625" y="2165330"/>
            <a:ext cx="782227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ED6CA2-30DE-473F-8B2A-0094E18373B6}"/>
              </a:ext>
            </a:extLst>
          </p:cNvPr>
          <p:cNvSpPr/>
          <p:nvPr/>
        </p:nvSpPr>
        <p:spPr>
          <a:xfrm>
            <a:off x="11342370" y="6604635"/>
            <a:ext cx="611505" cy="186690"/>
          </a:xfrm>
          <a:prstGeom prst="rect">
            <a:avLst/>
          </a:prstGeom>
          <a:solidFill>
            <a:srgbClr val="DC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30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tis Sans Serif Std"/>
              </a:rPr>
              <a:t>Dogs vs. Ants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222" y="1689554"/>
            <a:ext cx="10826578" cy="4487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  <a:cs typeface="Arial"/>
              </a:rPr>
              <a:t>If we ignore the more complex behavior (e.g. emotions) dogs can be a more memory efficient way to design an agent</a:t>
            </a:r>
            <a:endParaRPr lang="en-US" sz="20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</a:rPr>
              <a:t>Dogs can be modelled with 4 joints = 4D action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</a:rPr>
              <a:t>It is scalable as we can decide to implement more complex behavior for dog agents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2000" dirty="0">
                <a:latin typeface="Rotis Sans Serif Std"/>
              </a:rPr>
              <a:t>e.g. Emotions, more cognitive capabilities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2000" dirty="0">
                <a:latin typeface="Rotis Sans Serif Std"/>
              </a:rPr>
              <a:t>Ants only have simple behavior and are useful for swarm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</a:rPr>
              <a:t>We get different type of inferences (competitive vs cooperative Multi-agent systems)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2000" dirty="0">
                <a:latin typeface="Rotis Sans Serif Std"/>
              </a:rPr>
              <a:t>Swarm intelligence (ants) vs. Competitive behavior of dogs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</a:rPr>
              <a:t>Parameter variation can define dog classes/breeds (aggression, physicality,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</a:rPr>
              <a:t>Dog agents can support more ethical animal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</a:rPr>
              <a:t>With generative algorithms or aspects from </a:t>
            </a:r>
            <a:r>
              <a:rPr lang="en-US" sz="2000" dirty="0" err="1">
                <a:latin typeface="Rotis Sans Serif Std"/>
              </a:rPr>
              <a:t>neuroevolution</a:t>
            </a:r>
            <a:r>
              <a:rPr lang="en-US" sz="2000" dirty="0">
                <a:latin typeface="Rotis Sans Serif Std"/>
              </a:rPr>
              <a:t> you could create different Multi-Agent setups with different dogs or create a superior dog which learns to solve a task faster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tis Sans Serif Std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1141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tis Sans Serif Std"/>
              </a:rPr>
              <a:t>Cooperative vs. Competitive Multi-Agent 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Rotis Sans Serif Std"/>
                <a:cs typeface="Arial"/>
              </a:rPr>
              <a:t>Cooperative 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  <a:cs typeface="Arial"/>
              </a:rPr>
              <a:t>Shared communication which influences the reward shaping</a:t>
            </a:r>
            <a:endParaRPr lang="en-US" sz="2000" dirty="0">
              <a:cs typeface="Arial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2000" dirty="0">
                <a:latin typeface="Rotis Sans Serif Std"/>
                <a:cs typeface="Arial"/>
              </a:rPr>
              <a:t>E.g. already visited states change the reward value if another agent visits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tis Sans Serif Std"/>
              </a:rPr>
              <a:t>Possibly never converges or ends up in deadlock situations (e.g. in state coverage settings where only one unvisited state is left)</a:t>
            </a:r>
          </a:p>
          <a:p>
            <a:r>
              <a:rPr lang="en-US" sz="2000" b="1" dirty="0">
                <a:latin typeface="Rotis Sans Serif Std"/>
              </a:rPr>
              <a:t>Competitive MA</a:t>
            </a:r>
            <a:endParaRPr lang="en-US" sz="2000" dirty="0">
              <a:latin typeface="Rotis Sans Serif Std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Try to maximize own rewards against other agents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Do not share the same information for own reward "greed"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Different strategy for either agent</a:t>
            </a:r>
          </a:p>
          <a:p>
            <a:r>
              <a:rPr lang="en-US" sz="2000" b="1" dirty="0">
                <a:latin typeface="Arial"/>
                <a:cs typeface="Arial"/>
              </a:rPr>
              <a:t>Combination</a:t>
            </a:r>
            <a:endParaRPr lang="en-US" b="1" dirty="0"/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Can be combined (e.g. team-like formation)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altLang="de-DE" b="1" dirty="0"/>
              <a:t>Prof. Dr. Max Mustermann</a:t>
            </a:r>
            <a:r>
              <a:rPr lang="de-DE" altLang="de-DE" dirty="0"/>
              <a:t> Titel, 10.03.2008</a:t>
            </a:r>
          </a:p>
          <a:p>
            <a:pPr algn="ctr">
              <a:defRPr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192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</vt:lpstr>
      <vt:lpstr>Advanced Topics in Reinforcement Learning</vt:lpstr>
      <vt:lpstr>Dogs vs. Ants</vt:lpstr>
      <vt:lpstr>Cooperative vs. Competitive Multi-Agent Settings</vt:lpstr>
    </vt:vector>
  </TitlesOfParts>
  <Company>LUH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Flügge, Christina</dc:creator>
  <cp:lastModifiedBy>Carolin Benjamins</cp:lastModifiedBy>
  <cp:revision>174</cp:revision>
  <dcterms:created xsi:type="dcterms:W3CDTF">2019-06-26T06:00:14Z</dcterms:created>
  <dcterms:modified xsi:type="dcterms:W3CDTF">2024-04-09T19:32:49Z</dcterms:modified>
</cp:coreProperties>
</file>