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9D3AD-F663-453B-AA04-AA6388E965D4}" v="4" dt="2023-02-15T05:26:49.2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3C0B-DA2C-F6C3-5C5D-66979033C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A6B41-6DB8-DF8B-DD4A-1CD2A0AAB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76D1E-027B-E2CD-C9B3-41A1DAF3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C682-D60A-4D55-A54B-AF127C716E8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8529F-E5ED-9E46-B14E-0E604639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F3647-02B0-14E6-7F2D-4ADC352F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33F3-5EE7-4509-B214-B69463A0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8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F66F-4A5E-13E5-B732-C737FE1A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2125D-4655-EB17-ACEA-32B3FA176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CD2EF-FDFC-5CB8-A841-06280E1A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C682-D60A-4D55-A54B-AF127C716E8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BB596-1B40-DE89-B590-95EA386D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64A34-87EC-F07B-7B79-B710F283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33F3-5EE7-4509-B214-B69463A0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6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CBFC8-46F5-1182-1417-DD282EA0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87CDA-9CE6-0AC3-F3C0-8CA1CA62F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B1726-4236-4CFE-9E19-FA9CB243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C682-D60A-4D55-A54B-AF127C716E8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0A702-E5B0-5AB5-4129-C809C259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A0412-D90D-8FE9-DDB3-DCDF5A24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33F3-5EE7-4509-B214-B69463A0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0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34E1-2B03-F774-E2F6-AE3CDE04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3EAE-02C4-BB4D-3A1C-E8BC4E539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D0911-D30F-F921-4A13-A920B5D8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C682-D60A-4D55-A54B-AF127C716E8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C72B3-264C-9461-9B51-FCE6FB72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1A77-64F2-BA9C-DD3C-8F375BF8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33F3-5EE7-4509-B214-B69463A0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1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1400-C0B4-A5FA-75CE-663F99F5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5049E-C9D4-340A-B173-AB6B76F44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87627-370B-C6F2-2ED0-7F55E8F8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C682-D60A-4D55-A54B-AF127C716E8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6B6D1-EF3F-556E-577B-2731587F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90EB-B4DA-A344-3485-EDDC9D3A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33F3-5EE7-4509-B214-B69463A0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2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E175-9E56-6FEC-2810-7F21B130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4583-B9A2-7A06-B65E-15134F78F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90172-896F-099E-6A94-69532ED62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54C08-77FE-2D6B-D50C-8B7B09A6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C682-D60A-4D55-A54B-AF127C716E8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E4BB8-8907-FB38-AFF2-932668CC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25546-A17F-AC32-0B4D-4356DB38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33F3-5EE7-4509-B214-B69463A0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7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BABE-E636-97C7-7224-5E8FC23D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50573-3A14-7C71-C48D-B4DF9E38A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E2F49-67DB-13E2-8CA6-40B2F286A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8D3D5A-D865-12A3-C797-D0071BD48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A879E-ED04-9A63-6A08-63284A798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4A5D1-316C-B56F-4827-14BF42B6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C682-D60A-4D55-A54B-AF127C716E8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8BF5B3-4828-52CF-C4B1-5FEEBB46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3E284-A9B6-B88C-875F-BC388270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33F3-5EE7-4509-B214-B69463A0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0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56B5-EE7F-0269-F0DD-12840547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4C0647-3BCC-1AD3-6D0D-71790E54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C682-D60A-4D55-A54B-AF127C716E8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C4A5E-BBF5-95EE-5445-13147375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96FE1-5526-4D11-F4C3-FA6D4763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33F3-5EE7-4509-B214-B69463A0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3F317-E39D-C9CD-1631-3F48D807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C682-D60A-4D55-A54B-AF127C716E8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52EE7-9286-1BB5-7A34-39C0B006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5460-0CCD-81F8-6FF1-3462EC57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33F3-5EE7-4509-B214-B69463A0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7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9EE1-0D21-3CBF-347F-CED30704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2D221-0D90-60A0-EF88-E8BC6868E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54F13-A82C-61D7-05AD-2B6275F2F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CD388-221C-DB3C-FAB7-0097995D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C682-D60A-4D55-A54B-AF127C716E8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0F5B-CA69-3949-8911-A7327542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882F2-B258-CA0A-1563-628DF169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33F3-5EE7-4509-B214-B69463A0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EB0F-A139-F34D-8839-20A997B6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5220B-8463-8F92-AF1C-173614773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7022A-6E1B-8FEC-8E00-24503F9F8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F420A-1961-04B7-826E-20CCCAFE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C682-D60A-4D55-A54B-AF127C716E8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9CBEC-FABF-58D3-743F-FA8FAB53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9B61F-6605-48FD-D1D9-4370E935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33F3-5EE7-4509-B214-B69463A0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2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15A88-59DE-0541-7396-802FC942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C79CF-A0A7-8CA3-4059-FF380C823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FDB1E-FE7F-DFE6-7EED-307B01683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DC682-D60A-4D55-A54B-AF127C716E8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7FCA5-4A40-BF35-CE0B-004ECFF4B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DBE0E-AF13-341F-7012-D26A655DE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B33F3-5EE7-4509-B214-B69463A06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5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17C2-9303-36CB-CE1B-35F629AE8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Bag of Words and </a:t>
            </a:r>
            <a:r>
              <a:rPr lang="en-US" dirty="0" err="1"/>
              <a:t>tf-idf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06EEB-8FA1-B58F-7A1C-BEF1DBA46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Presenter:</a:t>
            </a:r>
          </a:p>
          <a:p>
            <a:r>
              <a:rPr lang="en-US" dirty="0"/>
              <a:t>Subash Chandra Pakhrin, Ph.D.</a:t>
            </a:r>
          </a:p>
        </p:txBody>
      </p:sp>
    </p:spTree>
    <p:extLst>
      <p:ext uri="{BB962C8B-B14F-4D97-AF65-F5344CB8AC3E}">
        <p14:creationId xmlns:p14="http://schemas.microsoft.com/office/powerpoint/2010/main" val="164583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EE37-440B-47EF-1A7C-C7DBC536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Tf-idf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2D36616-8A44-8C54-5D7C-8A62D4040A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174378"/>
              </p:ext>
            </p:extLst>
          </p:nvPr>
        </p:nvGraphicFramePr>
        <p:xfrm>
          <a:off x="838200" y="1456509"/>
          <a:ext cx="105155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123">
                  <a:extLst>
                    <a:ext uri="{9D8B030D-6E8A-4147-A177-3AD203B41FA5}">
                      <a16:colId xmlns:a16="http://schemas.microsoft.com/office/drawing/2014/main" val="12741685"/>
                    </a:ext>
                  </a:extLst>
                </a:gridCol>
                <a:gridCol w="4132275">
                  <a:extLst>
                    <a:ext uri="{9D8B030D-6E8A-4147-A177-3AD203B41FA5}">
                      <a16:colId xmlns:a16="http://schemas.microsoft.com/office/drawing/2014/main" val="292153600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79731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People watch </a:t>
                      </a:r>
                      <a:r>
                        <a:rPr lang="en-US" dirty="0" err="1"/>
                        <a:t>Campusx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Campus watch </a:t>
                      </a:r>
                      <a:r>
                        <a:rPr lang="en-US" dirty="0" err="1"/>
                        <a:t>Campusx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250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People write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072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Campusx</a:t>
                      </a:r>
                      <a:r>
                        <a:rPr lang="en-US" dirty="0"/>
                        <a:t> write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04459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0FF66E9-7399-4CD9-DE0F-5E3E2D51FCD8}"/>
              </a:ext>
            </a:extLst>
          </p:cNvPr>
          <p:cNvSpPr txBox="1">
            <a:spLocks/>
          </p:cNvSpPr>
          <p:nvPr/>
        </p:nvSpPr>
        <p:spPr>
          <a:xfrm>
            <a:off x="838200" y="2705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Vector Representation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731D49A1-14C9-0EB3-4E65-63B21D46A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346950"/>
              </p:ext>
            </p:extLst>
          </p:nvPr>
        </p:nvGraphicFramePr>
        <p:xfrm>
          <a:off x="838200" y="3840371"/>
          <a:ext cx="8128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73756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026372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15680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573266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334019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8678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People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Campusx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49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12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0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38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0450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542B153-1070-3D53-5D75-1D3E37FB8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730981"/>
              </p:ext>
            </p:extLst>
          </p:nvPr>
        </p:nvGraphicFramePr>
        <p:xfrm>
          <a:off x="9286612" y="3654951"/>
          <a:ext cx="24593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687">
                  <a:extLst>
                    <a:ext uri="{9D8B030D-6E8A-4147-A177-3AD203B41FA5}">
                      <a16:colId xmlns:a16="http://schemas.microsoft.com/office/drawing/2014/main" val="1546765508"/>
                    </a:ext>
                  </a:extLst>
                </a:gridCol>
                <a:gridCol w="1229687">
                  <a:extLst>
                    <a:ext uri="{9D8B030D-6E8A-4147-A177-3AD203B41FA5}">
                      <a16:colId xmlns:a16="http://schemas.microsoft.com/office/drawing/2014/main" val="1017772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78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62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Campusx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1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91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975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50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A237-7E7C-1D1A-687F-F5243BAA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Advantage/Disadvantage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B9D6-1A55-B2F4-80D4-E02629864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</a:t>
            </a:r>
          </a:p>
          <a:p>
            <a:pPr lvl="1"/>
            <a:r>
              <a:rPr lang="en-US" dirty="0"/>
              <a:t>Used in information retrieval system</a:t>
            </a:r>
          </a:p>
          <a:p>
            <a:pPr lvl="1"/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Sparsity </a:t>
            </a:r>
          </a:p>
          <a:p>
            <a:pPr lvl="1"/>
            <a:r>
              <a:rPr lang="en-US" dirty="0"/>
              <a:t>Out of Vocabulary (OOV)</a:t>
            </a:r>
          </a:p>
          <a:p>
            <a:pPr lvl="1"/>
            <a:r>
              <a:rPr lang="en-US" dirty="0"/>
              <a:t>Dimension is very large</a:t>
            </a:r>
          </a:p>
          <a:p>
            <a:pPr lvl="1"/>
            <a:r>
              <a:rPr lang="en-US" dirty="0"/>
              <a:t>Semantic relation</a:t>
            </a:r>
          </a:p>
          <a:p>
            <a:pPr lvl="2"/>
            <a:r>
              <a:rPr lang="en-US" dirty="0"/>
              <a:t>This is beautiful</a:t>
            </a:r>
          </a:p>
          <a:p>
            <a:pPr lvl="2"/>
            <a:r>
              <a:rPr lang="en-US" dirty="0"/>
              <a:t>This is gorgeous</a:t>
            </a:r>
          </a:p>
          <a:p>
            <a:r>
              <a:rPr lang="en-US" dirty="0">
                <a:highlight>
                  <a:srgbClr val="FF0000"/>
                </a:highlight>
              </a:rPr>
              <a:t>Word2Vec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8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B0B5-4652-2DCD-76F0-BA94B9DC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602571-AB6F-E486-52DA-DD752ABAD7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736274"/>
              </p:ext>
            </p:extLst>
          </p:nvPr>
        </p:nvGraphicFramePr>
        <p:xfrm>
          <a:off x="838200" y="1825625"/>
          <a:ext cx="105155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123">
                  <a:extLst>
                    <a:ext uri="{9D8B030D-6E8A-4147-A177-3AD203B41FA5}">
                      <a16:colId xmlns:a16="http://schemas.microsoft.com/office/drawing/2014/main" val="12741685"/>
                    </a:ext>
                  </a:extLst>
                </a:gridCol>
                <a:gridCol w="4132275">
                  <a:extLst>
                    <a:ext uri="{9D8B030D-6E8A-4147-A177-3AD203B41FA5}">
                      <a16:colId xmlns:a16="http://schemas.microsoft.com/office/drawing/2014/main" val="292153600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79731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People watch </a:t>
                      </a:r>
                      <a:r>
                        <a:rPr lang="en-US" dirty="0" err="1"/>
                        <a:t>Campusx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Campusx</a:t>
                      </a:r>
                      <a:r>
                        <a:rPr lang="en-US" dirty="0"/>
                        <a:t> watch </a:t>
                      </a:r>
                      <a:r>
                        <a:rPr lang="en-US" dirty="0" err="1"/>
                        <a:t>Campusx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250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People write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072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Campusx</a:t>
                      </a:r>
                      <a:r>
                        <a:rPr lang="en-US" dirty="0"/>
                        <a:t> write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04459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B57F71D0-10D9-E986-80B9-0964310584C4}"/>
              </a:ext>
            </a:extLst>
          </p:cNvPr>
          <p:cNvSpPr txBox="1">
            <a:spLocks/>
          </p:cNvSpPr>
          <p:nvPr/>
        </p:nvSpPr>
        <p:spPr>
          <a:xfrm>
            <a:off x="838197" y="32714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Vocabulary = 5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2BA576F-A8B2-05CD-8649-20168B498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22478"/>
              </p:ext>
            </p:extLst>
          </p:nvPr>
        </p:nvGraphicFramePr>
        <p:xfrm>
          <a:off x="2031996" y="4410822"/>
          <a:ext cx="8128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73756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026372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15680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573266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334019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8678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People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Campusx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49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12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05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38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04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83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86D0-C93C-CA03-16AA-5A291ACC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961C-0767-D307-B1DF-056E71A6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intuition </a:t>
            </a:r>
          </a:p>
          <a:p>
            <a:pPr lvl="1"/>
            <a:r>
              <a:rPr lang="en-US" dirty="0"/>
              <a:t>If the documents belong to the same class label, then they can have the same kind of words with a similar type of frequency.</a:t>
            </a:r>
          </a:p>
          <a:p>
            <a:pPr lvl="1"/>
            <a:r>
              <a:rPr lang="en-US" dirty="0"/>
              <a:t>Is that word occurring and what is the frequency of that word that matters a lot.</a:t>
            </a:r>
          </a:p>
          <a:p>
            <a:pPr lvl="1"/>
            <a:endParaRPr lang="en-US" dirty="0"/>
          </a:p>
          <a:p>
            <a:r>
              <a:rPr lang="en-US" dirty="0"/>
              <a:t>BOW</a:t>
            </a:r>
          </a:p>
          <a:p>
            <a:pPr lvl="1"/>
            <a:r>
              <a:rPr lang="en-US" dirty="0"/>
              <a:t>Context does not matter</a:t>
            </a:r>
          </a:p>
          <a:p>
            <a:pPr lvl="1"/>
            <a:r>
              <a:rPr lang="en-US" dirty="0"/>
              <a:t>Order of word does not matter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1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7527-65ED-662E-5F35-F30ED4EF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66B3-E824-BE0C-76E2-96A496D55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angle between</a:t>
            </a:r>
          </a:p>
          <a:p>
            <a:pPr marL="457200" lvl="1" indent="0">
              <a:buNone/>
            </a:pPr>
            <a:r>
              <a:rPr lang="en-US" dirty="0"/>
              <a:t>(2, -1, 3) and (2, 0, 1) vectors</a:t>
            </a:r>
          </a:p>
        </p:txBody>
      </p:sp>
    </p:spTree>
    <p:extLst>
      <p:ext uri="{BB962C8B-B14F-4D97-AF65-F5344CB8AC3E}">
        <p14:creationId xmlns:p14="http://schemas.microsoft.com/office/powerpoint/2010/main" val="293241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6C3E-DD9B-2E41-D517-1C37F64C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9F38-D6B4-0FEE-E4A6-90DE01438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is converted into V-dimensional vectors.</a:t>
            </a:r>
          </a:p>
          <a:p>
            <a:r>
              <a:rPr lang="en-US" dirty="0"/>
              <a:t>Out of Vocabulary (OOV) words are not considered.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EA6D70-A6DB-2530-4DCC-F97406B31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118980"/>
              </p:ext>
            </p:extLst>
          </p:nvPr>
        </p:nvGraphicFramePr>
        <p:xfrm>
          <a:off x="1084044" y="3311864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262599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20881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01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Simple and 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54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OOV error is taken care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OOV (</a:t>
                      </a:r>
                      <a:r>
                        <a:rPr lang="en-US" strike="sngStrike" dirty="0">
                          <a:solidFill>
                            <a:srgbClr val="FF0000"/>
                          </a:solidFill>
                        </a:rPr>
                        <a:t>Hello</a:t>
                      </a:r>
                      <a:r>
                        <a:rPr lang="en-US" dirty="0"/>
                        <a:t> People)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45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Fixed-size dimension / Dimension is always the same.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Ordering is not taken care of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41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Semantic relationship is captured.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contextual information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567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61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3178-655D-8C40-9567-1F2881F31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Tf-idf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79DB6-40C6-B85E-ABB5-59190C70B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 of words have equal importance/weightage / value for all the words/tokens</a:t>
            </a:r>
          </a:p>
          <a:p>
            <a:r>
              <a:rPr lang="en-US" dirty="0" err="1"/>
              <a:t>Tf-idf</a:t>
            </a:r>
            <a:r>
              <a:rPr lang="en-US" dirty="0"/>
              <a:t>: For each different word </a:t>
            </a:r>
            <a:r>
              <a:rPr lang="en-US" dirty="0" err="1"/>
              <a:t>tf-idf</a:t>
            </a:r>
            <a:r>
              <a:rPr lang="en-US" dirty="0"/>
              <a:t> assigns different values. </a:t>
            </a:r>
          </a:p>
          <a:p>
            <a:r>
              <a:rPr lang="en-US" dirty="0"/>
              <a:t>Core intuition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If a particular word is occurring frequently in the particular document but is rare in other documents/corpus, then that particular word is provided very high importance.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Or, a word is coming frequently in a document but it’s almost rare in other document which means the value of the word for that document is very high for that document.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8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AE42-664E-A70B-3BBA-8B499FD7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Tf-idf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CE364-D1E5-2DC3-7628-099AA01AD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assigns a different weighting to every word in the documents.</a:t>
            </a:r>
          </a:p>
          <a:p>
            <a:endParaRPr lang="en-US" dirty="0"/>
          </a:p>
          <a:p>
            <a:r>
              <a:rPr lang="en-US" dirty="0"/>
              <a:t>https://www.learndatasci.com/glossary/tf-idf-term-frequency-inverse-document-frequency/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E80CA-BE1E-909F-D657-7A351CECD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406" y="4001294"/>
            <a:ext cx="5972175" cy="76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E7732B-BF93-8FD4-CA23-7475D4E71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543" y="4898231"/>
            <a:ext cx="6819900" cy="771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F5F66B-C873-8A9A-C6CA-A899DFBB9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5921375"/>
            <a:ext cx="23050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4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07BD-FCCD-E107-B3A7-57A44BFA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Tf-idf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1562-107A-410A-F40F-E4C3A7CA6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term frequency is high of that word, then the occurrence of that word probability is high.</a:t>
            </a:r>
          </a:p>
          <a:p>
            <a:pPr marL="0" indent="0" algn="ctr">
              <a:buNone/>
            </a:pPr>
            <a:r>
              <a:rPr lang="en-US" sz="6000" dirty="0"/>
              <a:t>0&lt;TF&lt;1</a:t>
            </a:r>
          </a:p>
          <a:p>
            <a:pPr marL="0" indent="0" algn="ctr">
              <a:buNone/>
            </a:pPr>
            <a:r>
              <a:rPr lang="en-US" sz="6000" dirty="0"/>
              <a:t>TF high word is frequent</a:t>
            </a:r>
          </a:p>
          <a:p>
            <a:pPr marL="0" indent="0" algn="ctr">
              <a:buNone/>
            </a:pPr>
            <a:r>
              <a:rPr lang="en-US" sz="6000" dirty="0"/>
              <a:t>TF low word is rare</a:t>
            </a:r>
          </a:p>
        </p:txBody>
      </p:sp>
    </p:spTree>
    <p:extLst>
      <p:ext uri="{BB962C8B-B14F-4D97-AF65-F5344CB8AC3E}">
        <p14:creationId xmlns:p14="http://schemas.microsoft.com/office/powerpoint/2010/main" val="380633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B3F9-0967-640F-2630-D27AAC58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AB3C3-3F43-79FC-E918-ADB2B79C0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 or word Frequent in all the documents or corpus</a:t>
            </a:r>
          </a:p>
          <a:p>
            <a:pPr marL="0" indent="0" algn="ctr">
              <a:buNone/>
            </a:pPr>
            <a:r>
              <a:rPr lang="en-US" sz="3600" b="1" dirty="0"/>
              <a:t>IDF(Term/word) is Low</a:t>
            </a:r>
          </a:p>
          <a:p>
            <a:pPr marL="0" indent="0" algn="ctr">
              <a:buNone/>
            </a:pPr>
            <a:endParaRPr lang="en-US" sz="3600" b="1"/>
          </a:p>
          <a:p>
            <a:pPr marL="0" indent="0" algn="ctr">
              <a:buNone/>
            </a:pPr>
            <a:endParaRPr lang="en-US" sz="3600" b="1" dirty="0"/>
          </a:p>
          <a:p>
            <a:r>
              <a:rPr lang="en-US" dirty="0"/>
              <a:t>Term or word rare in all the documents or corpus</a:t>
            </a:r>
          </a:p>
          <a:p>
            <a:pPr marL="0" indent="0" algn="ctr">
              <a:buNone/>
            </a:pPr>
            <a:r>
              <a:rPr lang="en-US" sz="3600" b="1" dirty="0"/>
              <a:t>IDF(Term/word) is high</a:t>
            </a:r>
          </a:p>
          <a:p>
            <a:pPr algn="ctr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020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474</Words>
  <Application>Microsoft Office PowerPoint</Application>
  <PresentationFormat>Widescreen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Bag of Words and tf-idf</vt:lpstr>
      <vt:lpstr>Bag of Words</vt:lpstr>
      <vt:lpstr>Bag of Words</vt:lpstr>
      <vt:lpstr>Bag of Words</vt:lpstr>
      <vt:lpstr>Bag of Words</vt:lpstr>
      <vt:lpstr>Tf-idf</vt:lpstr>
      <vt:lpstr>Tf-idf</vt:lpstr>
      <vt:lpstr>Tf-idf</vt:lpstr>
      <vt:lpstr>IDF</vt:lpstr>
      <vt:lpstr>Tf-idf</vt:lpstr>
      <vt:lpstr>Advantage/Disadvantage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Bag of Words and tf-idf</dc:title>
  <dc:creator>Pakhrin, Subash</dc:creator>
  <cp:lastModifiedBy>Pakhrin, Subash</cp:lastModifiedBy>
  <cp:revision>2</cp:revision>
  <dcterms:created xsi:type="dcterms:W3CDTF">2023-02-15T04:30:19Z</dcterms:created>
  <dcterms:modified xsi:type="dcterms:W3CDTF">2023-02-22T16:03:35Z</dcterms:modified>
</cp:coreProperties>
</file>