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27" r:id="rId4"/>
    <p:sldMasterId id="2147485049" r:id="rId5"/>
  </p:sldMasterIdLst>
  <p:notesMasterIdLst>
    <p:notesMasterId r:id="rId36"/>
  </p:notesMasterIdLst>
  <p:handoutMasterIdLst>
    <p:handoutMasterId r:id="rId37"/>
  </p:handoutMasterIdLst>
  <p:sldIdLst>
    <p:sldId id="256" r:id="rId6"/>
    <p:sldId id="547" r:id="rId7"/>
    <p:sldId id="566" r:id="rId8"/>
    <p:sldId id="567" r:id="rId9"/>
    <p:sldId id="578" r:id="rId10"/>
    <p:sldId id="650" r:id="rId11"/>
    <p:sldId id="696" r:id="rId12"/>
    <p:sldId id="697" r:id="rId13"/>
    <p:sldId id="698" r:id="rId14"/>
    <p:sldId id="699" r:id="rId15"/>
    <p:sldId id="700" r:id="rId16"/>
    <p:sldId id="652" r:id="rId17"/>
    <p:sldId id="653" r:id="rId18"/>
    <p:sldId id="654" r:id="rId19"/>
    <p:sldId id="655" r:id="rId20"/>
    <p:sldId id="657" r:id="rId21"/>
    <p:sldId id="658" r:id="rId22"/>
    <p:sldId id="659" r:id="rId23"/>
    <p:sldId id="701" r:id="rId24"/>
    <p:sldId id="702" r:id="rId25"/>
    <p:sldId id="703" r:id="rId26"/>
    <p:sldId id="704" r:id="rId27"/>
    <p:sldId id="705" r:id="rId28"/>
    <p:sldId id="706" r:id="rId29"/>
    <p:sldId id="707" r:id="rId30"/>
    <p:sldId id="708" r:id="rId31"/>
    <p:sldId id="663" r:id="rId32"/>
    <p:sldId id="695" r:id="rId33"/>
    <p:sldId id="664" r:id="rId34"/>
    <p:sldId id="428" r:id="rId35"/>
  </p:sldIdLst>
  <p:sldSz cx="9144000" cy="6858000" type="screen4x3"/>
  <p:notesSz cx="6858000" cy="9144000"/>
  <p:custShowLst>
    <p:custShow name="Faster Course" id="0">
      <p:sldLst>
        <p:sld r:id="rId6"/>
        <p:sld r:id="rId35"/>
      </p:sldLst>
    </p:custShow>
  </p:custShow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2D858F4-60AD-4D50-ADDB-973722F76393}">
          <p14:sldIdLst>
            <p14:sldId id="256"/>
            <p14:sldId id="547"/>
            <p14:sldId id="566"/>
            <p14:sldId id="567"/>
            <p14:sldId id="578"/>
            <p14:sldId id="650"/>
            <p14:sldId id="696"/>
            <p14:sldId id="697"/>
            <p14:sldId id="698"/>
            <p14:sldId id="699"/>
            <p14:sldId id="700"/>
            <p14:sldId id="652"/>
            <p14:sldId id="653"/>
            <p14:sldId id="654"/>
            <p14:sldId id="655"/>
            <p14:sldId id="657"/>
            <p14:sldId id="658"/>
            <p14:sldId id="659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663"/>
            <p14:sldId id="695"/>
            <p14:sldId id="664"/>
            <p14:sldId id="428"/>
          </p14:sldIdLst>
        </p14:section>
        <p14:section name="Untitled Section" id="{B7911E8D-9A20-4CDB-9BD4-4BE8F471EEC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5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33"/>
    <a:srgbClr val="000000"/>
    <a:srgbClr val="006600"/>
    <a:srgbClr val="FFFF99"/>
    <a:srgbClr val="EAEAEA"/>
    <a:srgbClr val="404040"/>
    <a:srgbClr val="CC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81588" autoAdjust="0"/>
  </p:normalViewPr>
  <p:slideViewPr>
    <p:cSldViewPr>
      <p:cViewPr varScale="1">
        <p:scale>
          <a:sx n="91" d="100"/>
          <a:sy n="91" d="100"/>
        </p:scale>
        <p:origin x="2112" y="90"/>
      </p:cViewPr>
      <p:guideLst>
        <p:guide orient="horz" pos="1525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12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7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3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9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C63CC50-A8FD-4C4A-A07A-3B771090F2AA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438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34A6568-2C9A-4C69-8333-AB6793A303A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804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Plan_de_vuelo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269F9FD-BA73-421F-AB29-E3E6CB57C500}" type="slidenum">
              <a:rPr lang="en-GB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GB" altLang="en-US" dirty="0"/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sv-SE" altLang="en-US" dirty="0">
                <a:latin typeface="Arial" charset="0"/>
              </a:rPr>
              <a:t>This course template contains 2 slide masters that contain</a:t>
            </a:r>
            <a:r>
              <a:rPr lang="sv-SE" altLang="en-US" baseline="0" dirty="0">
                <a:latin typeface="Arial" charset="0"/>
              </a:rPr>
              <a:t> a number of template slides for you to use as background</a:t>
            </a:r>
            <a:r>
              <a:rPr lang="sv-SE" altLang="en-US" dirty="0">
                <a:latin typeface="Arial" charset="0"/>
              </a:rPr>
              <a:t>. </a:t>
            </a:r>
          </a:p>
          <a:p>
            <a:pPr eaLnBrk="1" hangingPunct="1"/>
            <a:r>
              <a:rPr lang="sv-SE" altLang="en-US" dirty="0">
                <a:latin typeface="Arial" charset="0"/>
              </a:rPr>
              <a:t>To use a certain background for your slide, select slide and from the shortcut menu,</a:t>
            </a:r>
            <a:r>
              <a:rPr lang="sv-SE" altLang="en-US" baseline="0" dirty="0">
                <a:latin typeface="Arial" charset="0"/>
              </a:rPr>
              <a:t> s</a:t>
            </a:r>
            <a:r>
              <a:rPr lang="sv-SE" altLang="en-US" dirty="0">
                <a:latin typeface="Arial" charset="0"/>
              </a:rPr>
              <a:t>elect Select Layout.</a:t>
            </a:r>
            <a:r>
              <a:rPr lang="sv-SE" altLang="en-US" baseline="0" dirty="0">
                <a:latin typeface="Arial" charset="0"/>
              </a:rPr>
              <a:t> Select a layout suitable for the content. The slide is updated. Make some adjustments, but make sure </a:t>
            </a:r>
            <a:r>
              <a:rPr lang="sv-SE" altLang="en-US" b="1" baseline="0" dirty="0">
                <a:latin typeface="Arial" charset="0"/>
              </a:rPr>
              <a:t>not to </a:t>
            </a:r>
            <a:r>
              <a:rPr lang="sv-SE" altLang="en-US" baseline="0" dirty="0">
                <a:latin typeface="Arial" charset="0"/>
              </a:rPr>
              <a:t>modify header type or colour. </a:t>
            </a:r>
          </a:p>
          <a:p>
            <a:pPr eaLnBrk="1" hangingPunct="1"/>
            <a:r>
              <a:rPr lang="sv-SE" altLang="en-US" baseline="0" dirty="0">
                <a:latin typeface="Arial" charset="0"/>
              </a:rPr>
              <a:t>Dummy text is within &lt;xxx&gt;.</a:t>
            </a:r>
          </a:p>
          <a:p>
            <a:pPr eaLnBrk="1" hangingPunct="1"/>
            <a:r>
              <a:rPr lang="sv-SE" altLang="en-US" baseline="0" dirty="0">
                <a:latin typeface="Arial" charset="0"/>
              </a:rPr>
              <a:t>For &lt;version of product&gt;: Example: for version 22 of Crew Tracking.</a:t>
            </a:r>
            <a:endParaRPr lang="sv-SE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946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CEC34E-6A0A-4EEA-AC5C-202AC5B9B9AB}" type="slidenum">
              <a:rPr lang="en-GB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GB" altLang="en-US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35" tIns="44617" rIns="89235" bIns="44617"/>
          <a:lstStyle/>
          <a:p>
            <a:pPr eaLnBrk="1" hangingPunct="1"/>
            <a:endParaRPr lang="sv-SE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551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CEC34E-6A0A-4EEA-AC5C-202AC5B9B9AB}" type="slidenum">
              <a:rPr lang="en-GB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GB" altLang="en-US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35" tIns="44617" rIns="89235" bIns="44617"/>
          <a:lstStyle/>
          <a:p>
            <a:pPr eaLnBrk="1" hangingPunct="1"/>
            <a:endParaRPr lang="sv-SE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387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CEC34E-6A0A-4EEA-AC5C-202AC5B9B9AB}" type="slidenum">
              <a:rPr lang="en-GB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GB" altLang="en-US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35" tIns="44617" rIns="89235" bIns="44617"/>
          <a:lstStyle/>
          <a:p>
            <a:pPr eaLnBrk="1" hangingPunct="1"/>
            <a:endParaRPr lang="sv-SE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934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CEC34E-6A0A-4EEA-AC5C-202AC5B9B9AB}" type="slidenum">
              <a:rPr lang="en-GB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GB" altLang="en-US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35" tIns="44617" rIns="89235" bIns="44617"/>
          <a:lstStyle/>
          <a:p>
            <a:pPr eaLnBrk="1" hangingPunct="1"/>
            <a:endParaRPr lang="sv-SE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193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CEC34E-6A0A-4EEA-AC5C-202AC5B9B9AB}" type="slidenum">
              <a:rPr lang="en-GB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GB" altLang="en-US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35" tIns="44617" rIns="89235" bIns="44617"/>
          <a:lstStyle/>
          <a:p>
            <a:pPr eaLnBrk="1" hangingPunct="1"/>
            <a:r>
              <a:rPr lang="es-ES" altLang="en-US" dirty="0">
                <a:latin typeface="Arial" charset="0"/>
              </a:rPr>
              <a:t>preocupaciones políticas y comerciales internacionales</a:t>
            </a:r>
            <a:endParaRPr lang="sv-SE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82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CEC34E-6A0A-4EEA-AC5C-202AC5B9B9AB}" type="slidenum">
              <a:rPr lang="en-GB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GB" altLang="en-US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35" tIns="44617" rIns="89235" bIns="44617"/>
          <a:lstStyle/>
          <a:p>
            <a:pPr eaLnBrk="1" hangingPunct="1"/>
            <a:endParaRPr lang="sv-SE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04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CEC34E-6A0A-4EEA-AC5C-202AC5B9B9AB}" type="slidenum">
              <a:rPr lang="en-GB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GB" altLang="en-US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35" tIns="44617" rIns="89235" bIns="44617"/>
          <a:lstStyle/>
          <a:p>
            <a:pPr eaLnBrk="1" hangingPunct="1"/>
            <a:endParaRPr lang="sv-SE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77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CEC34E-6A0A-4EEA-AC5C-202AC5B9B9AB}" type="slidenum">
              <a:rPr lang="en-GB" altLang="en-US" smtClean="0"/>
              <a:pPr eaLnBrk="1" hangingPunct="1">
                <a:spcBef>
                  <a:spcPct val="0"/>
                </a:spcBef>
              </a:pPr>
              <a:t>17</a:t>
            </a:fld>
            <a:endParaRPr lang="en-GB" altLang="en-US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35" tIns="44617" rIns="89235" bIns="44617"/>
          <a:lstStyle/>
          <a:p>
            <a:br>
              <a:rPr lang="es-E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</a:br>
            <a:endParaRPr lang="es-ES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rtl="0"/>
            <a:r>
              <a:rPr lang="es-E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La compensación económica en las decisiones de fijación de precios:</a:t>
            </a:r>
          </a:p>
          <a:p>
            <a:pPr rtl="0"/>
            <a:r>
              <a:rPr lang="es-E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Diversificación De la demanda existente para la reducción de costes; reducción de los ingresos</a:t>
            </a:r>
          </a:p>
          <a:p>
            <a:pPr rtl="0"/>
            <a:r>
              <a:rPr lang="es-E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dificultades de fijación de precios recientes de las aerolíneas de red debido en parte a una mayor desviación de los ingresos que la estimulación de la demanda</a:t>
            </a:r>
          </a:p>
          <a:p>
            <a:pPr eaLnBrk="1" hangingPunct="1"/>
            <a:endParaRPr lang="sv-SE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319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CEC34E-6A0A-4EEA-AC5C-202AC5B9B9AB}" type="slidenum">
              <a:rPr lang="en-GB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GB" altLang="en-US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35" tIns="44617" rIns="89235" bIns="44617"/>
          <a:lstStyle/>
          <a:p>
            <a:pPr eaLnBrk="1" hangingPunct="1"/>
            <a:r>
              <a:rPr lang="sv-SE" altLang="en-US" dirty="0">
                <a:latin typeface="Arial" charset="0"/>
              </a:rPr>
              <a:t>Manejo d eigresos</a:t>
            </a:r>
          </a:p>
          <a:p>
            <a:pPr eaLnBrk="1" hangingPunct="1"/>
            <a:endParaRPr lang="sv-SE" altLang="en-US" dirty="0">
              <a:latin typeface="Arial" charset="0"/>
            </a:endParaRPr>
          </a:p>
          <a:p>
            <a:pPr eaLnBrk="1" hangingPunct="1"/>
            <a:r>
              <a:rPr lang="es-ES" altLang="en-US" dirty="0">
                <a:latin typeface="Arial" charset="0"/>
              </a:rPr>
              <a:t>Generar previsiones de la fecha de vuelo y clase de tarifa</a:t>
            </a:r>
          </a:p>
          <a:p>
            <a:pPr eaLnBrk="1" hangingPunct="1"/>
            <a:r>
              <a:rPr lang="es-ES" altLang="en-US" dirty="0">
                <a:latin typeface="Arial" charset="0"/>
              </a:rPr>
              <a:t>ubicación de la localidad -Optimizar a diferentes clases de tarifas</a:t>
            </a:r>
          </a:p>
          <a:p>
            <a:pPr eaLnBrk="1" hangingPunct="1"/>
            <a:r>
              <a:rPr lang="es-ES" altLang="en-US" dirty="0">
                <a:latin typeface="Arial" charset="0"/>
              </a:rPr>
              <a:t>-Modelos de </a:t>
            </a:r>
            <a:r>
              <a:rPr lang="es-ES" altLang="en-US" dirty="0" err="1">
                <a:latin typeface="Arial" charset="0"/>
              </a:rPr>
              <a:t>sobrereservación</a:t>
            </a:r>
            <a:r>
              <a:rPr lang="es-ES" altLang="en-US" dirty="0">
                <a:latin typeface="Arial" charset="0"/>
              </a:rPr>
              <a:t> para reducir al mínimo los costos de embarques denegados y "el deterioro</a:t>
            </a:r>
            <a:endParaRPr lang="sv-SE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972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CEC34E-6A0A-4EEA-AC5C-202AC5B9B9AB}" type="slidenum">
              <a:rPr lang="en-GB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GB" altLang="en-US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35" tIns="44617" rIns="89235" bIns="44617"/>
          <a:lstStyle/>
          <a:p>
            <a:pPr eaLnBrk="1" hangingPunct="1"/>
            <a:endParaRPr lang="sv-SE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80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269F9FD-BA73-421F-AB29-E3E6CB57C500}" type="slidenum">
              <a:rPr lang="en-GB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GB" altLang="en-US" dirty="0"/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sv-SE" altLang="en-US" dirty="0">
                <a:latin typeface="Arial" charset="0"/>
              </a:rPr>
              <a:t>Possibly hide</a:t>
            </a:r>
            <a:r>
              <a:rPr lang="sv-SE" altLang="en-US" baseline="0" dirty="0">
                <a:latin typeface="Arial" charset="0"/>
              </a:rPr>
              <a:t> this slide and replace with your personal teacher presentation slide, or show it separately.</a:t>
            </a:r>
            <a:endParaRPr lang="sv-SE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35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CEC34E-6A0A-4EEA-AC5C-202AC5B9B9AB}" type="slidenum">
              <a:rPr lang="en-GB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GB" altLang="en-US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35" tIns="44617" rIns="89235" bIns="44617"/>
          <a:lstStyle/>
          <a:p>
            <a:pPr eaLnBrk="1" hangingPunct="1"/>
            <a:endParaRPr lang="sv-SE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838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CEC34E-6A0A-4EEA-AC5C-202AC5B9B9AB}" type="slidenum">
              <a:rPr lang="en-GB" altLang="en-US" smtClean="0"/>
              <a:pPr eaLnBrk="1" hangingPunct="1">
                <a:spcBef>
                  <a:spcPct val="0"/>
                </a:spcBef>
              </a:pPr>
              <a:t>21</a:t>
            </a:fld>
            <a:endParaRPr lang="en-GB" altLang="en-US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35" tIns="44617" rIns="89235" bIns="44617"/>
          <a:lstStyle/>
          <a:p>
            <a:pPr eaLnBrk="1" hangingPunct="1"/>
            <a:endParaRPr lang="sv-SE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67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CEC34E-6A0A-4EEA-AC5C-202AC5B9B9AB}" type="slidenum">
              <a:rPr lang="en-GB" altLang="en-US" smtClean="0"/>
              <a:pPr eaLnBrk="1" hangingPunct="1">
                <a:spcBef>
                  <a:spcPct val="0"/>
                </a:spcBef>
              </a:pPr>
              <a:t>22</a:t>
            </a:fld>
            <a:endParaRPr lang="en-GB" altLang="en-US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35" tIns="44617" rIns="89235" bIns="44617"/>
          <a:lstStyle/>
          <a:p>
            <a:pPr eaLnBrk="1" hangingPunct="1"/>
            <a:endParaRPr lang="sv-SE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259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CEC34E-6A0A-4EEA-AC5C-202AC5B9B9AB}" type="slidenum">
              <a:rPr lang="en-GB" altLang="en-US" smtClean="0"/>
              <a:pPr eaLnBrk="1" hangingPunct="1">
                <a:spcBef>
                  <a:spcPct val="0"/>
                </a:spcBef>
              </a:pPr>
              <a:t>23</a:t>
            </a:fld>
            <a:endParaRPr lang="en-GB" altLang="en-US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35" tIns="44617" rIns="89235" bIns="44617"/>
          <a:lstStyle/>
          <a:p>
            <a:pPr eaLnBrk="1" hangingPunct="1"/>
            <a:endParaRPr lang="sv-SE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11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CEC34E-6A0A-4EEA-AC5C-202AC5B9B9AB}" type="slidenum">
              <a:rPr lang="en-GB" altLang="en-US" smtClean="0"/>
              <a:pPr eaLnBrk="1" hangingPunct="1">
                <a:spcBef>
                  <a:spcPct val="0"/>
                </a:spcBef>
              </a:pPr>
              <a:t>24</a:t>
            </a:fld>
            <a:endParaRPr lang="en-GB" altLang="en-US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35" tIns="44617" rIns="89235" bIns="44617"/>
          <a:lstStyle/>
          <a:p>
            <a:pPr eaLnBrk="1" hangingPunct="1"/>
            <a:r>
              <a:rPr lang="sv-SE" altLang="en-US" dirty="0">
                <a:latin typeface="Arial" charset="0"/>
              </a:rPr>
              <a:t>vitalidad</a:t>
            </a:r>
          </a:p>
        </p:txBody>
      </p:sp>
    </p:spTree>
    <p:extLst>
      <p:ext uri="{BB962C8B-B14F-4D97-AF65-F5344CB8AC3E}">
        <p14:creationId xmlns:p14="http://schemas.microsoft.com/office/powerpoint/2010/main" val="20696403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CEC34E-6A0A-4EEA-AC5C-202AC5B9B9AB}" type="slidenum">
              <a:rPr lang="en-GB" altLang="en-US" smtClean="0"/>
              <a:pPr eaLnBrk="1" hangingPunct="1">
                <a:spcBef>
                  <a:spcPct val="0"/>
                </a:spcBef>
              </a:pPr>
              <a:t>25</a:t>
            </a:fld>
            <a:endParaRPr lang="en-GB" altLang="en-US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35" tIns="44617" rIns="89235" bIns="44617"/>
          <a:lstStyle/>
          <a:p>
            <a:pPr eaLnBrk="1" hangingPunct="1"/>
            <a:endParaRPr lang="sv-SE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8269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CEC34E-6A0A-4EEA-AC5C-202AC5B9B9AB}" type="slidenum">
              <a:rPr lang="en-GB" altLang="en-US" smtClean="0"/>
              <a:pPr eaLnBrk="1" hangingPunct="1">
                <a:spcBef>
                  <a:spcPct val="0"/>
                </a:spcBef>
              </a:pPr>
              <a:t>27</a:t>
            </a:fld>
            <a:endParaRPr lang="en-GB" altLang="en-US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35" tIns="44617" rIns="89235" bIns="44617"/>
          <a:lstStyle/>
          <a:p>
            <a:pPr eaLnBrk="1" hangingPunct="1"/>
            <a:r>
              <a:rPr lang="es-E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NOTAM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or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r>
              <a:rPr lang="es-ES" sz="1200" b="1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NoTAM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es el acrónimo inglés de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Notice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To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Airmen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(Información para aviadores Los NOTAM se crean para alertar a los aviadores de cualquier clase de peligros en una ruta o en algún lugar en especial. Cuando un piloto entrega su 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 tooltip="Plan de vuelo"/>
              </a:rPr>
              <a:t>plan de vuelo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el servicio de información de la autoridad correspondiente le comunica todos los NOTAM pertinentes.</a:t>
            </a:r>
          </a:p>
          <a:p>
            <a:pPr eaLnBrk="1" hangingPunct="1"/>
            <a:endParaRPr lang="sv-SE" altLang="en-US" dirty="0">
              <a:latin typeface="Arial" charset="0"/>
            </a:endParaRP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Velocidades de crucero</a:t>
            </a: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Niveles de crucero</a:t>
            </a: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Ruta que ha de seguirse</a:t>
            </a: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Aeródromo de destino y duración total prevista</a:t>
            </a: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Aeródromos de alternativa</a:t>
            </a: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Autonomía</a:t>
            </a: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Número total de personas a bordo</a:t>
            </a: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Equipo de emergencia y de supervivencia</a:t>
            </a:r>
          </a:p>
          <a:p>
            <a:pPr eaLnBrk="1" hangingPunct="1"/>
            <a:endParaRPr lang="sv-SE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094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CEC34E-6A0A-4EEA-AC5C-202AC5B9B9AB}" type="slidenum">
              <a:rPr lang="en-GB" altLang="en-US" smtClean="0"/>
              <a:pPr eaLnBrk="1" hangingPunct="1">
                <a:spcBef>
                  <a:spcPct val="0"/>
                </a:spcBef>
              </a:pPr>
              <a:t>28</a:t>
            </a:fld>
            <a:endParaRPr lang="en-GB" altLang="en-US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35" tIns="44617" rIns="89235" bIns="44617"/>
          <a:lstStyle/>
          <a:p>
            <a:pPr eaLnBrk="1" hangingPunct="1"/>
            <a:endParaRPr lang="sv-SE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261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CEC34E-6A0A-4EEA-AC5C-202AC5B9B9AB}" type="slidenum">
              <a:rPr lang="en-GB" altLang="en-US" smtClean="0"/>
              <a:pPr eaLnBrk="1" hangingPunct="1">
                <a:spcBef>
                  <a:spcPct val="0"/>
                </a:spcBef>
              </a:pPr>
              <a:t>29</a:t>
            </a:fld>
            <a:endParaRPr lang="en-GB" altLang="en-US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35" tIns="44617" rIns="89235" bIns="44617"/>
          <a:lstStyle/>
          <a:p>
            <a:pPr eaLnBrk="1" hangingPunct="1"/>
            <a:endParaRPr lang="sv-SE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1029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2BF297F-E314-4056-9199-AF18672A15FC}" type="slidenum">
              <a:rPr lang="en-GB" altLang="en-US" smtClean="0"/>
              <a:pPr eaLnBrk="1" hangingPunct="1">
                <a:spcBef>
                  <a:spcPct val="0"/>
                </a:spcBef>
              </a:pPr>
              <a:t>30</a:t>
            </a:fld>
            <a:endParaRPr lang="en-GB" altLang="en-US"/>
          </a:p>
        </p:txBody>
      </p:sp>
      <p:sp>
        <p:nvSpPr>
          <p:cNvPr id="441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003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193C80C-38BE-44C8-98EC-C0B97B113938}" type="slidenum">
              <a:rPr lang="en-GB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984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CEC34E-6A0A-4EEA-AC5C-202AC5B9B9AB}" type="slidenum">
              <a:rPr lang="en-GB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35" tIns="44617" rIns="89235" bIns="44617"/>
          <a:lstStyle/>
          <a:p>
            <a:pPr eaLnBrk="1" hangingPunct="1"/>
            <a:endParaRPr lang="sv-SE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458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CEC34E-6A0A-4EEA-AC5C-202AC5B9B9AB}" type="slidenum">
              <a:rPr lang="en-GB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35" tIns="44617" rIns="89235" bIns="44617"/>
          <a:lstStyle/>
          <a:p>
            <a:pPr eaLnBrk="1" hangingPunct="1"/>
            <a:endParaRPr lang="sv-SE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797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974AB5-6072-43BE-8196-1EB1840C6007}" type="slidenum">
              <a:rPr lang="en-GB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231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</a:rPr>
              <a:t>Divider slide to introduce a summary on a (number of)</a:t>
            </a:r>
            <a:r>
              <a:rPr lang="en-US" altLang="en-US" baseline="0" dirty="0">
                <a:latin typeface="Arial" charset="0"/>
              </a:rPr>
              <a:t> topic(s). Numbering not mandatory.</a:t>
            </a:r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226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CEC34E-6A0A-4EEA-AC5C-202AC5B9B9AB}" type="slidenum">
              <a:rPr lang="en-GB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35" tIns="44617" rIns="89235" bIns="44617"/>
          <a:lstStyle/>
          <a:p>
            <a:pPr eaLnBrk="1" hangingPunct="1"/>
            <a:endParaRPr lang="sv-SE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59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CEC34E-6A0A-4EEA-AC5C-202AC5B9B9AB}" type="slidenum">
              <a:rPr lang="en-GB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35" tIns="44617" rIns="89235" bIns="44617"/>
          <a:lstStyle/>
          <a:p>
            <a:pPr eaLnBrk="1" hangingPunct="1"/>
            <a:endParaRPr lang="sv-SE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553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CEC34E-6A0A-4EEA-AC5C-202AC5B9B9AB}" type="slidenum">
              <a:rPr lang="en-GB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35" tIns="44617" rIns="89235" bIns="44617"/>
          <a:lstStyle/>
          <a:p>
            <a:pPr eaLnBrk="1" hangingPunct="1"/>
            <a:endParaRPr lang="sv-SE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92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ew PPT bkgrnd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0375" y="6700838"/>
            <a:ext cx="2674938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143" tIns="9143" rIns="9143" bIns="9143">
            <a:spAutoFit/>
          </a:bodyPr>
          <a:lstStyle/>
          <a:p>
            <a:pPr defTabSz="820738" eaLnBrk="0" hangingPunct="0">
              <a:spcBef>
                <a:spcPct val="0"/>
              </a:spcBef>
            </a:pPr>
            <a:r>
              <a:rPr lang="en-US" sz="600" dirty="0">
                <a:solidFill>
                  <a:srgbClr val="788CA0"/>
                </a:solidFill>
                <a:latin typeface="Arial" pitchFamily="34" charset="0"/>
                <a:ea typeface="ＭＳ Ｐゴシック" pitchFamily="34" charset="-128"/>
              </a:rPr>
              <a:t>Copyright  © 2016 Jeppesen. All rights reserved.        Course Name</a:t>
            </a:r>
          </a:p>
        </p:txBody>
      </p:sp>
      <p:pic>
        <p:nvPicPr>
          <p:cNvPr id="6" name="Picture 11" descr="Jep_Boeing_Horiz_2colo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375" y="441325"/>
            <a:ext cx="2133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0440" b="42752"/>
          <a:stretch>
            <a:fillRect/>
          </a:stretch>
        </p:blipFill>
        <p:spPr bwMode="auto">
          <a:xfrm>
            <a:off x="3130550" y="1039813"/>
            <a:ext cx="6013450" cy="581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46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33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188000"/>
            <a:ext cx="8208456" cy="440800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700808"/>
            <a:ext cx="8208456" cy="44652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1E7613-7FA0-406C-B4E9-A1B50461C657}" type="slidenum">
              <a:rPr lang="en-US">
                <a:solidFill>
                  <a:srgbClr val="FFFFFF"/>
                </a:solidFill>
              </a:rPr>
              <a:pPr/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358443"/>
            <a:ext cx="6840304" cy="406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" tIns="9142" rIns="9142" bIns="9142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Title: 28 Arial Bold</a:t>
            </a:r>
          </a:p>
        </p:txBody>
      </p:sp>
    </p:spTree>
    <p:extLst>
      <p:ext uri="{BB962C8B-B14F-4D97-AF65-F5344CB8AC3E}">
        <p14:creationId xmlns:p14="http://schemas.microsoft.com/office/powerpoint/2010/main" val="257507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188000"/>
            <a:ext cx="4040188" cy="440800"/>
          </a:xfrm>
        </p:spPr>
        <p:txBody>
          <a:bodyPr anchor="t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700778"/>
            <a:ext cx="4040188" cy="44652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4474" y="1188000"/>
            <a:ext cx="4038117" cy="440800"/>
          </a:xfrm>
        </p:spPr>
        <p:txBody>
          <a:bodyPr anchor="t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700808"/>
            <a:ext cx="4052523" cy="44644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1E7613-7FA0-406C-B4E9-A1B50461C657}" type="slidenum">
              <a:rPr lang="en-US">
                <a:solidFill>
                  <a:srgbClr val="FFFFFF"/>
                </a:solidFill>
              </a:rPr>
              <a:pPr/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358443"/>
            <a:ext cx="6840304" cy="406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" tIns="9142" rIns="9142" bIns="9142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Title: 28 Arial Bold</a:t>
            </a:r>
          </a:p>
        </p:txBody>
      </p:sp>
    </p:spTree>
    <p:extLst>
      <p:ext uri="{BB962C8B-B14F-4D97-AF65-F5344CB8AC3E}">
        <p14:creationId xmlns:p14="http://schemas.microsoft.com/office/powerpoint/2010/main" val="401867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188000"/>
            <a:ext cx="8208456" cy="440800"/>
          </a:xfrm>
        </p:spPr>
        <p:txBody>
          <a:bodyPr anchor="t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700778"/>
            <a:ext cx="4040188" cy="44652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700808"/>
            <a:ext cx="4052523" cy="44644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1E7613-7FA0-406C-B4E9-A1B50461C657}" type="slidenum">
              <a:rPr lang="en-US">
                <a:solidFill>
                  <a:srgbClr val="FFFFFF"/>
                </a:solidFill>
              </a:rPr>
              <a:pPr/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358443"/>
            <a:ext cx="6840304" cy="406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" tIns="9142" rIns="9142" bIns="9142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Title: 28 Arial Bold</a:t>
            </a:r>
          </a:p>
        </p:txBody>
      </p:sp>
    </p:spTree>
    <p:extLst>
      <p:ext uri="{BB962C8B-B14F-4D97-AF65-F5344CB8AC3E}">
        <p14:creationId xmlns:p14="http://schemas.microsoft.com/office/powerpoint/2010/main" val="1327088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2CC6DE-FC02-4A70-B749-568F7172DC94}" type="slidenum">
              <a:rPr lang="en-US">
                <a:solidFill>
                  <a:srgbClr val="FFFFFF"/>
                </a:solidFill>
              </a:rPr>
              <a:pPr/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358443"/>
            <a:ext cx="6840304" cy="406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" tIns="9142" rIns="9142" bIns="9142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Title: 28 Arial Bold</a:t>
            </a:r>
          </a:p>
        </p:txBody>
      </p:sp>
    </p:spTree>
    <p:extLst>
      <p:ext uri="{BB962C8B-B14F-4D97-AF65-F5344CB8AC3E}">
        <p14:creationId xmlns:p14="http://schemas.microsoft.com/office/powerpoint/2010/main" val="2399211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blue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716C0-798F-4F7A-AA98-F5777ADF7BC2}" type="slidenum">
              <a:rPr lang="en-US">
                <a:solidFill>
                  <a:srgbClr val="FFFFFF"/>
                </a:solidFill>
              </a:rPr>
              <a:pPr/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238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9388"/>
            <a:ext cx="8277225" cy="7191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725" y="1600200"/>
            <a:ext cx="406241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1538" y="1600200"/>
            <a:ext cx="406241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8622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153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9388"/>
            <a:ext cx="8277225" cy="7191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6725" y="1600200"/>
            <a:ext cx="406241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81538" y="1600200"/>
            <a:ext cx="4062412" cy="452596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67772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921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68000" y="476672"/>
            <a:ext cx="8208456" cy="612068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55050" y="6381328"/>
            <a:ext cx="481013" cy="38936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8206" tIns="8206" rIns="8206" bIns="8206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25000"/>
              </a:spcBef>
              <a:buClr>
                <a:srgbClr val="0038A8"/>
              </a:buClr>
              <a:defRPr sz="1000">
                <a:solidFill>
                  <a:schemeClr val="tx2"/>
                </a:solidFill>
              </a:defRPr>
            </a:lvl1pPr>
          </a:lstStyle>
          <a:p>
            <a:fld id="{98968340-02AC-49D6-9D7D-8116B876964A}" type="slidenum">
              <a:rPr lang="en-US" smtClean="0">
                <a:latin typeface="Arial" pitchFamily="34" charset="0"/>
                <a:ea typeface="ＭＳ Ｐゴシック" pitchFamily="34" charset="-128"/>
              </a:rPr>
              <a:pPr/>
              <a:t>‹Nº›</a:t>
            </a:fld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632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657005"/>
            <a:ext cx="7772400" cy="1500187"/>
          </a:xfrm>
        </p:spPr>
        <p:txBody>
          <a:bodyPr anchor="ctr" anchorCtr="0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7FD078-DF78-419D-B516-BEC911E8D775}" type="slidenum">
              <a:rPr lang="en-US">
                <a:solidFill>
                  <a:srgbClr val="FFFFFF"/>
                </a:solidFill>
              </a:rPr>
              <a:pPr/>
              <a:t>‹Nº›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779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8F0AB-522C-41B0-AB98-FA6C1ED411E0}" type="slidenum">
              <a:rPr lang="en-US">
                <a:solidFill>
                  <a:srgbClr val="FFFFFF"/>
                </a:solidFill>
              </a:rPr>
              <a:pPr/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68000" y="1188000"/>
            <a:ext cx="8208456" cy="500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456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B1ABB3-C0C3-4F96-9D68-9546BFABFDA2}" type="slidenum">
              <a:rPr lang="en-US" smtClean="0">
                <a:solidFill>
                  <a:srgbClr val="FFFFFF"/>
                </a:solidFill>
              </a:rPr>
              <a:t>‹Nº›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358443"/>
            <a:ext cx="6840304" cy="406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" tIns="9142" rIns="9142" bIns="9142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Title: 28 Arial Bold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467772" y="1177702"/>
            <a:ext cx="8208456" cy="50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FontTx/>
              <a:buNone/>
              <a:defRPr lang="en-US" sz="2400" b="1" dirty="0" smtClean="0">
                <a:solidFill>
                  <a:schemeClr val="accent1"/>
                </a:solidFill>
                <a:ea typeface="ＭＳ Ｐゴシック" charset="-128"/>
                <a:cs typeface="ＭＳ Ｐゴシック" charset="-128"/>
              </a:defRPr>
            </a:lvl1pPr>
            <a:lvl2pPr>
              <a:defRPr lang="en-US" sz="2400" dirty="0" smtClean="0">
                <a:solidFill>
                  <a:schemeClr val="accent1"/>
                </a:solidFill>
                <a:ea typeface="ＭＳ Ｐゴシック" charset="-128"/>
              </a:defRPr>
            </a:lvl2pPr>
            <a:lvl3pPr>
              <a:defRPr lang="en-US" sz="2400" dirty="0" smtClean="0">
                <a:solidFill>
                  <a:schemeClr val="accent1"/>
                </a:solidFill>
                <a:ea typeface="ＭＳ Ｐゴシック" charset="-128"/>
              </a:defRPr>
            </a:lvl3pPr>
            <a:lvl4pPr>
              <a:defRPr lang="en-US" sz="2400" dirty="0" smtClean="0">
                <a:solidFill>
                  <a:schemeClr val="accent1"/>
                </a:solidFill>
                <a:ea typeface="ＭＳ Ｐゴシック" charset="-128"/>
              </a:defRPr>
            </a:lvl4pPr>
            <a:lvl5pPr>
              <a:defRPr lang="en-US" sz="2400" dirty="0">
                <a:solidFill>
                  <a:schemeClr val="accent1"/>
                </a:solidFill>
                <a:ea typeface="ＭＳ Ｐゴシック" charset="-128"/>
              </a:defRPr>
            </a:lvl5pPr>
          </a:lstStyle>
          <a:p>
            <a:pPr marL="225425" lvl="0" indent="-225425" defTabSz="82073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339725" lvl="1" indent="-223838" defTabSz="82073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dirty="0"/>
              <a:t>Second level</a:t>
            </a:r>
          </a:p>
          <a:p>
            <a:pPr marL="568325" lvl="2" indent="-230188" defTabSz="82073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804863" lvl="3" indent="-214313" defTabSz="82073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/>
              <a:t>Fourth level</a:t>
            </a:r>
          </a:p>
          <a:p>
            <a:pPr marL="1027113" lvl="4" indent="-241300" defTabSz="82073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880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188000"/>
            <a:ext cx="4039200" cy="500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0" y="1188000"/>
            <a:ext cx="4039200" cy="500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="1"/>
            </a:lvl1pPr>
          </a:lstStyle>
          <a:p>
            <a:fld id="{E9265105-24FB-48B8-A516-18BFA77B123B}" type="slidenum">
              <a:rPr lang="en-US" smtClean="0">
                <a:solidFill>
                  <a:srgbClr val="FFFFFF"/>
                </a:solidFill>
              </a:rPr>
              <a:pPr/>
              <a:t>‹Nº›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358443"/>
            <a:ext cx="6840304" cy="406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" tIns="9142" rIns="9142" bIns="9142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Title: 28 Arial Bold</a:t>
            </a:r>
          </a:p>
        </p:txBody>
      </p:sp>
    </p:spTree>
    <p:extLst>
      <p:ext uri="{BB962C8B-B14F-4D97-AF65-F5344CB8AC3E}">
        <p14:creationId xmlns:p14="http://schemas.microsoft.com/office/powerpoint/2010/main" val="203150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265105-24FB-48B8-A516-18BFA77B123B}" type="slidenum">
              <a:rPr lang="en-US">
                <a:solidFill>
                  <a:srgbClr val="FFFFFF"/>
                </a:solidFill>
              </a:rPr>
              <a:pPr/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358443"/>
            <a:ext cx="6840304" cy="406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" tIns="9142" rIns="9142" bIns="9142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Title: 28 Arial Bold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188000"/>
            <a:ext cx="4039200" cy="500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/>
          </p:nvPr>
        </p:nvSpPr>
        <p:spPr>
          <a:xfrm>
            <a:off x="4644008" y="1189132"/>
            <a:ext cx="4039200" cy="244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4000" y="3744000"/>
            <a:ext cx="4039200" cy="244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3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188000"/>
            <a:ext cx="4039200" cy="500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4643612"/>
            <a:ext cx="4039200" cy="1548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265105-24FB-48B8-A516-18BFA77B123B}" type="slidenum">
              <a:rPr lang="en-US">
                <a:solidFill>
                  <a:srgbClr val="FFFFFF"/>
                </a:solidFill>
              </a:rPr>
              <a:pPr/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358443"/>
            <a:ext cx="6840304" cy="406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" tIns="9142" rIns="9142" bIns="9142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Title: 28 Arial Bold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44000" y="1188000"/>
            <a:ext cx="4039200" cy="1548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2"/>
          </p:nvPr>
        </p:nvSpPr>
        <p:spPr>
          <a:xfrm>
            <a:off x="4644008" y="2915806"/>
            <a:ext cx="4039200" cy="1548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242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4008" y="1188000"/>
            <a:ext cx="4039200" cy="500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265105-24FB-48B8-A516-18BFA77B123B}" type="slidenum">
              <a:rPr lang="en-US">
                <a:solidFill>
                  <a:srgbClr val="FFFFFF"/>
                </a:solidFill>
              </a:rPr>
              <a:pPr/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358443"/>
            <a:ext cx="6840304" cy="406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" tIns="9142" rIns="9142" bIns="9142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Title: 28 Arial Bold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467544" y="1187227"/>
            <a:ext cx="4039200" cy="1548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467544" y="2915418"/>
            <a:ext cx="4039200" cy="1548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5"/>
          </p:nvPr>
        </p:nvSpPr>
        <p:spPr>
          <a:xfrm>
            <a:off x="467544" y="4643612"/>
            <a:ext cx="4039200" cy="1548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613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188000"/>
            <a:ext cx="4039200" cy="500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265105-24FB-48B8-A516-18BFA77B123B}" type="slidenum">
              <a:rPr lang="en-US">
                <a:solidFill>
                  <a:srgbClr val="FFFFFF"/>
                </a:solidFill>
              </a:rPr>
              <a:pPr/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358443"/>
            <a:ext cx="6840304" cy="406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" tIns="9142" rIns="9142" bIns="9142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4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New PPT bkgrnd4.jpg"/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480" b="11836"/>
          <a:stretch>
            <a:fillRect/>
          </a:stretch>
        </p:blipFill>
        <p:spPr bwMode="auto">
          <a:xfrm>
            <a:off x="-55563" y="6210300"/>
            <a:ext cx="91995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772" y="1196752"/>
            <a:ext cx="8208456" cy="50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Subhead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7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55050" y="6389688"/>
            <a:ext cx="481013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8206" tIns="8206" rIns="8206" bIns="8206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25000"/>
              </a:spcBef>
              <a:buClr>
                <a:srgbClr val="0038A8"/>
              </a:buClr>
              <a:defRPr sz="1000">
                <a:solidFill>
                  <a:schemeClr val="bg1"/>
                </a:solidFill>
              </a:defRPr>
            </a:lvl1pPr>
          </a:lstStyle>
          <a:p>
            <a:fld id="{98968340-02AC-49D6-9D7D-8116B876964A}" type="slidenum">
              <a:rPr lang="en-US" smtClean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</a:rPr>
              <a:pPr/>
              <a:t>‹Nº›</a:t>
            </a:fld>
            <a:endParaRPr lang="en-US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auto">
          <a:xfrm>
            <a:off x="460375" y="6700838"/>
            <a:ext cx="2674938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143" tIns="9143" rIns="9143" bIns="9143">
            <a:spAutoFit/>
          </a:bodyPr>
          <a:lstStyle/>
          <a:p>
            <a:pPr defTabSz="820738" eaLnBrk="0" hangingPunct="0">
              <a:spcBef>
                <a:spcPct val="0"/>
              </a:spcBef>
            </a:pPr>
            <a:r>
              <a:rPr lang="en-US" sz="600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</a:rPr>
              <a:t>Copyright © 2016 Jeppesen. All rights reserved.        Course</a:t>
            </a:r>
            <a:r>
              <a:rPr lang="en-US" sz="600" baseline="0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</a:rPr>
              <a:t> Name</a:t>
            </a:r>
            <a:r>
              <a:rPr lang="en-US" sz="600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11" name="Line 3"/>
          <p:cNvSpPr>
            <a:spLocks noChangeShapeType="1"/>
          </p:cNvSpPr>
          <p:nvPr/>
        </p:nvSpPr>
        <p:spPr bwMode="auto">
          <a:xfrm>
            <a:off x="0" y="980728"/>
            <a:ext cx="1616075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algn="r">
              <a:spcBef>
                <a:spcPct val="0"/>
              </a:spcBef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3" name="Picture 12" descr="Jep_Main_Horiz_2color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56710" y="178525"/>
            <a:ext cx="1722984" cy="157876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178525"/>
            <a:ext cx="6840304" cy="73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" tIns="9142" rIns="9142" bIns="9142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Title: 28 Arial Bold</a:t>
            </a:r>
          </a:p>
        </p:txBody>
      </p:sp>
    </p:spTree>
    <p:extLst>
      <p:ext uri="{BB962C8B-B14F-4D97-AF65-F5344CB8AC3E}">
        <p14:creationId xmlns:p14="http://schemas.microsoft.com/office/powerpoint/2010/main" val="80617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28" r:id="rId1"/>
    <p:sldLayoutId id="2147485030" r:id="rId2"/>
    <p:sldLayoutId id="2147485029" r:id="rId3"/>
    <p:sldLayoutId id="2147485041" r:id="rId4"/>
    <p:sldLayoutId id="2147485031" r:id="rId5"/>
    <p:sldLayoutId id="2147485039" r:id="rId6"/>
    <p:sldLayoutId id="2147485043" r:id="rId7"/>
    <p:sldLayoutId id="2147485044" r:id="rId8"/>
    <p:sldLayoutId id="2147485040" r:id="rId9"/>
    <p:sldLayoutId id="2147485042" r:id="rId10"/>
    <p:sldLayoutId id="2147485032" r:id="rId11"/>
    <p:sldLayoutId id="2147485045" r:id="rId12"/>
    <p:sldLayoutId id="2147485046" r:id="rId13"/>
    <p:sldLayoutId id="2147485034" r:id="rId14"/>
    <p:sldLayoutId id="2147485055" r:id="rId15"/>
    <p:sldLayoutId id="2147485056" r:id="rId16"/>
    <p:sldLayoutId id="2147485057" r:id="rId17"/>
    <p:sldLayoutId id="2147485058" r:id="rId18"/>
  </p:sldLayoutIdLst>
  <p:hf hdr="0" dt="0"/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9pPr>
    </p:titleStyle>
    <p:bodyStyle>
      <a:lvl1pPr marL="0" indent="0" algn="l" defTabSz="820738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None/>
        <a:defRPr sz="2200" b="1">
          <a:solidFill>
            <a:schemeClr val="accent1"/>
          </a:solidFill>
          <a:latin typeface="+mn-lt"/>
          <a:ea typeface="ＭＳ Ｐゴシック" charset="-128"/>
          <a:cs typeface="ＭＳ Ｐゴシック" charset="-128"/>
        </a:defRPr>
      </a:lvl1pPr>
      <a:lvl2pPr marL="339725" indent="-223838" algn="l" defTabSz="820738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2000">
          <a:solidFill>
            <a:schemeClr val="accent1"/>
          </a:solidFill>
          <a:latin typeface="+mn-lt"/>
          <a:ea typeface="ＭＳ Ｐゴシック" charset="-128"/>
        </a:defRPr>
      </a:lvl2pPr>
      <a:lvl3pPr marL="568325" indent="-230188" algn="l" defTabSz="820738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>
          <a:solidFill>
            <a:schemeClr val="accent1"/>
          </a:solidFill>
          <a:latin typeface="+mn-lt"/>
          <a:ea typeface="ＭＳ Ｐゴシック" charset="-128"/>
        </a:defRPr>
      </a:lvl3pPr>
      <a:lvl4pPr marL="804863" indent="-214313" algn="l" defTabSz="820738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>
          <a:solidFill>
            <a:schemeClr val="accent1"/>
          </a:solidFill>
          <a:latin typeface="+mn-lt"/>
          <a:ea typeface="ＭＳ Ｐゴシック" charset="-128"/>
        </a:defRPr>
      </a:lvl4pPr>
      <a:lvl5pPr marL="1027113" indent="-241300" algn="l" defTabSz="820738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accent1"/>
          </a:solidFill>
          <a:latin typeface="+mn-lt"/>
          <a:ea typeface="ＭＳ Ｐゴシック" charset="-128"/>
        </a:defRPr>
      </a:lvl5pPr>
      <a:lvl6pPr marL="1979613" indent="-163513" algn="l" defTabSz="820738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436813" indent="-163513" algn="l" defTabSz="820738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2894013" indent="-163513" algn="l" defTabSz="820738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351213" indent="-163513" algn="l" defTabSz="820738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178525"/>
            <a:ext cx="6840304" cy="73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" tIns="9142" rIns="9142" bIns="9142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Title: 28 Arial Bold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772" y="1196752"/>
            <a:ext cx="8208456" cy="50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Subhead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7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55050" y="6389688"/>
            <a:ext cx="481013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8206" tIns="8206" rIns="8206" bIns="8206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25000"/>
              </a:spcBef>
              <a:buClr>
                <a:srgbClr val="0038A8"/>
              </a:buClr>
              <a:defRPr sz="1000">
                <a:solidFill>
                  <a:schemeClr val="tx2"/>
                </a:solidFill>
              </a:defRPr>
            </a:lvl1pPr>
          </a:lstStyle>
          <a:p>
            <a:fld id="{98968340-02AC-49D6-9D7D-8116B876964A}" type="slidenum">
              <a:rPr lang="en-US" smtClean="0">
                <a:latin typeface="Arial" pitchFamily="34" charset="0"/>
                <a:ea typeface="ＭＳ Ｐゴシック" pitchFamily="34" charset="-128"/>
              </a:rPr>
              <a:pPr/>
              <a:t>‹Nº›</a:t>
            </a:fld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auto">
          <a:xfrm>
            <a:off x="460375" y="6700838"/>
            <a:ext cx="2674938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143" tIns="9143" rIns="9143" bIns="9143">
            <a:spAutoFit/>
          </a:bodyPr>
          <a:lstStyle/>
          <a:p>
            <a:pPr defTabSz="820738" eaLnBrk="0" hangingPunct="0">
              <a:spcBef>
                <a:spcPct val="0"/>
              </a:spcBef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ＭＳ Ｐゴシック" pitchFamily="34" charset="-128"/>
              </a:rPr>
              <a:t>Copyright © 2016 Jeppesen. All rights reserved.        Course Name </a:t>
            </a:r>
          </a:p>
        </p:txBody>
      </p:sp>
      <p:pic>
        <p:nvPicPr>
          <p:cNvPr id="13" name="Picture 12" descr="Jep_Main_Horiz_2colo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56710" y="178525"/>
            <a:ext cx="1722984" cy="15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7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54" r:id="rId1"/>
  </p:sldLayoutIdLst>
  <p:hf hdr="0" dt="0"/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9pPr>
    </p:titleStyle>
    <p:bodyStyle>
      <a:lvl1pPr marL="0" indent="0" algn="l" defTabSz="820738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None/>
        <a:defRPr sz="2200" b="1">
          <a:solidFill>
            <a:srgbClr val="0070C0"/>
          </a:solidFill>
          <a:latin typeface="+mn-lt"/>
          <a:ea typeface="ＭＳ Ｐゴシック" charset="-128"/>
          <a:cs typeface="ＭＳ Ｐゴシック" charset="-128"/>
        </a:defRPr>
      </a:lvl1pPr>
      <a:lvl2pPr marL="339725" indent="-223838" algn="l" defTabSz="820738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2000">
          <a:solidFill>
            <a:srgbClr val="0070C0"/>
          </a:solidFill>
          <a:latin typeface="+mn-lt"/>
          <a:ea typeface="ＭＳ Ｐゴシック" charset="-128"/>
        </a:defRPr>
      </a:lvl2pPr>
      <a:lvl3pPr marL="568325" indent="-230188" algn="l" defTabSz="820738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>
          <a:solidFill>
            <a:srgbClr val="0070C0"/>
          </a:solidFill>
          <a:latin typeface="+mn-lt"/>
          <a:ea typeface="ＭＳ Ｐゴシック" charset="-128"/>
        </a:defRPr>
      </a:lvl3pPr>
      <a:lvl4pPr marL="804863" indent="-214313" algn="l" defTabSz="820738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>
          <a:solidFill>
            <a:srgbClr val="0070C0"/>
          </a:solidFill>
          <a:latin typeface="+mn-lt"/>
          <a:ea typeface="ＭＳ Ｐゴシック" charset="-128"/>
        </a:defRPr>
      </a:lvl4pPr>
      <a:lvl5pPr marL="1027113" indent="-241300" algn="l" defTabSz="820738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rgbClr val="0070C0"/>
          </a:solidFill>
          <a:latin typeface="+mn-lt"/>
          <a:ea typeface="ＭＳ Ｐゴシック" charset="-128"/>
        </a:defRPr>
      </a:lvl5pPr>
      <a:lvl6pPr marL="1979613" indent="-163513" algn="l" defTabSz="820738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436813" indent="-163513" algn="l" defTabSz="820738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2894013" indent="-163513" algn="l" defTabSz="820738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351213" indent="-163513" algn="l" defTabSz="820738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39.jpeg"/><Relationship Id="rId26" Type="http://schemas.openxmlformats.org/officeDocument/2006/relationships/image" Target="../media/image47.jpeg"/><Relationship Id="rId39" Type="http://schemas.openxmlformats.org/officeDocument/2006/relationships/image" Target="../media/image58.png"/><Relationship Id="rId21" Type="http://schemas.openxmlformats.org/officeDocument/2006/relationships/image" Target="../media/image42.jpeg"/><Relationship Id="rId34" Type="http://schemas.openxmlformats.org/officeDocument/2006/relationships/hyperlink" Target="http://en.wikipedia.org/wiki/File:Emirates_logo.svg" TargetMode="External"/><Relationship Id="rId42" Type="http://schemas.openxmlformats.org/officeDocument/2006/relationships/image" Target="../media/image61.png"/><Relationship Id="rId47" Type="http://schemas.openxmlformats.org/officeDocument/2006/relationships/image" Target="../media/image64.png"/><Relationship Id="rId50" Type="http://schemas.openxmlformats.org/officeDocument/2006/relationships/image" Target="../media/image67.png"/><Relationship Id="rId55" Type="http://schemas.openxmlformats.org/officeDocument/2006/relationships/image" Target="../media/image72.jpeg"/><Relationship Id="rId7" Type="http://schemas.openxmlformats.org/officeDocument/2006/relationships/image" Target="../media/image28.jpe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9" Type="http://schemas.openxmlformats.org/officeDocument/2006/relationships/image" Target="../media/image50.jpeg"/><Relationship Id="rId11" Type="http://schemas.openxmlformats.org/officeDocument/2006/relationships/image" Target="../media/image32.jpeg"/><Relationship Id="rId24" Type="http://schemas.openxmlformats.org/officeDocument/2006/relationships/image" Target="../media/image45.png"/><Relationship Id="rId32" Type="http://schemas.openxmlformats.org/officeDocument/2006/relationships/hyperlink" Target="//upload.wikimedia.org/wikipedia/commons/3/3c/JetBlue_Airways_Logo.svg" TargetMode="External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45" Type="http://schemas.openxmlformats.org/officeDocument/2006/relationships/hyperlink" Target="http://www.google.se/url?sa=i&amp;rct=j&amp;q=&amp;esrc=s&amp;frm=1&amp;source=images&amp;cd=&amp;cad=rja&amp;uact=8&amp;ved=0CAcQjRxqFQoTCK3Bvb6jsscCFQhxFAodCdEHmA&amp;url=http://logonoid.com/interjet-logo/&amp;ei=UvXSVa3QE4jiUYmin8AJ&amp;bvm=bv.99804247,d.d24&amp;psig=AFQjCNEQXHUE2PgclDhTkP30vK1aEMnJyw&amp;ust=1439975111244481" TargetMode="External"/><Relationship Id="rId53" Type="http://schemas.openxmlformats.org/officeDocument/2006/relationships/image" Target="../media/image70.jpeg"/><Relationship Id="rId5" Type="http://schemas.openxmlformats.org/officeDocument/2006/relationships/image" Target="../media/image26.jpeg"/><Relationship Id="rId19" Type="http://schemas.openxmlformats.org/officeDocument/2006/relationships/image" Target="../media/image40.jpeg"/><Relationship Id="rId4" Type="http://schemas.openxmlformats.org/officeDocument/2006/relationships/image" Target="../media/image25.jpe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jpeg"/><Relationship Id="rId27" Type="http://schemas.openxmlformats.org/officeDocument/2006/relationships/image" Target="../media/image48.jpeg"/><Relationship Id="rId30" Type="http://schemas.openxmlformats.org/officeDocument/2006/relationships/image" Target="../media/image51.png"/><Relationship Id="rId35" Type="http://schemas.openxmlformats.org/officeDocument/2006/relationships/image" Target="../media/image54.png"/><Relationship Id="rId43" Type="http://schemas.openxmlformats.org/officeDocument/2006/relationships/hyperlink" Target="http://www.google.se/url?sa=i&amp;rct=j&amp;q=&amp;esrc=s&amp;frm=1&amp;source=images&amp;cd=&amp;cad=rja&amp;uact=8&amp;ved=0CAcQjRw&amp;url=http://www.cancun-airport.com/airlines-directory.htm&amp;ei=oOgmVc3BB4SQsgHK8YHYAQ&amp;bvm=bv.90491159,d.bGg&amp;psig=AFQjCNE-hxihDnsKOQOruMUti0dsonKZug&amp;ust=1428699669802832" TargetMode="External"/><Relationship Id="rId48" Type="http://schemas.openxmlformats.org/officeDocument/2006/relationships/image" Target="../media/image65.png"/><Relationship Id="rId56" Type="http://schemas.openxmlformats.org/officeDocument/2006/relationships/image" Target="../media/image73.jpeg"/><Relationship Id="rId8" Type="http://schemas.openxmlformats.org/officeDocument/2006/relationships/image" Target="../media/image29.png"/><Relationship Id="rId51" Type="http://schemas.openxmlformats.org/officeDocument/2006/relationships/image" Target="../media/image68.png"/><Relationship Id="rId3" Type="http://schemas.openxmlformats.org/officeDocument/2006/relationships/image" Target="../media/image24.jpeg"/><Relationship Id="rId12" Type="http://schemas.openxmlformats.org/officeDocument/2006/relationships/image" Target="../media/image33.jpeg"/><Relationship Id="rId17" Type="http://schemas.openxmlformats.org/officeDocument/2006/relationships/image" Target="../media/image38.png"/><Relationship Id="rId25" Type="http://schemas.openxmlformats.org/officeDocument/2006/relationships/image" Target="../media/image46.jpeg"/><Relationship Id="rId33" Type="http://schemas.openxmlformats.org/officeDocument/2006/relationships/image" Target="../media/image53.png"/><Relationship Id="rId38" Type="http://schemas.openxmlformats.org/officeDocument/2006/relationships/image" Target="../media/image57.png"/><Relationship Id="rId46" Type="http://schemas.openxmlformats.org/officeDocument/2006/relationships/image" Target="../media/image63.png"/><Relationship Id="rId20" Type="http://schemas.openxmlformats.org/officeDocument/2006/relationships/image" Target="../media/image41.jpeg"/><Relationship Id="rId41" Type="http://schemas.openxmlformats.org/officeDocument/2006/relationships/image" Target="../media/image60.png"/><Relationship Id="rId54" Type="http://schemas.openxmlformats.org/officeDocument/2006/relationships/image" Target="../media/image7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jpeg"/><Relationship Id="rId15" Type="http://schemas.openxmlformats.org/officeDocument/2006/relationships/image" Target="../media/image36.jpeg"/><Relationship Id="rId23" Type="http://schemas.openxmlformats.org/officeDocument/2006/relationships/image" Target="../media/image44.png"/><Relationship Id="rId28" Type="http://schemas.openxmlformats.org/officeDocument/2006/relationships/image" Target="../media/image49.jpeg"/><Relationship Id="rId36" Type="http://schemas.openxmlformats.org/officeDocument/2006/relationships/image" Target="../media/image55.png"/><Relationship Id="rId49" Type="http://schemas.openxmlformats.org/officeDocument/2006/relationships/image" Target="../media/image66.png"/><Relationship Id="rId57" Type="http://schemas.openxmlformats.org/officeDocument/2006/relationships/image" Target="../media/image74.jpeg"/><Relationship Id="rId10" Type="http://schemas.openxmlformats.org/officeDocument/2006/relationships/image" Target="../media/image31.jpeg"/><Relationship Id="rId31" Type="http://schemas.openxmlformats.org/officeDocument/2006/relationships/image" Target="../media/image52.png"/><Relationship Id="rId44" Type="http://schemas.openxmlformats.org/officeDocument/2006/relationships/image" Target="../media/image62.png"/><Relationship Id="rId52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11560" y="2636912"/>
            <a:ext cx="7772400" cy="3098775"/>
          </a:xfrm>
          <a:noFill/>
        </p:spPr>
        <p:txBody>
          <a:bodyPr>
            <a:normAutofit/>
          </a:bodyPr>
          <a:lstStyle/>
          <a:p>
            <a:pPr algn="ctr"/>
            <a:r>
              <a:rPr lang="en-GB" altLang="en-US" sz="4000" dirty="0">
                <a:solidFill>
                  <a:schemeClr val="accent1"/>
                </a:solidFill>
              </a:rPr>
              <a:t>Airline Planning</a:t>
            </a:r>
            <a:br>
              <a:rPr lang="en-GB" altLang="en-US" sz="4000" dirty="0">
                <a:solidFill>
                  <a:schemeClr val="accent1"/>
                </a:solidFill>
              </a:rPr>
            </a:br>
            <a:br>
              <a:rPr lang="en-GB" altLang="en-US" sz="4000" dirty="0">
                <a:solidFill>
                  <a:schemeClr val="accent1"/>
                </a:solidFill>
              </a:rPr>
            </a:br>
            <a:br>
              <a:rPr lang="en-GB" altLang="en-US" sz="4000" dirty="0">
                <a:solidFill>
                  <a:schemeClr val="accent1"/>
                </a:solidFill>
              </a:rPr>
            </a:br>
            <a:br>
              <a:rPr lang="en-GB" altLang="en-US" sz="2400" b="0" dirty="0">
                <a:solidFill>
                  <a:schemeClr val="accent1"/>
                </a:solidFill>
              </a:rPr>
            </a:br>
            <a:br>
              <a:rPr lang="en-GB" altLang="en-US" sz="2400" b="0" dirty="0">
                <a:solidFill>
                  <a:schemeClr val="accent1"/>
                </a:solidFill>
              </a:rPr>
            </a:br>
            <a:endParaRPr lang="en-GB" altLang="en-US" sz="2800" b="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5105-24FB-48B8-A516-18BFA77B123B}" type="slidenum">
              <a:rPr lang="en-US" smtClean="0">
                <a:solidFill>
                  <a:srgbClr val="FFFFFF"/>
                </a:solidFill>
              </a:rPr>
              <a:pPr/>
              <a:t>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188640"/>
            <a:ext cx="6840304" cy="406261"/>
          </a:xfrm>
        </p:spPr>
        <p:txBody>
          <a:bodyPr>
            <a:normAutofit/>
          </a:bodyPr>
          <a:lstStyle/>
          <a:p>
            <a:r>
              <a:rPr lang="en-US" dirty="0"/>
              <a:t>What is an Airline, really?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54698" y="1340768"/>
            <a:ext cx="7969619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4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5105-24FB-48B8-A516-18BFA77B123B}" type="slidenum">
              <a:rPr lang="en-US" smtClean="0">
                <a:solidFill>
                  <a:srgbClr val="FFFFFF"/>
                </a:solidFill>
              </a:rPr>
              <a:pPr/>
              <a:t>11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188640"/>
            <a:ext cx="6840304" cy="406261"/>
          </a:xfrm>
        </p:spPr>
        <p:txBody>
          <a:bodyPr>
            <a:normAutofit/>
          </a:bodyPr>
          <a:lstStyle/>
          <a:p>
            <a:r>
              <a:rPr lang="en-US" dirty="0"/>
              <a:t>What is an Airline, really?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95536" y="1412776"/>
            <a:ext cx="8393473" cy="458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83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80163" y="1187450"/>
            <a:ext cx="6528136" cy="5003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5105-24FB-48B8-A516-18BFA77B123B}" type="slidenum">
              <a:rPr lang="en-US" smtClean="0">
                <a:solidFill>
                  <a:srgbClr val="FFFFFF"/>
                </a:solidFill>
              </a:rPr>
              <a:pPr/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Airline Terminology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42886" y="2731221"/>
            <a:ext cx="2090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MX" sz="2400" dirty="0">
                <a:solidFill>
                  <a:schemeClr val="accent1"/>
                </a:solidFill>
              </a:rPr>
              <a:t>Time </a:t>
            </a:r>
            <a:r>
              <a:rPr lang="es-MX" sz="2400" dirty="0" err="1">
                <a:solidFill>
                  <a:schemeClr val="accent1"/>
                </a:solidFill>
              </a:rPr>
              <a:t>Horizon</a:t>
            </a:r>
            <a:r>
              <a:rPr lang="es-MX" sz="2400" dirty="0">
                <a:solidFill>
                  <a:schemeClr val="accent1"/>
                </a:solidFill>
              </a:rPr>
              <a:t> 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7074008" y="2941745"/>
            <a:ext cx="2700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MX" sz="2400" dirty="0" err="1">
                <a:solidFill>
                  <a:schemeClr val="accent1"/>
                </a:solidFill>
              </a:rPr>
              <a:t>Types</a:t>
            </a:r>
            <a:r>
              <a:rPr lang="es-MX" sz="2400" dirty="0">
                <a:solidFill>
                  <a:schemeClr val="accent1"/>
                </a:solidFill>
              </a:rPr>
              <a:t> of </a:t>
            </a:r>
            <a:r>
              <a:rPr lang="es-MX" sz="2400" dirty="0" err="1">
                <a:solidFill>
                  <a:schemeClr val="accent1"/>
                </a:solidFill>
              </a:rPr>
              <a:t>Decision</a:t>
            </a:r>
            <a:r>
              <a:rPr lang="es-MX" sz="2400" dirty="0">
                <a:solidFill>
                  <a:schemeClr val="accent1"/>
                </a:solidFill>
              </a:rPr>
              <a:t> 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0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5105-24FB-48B8-A516-18BFA77B123B}" type="slidenum">
              <a:rPr lang="en-US" smtClean="0">
                <a:solidFill>
                  <a:srgbClr val="FFFFFF"/>
                </a:solidFill>
              </a:rPr>
              <a:pPr/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Airline Planning Decisions</a:t>
            </a:r>
            <a:br>
              <a:rPr lang="sv-SE" dirty="0"/>
            </a:b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11560" y="1268760"/>
            <a:ext cx="662473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R="12450"/>
            <a:r>
              <a:rPr lang="en-US" dirty="0">
                <a:latin typeface="Arial" panose="020B0604020202020204" pitchFamily="34" charset="0"/>
              </a:rPr>
              <a:t>1.FLEET PLANNING</a:t>
            </a:r>
            <a:r>
              <a:rPr lang="en-US" b="1" dirty="0">
                <a:latin typeface="Arial" panose="020B0604020202020204" pitchFamily="34" charset="0"/>
              </a:rPr>
              <a:t>: What aircraft to acquire/retire, when and how many?</a:t>
            </a:r>
            <a:endParaRPr lang="en-US" dirty="0">
              <a:latin typeface="Arial" panose="020B0604020202020204" pitchFamily="34" charset="0"/>
            </a:endParaRPr>
          </a:p>
          <a:p>
            <a:pPr marR="13550"/>
            <a:r>
              <a:rPr lang="en-US" dirty="0">
                <a:latin typeface="Arial" panose="020B0604020202020204" pitchFamily="34" charset="0"/>
              </a:rPr>
              <a:t>2. ROUTE EVALUATION</a:t>
            </a:r>
            <a:r>
              <a:rPr lang="en-US" b="1" dirty="0">
                <a:latin typeface="Arial" panose="020B0604020202020204" pitchFamily="34" charset="0"/>
              </a:rPr>
              <a:t>: What network structure to operate and city-pairs to be served?</a:t>
            </a:r>
            <a:endParaRPr lang="en-US" dirty="0">
              <a:latin typeface="Arial" panose="020B0604020202020204" pitchFamily="34" charset="0"/>
            </a:endParaRPr>
          </a:p>
          <a:p>
            <a:pPr marR="15400"/>
            <a:r>
              <a:rPr lang="en-US" dirty="0">
                <a:latin typeface="Arial" panose="020B0604020202020204" pitchFamily="34" charset="0"/>
              </a:rPr>
              <a:t>3. SCHEDULE DEVELOPMENT</a:t>
            </a:r>
            <a:r>
              <a:rPr lang="en-US" b="1" dirty="0">
                <a:latin typeface="Arial" panose="020B0604020202020204" pitchFamily="34" charset="0"/>
              </a:rPr>
              <a:t>: How often, at what times and with which aircraft on each route?</a:t>
            </a:r>
            <a:endParaRPr lang="en-US" dirty="0">
              <a:latin typeface="Arial" panose="020B0604020202020204" pitchFamily="34" charset="0"/>
            </a:endParaRPr>
          </a:p>
          <a:p>
            <a:pPr marR="8750"/>
            <a:r>
              <a:rPr lang="en-US" dirty="0">
                <a:latin typeface="Arial" panose="020B0604020202020204" pitchFamily="34" charset="0"/>
              </a:rPr>
              <a:t>4. PRICING</a:t>
            </a:r>
            <a:r>
              <a:rPr lang="en-US" b="1" dirty="0">
                <a:latin typeface="Arial" panose="020B0604020202020204" pitchFamily="34" charset="0"/>
              </a:rPr>
              <a:t>: What products, fares and restrictions for each O-D market?</a:t>
            </a:r>
            <a:endParaRPr lang="en-US" dirty="0">
              <a:latin typeface="Arial" panose="020B0604020202020204" pitchFamily="34" charset="0"/>
            </a:endParaRPr>
          </a:p>
          <a:p>
            <a:pPr marR="10100"/>
            <a:r>
              <a:rPr lang="en-US" dirty="0">
                <a:latin typeface="Arial" panose="020B0604020202020204" pitchFamily="34" charset="0"/>
              </a:rPr>
              <a:t>5. REVENUE MANAGEMENT</a:t>
            </a:r>
            <a:r>
              <a:rPr lang="en-US" b="1" dirty="0">
                <a:latin typeface="Arial" panose="020B0604020202020204" pitchFamily="34" charset="0"/>
              </a:rPr>
              <a:t>: How many bookings to accept, by type of fare, to maximize revenue on each flight and over the network?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09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5105-24FB-48B8-A516-18BFA77B123B}" type="slidenum">
              <a:rPr lang="en-US" smtClean="0">
                <a:solidFill>
                  <a:srgbClr val="FFFFFF"/>
                </a:solidFill>
              </a:rPr>
              <a:pPr/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FLEET PLANNING</a:t>
            </a:r>
            <a:br>
              <a:rPr lang="sv-SE" dirty="0"/>
            </a:b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11560" y="1268760"/>
            <a:ext cx="662473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Long-term strategic decision for an airline:</a:t>
            </a:r>
            <a:endParaRPr lang="en-US" dirty="0"/>
          </a:p>
          <a:p>
            <a:r>
              <a:rPr lang="en-US" dirty="0"/>
              <a:t>–Affects financial position, operating costs, and especially the ability to serve specific routes.</a:t>
            </a:r>
          </a:p>
          <a:p>
            <a:r>
              <a:rPr lang="en-US" b="1" dirty="0"/>
              <a:t>Fleet planning is an optimal staging problem:</a:t>
            </a:r>
            <a:endParaRPr lang="en-US" dirty="0"/>
          </a:p>
          <a:p>
            <a:r>
              <a:rPr lang="en-US" dirty="0"/>
              <a:t>–Number and type of aircraft required</a:t>
            </a:r>
          </a:p>
          <a:p>
            <a:r>
              <a:rPr lang="en-US" dirty="0"/>
              <a:t>–Timing of deliveries and retirement of existing fleet</a:t>
            </a:r>
          </a:p>
          <a:p>
            <a:r>
              <a:rPr lang="en-US" dirty="0"/>
              <a:t>–Tremendous uncertainty about future conditions </a:t>
            </a:r>
          </a:p>
          <a:p>
            <a:r>
              <a:rPr lang="en-US" b="1" dirty="0"/>
              <a:t>Aircraft evaluation criteria for airlines include:</a:t>
            </a:r>
            <a:endParaRPr lang="en-US" dirty="0"/>
          </a:p>
          <a:p>
            <a:r>
              <a:rPr lang="en-US" dirty="0"/>
              <a:t>–Technical and performance characteristics</a:t>
            </a:r>
          </a:p>
          <a:p>
            <a:r>
              <a:rPr lang="en-US" dirty="0"/>
              <a:t>–Economics of operations and revenue generation</a:t>
            </a:r>
          </a:p>
          <a:p>
            <a:r>
              <a:rPr lang="en-US" dirty="0"/>
              <a:t>–Marketing and environmental issues</a:t>
            </a:r>
          </a:p>
          <a:p>
            <a:r>
              <a:rPr lang="en-US" dirty="0"/>
              <a:t>–Political and international trade concerns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9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5105-24FB-48B8-A516-18BFA77B123B}" type="slidenum">
              <a:rPr lang="en-US" smtClean="0">
                <a:solidFill>
                  <a:srgbClr val="FFFFFF"/>
                </a:solidFill>
              </a:rPr>
              <a:pPr/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2.ROUTE PLANNING</a:t>
            </a:r>
            <a:br>
              <a:rPr lang="sv-SE" dirty="0"/>
            </a:b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11560" y="1268760"/>
            <a:ext cx="662473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Given a fleet, selection of routes to be flown</a:t>
            </a:r>
            <a:endParaRPr lang="en-US" dirty="0"/>
          </a:p>
          <a:p>
            <a:r>
              <a:rPr lang="en-US" b="1" dirty="0"/>
              <a:t>Economic considerations dominate :</a:t>
            </a:r>
            <a:endParaRPr lang="en-US" dirty="0"/>
          </a:p>
          <a:p>
            <a:r>
              <a:rPr lang="en-US" dirty="0"/>
              <a:t>–Forecasts of potential demand and revenues</a:t>
            </a:r>
          </a:p>
          <a:p>
            <a:r>
              <a:rPr lang="en-US" dirty="0"/>
              <a:t>–Airline’s market share of total forecast demand </a:t>
            </a:r>
          </a:p>
          <a:p>
            <a:r>
              <a:rPr lang="en-US" dirty="0"/>
              <a:t>–Opportunity cost of using aircraft on this route</a:t>
            </a:r>
          </a:p>
          <a:p>
            <a:r>
              <a:rPr lang="en-US" dirty="0"/>
              <a:t>–Network implications for costs, revenues and “profit”</a:t>
            </a:r>
          </a:p>
          <a:p>
            <a:r>
              <a:rPr lang="en-US" b="1" dirty="0"/>
              <a:t>Practical considerations just as important:</a:t>
            </a:r>
            <a:endParaRPr lang="en-US" dirty="0"/>
          </a:p>
          <a:p>
            <a:r>
              <a:rPr lang="en-US" dirty="0"/>
              <a:t>–Aircraft with adequate range and proper capacity</a:t>
            </a:r>
          </a:p>
          <a:p>
            <a:r>
              <a:rPr lang="en-US" dirty="0"/>
              <a:t>–Performance and operating cost characteristics </a:t>
            </a:r>
          </a:p>
          <a:p>
            <a:r>
              <a:rPr lang="en-US" dirty="0"/>
              <a:t>–Operational constraints and aircraft/crew rotation issues</a:t>
            </a:r>
          </a:p>
          <a:p>
            <a:r>
              <a:rPr lang="en-US" dirty="0"/>
              <a:t>–Regulations and limited airport slots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18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5105-24FB-48B8-A516-18BFA77B123B}" type="slidenum">
              <a:rPr lang="en-US" smtClean="0">
                <a:solidFill>
                  <a:srgbClr val="FFFFFF"/>
                </a:solidFill>
              </a:rPr>
              <a:pPr/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SCHEDULE DEVELOPMENT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11560" y="1268760"/>
            <a:ext cx="66247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Involves several interrelated decisions, which to date have not been fully integrated:</a:t>
            </a:r>
            <a:endParaRPr lang="en-US" dirty="0"/>
          </a:p>
          <a:p>
            <a:endParaRPr lang="en-US" dirty="0"/>
          </a:p>
          <a:p>
            <a:r>
              <a:rPr lang="en-US" dirty="0"/>
              <a:t>Frequency Planning: Number of departures to be offered on each route, non-stop versus multi-stop</a:t>
            </a:r>
          </a:p>
          <a:p>
            <a:r>
              <a:rPr lang="en-US" dirty="0"/>
              <a:t>Timetable Development: Flight departure and arrival times, including connections at airline hubs</a:t>
            </a:r>
          </a:p>
          <a:p>
            <a:r>
              <a:rPr lang="en-US" dirty="0"/>
              <a:t>Fleet Assignment: Aircraft type for each flight, based on demand and operating cost estimates</a:t>
            </a:r>
          </a:p>
          <a:p>
            <a:r>
              <a:rPr lang="en-US" dirty="0"/>
              <a:t>Aircraft Rotation Planning: Links consecutive flights to ensure balanced aircraft flows on the 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37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5105-24FB-48B8-A516-18BFA77B123B}" type="slidenum">
              <a:rPr lang="en-US" smtClean="0">
                <a:solidFill>
                  <a:srgbClr val="FFFFFF"/>
                </a:solidFill>
              </a:rPr>
              <a:pPr/>
              <a:t>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PRICING DECISIONS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11560" y="1268760"/>
            <a:ext cx="66247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“Differential pricing” by airlines is universal: </a:t>
            </a:r>
            <a:endParaRPr lang="en-US" dirty="0"/>
          </a:p>
          <a:p>
            <a:r>
              <a:rPr lang="en-US" dirty="0"/>
              <a:t>–Classes of service (First, Business, Coach)</a:t>
            </a:r>
          </a:p>
          <a:p>
            <a:r>
              <a:rPr lang="en-US" dirty="0"/>
              <a:t>–Different “fare products” within the coach cabin, with different restrictions, at different prices</a:t>
            </a:r>
          </a:p>
          <a:p>
            <a:r>
              <a:rPr lang="en-US" dirty="0"/>
              <a:t>–Virtually every airline in the world offers multiple price points (even low-fare carriers with “simplified” fare structures)</a:t>
            </a:r>
          </a:p>
          <a:p>
            <a:r>
              <a:rPr lang="en-US" b="1" dirty="0"/>
              <a:t>Economic trade-off in pricing decisions:</a:t>
            </a:r>
            <a:endParaRPr lang="en-US" dirty="0"/>
          </a:p>
          <a:p>
            <a:r>
              <a:rPr lang="en-US" dirty="0"/>
              <a:t>–Stimulation of new demand; increased market share for airline</a:t>
            </a:r>
          </a:p>
          <a:p>
            <a:r>
              <a:rPr lang="en-US" dirty="0"/>
              <a:t>–Diversion of existing demand to lower fares; reduced revenues</a:t>
            </a:r>
          </a:p>
          <a:p>
            <a:r>
              <a:rPr lang="en-US" dirty="0"/>
              <a:t>–Recent pricing difficulties of network airlines due in part to greater diversion of revenues than stimulation of demand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10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5105-24FB-48B8-A516-18BFA77B123B}" type="slidenum">
              <a:rPr lang="en-US" smtClean="0">
                <a:solidFill>
                  <a:srgbClr val="FFFFFF"/>
                </a:solidFill>
              </a:rPr>
              <a:pPr/>
              <a:t>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REVENUE MANAGEMENT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11560" y="1268760"/>
            <a:ext cx="662473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“Inventory control” for airlines:</a:t>
            </a:r>
            <a:endParaRPr lang="en-US" dirty="0"/>
          </a:p>
          <a:p>
            <a:r>
              <a:rPr lang="en-US" dirty="0"/>
              <a:t>–Given a scheduled flight, capacity and prices, how many bookings to accept by fare type</a:t>
            </a:r>
          </a:p>
          <a:p>
            <a:r>
              <a:rPr lang="en-US" dirty="0"/>
              <a:t>–Objective is to maximize revenue --fill each seat with highest possible revenue</a:t>
            </a:r>
          </a:p>
          <a:p>
            <a:r>
              <a:rPr lang="en-US" b="1" dirty="0"/>
              <a:t>Computerized RM systems used by airlines to increase revenues by 4-6%:</a:t>
            </a:r>
            <a:endParaRPr lang="en-US" dirty="0"/>
          </a:p>
          <a:p>
            <a:r>
              <a:rPr lang="en-US" dirty="0"/>
              <a:t>–Generate forecasts by flight date and fare class</a:t>
            </a:r>
          </a:p>
          <a:p>
            <a:r>
              <a:rPr lang="en-US" dirty="0"/>
              <a:t>–Optimize seat allocations to different fare classes</a:t>
            </a:r>
          </a:p>
          <a:p>
            <a:r>
              <a:rPr lang="en-US" dirty="0"/>
              <a:t>–Overbooking models to minimize costs of denied </a:t>
            </a:r>
            <a:r>
              <a:rPr lang="en-US" dirty="0" err="1"/>
              <a:t>boardings</a:t>
            </a:r>
            <a:r>
              <a:rPr lang="en-US" dirty="0"/>
              <a:t> and “spoilage”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94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5105-24FB-48B8-A516-18BFA77B123B}" type="slidenum">
              <a:rPr lang="en-US" smtClean="0">
                <a:solidFill>
                  <a:srgbClr val="FFFFFF"/>
                </a:solidFill>
              </a:rPr>
              <a:pPr/>
              <a:t>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188640"/>
            <a:ext cx="6840304" cy="406261"/>
          </a:xfrm>
        </p:spPr>
        <p:txBody>
          <a:bodyPr>
            <a:normAutofit/>
          </a:bodyPr>
          <a:lstStyle/>
          <a:p>
            <a:r>
              <a:rPr lang="sv-SE" b="0" dirty="0"/>
              <a:t>Crew &amp; Fleet Products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798" y="1187450"/>
            <a:ext cx="8197892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1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>
                <a:solidFill>
                  <a:schemeClr val="accent1"/>
                </a:solidFill>
              </a:rPr>
              <a:t>Teacher presentation</a:t>
            </a:r>
            <a:br>
              <a:rPr lang="en-GB" altLang="en-US" sz="1200" dirty="0">
                <a:solidFill>
                  <a:schemeClr val="accent1"/>
                </a:solidFill>
              </a:rPr>
            </a:br>
            <a:br>
              <a:rPr lang="en-GB" altLang="en-US" sz="1200" dirty="0">
                <a:solidFill>
                  <a:schemeClr val="accent1"/>
                </a:solidFill>
              </a:rPr>
            </a:br>
            <a:r>
              <a:rPr lang="en-GB" altLang="en-US" sz="2400" dirty="0">
                <a:solidFill>
                  <a:schemeClr val="accent1"/>
                </a:solidFill>
              </a:rPr>
              <a:t>Oscar Rodriguez</a:t>
            </a:r>
            <a:br>
              <a:rPr lang="en-GB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alt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FD078-DF78-419D-B516-BEC911E8D775}" type="slidenum">
              <a:rPr lang="en-US" smtClean="0">
                <a:solidFill>
                  <a:srgbClr val="FFFFFF"/>
                </a:solidFill>
              </a:rPr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775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5105-24FB-48B8-A516-18BFA77B123B}" type="slidenum">
              <a:rPr lang="en-US" smtClean="0">
                <a:solidFill>
                  <a:srgbClr val="FFFFFF"/>
                </a:solidFill>
              </a:rPr>
              <a:pPr/>
              <a:t>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188640"/>
            <a:ext cx="6840304" cy="406261"/>
          </a:xfrm>
        </p:spPr>
        <p:txBody>
          <a:bodyPr>
            <a:normAutofit/>
          </a:bodyPr>
          <a:lstStyle/>
          <a:p>
            <a:r>
              <a:rPr lang="sv-SE" b="0" dirty="0"/>
              <a:t>Crew &amp; Fleet Products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23528" y="1163978"/>
            <a:ext cx="8425185" cy="496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23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5105-24FB-48B8-A516-18BFA77B123B}" type="slidenum">
              <a:rPr lang="en-US" smtClean="0">
                <a:solidFill>
                  <a:srgbClr val="FFFFFF"/>
                </a:solidFill>
              </a:rPr>
              <a:pPr/>
              <a:t>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188640"/>
            <a:ext cx="6840304" cy="406261"/>
          </a:xfrm>
        </p:spPr>
        <p:txBody>
          <a:bodyPr>
            <a:normAutofit/>
          </a:bodyPr>
          <a:lstStyle/>
          <a:p>
            <a:r>
              <a:rPr lang="sv-SE" b="0" dirty="0"/>
              <a:t>Crew &amp; Fleet Products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55576" y="1124744"/>
            <a:ext cx="763974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18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5105-24FB-48B8-A516-18BFA77B123B}" type="slidenum">
              <a:rPr lang="en-US" smtClean="0">
                <a:solidFill>
                  <a:srgbClr val="FFFFFF"/>
                </a:solidFill>
              </a:rPr>
              <a:pPr/>
              <a:t>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188640"/>
            <a:ext cx="6840304" cy="406261"/>
          </a:xfrm>
        </p:spPr>
        <p:txBody>
          <a:bodyPr>
            <a:normAutofit/>
          </a:bodyPr>
          <a:lstStyle/>
          <a:p>
            <a:r>
              <a:rPr lang="sv-SE" b="0" dirty="0"/>
              <a:t>Crew &amp; Fleet Products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3500" y="1187450"/>
            <a:ext cx="7974125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31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5105-24FB-48B8-A516-18BFA77B123B}" type="slidenum">
              <a:rPr lang="en-US" smtClean="0">
                <a:solidFill>
                  <a:srgbClr val="FFFFFF"/>
                </a:solidFill>
              </a:rPr>
              <a:pPr/>
              <a:t>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188640"/>
            <a:ext cx="6840304" cy="406261"/>
          </a:xfrm>
        </p:spPr>
        <p:txBody>
          <a:bodyPr>
            <a:normAutofit/>
          </a:bodyPr>
          <a:lstStyle/>
          <a:p>
            <a:r>
              <a:rPr lang="en-US" dirty="0"/>
              <a:t>What Digital Aviation Brings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95536" y="1412776"/>
            <a:ext cx="7728941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18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5105-24FB-48B8-A516-18BFA77B123B}" type="slidenum">
              <a:rPr lang="en-US" smtClean="0">
                <a:solidFill>
                  <a:srgbClr val="FFFFFF"/>
                </a:solidFill>
              </a:rPr>
              <a:pPr/>
              <a:t>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188640"/>
            <a:ext cx="6840304" cy="406261"/>
          </a:xfrm>
        </p:spPr>
        <p:txBody>
          <a:bodyPr>
            <a:normAutofit/>
          </a:bodyPr>
          <a:lstStyle/>
          <a:p>
            <a:r>
              <a:rPr lang="en-US" dirty="0"/>
              <a:t>What Digital Aviation Brings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11560" y="1556792"/>
            <a:ext cx="7560071" cy="396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02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5105-24FB-48B8-A516-18BFA77B123B}" type="slidenum">
              <a:rPr lang="en-US" smtClean="0">
                <a:solidFill>
                  <a:srgbClr val="FFFFFF"/>
                </a:solidFill>
              </a:rPr>
              <a:pPr/>
              <a:t>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188640"/>
            <a:ext cx="6840304" cy="406261"/>
          </a:xfrm>
        </p:spPr>
        <p:txBody>
          <a:bodyPr>
            <a:normAutofit/>
          </a:bodyPr>
          <a:lstStyle/>
          <a:p>
            <a:r>
              <a:rPr lang="en-US" b="0" dirty="0"/>
              <a:t>Integrated Optimization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7544" y="1340768"/>
            <a:ext cx="8064896" cy="406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3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31504" y="848657"/>
            <a:ext cx="7720308" cy="4858844"/>
            <a:chOff x="684129" y="633628"/>
            <a:chExt cx="8363667" cy="5263748"/>
          </a:xfrm>
        </p:grpSpPr>
        <p:pic>
          <p:nvPicPr>
            <p:cNvPr id="56" name="Picture 55" descr="Alitalia_72dpi_200px"/>
            <p:cNvPicPr preferRelativeResize="0"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30" y="4514835"/>
              <a:ext cx="1132999" cy="221456"/>
            </a:xfrm>
            <a:prstGeom prst="rect">
              <a:avLst/>
            </a:prstGeom>
            <a:noFill/>
          </p:spPr>
        </p:pic>
        <p:pic>
          <p:nvPicPr>
            <p:cNvPr id="57" name="Picture 56" descr="green_cargo_72dpi_300px.jp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53362" y="4382894"/>
              <a:ext cx="902727" cy="324983"/>
            </a:xfrm>
            <a:prstGeom prst="rect">
              <a:avLst/>
            </a:prstGeom>
          </p:spPr>
        </p:pic>
        <p:pic>
          <p:nvPicPr>
            <p:cNvPr id="58" name="Picture 2" descr="G:\Market\Client List &amp; Logos\Airline Logos\Avianca\avianca_300px_72dpi.jp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30" y="4995010"/>
              <a:ext cx="1412713" cy="244871"/>
            </a:xfrm>
            <a:prstGeom prst="rect">
              <a:avLst/>
            </a:prstGeom>
            <a:noFill/>
          </p:spPr>
        </p:pic>
        <p:pic>
          <p:nvPicPr>
            <p:cNvPr id="59" name="Picture 3" descr="G:\Market\Client List &amp; Logos\Airline Logos\DieBahn\DB_72dpi_300px.jp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6481" y="1103785"/>
              <a:ext cx="1352793" cy="342708"/>
            </a:xfrm>
            <a:prstGeom prst="rect">
              <a:avLst/>
            </a:prstGeom>
            <a:noFill/>
          </p:spPr>
        </p:pic>
        <p:pic>
          <p:nvPicPr>
            <p:cNvPr id="60" name="Picture 4" descr="G:\Market\Client List &amp; Logos\Airline Logos\Finnair\finnair_72dpi_300px.jp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9116" y="3607493"/>
              <a:ext cx="1488165" cy="163699"/>
            </a:xfrm>
            <a:prstGeom prst="rect">
              <a:avLst/>
            </a:prstGeom>
            <a:noFill/>
          </p:spPr>
        </p:pic>
        <p:pic>
          <p:nvPicPr>
            <p:cNvPr id="61" name="Picture 5" descr="G:\Market\Client List &amp; Logos\Airline Logos\DSB\dsb_72dpi_300px.jp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6481" y="1937060"/>
              <a:ext cx="1134835" cy="332885"/>
            </a:xfrm>
            <a:prstGeom prst="rect">
              <a:avLst/>
            </a:prstGeom>
            <a:noFill/>
          </p:spPr>
        </p:pic>
        <p:pic>
          <p:nvPicPr>
            <p:cNvPr id="62" name="Picture 4" descr="philippines_airlines_72dpi_200px"/>
            <p:cNvPicPr preferRelativeResize="0"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9523" y="3409282"/>
              <a:ext cx="1625919" cy="235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3" name="Picture 5" descr="Wideroe_72dpi_200px"/>
            <p:cNvPicPr preferRelativeResize="0"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866" y="4180080"/>
              <a:ext cx="1146335" cy="316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" name="Picture 10" descr="Thomson_Airways_72dpi_300px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8067" y="1947308"/>
              <a:ext cx="1413336" cy="505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" name="Picture 16" descr="qatar_airways_logo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7295" y="4073584"/>
              <a:ext cx="1726444" cy="533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7" name="Picture 20" descr="sas_horiz_72dpi_300px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601" y="5199014"/>
              <a:ext cx="1695876" cy="265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Picture 23" descr="delta"/>
            <p:cNvPicPr preferRelativeResize="0"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6480" y="1587015"/>
              <a:ext cx="1400800" cy="238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Picture 25" descr="iberia_72dpi_200px"/>
            <p:cNvPicPr preferRelativeResize="0"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545" y="4774041"/>
              <a:ext cx="1166995" cy="2450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" name="Picture 28" descr="2076361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30" y="3212234"/>
              <a:ext cx="1865948" cy="194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" name="Picture 29" descr="Aeromexico_72dpi_200px"/>
            <p:cNvPicPr preferRelativeResize="0"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29" y="1396400"/>
              <a:ext cx="1627347" cy="284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" name="Picture 33" descr="aer_lingus_logo"/>
            <p:cNvPicPr preferRelativeResize="0">
              <a:picLocks noChangeAspect="1" noChangeArrowheads="1"/>
            </p:cNvPicPr>
            <p:nvPr/>
          </p:nvPicPr>
          <p:blipFill>
            <a:blip r:embed="rId17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29" y="743745"/>
              <a:ext cx="1627347" cy="325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" name="Picture 39" descr="Aeromexico_Connect_72dpi_300px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30" y="1805522"/>
              <a:ext cx="1025623" cy="314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" name="Picture 41" descr="BA_new_72dpi_300px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3329" y="633628"/>
              <a:ext cx="1828800" cy="32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7" name="Picture 42" descr="KLM_cityhopper_72dpi_800px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616" y="1618161"/>
              <a:ext cx="1409123" cy="298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8" name="Picture 44" descr="THY_72dpi_300px.jpg"/>
            <p:cNvPicPr>
              <a:picLocks noChangeAspect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9635" y="3112757"/>
              <a:ext cx="1396543" cy="405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9" name="Picture 43" descr="AirCanada_72dpi_300px.jpg"/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29" y="2755635"/>
              <a:ext cx="1933099" cy="25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" name="Picture 26" descr="Lufthansa_72dpi_200px"/>
            <p:cNvPicPr preferRelativeResize="0"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811" y="2466604"/>
              <a:ext cx="18288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" name="Picture 14" descr="singapore_airlines_72dpi_200px"/>
            <p:cNvPicPr preferRelativeResize="0"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948" y="643086"/>
              <a:ext cx="1523848" cy="321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3" name="Picture 45" descr="virgin_atlantic_72dpi_400px.jpg"/>
            <p:cNvPicPr>
              <a:picLocks noChangeAspect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7884" y="4582968"/>
              <a:ext cx="919168" cy="6278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4" name="Picture 6" descr="G:\Market\Client List &amp; Logos\Airline Logos\United Airlines\United_72dpi_300px.jpg"/>
            <p:cNvPicPr>
              <a:picLocks noChangeAspect="1" noChangeArrowheads="1"/>
            </p:cNvPicPr>
            <p:nvPr/>
          </p:nvPicPr>
          <p:blipFill>
            <a:blip r:embed="rId2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6176" y="3691710"/>
              <a:ext cx="1562715" cy="265663"/>
            </a:xfrm>
            <a:prstGeom prst="rect">
              <a:avLst/>
            </a:prstGeom>
            <a:noFill/>
          </p:spPr>
        </p:pic>
        <p:pic>
          <p:nvPicPr>
            <p:cNvPr id="85" name="Picture 84" descr="EVAAir_72dpi_300px.jpg"/>
            <p:cNvPicPr>
              <a:picLocks noChangeAspect="1"/>
            </p:cNvPicPr>
            <p:nvPr/>
          </p:nvPicPr>
          <p:blipFill>
            <a:blip r:embed="rId2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58801" y="3085400"/>
              <a:ext cx="1775539" cy="378781"/>
            </a:xfrm>
            <a:prstGeom prst="rect">
              <a:avLst/>
            </a:prstGeom>
          </p:spPr>
        </p:pic>
        <p:pic>
          <p:nvPicPr>
            <p:cNvPr id="86" name="Picture 85" descr="Swiss_72dpi_300px.jpg"/>
            <p:cNvPicPr>
              <a:picLocks noChangeAspect="1"/>
            </p:cNvPicPr>
            <p:nvPr/>
          </p:nvPicPr>
          <p:blipFill>
            <a:blip r:embed="rId2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58981" y="1625356"/>
              <a:ext cx="1249220" cy="291037"/>
            </a:xfrm>
            <a:prstGeom prst="rect">
              <a:avLst/>
            </a:prstGeom>
          </p:spPr>
        </p:pic>
        <p:pic>
          <p:nvPicPr>
            <p:cNvPr id="87" name="Picture 2" descr="C:\Users\calle.jershed\Desktop\Qantas-logo-biiig.jpg"/>
            <p:cNvPicPr>
              <a:picLocks noChangeAspect="1" noChangeArrowheads="1"/>
            </p:cNvPicPr>
            <p:nvPr/>
          </p:nvPicPr>
          <p:blipFill>
            <a:blip r:embed="rId2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1118" y="3632716"/>
              <a:ext cx="1592621" cy="324494"/>
            </a:xfrm>
            <a:prstGeom prst="rect">
              <a:avLst/>
            </a:prstGeom>
            <a:noFill/>
          </p:spPr>
        </p:pic>
        <p:pic>
          <p:nvPicPr>
            <p:cNvPr id="88" name="Picture 3" descr="C:\Users\calle.jershed\Desktop\Saudia_2012.png"/>
            <p:cNvPicPr>
              <a:picLocks noChangeAspect="1" noChangeArrowheads="1"/>
            </p:cNvPicPr>
            <p:nvPr/>
          </p:nvPicPr>
          <p:blipFill>
            <a:blip r:embed="rId3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601" y="4673204"/>
              <a:ext cx="1260877" cy="385514"/>
            </a:xfrm>
            <a:prstGeom prst="rect">
              <a:avLst/>
            </a:prstGeom>
            <a:noFill/>
          </p:spPr>
        </p:pic>
        <p:pic>
          <p:nvPicPr>
            <p:cNvPr id="89" name="Picture 4" descr="C:\Users\calle.jershed\Desktop\latam-logo.png"/>
            <p:cNvPicPr>
              <a:picLocks noChangeAspect="1" noChangeArrowheads="1"/>
            </p:cNvPicPr>
            <p:nvPr/>
          </p:nvPicPr>
          <p:blipFill>
            <a:blip r:embed="rId3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525" y="1973723"/>
              <a:ext cx="1625918" cy="512490"/>
            </a:xfrm>
            <a:prstGeom prst="rect">
              <a:avLst/>
            </a:prstGeom>
            <a:noFill/>
          </p:spPr>
        </p:pic>
        <p:pic>
          <p:nvPicPr>
            <p:cNvPr id="90" name="Picture 4" descr="File:JetBlue Airways Logo.svg">
              <a:hlinkClick r:id="rId32"/>
            </p:cNvPr>
            <p:cNvPicPr>
              <a:picLocks noChangeAspect="1" noChangeArrowheads="1"/>
            </p:cNvPicPr>
            <p:nvPr/>
          </p:nvPicPr>
          <p:blipFill>
            <a:blip r:embed="rId3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787" y="5515914"/>
              <a:ext cx="1028251" cy="345559"/>
            </a:xfrm>
            <a:prstGeom prst="rect">
              <a:avLst/>
            </a:prstGeom>
            <a:noFill/>
          </p:spPr>
        </p:pic>
        <p:pic>
          <p:nvPicPr>
            <p:cNvPr id="91" name="Picture 2" descr="Emirates logo.svg">
              <a:hlinkClick r:id="rId34"/>
            </p:cNvPr>
            <p:cNvPicPr>
              <a:picLocks noChangeAspect="1" noChangeArrowheads="1"/>
            </p:cNvPicPr>
            <p:nvPr/>
          </p:nvPicPr>
          <p:blipFill>
            <a:blip r:embed="rId3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446" y="2575103"/>
              <a:ext cx="816935" cy="56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4" descr="http://upload.wikimedia.org/wikipedia/commons/thumb/6/67/Alaska_Airlines_Logo.svg/1000px-Alaska_Airlines_Logo.svg.png"/>
            <p:cNvPicPr>
              <a:picLocks noChangeAspect="1" noChangeArrowheads="1"/>
            </p:cNvPicPr>
            <p:nvPr/>
          </p:nvPicPr>
          <p:blipFill>
            <a:blip r:embed="rId3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28" y="4065056"/>
              <a:ext cx="1423789" cy="234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10" descr="http://upload.wikimedia.org/wikipedia/en/thumb/2/27/TransaviaAirlines.svg/173px-TransaviaAirlines.svg.png"/>
            <p:cNvPicPr>
              <a:picLocks noChangeAspect="1" noChangeArrowheads="1"/>
            </p:cNvPicPr>
            <p:nvPr/>
          </p:nvPicPr>
          <p:blipFill>
            <a:blip r:embed="rId3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0997" y="2527087"/>
              <a:ext cx="1342735" cy="357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11" descr="Air Berlin Logo.svg"/>
            <p:cNvPicPr>
              <a:picLocks noChangeAspect="1" noChangeArrowheads="1"/>
            </p:cNvPicPr>
            <p:nvPr/>
          </p:nvPicPr>
          <p:blipFill>
            <a:blip r:embed="rId3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94" y="2234698"/>
              <a:ext cx="981097" cy="3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http://upload.wikimedia.org/wikipedia/en/2/22/ExpressJet_Airlines.png"/>
            <p:cNvPicPr>
              <a:picLocks noChangeAspect="1" noChangeArrowheads="1"/>
            </p:cNvPicPr>
            <p:nvPr/>
          </p:nvPicPr>
          <p:blipFill>
            <a:blip r:embed="rId3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1791" y="2382212"/>
              <a:ext cx="1678731" cy="192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4" descr="SkyWest Airlines Logo.png"/>
            <p:cNvPicPr>
              <a:picLocks noChangeAspect="1" noChangeArrowheads="1"/>
            </p:cNvPicPr>
            <p:nvPr/>
          </p:nvPicPr>
          <p:blipFill>
            <a:blip r:embed="rId4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0281" y="1145842"/>
              <a:ext cx="1105911" cy="261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9"/>
            <p:cNvPicPr>
              <a:picLocks noChangeAspect="1" noChangeArrowheads="1"/>
            </p:cNvPicPr>
            <p:nvPr/>
          </p:nvPicPr>
          <p:blipFill>
            <a:blip r:embed="rId4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6771" y="2872306"/>
              <a:ext cx="827280" cy="556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4" descr="Virgin Australia logo.svg"/>
            <p:cNvPicPr>
              <a:picLocks noChangeAspect="1" noChangeArrowheads="1"/>
            </p:cNvPicPr>
            <p:nvPr/>
          </p:nvPicPr>
          <p:blipFill>
            <a:blip r:embed="rId4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3791" y="5229931"/>
              <a:ext cx="1190604" cy="35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2" descr="http://www.cancun-airport.com/airlines/volaris.png">
              <a:hlinkClick r:id="rId43"/>
            </p:cNvPr>
            <p:cNvPicPr>
              <a:picLocks noChangeAspect="1" noChangeArrowheads="1"/>
            </p:cNvPicPr>
            <p:nvPr/>
          </p:nvPicPr>
          <p:blipFill>
            <a:blip r:embed="rId4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9801" y="5640201"/>
              <a:ext cx="857251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http://logonoid.com/images/interjet-logo.png">
              <a:hlinkClick r:id="rId45"/>
            </p:cNvPr>
            <p:cNvPicPr>
              <a:picLocks noChangeAspect="1" noChangeArrowheads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673" y="5146083"/>
              <a:ext cx="1184571" cy="23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Air New Zealand logo.svg"/>
            <p:cNvPicPr>
              <a:picLocks noChangeAspect="1" noChangeArrowheads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129" y="3516372"/>
              <a:ext cx="1886351" cy="321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2283" y="5515914"/>
              <a:ext cx="957491" cy="277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52552" y="3874569"/>
              <a:ext cx="370528" cy="37052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86654" y="5613849"/>
              <a:ext cx="573020" cy="23323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74245" y="741028"/>
              <a:ext cx="970858" cy="485429"/>
            </a:xfrm>
            <a:prstGeom prst="rect">
              <a:avLst/>
            </a:prstGeom>
          </p:spPr>
        </p:pic>
        <p:pic>
          <p:nvPicPr>
            <p:cNvPr id="73" name="Picture 31" descr="KLM_72dpi_200px"/>
            <p:cNvPicPr preferRelativeResize="0">
              <a:picLocks noChangeAspect="1" noChangeArrowheads="1"/>
            </p:cNvPicPr>
            <p:nvPr/>
          </p:nvPicPr>
          <p:blipFill>
            <a:blip r:embed="rId5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3350" y="1179739"/>
              <a:ext cx="645423" cy="377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9" name="Rectangle 48"/>
          <p:cNvSpPr/>
          <p:nvPr/>
        </p:nvSpPr>
        <p:spPr>
          <a:xfrm>
            <a:off x="0" y="298139"/>
            <a:ext cx="9144000" cy="5798327"/>
          </a:xfrm>
          <a:prstGeom prst="rect">
            <a:avLst/>
          </a:prstGeom>
          <a:solidFill>
            <a:srgbClr val="FFFFFF">
              <a:alpha val="96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defTabSz="84408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62" kern="0" dirty="0">
              <a:solidFill>
                <a:srgbClr val="005DAA"/>
              </a:solidFill>
              <a:latin typeface="Arial"/>
              <a:cs typeface="Arial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-120580" y="794376"/>
            <a:ext cx="9264581" cy="149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108"/>
              </a:spcAft>
            </a:pPr>
            <a:r>
              <a:rPr lang="en-US" sz="6092" dirty="0">
                <a:solidFill>
                  <a:srgbClr val="1C1C1C"/>
                </a:solidFill>
              </a:rPr>
              <a:t>338 989 </a:t>
            </a:r>
            <a:r>
              <a:rPr lang="en-US" sz="6092" dirty="0">
                <a:solidFill>
                  <a:schemeClr val="tx1">
                    <a:lumMod val="50000"/>
                  </a:schemeClr>
                </a:solidFill>
              </a:rPr>
              <a:t>≈ 40%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73591" y="2601169"/>
            <a:ext cx="7787121" cy="1965958"/>
            <a:chOff x="-32277" y="2469951"/>
            <a:chExt cx="9688636" cy="2446020"/>
          </a:xfrm>
        </p:grpSpPr>
        <p:pic>
          <p:nvPicPr>
            <p:cNvPr id="109" name="Picture 108"/>
            <p:cNvPicPr>
              <a:picLocks noChangeAspect="1"/>
            </p:cNvPicPr>
            <p:nvPr/>
          </p:nvPicPr>
          <p:blipFill rotWithShape="1">
            <a:blip r:embed="rId53"/>
            <a:srcRect l="25004" r="23988"/>
            <a:stretch/>
          </p:blipFill>
          <p:spPr>
            <a:xfrm>
              <a:off x="7580816" y="2469951"/>
              <a:ext cx="2075543" cy="2438400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 rotWithShape="1">
            <a:blip r:embed="rId54"/>
            <a:srcRect l="23883" r="25467"/>
            <a:stretch/>
          </p:blipFill>
          <p:spPr>
            <a:xfrm>
              <a:off x="4894258" y="2469951"/>
              <a:ext cx="2061029" cy="2446020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 rotWithShape="1">
            <a:blip r:embed="rId55"/>
            <a:srcRect l="23197" r="23655"/>
            <a:stretch/>
          </p:blipFill>
          <p:spPr>
            <a:xfrm>
              <a:off x="2311529" y="2469951"/>
              <a:ext cx="2162629" cy="2446020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56"/>
            <a:srcRect l="24610" r="25452"/>
            <a:stretch/>
          </p:blipFill>
          <p:spPr>
            <a:xfrm>
              <a:off x="-32277" y="2469951"/>
              <a:ext cx="2032000" cy="2446020"/>
            </a:xfrm>
            <a:prstGeom prst="rect">
              <a:avLst/>
            </a:prstGeom>
          </p:spPr>
        </p:pic>
      </p:grpSp>
      <p:sp>
        <p:nvSpPr>
          <p:cNvPr id="113" name="TextBox 112"/>
          <p:cNvSpPr txBox="1"/>
          <p:nvPr/>
        </p:nvSpPr>
        <p:spPr>
          <a:xfrm>
            <a:off x="0" y="4791745"/>
            <a:ext cx="9144000" cy="43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108"/>
              </a:spcAft>
            </a:pPr>
            <a:r>
              <a:rPr lang="en-US" sz="2215" b="1" dirty="0">
                <a:solidFill>
                  <a:srgbClr val="008000"/>
                </a:solidFill>
              </a:rPr>
              <a:t>≈ 400 million $ in annual revenue remaining to sell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7"/>
          <a:srcRect l="81292" t="42110" b="31188"/>
          <a:stretch/>
        </p:blipFill>
        <p:spPr>
          <a:xfrm>
            <a:off x="8371481" y="3840295"/>
            <a:ext cx="702682" cy="6029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4359" y="3787431"/>
            <a:ext cx="763351" cy="404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015" b="1" dirty="0">
                <a:solidFill>
                  <a:schemeClr val="bg1"/>
                </a:solidFill>
              </a:rPr>
              <a:t>Crew </a:t>
            </a:r>
            <a:br>
              <a:rPr lang="sv-SE" sz="1015" b="1" dirty="0">
                <a:solidFill>
                  <a:schemeClr val="bg1"/>
                </a:solidFill>
              </a:rPr>
            </a:br>
            <a:r>
              <a:rPr lang="sv-SE" sz="1015" b="1" dirty="0">
                <a:solidFill>
                  <a:schemeClr val="bg1"/>
                </a:solidFill>
              </a:rPr>
              <a:t>members</a:t>
            </a:r>
            <a:endParaRPr lang="en-US" sz="1015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83717" y="3787431"/>
            <a:ext cx="763351" cy="404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015" b="1" dirty="0">
                <a:solidFill>
                  <a:schemeClr val="bg1"/>
                </a:solidFill>
              </a:rPr>
              <a:t>Crew </a:t>
            </a:r>
            <a:br>
              <a:rPr lang="sv-SE" sz="1015" b="1" dirty="0">
                <a:solidFill>
                  <a:schemeClr val="bg1"/>
                </a:solidFill>
              </a:rPr>
            </a:br>
            <a:r>
              <a:rPr lang="sv-SE" sz="1015" b="1" dirty="0">
                <a:solidFill>
                  <a:schemeClr val="bg1"/>
                </a:solidFill>
              </a:rPr>
              <a:t>members</a:t>
            </a:r>
            <a:endParaRPr lang="en-US" sz="1015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14669" y="3787431"/>
            <a:ext cx="763351" cy="404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015" b="1" dirty="0">
                <a:solidFill>
                  <a:schemeClr val="bg1"/>
                </a:solidFill>
              </a:rPr>
              <a:t>Crew </a:t>
            </a:r>
            <a:br>
              <a:rPr lang="sv-SE" sz="1015" b="1" dirty="0">
                <a:solidFill>
                  <a:schemeClr val="bg1"/>
                </a:solidFill>
              </a:rPr>
            </a:br>
            <a:r>
              <a:rPr lang="sv-SE" sz="1015" b="1" dirty="0">
                <a:solidFill>
                  <a:schemeClr val="bg1"/>
                </a:solidFill>
              </a:rPr>
              <a:t>members</a:t>
            </a:r>
            <a:endParaRPr lang="en-US" sz="1015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127586" y="3787431"/>
            <a:ext cx="763351" cy="404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015" b="1" dirty="0">
                <a:solidFill>
                  <a:schemeClr val="bg1"/>
                </a:solidFill>
              </a:rPr>
              <a:t>Crew </a:t>
            </a:r>
            <a:br>
              <a:rPr lang="sv-SE" sz="1015" b="1" dirty="0">
                <a:solidFill>
                  <a:schemeClr val="bg1"/>
                </a:solidFill>
              </a:rPr>
            </a:br>
            <a:r>
              <a:rPr lang="sv-SE" sz="1015" b="1" dirty="0">
                <a:solidFill>
                  <a:schemeClr val="bg1"/>
                </a:solidFill>
              </a:rPr>
              <a:t>members</a:t>
            </a:r>
            <a:endParaRPr lang="en-US" sz="101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2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5105-24FB-48B8-A516-18BFA77B123B}" type="slidenum">
              <a:rPr lang="en-US" smtClean="0">
                <a:solidFill>
                  <a:srgbClr val="FFFFFF"/>
                </a:solidFill>
              </a:rPr>
              <a:pPr/>
              <a:t>27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Airline Operating Environment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66" y="1052736"/>
            <a:ext cx="7639897" cy="4968552"/>
          </a:xfrm>
          <a:prstGeom prst="rect">
            <a:avLst/>
          </a:prstGeom>
        </p:spPr>
      </p:pic>
      <p:sp>
        <p:nvSpPr>
          <p:cNvPr id="7" name="Chevron 6"/>
          <p:cNvSpPr/>
          <p:nvPr/>
        </p:nvSpPr>
        <p:spPr>
          <a:xfrm>
            <a:off x="5940152" y="451520"/>
            <a:ext cx="1371600" cy="457200"/>
          </a:xfrm>
          <a:prstGeom prst="chevron">
            <a:avLst/>
          </a:prstGeom>
          <a:solidFill>
            <a:srgbClr val="8BD8FF"/>
          </a:solidFill>
          <a:ln w="25400" cap="flat" cmpd="sng" algn="ctr">
            <a:solidFill>
              <a:srgbClr val="0038A8"/>
            </a:solidFill>
            <a:prstDash val="solid"/>
          </a:ln>
          <a:effectLst/>
        </p:spPr>
      </p:sp>
      <p:sp>
        <p:nvSpPr>
          <p:cNvPr id="8" name="TextBox 7"/>
          <p:cNvSpPr txBox="1"/>
          <p:nvPr/>
        </p:nvSpPr>
        <p:spPr>
          <a:xfrm>
            <a:off x="6160951" y="451520"/>
            <a:ext cx="795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Current </a:t>
            </a:r>
          </a:p>
          <a:p>
            <a:r>
              <a:rPr lang="en-US" sz="1000" dirty="0"/>
              <a:t>Capability</a:t>
            </a:r>
          </a:p>
        </p:txBody>
      </p:sp>
    </p:spTree>
    <p:extLst>
      <p:ext uri="{BB962C8B-B14F-4D97-AF65-F5344CB8AC3E}">
        <p14:creationId xmlns:p14="http://schemas.microsoft.com/office/powerpoint/2010/main" val="433395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5105-24FB-48B8-A516-18BFA77B123B}" type="slidenum">
              <a:rPr lang="en-US" smtClean="0">
                <a:solidFill>
                  <a:srgbClr val="FFFFFF"/>
                </a:solidFill>
              </a:rPr>
              <a:pPr/>
              <a:t>28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Airline Cost Break-down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24744"/>
            <a:ext cx="873858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87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5105-24FB-48B8-A516-18BFA77B123B}" type="slidenum">
              <a:rPr lang="en-US" smtClean="0">
                <a:solidFill>
                  <a:srgbClr val="FFFFFF"/>
                </a:solidFill>
              </a:rPr>
              <a:pPr/>
              <a:t>29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Aviation Alphabet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161107"/>
            <a:ext cx="6762750" cy="3095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5576" y="4653136"/>
            <a:ext cx="69067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dirty="0" err="1">
                <a:solidFill>
                  <a:schemeClr val="accent1"/>
                </a:solidFill>
              </a:rPr>
              <a:t>Changes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dirty="0" err="1">
                <a:solidFill>
                  <a:schemeClr val="accent1"/>
                </a:solidFill>
              </a:rPr>
              <a:t>with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dirty="0" err="1">
                <a:solidFill>
                  <a:schemeClr val="accent1"/>
                </a:solidFill>
              </a:rPr>
              <a:t>Spanish</a:t>
            </a:r>
            <a:r>
              <a:rPr lang="es-MX" dirty="0">
                <a:solidFill>
                  <a:schemeClr val="accent1"/>
                </a:solidFill>
              </a:rPr>
              <a:t>: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A = Alfa	  C = Coca     E = Eco   F = Fox  J = Julieta   M = Metro  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N = Néctar  U = Unión   X = Extra</a:t>
            </a:r>
          </a:p>
        </p:txBody>
      </p:sp>
    </p:spTree>
    <p:extLst>
      <p:ext uri="{BB962C8B-B14F-4D97-AF65-F5344CB8AC3E}">
        <p14:creationId xmlns:p14="http://schemas.microsoft.com/office/powerpoint/2010/main" val="115139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18"/>
          <p:cNvSpPr>
            <a:spLocks noGrp="1" noChangeArrowheads="1"/>
          </p:cNvSpPr>
          <p:nvPr>
            <p:ph sz="half" idx="1"/>
          </p:nvPr>
        </p:nvSpPr>
        <p:spPr>
          <a:xfrm>
            <a:off x="468000" y="1188000"/>
            <a:ext cx="8496488" cy="5004000"/>
          </a:xfrm>
          <a:noFill/>
        </p:spPr>
        <p:txBody>
          <a:bodyPr>
            <a:normAutofit/>
          </a:bodyPr>
          <a:lstStyle/>
          <a:p>
            <a:r>
              <a:rPr lang="en-US" altLang="en-US" b="0" dirty="0"/>
              <a:t>To ensure a good learning environment, we appreciate that:</a:t>
            </a:r>
            <a:br>
              <a:rPr lang="en-US" altLang="en-US" b="0" dirty="0"/>
            </a:br>
            <a:endParaRPr lang="en-US" altLang="en-US" sz="1400" b="0" dirty="0"/>
          </a:p>
          <a:p>
            <a:pPr lvl="1">
              <a:lnSpc>
                <a:spcPct val="90000"/>
              </a:lnSpc>
            </a:pPr>
            <a:r>
              <a:rPr lang="en-US" altLang="en-US" b="0" dirty="0"/>
              <a:t>mobiles phones are turned off (or kept on silence)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/>
              <a:t>phone calls are taken outside the training room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/>
              <a:t>internet browsing, typing e-mails etc. is done on breaks</a:t>
            </a:r>
          </a:p>
          <a:p>
            <a:endParaRPr lang="en-US" altLang="en-US" b="0" dirty="0"/>
          </a:p>
          <a:p>
            <a:r>
              <a:rPr lang="en-US" altLang="en-US" b="0" dirty="0"/>
              <a:t>Practical information:</a:t>
            </a:r>
            <a:br>
              <a:rPr lang="en-US" altLang="en-US" b="0" dirty="0"/>
            </a:br>
            <a:endParaRPr lang="en-US" altLang="en-US" sz="1400" b="0" dirty="0"/>
          </a:p>
          <a:p>
            <a:pPr lvl="1">
              <a:lnSpc>
                <a:spcPct val="90000"/>
              </a:lnSpc>
            </a:pPr>
            <a:r>
              <a:rPr lang="en-US" altLang="en-US" b="0" dirty="0"/>
              <a:t>course hours are 9:00 to 17:00</a:t>
            </a:r>
          </a:p>
          <a:p>
            <a:pPr marL="115887" lvl="1" indent="0">
              <a:lnSpc>
                <a:spcPct val="90000"/>
              </a:lnSpc>
              <a:buNone/>
            </a:pPr>
            <a:endParaRPr lang="en-GB" b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155" y="4888210"/>
            <a:ext cx="1828800" cy="1411416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ABB3-C0C3-4F96-9D68-9546BFABFDA2}" type="slidenum">
              <a:rPr lang="en-US" smtClean="0">
                <a:solidFill>
                  <a:srgbClr val="FFFFFF"/>
                </a:solidFill>
              </a:rPr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266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Practical Details</a:t>
            </a:r>
          </a:p>
        </p:txBody>
      </p:sp>
    </p:spTree>
    <p:extLst>
      <p:ext uri="{BB962C8B-B14F-4D97-AF65-F5344CB8AC3E}">
        <p14:creationId xmlns:p14="http://schemas.microsoft.com/office/powerpoint/2010/main" val="2422207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The end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FD078-DF78-419D-B516-BEC911E8D775}" type="slidenum">
              <a:rPr lang="en-US" smtClean="0">
                <a:solidFill>
                  <a:srgbClr val="FFFFFF"/>
                </a:solidFill>
              </a:rPr>
              <a:pPr/>
              <a:t>30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GB" altLang="en-US" dirty="0"/>
              <a:t>Name, company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Role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Experience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Your expectations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&lt;Other&gt;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5105-24FB-48B8-A516-18BFA77B123B}" type="slidenum">
              <a:rPr lang="en-US" smtClean="0">
                <a:solidFill>
                  <a:srgbClr val="FFFFFF"/>
                </a:solidFill>
              </a:rPr>
              <a:pPr/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Participants presentation</a:t>
            </a:r>
            <a:endParaRPr lang="en-GB" dirty="0"/>
          </a:p>
        </p:txBody>
      </p:sp>
      <p:pic>
        <p:nvPicPr>
          <p:cNvPr id="1026" name="Picture 2" descr="Meeting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5432" y="4653136"/>
            <a:ext cx="2128838" cy="163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03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8000" y="1188000"/>
            <a:ext cx="4464040" cy="5004000"/>
          </a:xfrm>
        </p:spPr>
        <p:txBody>
          <a:bodyPr/>
          <a:lstStyle/>
          <a:p>
            <a:r>
              <a:rPr lang="en-GB" altLang="en-US" dirty="0"/>
              <a:t>Give an understanding of:</a:t>
            </a:r>
          </a:p>
          <a:p>
            <a:pPr lvl="1"/>
            <a:r>
              <a:rPr lang="en-GB" altLang="en-US" dirty="0"/>
              <a:t> Airline basics</a:t>
            </a:r>
          </a:p>
          <a:p>
            <a:pPr lvl="1"/>
            <a:r>
              <a:rPr lang="en-GB" altLang="en-US" dirty="0"/>
              <a:t> Airline planning concepts</a:t>
            </a:r>
          </a:p>
          <a:p>
            <a:pPr lvl="1"/>
            <a:r>
              <a:rPr lang="en-GB" altLang="en-US" dirty="0"/>
              <a:t> Airline terminology</a:t>
            </a:r>
          </a:p>
          <a:p>
            <a:pPr lvl="1"/>
            <a:r>
              <a:rPr lang="en-GB" altLang="en-US" dirty="0"/>
              <a:t>Airline planning decisions</a:t>
            </a:r>
          </a:p>
          <a:p>
            <a:pPr lvl="1"/>
            <a:r>
              <a:rPr lang="en-GB" altLang="en-US" dirty="0"/>
              <a:t>Crew &amp; Fleet products</a:t>
            </a:r>
          </a:p>
          <a:p>
            <a:pPr lvl="1"/>
            <a:r>
              <a:rPr lang="en-GB" altLang="en-US" dirty="0"/>
              <a:t>What Digital Aviation brings</a:t>
            </a:r>
          </a:p>
          <a:p>
            <a:pPr lvl="1"/>
            <a:r>
              <a:rPr lang="en-GB" altLang="en-US" dirty="0"/>
              <a:t>Integrated Optimization</a:t>
            </a:r>
          </a:p>
          <a:p>
            <a:pPr lvl="1"/>
            <a:r>
              <a:rPr lang="en-GB" altLang="en-US" dirty="0"/>
              <a:t>Airline Operating environment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687" y="2570006"/>
            <a:ext cx="2419688" cy="22386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5105-24FB-48B8-A516-18BFA77B123B}" type="slidenum">
              <a:rPr lang="en-US" smtClean="0">
                <a:solidFill>
                  <a:srgbClr val="FFFFFF"/>
                </a:solidFill>
              </a:rPr>
              <a:pPr/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goals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2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b="0" dirty="0"/>
            </a:br>
            <a:r>
              <a:rPr lang="en-US" dirty="0"/>
              <a:t>Airline Basics</a:t>
            </a:r>
            <a:br>
              <a:rPr lang="en-GB" altLang="en-US" dirty="0"/>
            </a:br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FD078-DF78-419D-B516-BEC911E8D775}" type="slidenum">
              <a:rPr lang="en-US" smtClean="0">
                <a:solidFill>
                  <a:srgbClr val="FFFFFF"/>
                </a:solidFill>
              </a:rPr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59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5105-24FB-48B8-A516-18BFA77B123B}" type="slidenum">
              <a:rPr lang="en-US" smtClean="0">
                <a:solidFill>
                  <a:srgbClr val="FFFFFF"/>
                </a:solidFill>
              </a:rPr>
              <a:pPr/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188640"/>
            <a:ext cx="6840304" cy="406261"/>
          </a:xfrm>
        </p:spPr>
        <p:txBody>
          <a:bodyPr>
            <a:normAutofit/>
          </a:bodyPr>
          <a:lstStyle/>
          <a:p>
            <a:r>
              <a:rPr lang="en-US" dirty="0"/>
              <a:t>What is an Airline, really?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11560" y="1556792"/>
            <a:ext cx="6839535" cy="314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6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5105-24FB-48B8-A516-18BFA77B123B}" type="slidenum">
              <a:rPr lang="en-US" smtClean="0">
                <a:solidFill>
                  <a:srgbClr val="FFFFFF"/>
                </a:solidFill>
              </a:rPr>
              <a:pPr/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188640"/>
            <a:ext cx="6840304" cy="406261"/>
          </a:xfrm>
        </p:spPr>
        <p:txBody>
          <a:bodyPr>
            <a:normAutofit/>
          </a:bodyPr>
          <a:lstStyle/>
          <a:p>
            <a:r>
              <a:rPr lang="en-US" dirty="0"/>
              <a:t>What is an Airline, really?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3568" y="1484784"/>
            <a:ext cx="7688129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4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5105-24FB-48B8-A516-18BFA77B123B}" type="slidenum">
              <a:rPr lang="en-US" smtClean="0">
                <a:solidFill>
                  <a:srgbClr val="FFFFFF"/>
                </a:solidFill>
              </a:rPr>
              <a:pPr/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188640"/>
            <a:ext cx="6840304" cy="406261"/>
          </a:xfrm>
        </p:spPr>
        <p:txBody>
          <a:bodyPr>
            <a:normAutofit/>
          </a:bodyPr>
          <a:lstStyle/>
          <a:p>
            <a:r>
              <a:rPr lang="en-US" dirty="0"/>
              <a:t>What is an Airline, really?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55576" y="1412776"/>
            <a:ext cx="756794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10948"/>
      </p:ext>
    </p:extLst>
  </p:cSld>
  <p:clrMapOvr>
    <a:masterClrMapping/>
  </p:clrMapOvr>
</p:sld>
</file>

<file path=ppt/theme/theme1.xml><?xml version="1.0" encoding="utf-8"?>
<a:theme xmlns:a="http://schemas.openxmlformats.org/drawingml/2006/main" name="Crew_Academy_Course_Basic">
  <a:themeElements>
    <a:clrScheme name="Jeppesen Academy">
      <a:dk1>
        <a:srgbClr val="005DAA"/>
      </a:dk1>
      <a:lt1>
        <a:srgbClr val="FFFFFF"/>
      </a:lt1>
      <a:dk2>
        <a:srgbClr val="000000"/>
      </a:dk2>
      <a:lt2>
        <a:srgbClr val="393939"/>
      </a:lt2>
      <a:accent1>
        <a:srgbClr val="157AB6"/>
      </a:accent1>
      <a:accent2>
        <a:srgbClr val="A4D6F4"/>
      </a:accent2>
      <a:accent3>
        <a:srgbClr val="569FD3"/>
      </a:accent3>
      <a:accent4>
        <a:srgbClr val="005DAA"/>
      </a:accent4>
      <a:accent5>
        <a:srgbClr val="5B6F7B"/>
      </a:accent5>
      <a:accent6>
        <a:srgbClr val="939598"/>
      </a:accent6>
      <a:hlink>
        <a:srgbClr val="0038A8"/>
      </a:hlink>
      <a:folHlink>
        <a:srgbClr val="EAEAEA"/>
      </a:folHlink>
    </a:clrScheme>
    <a:fontScheme name="BO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BOD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E70000"/>
        </a:accent6>
        <a:hlink>
          <a:srgbClr val="0038A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 2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rew_Academy_Course_blank">
  <a:themeElements>
    <a:clrScheme name="Jeppesen">
      <a:dk1>
        <a:srgbClr val="005DAA"/>
      </a:dk1>
      <a:lt1>
        <a:srgbClr val="FFFFFF"/>
      </a:lt1>
      <a:dk2>
        <a:srgbClr val="000000"/>
      </a:dk2>
      <a:lt2>
        <a:srgbClr val="393939"/>
      </a:lt2>
      <a:accent1>
        <a:srgbClr val="788CA0"/>
      </a:accent1>
      <a:accent2>
        <a:srgbClr val="A4D6F4"/>
      </a:accent2>
      <a:accent3>
        <a:srgbClr val="569FD3"/>
      </a:accent3>
      <a:accent4>
        <a:srgbClr val="005DAA"/>
      </a:accent4>
      <a:accent5>
        <a:srgbClr val="5B6F7B"/>
      </a:accent5>
      <a:accent6>
        <a:srgbClr val="939598"/>
      </a:accent6>
      <a:hlink>
        <a:srgbClr val="0038A8"/>
      </a:hlink>
      <a:folHlink>
        <a:srgbClr val="EAEAEA"/>
      </a:folHlink>
    </a:clrScheme>
    <a:fontScheme name="BO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BOD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E70000"/>
        </a:accent6>
        <a:hlink>
          <a:srgbClr val="0038A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 2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9146D61FB2694EACDA18D8E681D3BA" ma:contentTypeVersion="7" ma:contentTypeDescription="Crear nuevo documento." ma:contentTypeScope="" ma:versionID="df49c029976f1009e02af5c5e42a20c9">
  <xsd:schema xmlns:xsd="http://www.w3.org/2001/XMLSchema" xmlns:xs="http://www.w3.org/2001/XMLSchema" xmlns:p="http://schemas.microsoft.com/office/2006/metadata/properties" xmlns:ns2="120b94a9-d0a0-4bec-9856-58b6e9f0859a" xmlns:ns3="50962965-03a3-4584-8cda-f183118b6254" targetNamespace="http://schemas.microsoft.com/office/2006/metadata/properties" ma:root="true" ma:fieldsID="0cd0a07de8d9b5119b0b71a4e9552044" ns2:_="" ns3:_="">
    <xsd:import namespace="120b94a9-d0a0-4bec-9856-58b6e9f0859a"/>
    <xsd:import namespace="50962965-03a3-4584-8cda-f183118b62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0b94a9-d0a0-4bec-9856-58b6e9f085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962965-03a3-4584-8cda-f183118b625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C3221C-4D36-4626-BABE-C5FB9122AEF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970A68C-FC38-4585-A5B2-A762BCEEDB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78F829-6EAC-469F-9C39-71E1ADBA1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0b94a9-d0a0-4bec-9856-58b6e9f0859a"/>
    <ds:schemaRef ds:uri="50962965-03a3-4584-8cda-f183118b6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97159</TotalTime>
  <Words>943</Words>
  <Application>Microsoft Office PowerPoint</Application>
  <PresentationFormat>Presentación en pantalla (4:3)</PresentationFormat>
  <Paragraphs>204</Paragraphs>
  <Slides>30</Slides>
  <Notes>29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30</vt:i4>
      </vt:variant>
    </vt:vector>
  </HeadingPairs>
  <TitlesOfParts>
    <vt:vector size="32" baseType="lpstr">
      <vt:lpstr>Crew_Academy_Course_Basic</vt:lpstr>
      <vt:lpstr>Crew_Academy_Course_blank</vt:lpstr>
      <vt:lpstr>Airline Planning     </vt:lpstr>
      <vt:lpstr>Teacher presentation  Oscar Rodriguez </vt:lpstr>
      <vt:lpstr>Practical Details</vt:lpstr>
      <vt:lpstr>Participants presentation</vt:lpstr>
      <vt:lpstr>Course goals</vt:lpstr>
      <vt:lpstr> Airline Basics </vt:lpstr>
      <vt:lpstr>What is an Airline, really?</vt:lpstr>
      <vt:lpstr>What is an Airline, really?</vt:lpstr>
      <vt:lpstr>What is an Airline, really?</vt:lpstr>
      <vt:lpstr>What is an Airline, really?</vt:lpstr>
      <vt:lpstr>What is an Airline, really?</vt:lpstr>
      <vt:lpstr>Airline Terminology</vt:lpstr>
      <vt:lpstr>Airline Planning Decisions </vt:lpstr>
      <vt:lpstr>1. FLEET PLANNING </vt:lpstr>
      <vt:lpstr>2.ROUTE PLANNING </vt:lpstr>
      <vt:lpstr>3. SCHEDULE DEVELOPMENT</vt:lpstr>
      <vt:lpstr>4. PRICING DECISIONS</vt:lpstr>
      <vt:lpstr>5. REVENUE MANAGEMENT</vt:lpstr>
      <vt:lpstr>Crew &amp; Fleet Products</vt:lpstr>
      <vt:lpstr>Crew &amp; Fleet Products</vt:lpstr>
      <vt:lpstr>Crew &amp; Fleet Products</vt:lpstr>
      <vt:lpstr>Crew &amp; Fleet Products</vt:lpstr>
      <vt:lpstr>What Digital Aviation Brings</vt:lpstr>
      <vt:lpstr>What Digital Aviation Brings</vt:lpstr>
      <vt:lpstr>Integrated Optimization</vt:lpstr>
      <vt:lpstr>Presentación de PowerPoint</vt:lpstr>
      <vt:lpstr>Airline Operating Environment</vt:lpstr>
      <vt:lpstr>Airline Cost Break-down</vt:lpstr>
      <vt:lpstr>Aviation Alphabet</vt:lpstr>
      <vt:lpstr>The end</vt:lpstr>
    </vt:vector>
  </TitlesOfParts>
  <Company>Jeppesen Systems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</dc:title>
  <dc:subject>Basic Python for Developers, for use in Jeppesen Products</dc:subject>
  <dc:creator>Dario Lopez-Kästen</dc:creator>
  <cp:keywords>Python;Jeppesen;Crew Management</cp:keywords>
  <cp:lastModifiedBy>Oscar Rodriguez-EXT</cp:lastModifiedBy>
  <cp:revision>3080</cp:revision>
  <dcterms:created xsi:type="dcterms:W3CDTF">2008-05-12T08:54:05Z</dcterms:created>
  <dcterms:modified xsi:type="dcterms:W3CDTF">2018-12-06T23:36:56Z</dcterms:modified>
  <cp:category>Course Slides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0x010100959146D61FB2694EACDA18D8E681D3BA</vt:lpwstr>
  </property>
</Properties>
</file>