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58" r:id="rId5"/>
    <p:sldId id="259" r:id="rId6"/>
    <p:sldId id="273" r:id="rId7"/>
    <p:sldId id="274" r:id="rId8"/>
    <p:sldId id="275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357BF2-709B-4235-A6EF-0E50C26E0A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E4FA29-C574-45CA-9051-7536B041F9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A0FD7C-4873-447C-80B9-00141CA5A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D32F-4651-4E3C-B586-741E71FE47BD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584B64-605D-4D4C-AD5F-9E6EAFBB1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5ADC51-51C1-4B65-B00F-3B55DB164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5943F-8A2C-4B31-A9DD-0ED12F0A3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950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0CA67-C093-4399-ACEC-1788CCE8B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C31D8C-0859-4CF9-81A7-5A9B52995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0619AC-F2F2-4DD8-A99B-647BB964E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D32F-4651-4E3C-B586-741E71FE47BD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6A24B0-6CCA-4A28-9569-E77958F1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496C4F-0A8D-414A-9902-7CA81D666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5943F-8A2C-4B31-A9DD-0ED12F0A3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341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7B506C-ABDA-45F5-9B37-34B534DB45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39A1EE-EABD-4AB5-B2F4-6520244DC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FBCC7C-161E-4FC5-AA22-38D3D81E9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D32F-4651-4E3C-B586-741E71FE47BD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17CEEA-C5A1-4926-93EB-C2C6CC7FF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43988F-39AD-4644-880A-AD0DD6883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5943F-8A2C-4B31-A9DD-0ED12F0A3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227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BE1808-3860-4D90-901C-F834F7C31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832DDC-4573-4750-BCEB-B32B999AC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A94BAD-DEC3-41F1-8738-DD66A1791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D32F-4651-4E3C-B586-741E71FE47BD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26F43E-6829-4CC6-B42B-32C29A27A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D9E837-6F02-4BB1-92F8-965794A39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5943F-8A2C-4B31-A9DD-0ED12F0A3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89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B9707-54EB-4621-AEA6-3220D4625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F4DDBB-A3A4-44C1-A77C-04364C57D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EC307A-16F7-4063-9B47-BE1717A42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D32F-4651-4E3C-B586-741E71FE47BD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BA5D4E-72E2-40C0-BDE8-3401E5155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A2E864-9C5D-4DE0-9E59-8193505B1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5943F-8A2C-4B31-A9DD-0ED12F0A3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678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2B3E8D-4A96-4A6D-8729-7CF038B75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EB8B7C-EF98-4EE8-8403-9FC6C89F12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B293CA-0591-4809-B1D9-5E4F58364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A9C245-53DD-4E71-A312-CFB110F06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D32F-4651-4E3C-B586-741E71FE47BD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4B2B0C-1CA6-4613-A0CB-8862CF0AB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5C7F21-F95B-40A7-821B-D93BB5D02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5943F-8A2C-4B31-A9DD-0ED12F0A3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519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294813-EC03-4A22-94B0-6CDCA50E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DFB996-EDC9-4C03-B33C-F3D2B0711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D243B8-ED11-4F45-BB1E-D21CADE47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7012EB-CCD3-4703-98EC-D579CC47F9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57023B2-8DC2-4044-892C-DB439E9EEE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48C412-8F9F-45E6-AD75-E17A86561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D32F-4651-4E3C-B586-741E71FE47BD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88B228F-F355-4B03-A375-210D95B32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380512-E26E-4249-8610-8D77253A2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5943F-8A2C-4B31-A9DD-0ED12F0A3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607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50397-806F-4862-9570-F224D573C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900692-4DFA-49F4-8F36-BFE4597DD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D32F-4651-4E3C-B586-741E71FE47BD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E340E6-8FE5-46E8-A3CA-8836CE333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77818A-903E-40D9-A1C2-B76BB479D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5943F-8A2C-4B31-A9DD-0ED12F0A3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14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5806F4-83E9-40D9-813D-B50F77701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D32F-4651-4E3C-B586-741E71FE47BD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69D468B-D92A-4A83-AA19-C081934DF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5C43B2-FFB2-48E1-A1E1-CA37BC377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5943F-8A2C-4B31-A9DD-0ED12F0A3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147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2C746-9DB2-431D-B70C-37EA352EC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50F736-F98D-42BC-A397-2D9D960ED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32DE35-7FBE-483B-AE54-3538DCAEA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59C969-F32B-4889-A9A0-872AE1CE1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D32F-4651-4E3C-B586-741E71FE47BD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D73664-B63E-452E-91EB-87529EDCD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DCD59D-3091-4147-AB13-6919FF580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5943F-8A2C-4B31-A9DD-0ED12F0A3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252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C1FD6C-8CA6-4E7B-8805-976E73AFD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BC5C55-3D5D-4E13-A1B9-59364BA434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800545-2ED7-49CE-8A8B-0C50C445B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4CAE64-C279-4A0A-96BA-971021AB9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D32F-4651-4E3C-B586-741E71FE47BD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9DE0B6-9E58-4BE3-8B6C-E44DEEF52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727004-BFC0-484E-8B9A-19A9121DB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5943F-8A2C-4B31-A9DD-0ED12F0A3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70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9A61915-F288-425B-99CA-993A2DE1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049B06-1AE7-4667-9AA5-29668BB05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8239DA-DC67-4353-89FA-EA4B430DB5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2D32F-4651-4E3C-B586-741E71FE47BD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9A24CE-B43D-491D-B8CD-4384965153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45198A-1CC3-4C7C-9F28-D8318A0123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5943F-8A2C-4B31-A9DD-0ED12F0A3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22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www.kaggle.com/philippsp/exploratory-analysis-zillo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www.kaggle.com/philippsp/exploratory-analysis-zillow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hyperlink" Target="https://www.kaggle.com/philippsp/exploratory-analysis-zillow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www.kaggle.com/philippsp/exploratory-analysis-zillo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www.kaggle.com/sudalairajkumar/simple-exploration-notebook-zillow-priz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www.kaggle.com/sudalairajkumar/simple-exploration-notebook-zillow-priz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hyperlink" Target="https://www.kaggle.com/sudalairajkumar/simple-exploration-notebook-zillow-priz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anokas/simple-xgboost-starter-0-0655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https://www.kaggle.com/viveksrinivasan/zillow-eda-on-missing-values-multicollinearit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hyperlink" Target="https://www.kaggle.com/viveksrinivasan/zillow-eda-on-missing-values-multicollinearit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i-times.tistory.com/268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C4511B5-E0BB-44E4-935D-8FDA3321F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03499" cy="25334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C05EEEA-9A33-4382-929F-49C744F65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59" y="2689675"/>
            <a:ext cx="5971389" cy="29030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E1820D-63C2-437D-A01B-8FD23A1C7316}"/>
              </a:ext>
            </a:extLst>
          </p:cNvPr>
          <p:cNvSpPr txBox="1"/>
          <p:nvPr/>
        </p:nvSpPr>
        <p:spPr>
          <a:xfrm>
            <a:off x="6316910" y="2689675"/>
            <a:ext cx="578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https://www.zillow.com/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F932D84-D639-4333-8B4F-5603AAAE4E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9775" y="3313651"/>
            <a:ext cx="3198787" cy="2814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F00E8F-45E6-49C1-94BE-3FC251CA918E}"/>
              </a:ext>
            </a:extLst>
          </p:cNvPr>
          <p:cNvSpPr txBox="1"/>
          <p:nvPr/>
        </p:nvSpPr>
        <p:spPr>
          <a:xfrm>
            <a:off x="121970" y="5830349"/>
            <a:ext cx="668902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B0F0"/>
                </a:solidFill>
              </a:rPr>
              <a:t>Zestimate</a:t>
            </a:r>
            <a:r>
              <a:rPr lang="ko-KR" altLang="en-US" sz="2000" b="1" dirty="0">
                <a:solidFill>
                  <a:srgbClr val="00B0F0"/>
                </a:solidFill>
              </a:rPr>
              <a:t>와 실제 가격 사이의 로그 에러를 예측</a:t>
            </a:r>
            <a:endParaRPr lang="en-US" altLang="ko-KR" sz="2000" b="1" dirty="0">
              <a:solidFill>
                <a:srgbClr val="00B0F0"/>
              </a:solidFill>
            </a:endParaRPr>
          </a:p>
          <a:p>
            <a:r>
              <a:rPr lang="ko-KR" altLang="en-US" dirty="0"/>
              <a:t>실제 </a:t>
            </a:r>
            <a:r>
              <a:rPr lang="ko-KR" altLang="en-US" dirty="0" err="1"/>
              <a:t>사이트가서</a:t>
            </a:r>
            <a:r>
              <a:rPr lang="ko-KR" altLang="en-US" dirty="0"/>
              <a:t> 보시면 굉장히 잘해 놓은 것을 볼 수 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7564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E696C4-5A06-41BC-BE8E-3B023BB71004}"/>
              </a:ext>
            </a:extLst>
          </p:cNvPr>
          <p:cNvSpPr txBox="1"/>
          <p:nvPr/>
        </p:nvSpPr>
        <p:spPr>
          <a:xfrm>
            <a:off x="397042" y="252663"/>
            <a:ext cx="114660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첫번째 </a:t>
            </a:r>
            <a:r>
              <a:rPr lang="en-US" altLang="ko-KR" b="1" dirty="0"/>
              <a:t>Kernel </a:t>
            </a:r>
            <a:r>
              <a:rPr lang="ko-KR" altLang="en-US" b="1" dirty="0" err="1"/>
              <a:t>느낀점</a:t>
            </a:r>
            <a:endParaRPr lang="en-US" altLang="ko-KR" b="1" dirty="0"/>
          </a:p>
          <a:p>
            <a:r>
              <a:rPr lang="en-US" altLang="ko-KR" dirty="0"/>
              <a:t>https://www.kaggle.com/philippsp/exploratory-analysis-zillow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예측해야 될 대상은 실제 값이 아닌 오차이다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Missing Value</a:t>
            </a:r>
            <a:r>
              <a:rPr lang="ko-KR" altLang="en-US" dirty="0"/>
              <a:t>가 굉장히 많아서 </a:t>
            </a:r>
            <a:r>
              <a:rPr lang="en-US" altLang="ko-KR" dirty="0"/>
              <a:t>Feature</a:t>
            </a:r>
            <a:r>
              <a:rPr lang="ko-KR" altLang="en-US" dirty="0"/>
              <a:t>를 삭제하거나 </a:t>
            </a:r>
            <a:r>
              <a:rPr lang="ko-KR" altLang="en-US" dirty="0" err="1"/>
              <a:t>결측치</a:t>
            </a:r>
            <a:r>
              <a:rPr lang="ko-KR" altLang="en-US" dirty="0"/>
              <a:t> 처리를 따로 해주는 것이 중요할 것 같다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변수들과 오차와의 </a:t>
            </a:r>
            <a:r>
              <a:rPr lang="en-US" altLang="ko-KR" dirty="0"/>
              <a:t>Correlation</a:t>
            </a:r>
            <a:r>
              <a:rPr lang="ko-KR" altLang="en-US" dirty="0"/>
              <a:t>이 매우 작다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BC79F3A-1355-4C2A-8F29-FF4AD5BDE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910" y="2199766"/>
            <a:ext cx="3172375" cy="28775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DFF322C-06D4-4954-90C7-12657A9F3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907" y="2753492"/>
            <a:ext cx="1464093" cy="143421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8169B41-CEAF-4257-B0F8-B2E3B56EDE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4260" y="2753492"/>
            <a:ext cx="1502572" cy="144078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93E1EF6-98E7-4ADA-8D1E-4BD36D49FD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873" y="4567255"/>
            <a:ext cx="1776160" cy="165883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0F9BA70-BC0E-4C28-9E3A-80692F8A90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7568" y="4745873"/>
            <a:ext cx="1496544" cy="148021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3E8988B-12CD-4B6E-95A0-2AB53CB78D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33872" y="2678493"/>
            <a:ext cx="1541199" cy="150921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28964B8-481F-4A01-8BA8-ADAFCB4376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3872" y="4725169"/>
            <a:ext cx="1492280" cy="150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091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E696C4-5A06-41BC-BE8E-3B023BB71004}"/>
              </a:ext>
            </a:extLst>
          </p:cNvPr>
          <p:cNvSpPr txBox="1"/>
          <p:nvPr/>
        </p:nvSpPr>
        <p:spPr>
          <a:xfrm>
            <a:off x="348915" y="252663"/>
            <a:ext cx="114660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첫번째 </a:t>
            </a:r>
            <a:r>
              <a:rPr lang="en-US" altLang="ko-KR" b="1" dirty="0"/>
              <a:t>Kernel </a:t>
            </a:r>
            <a:r>
              <a:rPr lang="ko-KR" altLang="en-US" b="1" dirty="0" err="1"/>
              <a:t>느낀점</a:t>
            </a:r>
            <a:endParaRPr lang="en-US" altLang="ko-KR" b="1" dirty="0"/>
          </a:p>
          <a:p>
            <a:r>
              <a:rPr lang="en-US" altLang="ko-KR" dirty="0">
                <a:hlinkClick r:id="rId2"/>
              </a:rPr>
              <a:t>https://www.kaggle.com/philippsp/exploratory-analysis-zillow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1950</a:t>
            </a:r>
            <a:r>
              <a:rPr lang="ko-KR" altLang="en-US" dirty="0"/>
              <a:t>년에 많이 지어졌고 아주 오래된 집이나 </a:t>
            </a:r>
            <a:r>
              <a:rPr lang="en-US" altLang="ko-KR" dirty="0"/>
              <a:t>2000 </a:t>
            </a:r>
            <a:r>
              <a:rPr lang="ko-KR" altLang="en-US" dirty="0"/>
              <a:t>이후에 지어진 집은 상대적으로 적다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오래된 집들이 예측하기가 힘들었다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483867-E8C7-401B-8DD9-F17F1C369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56" y="2079427"/>
            <a:ext cx="4028323" cy="226425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615E1B0-BF3F-4A05-A986-B8DC54E6C2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694" y="1973178"/>
            <a:ext cx="4445147" cy="247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749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E696C4-5A06-41BC-BE8E-3B023BB71004}"/>
              </a:ext>
            </a:extLst>
          </p:cNvPr>
          <p:cNvSpPr txBox="1"/>
          <p:nvPr/>
        </p:nvSpPr>
        <p:spPr>
          <a:xfrm>
            <a:off x="348915" y="252663"/>
            <a:ext cx="114660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첫번째 </a:t>
            </a:r>
            <a:r>
              <a:rPr lang="en-US" altLang="ko-KR" b="1" dirty="0"/>
              <a:t>Kernel </a:t>
            </a:r>
            <a:r>
              <a:rPr lang="ko-KR" altLang="en-US" b="1" dirty="0" err="1"/>
              <a:t>느낀점</a:t>
            </a:r>
            <a:endParaRPr lang="en-US" altLang="ko-KR" b="1" dirty="0"/>
          </a:p>
          <a:p>
            <a:r>
              <a:rPr lang="en-US" altLang="ko-KR" dirty="0">
                <a:hlinkClick r:id="rId2"/>
              </a:rPr>
              <a:t>https://www.kaggle.com/philippsp/exploratory-analysis-zillow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위도 경도의 특정 부분에서 예측 오류가 크고 </a:t>
            </a:r>
            <a:r>
              <a:rPr lang="en-US" altLang="ko-KR" dirty="0" err="1"/>
              <a:t>best_fit</a:t>
            </a:r>
            <a:r>
              <a:rPr lang="ko-KR" altLang="en-US" dirty="0"/>
              <a:t>과 </a:t>
            </a:r>
            <a:r>
              <a:rPr lang="en-US" altLang="ko-KR" dirty="0" err="1"/>
              <a:t>worst_fit</a:t>
            </a:r>
            <a:r>
              <a:rPr lang="ko-KR" altLang="en-US" dirty="0"/>
              <a:t>의 밀도함수가 구분되는 특징을 보인다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489929-8E39-456C-A3E8-50483619C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915" y="1965910"/>
            <a:ext cx="2847642" cy="163426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0CE62CA-D9B9-41CD-B050-46938FDBB7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1330" y="1927074"/>
            <a:ext cx="2934785" cy="16731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802C480-008D-41BC-8655-FA3098AF82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6556" y="1965910"/>
            <a:ext cx="2488101" cy="163426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77B9512-1EF8-4A45-ADFF-BEB6668EB3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7295" y="1927074"/>
            <a:ext cx="2599985" cy="167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84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E696C4-5A06-41BC-BE8E-3B023BB71004}"/>
              </a:ext>
            </a:extLst>
          </p:cNvPr>
          <p:cNvSpPr txBox="1"/>
          <p:nvPr/>
        </p:nvSpPr>
        <p:spPr>
          <a:xfrm>
            <a:off x="348915" y="252663"/>
            <a:ext cx="114660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첫번째 </a:t>
            </a:r>
            <a:r>
              <a:rPr lang="en-US" altLang="ko-KR" b="1" dirty="0"/>
              <a:t>Kernel </a:t>
            </a:r>
            <a:r>
              <a:rPr lang="ko-KR" altLang="en-US" b="1" dirty="0" err="1"/>
              <a:t>느낀점</a:t>
            </a:r>
            <a:endParaRPr lang="en-US" altLang="ko-KR" b="1" dirty="0"/>
          </a:p>
          <a:p>
            <a:r>
              <a:rPr lang="en-US" altLang="ko-KR" dirty="0">
                <a:hlinkClick r:id="rId2"/>
              </a:rPr>
              <a:t>https://www.kaggle.com/philippsp/exploratory-analysis-zillow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BuildYear</a:t>
            </a:r>
            <a:r>
              <a:rPr lang="ko-KR" altLang="en-US" dirty="0"/>
              <a:t>와 </a:t>
            </a:r>
            <a:r>
              <a:rPr lang="en-US" altLang="ko-KR" dirty="0" err="1"/>
              <a:t>TaxTotal</a:t>
            </a:r>
            <a:r>
              <a:rPr lang="ko-KR" altLang="en-US" dirty="0"/>
              <a:t>은 </a:t>
            </a:r>
            <a:r>
              <a:rPr lang="ko-KR" altLang="en-US" dirty="0" err="1"/>
              <a:t>눈여겨</a:t>
            </a:r>
            <a:r>
              <a:rPr lang="ko-KR" altLang="en-US" dirty="0"/>
              <a:t> 볼 만 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Overpredict</a:t>
            </a:r>
            <a:r>
              <a:rPr lang="ko-KR" altLang="en-US" dirty="0"/>
              <a:t>가 </a:t>
            </a:r>
            <a:r>
              <a:rPr lang="en-US" altLang="ko-KR" dirty="0" err="1"/>
              <a:t>underpredict</a:t>
            </a:r>
            <a:r>
              <a:rPr lang="ko-KR" altLang="en-US" dirty="0"/>
              <a:t>보다 많다</a:t>
            </a:r>
            <a:r>
              <a:rPr lang="en-US" altLang="ko-KR" dirty="0"/>
              <a:t>. </a:t>
            </a:r>
            <a:r>
              <a:rPr lang="ko-KR" altLang="en-US" dirty="0"/>
              <a:t>모든 </a:t>
            </a:r>
            <a:r>
              <a:rPr lang="en-US" altLang="ko-KR" dirty="0"/>
              <a:t>Feature</a:t>
            </a:r>
            <a:r>
              <a:rPr lang="ko-KR" altLang="en-US" dirty="0"/>
              <a:t>가 다 그런 것은 아니다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372535-A909-47FE-AFCE-1B7D6FB32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57" y="1668379"/>
            <a:ext cx="3166769" cy="178769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50E0982-9630-47C2-A90C-16F60B5FDD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3085" y="1672285"/>
            <a:ext cx="3144654" cy="178378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1B109E3-E31E-410A-BB6A-1D77F6B4B2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0867" y="1668379"/>
            <a:ext cx="2671021" cy="178769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E0FD792-4244-45DC-83AB-E21C6683AE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457" y="4514849"/>
            <a:ext cx="2706683" cy="200651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FAC2818-10BA-42E9-9873-C53633678A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57798" y="4514849"/>
            <a:ext cx="2670679" cy="200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09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E696C4-5A06-41BC-BE8E-3B023BB71004}"/>
              </a:ext>
            </a:extLst>
          </p:cNvPr>
          <p:cNvSpPr txBox="1"/>
          <p:nvPr/>
        </p:nvSpPr>
        <p:spPr>
          <a:xfrm>
            <a:off x="348915" y="252663"/>
            <a:ext cx="1146609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첫번째 </a:t>
            </a:r>
            <a:r>
              <a:rPr lang="en-US" altLang="ko-KR" b="1" dirty="0"/>
              <a:t>Kernel </a:t>
            </a:r>
            <a:r>
              <a:rPr lang="ko-KR" altLang="en-US" b="1" dirty="0" err="1"/>
              <a:t>느낀점</a:t>
            </a:r>
            <a:endParaRPr lang="en-US" altLang="ko-KR" b="1" dirty="0"/>
          </a:p>
          <a:p>
            <a:r>
              <a:rPr lang="en-US" altLang="ko-KR" dirty="0">
                <a:hlinkClick r:id="rId2"/>
              </a:rPr>
              <a:t>https://www.kaggle.com/philippsp/exploratory-analysis-zillow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Rawcensustractandblock</a:t>
            </a:r>
            <a:r>
              <a:rPr lang="ko-KR" altLang="en-US" dirty="0"/>
              <a:t>의 추정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60378002.041</a:t>
            </a:r>
            <a:r>
              <a:rPr lang="ko-KR" altLang="en-US" dirty="0"/>
              <a:t>이란 값을 가지는데 이것은 두 부분으로 나뉜다</a:t>
            </a:r>
            <a:r>
              <a:rPr lang="en-US" altLang="ko-KR" dirty="0"/>
              <a:t>. 6037</a:t>
            </a:r>
            <a:r>
              <a:rPr lang="ko-KR" altLang="en-US" dirty="0"/>
              <a:t>이라는 </a:t>
            </a:r>
            <a:r>
              <a:rPr lang="en-US" altLang="ko-KR" dirty="0"/>
              <a:t>FIPS Code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Tract</a:t>
            </a:r>
            <a:r>
              <a:rPr lang="ko-KR" altLang="en-US" dirty="0"/>
              <a:t> </a:t>
            </a:r>
            <a:r>
              <a:rPr lang="en-US" altLang="ko-KR" dirty="0"/>
              <a:t>Number,</a:t>
            </a:r>
            <a:r>
              <a:rPr lang="ko-KR" altLang="en-US" dirty="0"/>
              <a:t> </a:t>
            </a:r>
            <a:r>
              <a:rPr lang="en-US" altLang="ko-KR" dirty="0"/>
              <a:t>8002.04</a:t>
            </a:r>
            <a:r>
              <a:rPr lang="ko-KR" altLang="en-US" dirty="0"/>
              <a:t>라는 </a:t>
            </a:r>
            <a:r>
              <a:rPr lang="en-US" altLang="ko-KR" dirty="0"/>
              <a:t>block</a:t>
            </a:r>
            <a:r>
              <a:rPr lang="ko-KR" altLang="en-US" dirty="0"/>
              <a:t> </a:t>
            </a:r>
            <a:r>
              <a:rPr lang="en-US" altLang="ko-KR" dirty="0"/>
              <a:t>number</a:t>
            </a:r>
          </a:p>
          <a:p>
            <a:r>
              <a:rPr lang="ko-KR" altLang="en-US" dirty="0"/>
              <a:t>외부 데이터는 사용할 수 없지만 이 값을 두 부분으로 </a:t>
            </a:r>
            <a:r>
              <a:rPr lang="ko-KR" altLang="en-US" dirty="0" err="1"/>
              <a:t>짤라서</a:t>
            </a:r>
            <a:r>
              <a:rPr lang="ko-KR" altLang="en-US" dirty="0"/>
              <a:t> </a:t>
            </a:r>
            <a:r>
              <a:rPr lang="en-US" altLang="ko-KR" dirty="0"/>
              <a:t>Feature</a:t>
            </a:r>
            <a:r>
              <a:rPr lang="ko-KR" altLang="en-US" dirty="0"/>
              <a:t>를 추가해도 될듯하다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6037 Los Angeles</a:t>
            </a:r>
          </a:p>
          <a:p>
            <a:r>
              <a:rPr lang="en-US" altLang="ko-KR" dirty="0"/>
              <a:t>6059 Orange County</a:t>
            </a:r>
          </a:p>
          <a:p>
            <a:r>
              <a:rPr lang="en-US" altLang="ko-KR" dirty="0"/>
              <a:t>6111 Ventura County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089B23-F6B1-4E9C-B402-CBA695BB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915" y="3534670"/>
            <a:ext cx="6491538" cy="317652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FD0DAF4-2CDF-40A7-8E80-C2E0FB473F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1084" y="3842334"/>
            <a:ext cx="441960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174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E696C4-5A06-41BC-BE8E-3B023BB71004}"/>
              </a:ext>
            </a:extLst>
          </p:cNvPr>
          <p:cNvSpPr txBox="1"/>
          <p:nvPr/>
        </p:nvSpPr>
        <p:spPr>
          <a:xfrm>
            <a:off x="348915" y="252663"/>
            <a:ext cx="114660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두번째 </a:t>
            </a:r>
            <a:r>
              <a:rPr lang="en-US" altLang="ko-KR" b="1" dirty="0"/>
              <a:t>Kernel </a:t>
            </a:r>
            <a:r>
              <a:rPr lang="ko-KR" altLang="en-US" b="1" dirty="0" err="1"/>
              <a:t>느낀점</a:t>
            </a:r>
            <a:endParaRPr lang="en-US" altLang="ko-KR" b="1" dirty="0"/>
          </a:p>
          <a:p>
            <a:r>
              <a:rPr lang="en-US" altLang="ko-KR" dirty="0">
                <a:hlinkClick r:id="rId2"/>
              </a:rPr>
              <a:t>https://www.kaggle.com/sudalairajkumar/simple-exploration-notebook-zillow-prize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첫번째 </a:t>
            </a:r>
            <a:r>
              <a:rPr lang="en-US" altLang="ko-KR" dirty="0"/>
              <a:t>Kernel</a:t>
            </a:r>
            <a:r>
              <a:rPr lang="ko-KR" altLang="en-US" dirty="0"/>
              <a:t>과 비슷한 점은 생략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Train</a:t>
            </a:r>
            <a:r>
              <a:rPr lang="ko-KR" altLang="en-US" dirty="0"/>
              <a:t> </a:t>
            </a:r>
            <a:r>
              <a:rPr lang="en-US" altLang="ko-KR" dirty="0"/>
              <a:t>set</a:t>
            </a:r>
            <a:r>
              <a:rPr lang="ko-KR" altLang="en-US" dirty="0"/>
              <a:t>의 </a:t>
            </a:r>
            <a:r>
              <a:rPr lang="en-US" altLang="ko-KR" dirty="0" err="1"/>
              <a:t>parcelid</a:t>
            </a:r>
            <a:r>
              <a:rPr lang="ko-KR" altLang="en-US" dirty="0"/>
              <a:t>의 대부분은 겹치지 않음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D03887-8223-4285-B1FE-D6EB7BC8B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90" y="2179220"/>
            <a:ext cx="832485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657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E696C4-5A06-41BC-BE8E-3B023BB71004}"/>
              </a:ext>
            </a:extLst>
          </p:cNvPr>
          <p:cNvSpPr txBox="1"/>
          <p:nvPr/>
        </p:nvSpPr>
        <p:spPr>
          <a:xfrm>
            <a:off x="348915" y="252663"/>
            <a:ext cx="1146609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두번째 </a:t>
            </a:r>
            <a:r>
              <a:rPr lang="en-US" altLang="ko-KR" b="1" dirty="0"/>
              <a:t>Kernel </a:t>
            </a:r>
            <a:r>
              <a:rPr lang="ko-KR" altLang="en-US" b="1" dirty="0" err="1"/>
              <a:t>느낀점</a:t>
            </a:r>
            <a:endParaRPr lang="en-US" altLang="ko-KR" b="1" dirty="0"/>
          </a:p>
          <a:p>
            <a:r>
              <a:rPr lang="en-US" altLang="ko-KR" dirty="0">
                <a:hlinkClick r:id="rId2"/>
              </a:rPr>
              <a:t>https://www.kaggle.com/sudalairajkumar/simple-exploration-notebook-zillow-prize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위도 경도로 만든 맵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데이터 타입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어떤 값은 </a:t>
            </a:r>
            <a:r>
              <a:rPr lang="en-US" altLang="ko-KR" dirty="0" err="1"/>
              <a:t>missing_ratio</a:t>
            </a:r>
            <a:r>
              <a:rPr lang="ko-KR" altLang="en-US" dirty="0"/>
              <a:t>가 </a:t>
            </a:r>
            <a:r>
              <a:rPr lang="en-US" altLang="ko-KR" dirty="0"/>
              <a:t>99%</a:t>
            </a:r>
            <a:r>
              <a:rPr lang="ko-KR" altLang="en-US" dirty="0"/>
              <a:t>가 넘는다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BD9F71-6541-4F4C-8E6E-B4204FE48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167" y="1171073"/>
            <a:ext cx="2650959" cy="259212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156D9B5-57F7-4F7A-BF15-AE53841071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571" y="2161172"/>
            <a:ext cx="5762625" cy="23431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CF79445-671A-4C16-BE43-4F0C4E2A8F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571" y="5068694"/>
            <a:ext cx="443865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715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E696C4-5A06-41BC-BE8E-3B023BB71004}"/>
              </a:ext>
            </a:extLst>
          </p:cNvPr>
          <p:cNvSpPr txBox="1"/>
          <p:nvPr/>
        </p:nvSpPr>
        <p:spPr>
          <a:xfrm>
            <a:off x="348915" y="252663"/>
            <a:ext cx="1146609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두번째 </a:t>
            </a:r>
            <a:r>
              <a:rPr lang="en-US" altLang="ko-KR" b="1" dirty="0"/>
              <a:t>Kernel </a:t>
            </a:r>
            <a:r>
              <a:rPr lang="ko-KR" altLang="en-US" b="1" dirty="0" err="1"/>
              <a:t>느낀점</a:t>
            </a:r>
            <a:endParaRPr lang="en-US" altLang="ko-KR" b="1" dirty="0"/>
          </a:p>
          <a:p>
            <a:r>
              <a:rPr lang="en-US" altLang="ko-KR" dirty="0">
                <a:hlinkClick r:id="rId2"/>
              </a:rPr>
              <a:t>https://www.kaggle.com/sudalairajkumar/simple-exploration-notebook-zillow-prize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Target</a:t>
            </a:r>
            <a:r>
              <a:rPr lang="ko-KR" altLang="en-US" dirty="0"/>
              <a:t> </a:t>
            </a:r>
            <a:r>
              <a:rPr lang="en-US" altLang="ko-KR" dirty="0"/>
              <a:t>value</a:t>
            </a:r>
            <a:r>
              <a:rPr lang="ko-KR" altLang="en-US" dirty="0"/>
              <a:t>와 </a:t>
            </a:r>
            <a:r>
              <a:rPr lang="ko-KR" altLang="en-US" dirty="0" err="1"/>
              <a:t>설명변수간의</a:t>
            </a:r>
            <a:r>
              <a:rPr lang="ko-KR" altLang="en-US" dirty="0"/>
              <a:t> </a:t>
            </a:r>
            <a:r>
              <a:rPr lang="en-US" altLang="ko-KR" dirty="0"/>
              <a:t>correlation</a:t>
            </a:r>
            <a:r>
              <a:rPr lang="ko-KR" altLang="en-US" dirty="0"/>
              <a:t>이 매우 작다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값이 하나만 있는 </a:t>
            </a:r>
            <a:r>
              <a:rPr lang="en-US" altLang="ko-KR" dirty="0"/>
              <a:t>feature</a:t>
            </a:r>
            <a:r>
              <a:rPr lang="ko-KR" altLang="en-US" dirty="0"/>
              <a:t>들이 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High Correlation</a:t>
            </a:r>
            <a:r>
              <a:rPr lang="ko-KR" altLang="en-US" dirty="0"/>
              <a:t>을 가지는 </a:t>
            </a:r>
            <a:r>
              <a:rPr lang="en-US" altLang="ko-KR" dirty="0"/>
              <a:t>Feature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DE88AD0-3D0C-48E5-94BD-86347F11D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47" y="1983205"/>
            <a:ext cx="6890085" cy="183283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BA9E17-AA1C-48AD-BB9E-2839A0BA66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747" y="4499980"/>
            <a:ext cx="3136232" cy="217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849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E696C4-5A06-41BC-BE8E-3B023BB71004}"/>
              </a:ext>
            </a:extLst>
          </p:cNvPr>
          <p:cNvSpPr txBox="1"/>
          <p:nvPr/>
        </p:nvSpPr>
        <p:spPr>
          <a:xfrm>
            <a:off x="348915" y="252663"/>
            <a:ext cx="11466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세번째 </a:t>
            </a:r>
            <a:r>
              <a:rPr lang="en-US" altLang="ko-KR" b="1" dirty="0"/>
              <a:t>Kernel </a:t>
            </a:r>
            <a:r>
              <a:rPr lang="ko-KR" altLang="en-US" b="1" dirty="0" err="1"/>
              <a:t>느낀점</a:t>
            </a:r>
            <a:endParaRPr lang="en-US" altLang="ko-KR" b="1" dirty="0"/>
          </a:p>
          <a:p>
            <a:r>
              <a:rPr lang="en-US" altLang="ko-KR" dirty="0">
                <a:hlinkClick r:id="rId2"/>
              </a:rPr>
              <a:t>https://www.kaggle.com/anokas/simple-xgboost-starter-0-0655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특별한 것 없음 평범한 </a:t>
            </a:r>
            <a:r>
              <a:rPr lang="en-US" altLang="ko-KR" dirty="0" err="1"/>
              <a:t>xgboost</a:t>
            </a:r>
            <a:r>
              <a:rPr lang="en-US" altLang="ko-KR" dirty="0"/>
              <a:t> kernel</a:t>
            </a:r>
          </a:p>
        </p:txBody>
      </p:sp>
    </p:spTree>
    <p:extLst>
      <p:ext uri="{BB962C8B-B14F-4D97-AF65-F5344CB8AC3E}">
        <p14:creationId xmlns:p14="http://schemas.microsoft.com/office/powerpoint/2010/main" val="868824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E696C4-5A06-41BC-BE8E-3B023BB71004}"/>
              </a:ext>
            </a:extLst>
          </p:cNvPr>
          <p:cNvSpPr txBox="1"/>
          <p:nvPr/>
        </p:nvSpPr>
        <p:spPr>
          <a:xfrm>
            <a:off x="348915" y="252663"/>
            <a:ext cx="11466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네번째 </a:t>
            </a:r>
            <a:r>
              <a:rPr lang="en-US" altLang="ko-KR" b="1" dirty="0"/>
              <a:t>Kernel </a:t>
            </a:r>
            <a:r>
              <a:rPr lang="ko-KR" altLang="en-US" b="1" dirty="0" err="1"/>
              <a:t>느낀점</a:t>
            </a:r>
            <a:endParaRPr lang="en-US" altLang="ko-KR" b="1" dirty="0"/>
          </a:p>
          <a:p>
            <a:r>
              <a:rPr lang="en-US" altLang="ko-KR" dirty="0">
                <a:hlinkClick r:id="rId2"/>
              </a:rPr>
              <a:t>https://www.kaggle.com/viveksrinivasan/zillow-eda-on-missing-values-multicollinearity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1950</a:t>
            </a:r>
            <a:r>
              <a:rPr lang="ko-KR" altLang="en-US" dirty="0"/>
              <a:t>년대 이후에 </a:t>
            </a:r>
            <a:r>
              <a:rPr lang="en-US" altLang="ko-KR" dirty="0"/>
              <a:t>2, 3</a:t>
            </a:r>
            <a:r>
              <a:rPr lang="ko-KR" altLang="en-US" dirty="0"/>
              <a:t>층 이상의 빌딩이 많이 </a:t>
            </a:r>
            <a:r>
              <a:rPr lang="ko-KR" altLang="en-US" dirty="0" err="1"/>
              <a:t>지어짐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B944596-BAE1-42F0-97D8-7D97EF6A2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5" y="1706980"/>
            <a:ext cx="862965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555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FE49DE5-3138-4CCC-B4CF-2BE708B78FE2}"/>
              </a:ext>
            </a:extLst>
          </p:cNvPr>
          <p:cNvSpPr/>
          <p:nvPr/>
        </p:nvSpPr>
        <p:spPr>
          <a:xfrm>
            <a:off x="430634" y="446201"/>
            <a:ext cx="114062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"</a:t>
            </a:r>
            <a:r>
              <a:rPr lang="ko-KR" altLang="en-US" b="1" dirty="0" err="1"/>
              <a:t>Zestimates"는</a:t>
            </a:r>
            <a:r>
              <a:rPr lang="ko-KR" altLang="en-US" b="1" dirty="0"/>
              <a:t> 각 자산의 수백 가지 데이터 포인트를 분석하는 750 만 가지 통계 및 기계 학습 모델을 기반으로 추정 된 집값입니다. 그리고 </a:t>
            </a:r>
            <a:r>
              <a:rPr lang="ko-KR" altLang="en-US" b="1" dirty="0" err="1"/>
              <a:t>Zero는</a:t>
            </a:r>
            <a:r>
              <a:rPr lang="ko-KR" altLang="en-US" b="1" dirty="0"/>
              <a:t> 오류의 중앙 오차 (꾸준한 14 %에서 현재 5 %)</a:t>
            </a:r>
            <a:r>
              <a:rPr lang="ko-KR" altLang="en-US" b="1" dirty="0" err="1"/>
              <a:t>를</a:t>
            </a:r>
            <a:r>
              <a:rPr lang="ko-KR" altLang="en-US" b="1" dirty="0"/>
              <a:t> 지속적으로 개선함으로써 부동산 정보를 위한 가장 크고 신뢰할 수 있는 시장 중 하나로 자리 매김했습니다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E3C291-9CF5-4425-9F8F-440D98593F57}"/>
              </a:ext>
            </a:extLst>
          </p:cNvPr>
          <p:cNvSpPr/>
          <p:nvPr/>
        </p:nvSpPr>
        <p:spPr>
          <a:xfrm>
            <a:off x="430634" y="1759483"/>
            <a:ext cx="4753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https://www.zillow.com/research/data/#bulk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D5415E0-6B94-4664-933B-31B7A36CF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7462" y="2189752"/>
            <a:ext cx="3098406" cy="242769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B13C6A6-D54A-4A60-8BAF-C02088FBE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34" y="2304927"/>
            <a:ext cx="3621249" cy="231251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EC8E99D-0D65-49CA-9683-C1BB2A689A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634" y="4732619"/>
            <a:ext cx="3319245" cy="212538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49F37A8-7E4B-4DF5-AD36-5E25C02A7E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6368" y="2128815"/>
            <a:ext cx="3761676" cy="215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8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E696C4-5A06-41BC-BE8E-3B023BB71004}"/>
              </a:ext>
            </a:extLst>
          </p:cNvPr>
          <p:cNvSpPr txBox="1"/>
          <p:nvPr/>
        </p:nvSpPr>
        <p:spPr>
          <a:xfrm>
            <a:off x="348915" y="252663"/>
            <a:ext cx="11466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네번째 </a:t>
            </a:r>
            <a:r>
              <a:rPr lang="en-US" altLang="ko-KR" b="1" dirty="0"/>
              <a:t>Kernel </a:t>
            </a:r>
            <a:r>
              <a:rPr lang="ko-KR" altLang="en-US" b="1" dirty="0" err="1"/>
              <a:t>느낀점</a:t>
            </a:r>
            <a:endParaRPr lang="en-US" altLang="ko-KR" b="1" dirty="0"/>
          </a:p>
          <a:p>
            <a:r>
              <a:rPr lang="en-US" altLang="ko-KR" dirty="0">
                <a:hlinkClick r:id="rId2"/>
              </a:rPr>
              <a:t>https://www.kaggle.com/viveksrinivasan/zillow-eda-on-missing-values-multicollinearity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다중공선성이</a:t>
            </a:r>
            <a:r>
              <a:rPr lang="ko-KR" altLang="en-US" dirty="0"/>
              <a:t> 높은 </a:t>
            </a:r>
            <a:r>
              <a:rPr lang="en-US" altLang="ko-KR" dirty="0"/>
              <a:t>Feature</a:t>
            </a:r>
            <a:r>
              <a:rPr lang="ko-KR" altLang="en-US" dirty="0"/>
              <a:t>들이 존재함</a:t>
            </a:r>
            <a:r>
              <a:rPr lang="en-US" altLang="ko-KR" dirty="0"/>
              <a:t>, Feature</a:t>
            </a:r>
            <a:r>
              <a:rPr lang="ko-KR" altLang="en-US" dirty="0"/>
              <a:t>를 </a:t>
            </a:r>
            <a:r>
              <a:rPr lang="en-US" altLang="ko-KR" dirty="0"/>
              <a:t>Drop</a:t>
            </a:r>
            <a:r>
              <a:rPr lang="ko-KR" altLang="en-US" dirty="0"/>
              <a:t>할지</a:t>
            </a:r>
            <a:r>
              <a:rPr lang="en-US" altLang="ko-KR" dirty="0"/>
              <a:t> </a:t>
            </a:r>
            <a:r>
              <a:rPr lang="ko-KR" altLang="en-US" dirty="0"/>
              <a:t>결정해야함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42453F-9E76-4024-8057-44D11E75D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915" y="1720516"/>
            <a:ext cx="8629650" cy="33528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B6A7054-3626-429E-B81E-6788F01B9703}"/>
              </a:ext>
            </a:extLst>
          </p:cNvPr>
          <p:cNvSpPr/>
          <p:nvPr/>
        </p:nvSpPr>
        <p:spPr>
          <a:xfrm>
            <a:off x="571077" y="5340840"/>
            <a:ext cx="669991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4"/>
              </a:rPr>
              <a:t>http://ai-times.tistory.com/268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https://ukchanoh.wordpress.com/2015/02/16/multicollinearity/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2704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72A6BB4-F514-46B0-99B2-2CDA1F341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4" y="280987"/>
            <a:ext cx="11341291" cy="39576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F697527-B34F-4490-9C9F-2D89BB719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24" y="4419600"/>
            <a:ext cx="732472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005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9CAD2A6-A16B-4BE9-A360-3A5B7B61A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233362"/>
            <a:ext cx="9296400" cy="32099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14B68A1-7BD6-4BA6-9286-5287235C0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" y="3752849"/>
            <a:ext cx="9023553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3573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FB7DEE5-8636-45D5-8C84-2C29F732B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" y="242887"/>
            <a:ext cx="6662738" cy="325880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79A8F85-4E42-4889-B59A-FD70D516B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62" y="3767137"/>
            <a:ext cx="3454913" cy="177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1767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CAEEE0-6944-426E-AFAC-2AB7C5C71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4" y="171449"/>
            <a:ext cx="10601325" cy="2388441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B6D5AD52-1D3F-45BA-AC94-731442799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12" y="2671762"/>
            <a:ext cx="730567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9477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9641097-1F7E-4B37-BEAE-F6395A67D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" y="314325"/>
            <a:ext cx="6886575" cy="52578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F2EC6FB-D0E7-48F7-82DE-344E89849E2E}"/>
              </a:ext>
            </a:extLst>
          </p:cNvPr>
          <p:cNvSpPr/>
          <p:nvPr/>
        </p:nvSpPr>
        <p:spPr>
          <a:xfrm>
            <a:off x="1190625" y="1371600"/>
            <a:ext cx="3019425" cy="14287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628BF0-0124-48E5-A5D9-A43EE807CDE9}"/>
              </a:ext>
            </a:extLst>
          </p:cNvPr>
          <p:cNvSpPr/>
          <p:nvPr/>
        </p:nvSpPr>
        <p:spPr>
          <a:xfrm>
            <a:off x="319087" y="5886450"/>
            <a:ext cx="93678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https://www.kaggle.com/c/zillow-prize-1/discussion/39111</a:t>
            </a:r>
          </a:p>
        </p:txBody>
      </p:sp>
    </p:spTree>
    <p:extLst>
      <p:ext uri="{BB962C8B-B14F-4D97-AF65-F5344CB8AC3E}">
        <p14:creationId xmlns:p14="http://schemas.microsoft.com/office/powerpoint/2010/main" val="3635418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2B263D0-4273-43F7-A0D7-5AFB440DD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54" y="215361"/>
            <a:ext cx="7560767" cy="164699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C383078-4215-4C8D-B314-8D157766F435}"/>
              </a:ext>
            </a:extLst>
          </p:cNvPr>
          <p:cNvSpPr/>
          <p:nvPr/>
        </p:nvSpPr>
        <p:spPr>
          <a:xfrm>
            <a:off x="3598877" y="282473"/>
            <a:ext cx="1526796" cy="271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EF7D452-2763-40B3-8513-B84B98A291F5}"/>
              </a:ext>
            </a:extLst>
          </p:cNvPr>
          <p:cNvSpPr/>
          <p:nvPr/>
        </p:nvSpPr>
        <p:spPr>
          <a:xfrm>
            <a:off x="763399" y="282473"/>
            <a:ext cx="1191236" cy="271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B5DAC49-A4A6-4AF1-91A0-B90D48276D51}"/>
              </a:ext>
            </a:extLst>
          </p:cNvPr>
          <p:cNvSpPr/>
          <p:nvPr/>
        </p:nvSpPr>
        <p:spPr>
          <a:xfrm>
            <a:off x="2114027" y="282473"/>
            <a:ext cx="1023456" cy="271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4A657D-62EA-4321-A14B-5B2C42723C29}"/>
              </a:ext>
            </a:extLst>
          </p:cNvPr>
          <p:cNvSpPr txBox="1"/>
          <p:nvPr/>
        </p:nvSpPr>
        <p:spPr>
          <a:xfrm>
            <a:off x="7835317" y="215361"/>
            <a:ext cx="4160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평가는 </a:t>
            </a:r>
            <a:r>
              <a:rPr lang="en-US" altLang="ko-KR" dirty="0"/>
              <a:t>MAE</a:t>
            </a:r>
          </a:p>
          <a:p>
            <a:endParaRPr lang="en-US" altLang="ko-KR" dirty="0"/>
          </a:p>
          <a:p>
            <a:r>
              <a:rPr lang="en-US" altLang="ko-KR" dirty="0"/>
              <a:t>Metric</a:t>
            </a:r>
            <a:r>
              <a:rPr lang="ko-KR" altLang="en-US" dirty="0"/>
              <a:t> 특이점 없습니다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815D023-0A2F-4325-97D4-25E8AE465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295" y="1985655"/>
            <a:ext cx="2019249" cy="13971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0A857C-7E1F-450A-99F2-C4F3F6AB90D5}"/>
              </a:ext>
            </a:extLst>
          </p:cNvPr>
          <p:cNvSpPr txBox="1"/>
          <p:nvPr/>
        </p:nvSpPr>
        <p:spPr>
          <a:xfrm>
            <a:off x="2552840" y="2290420"/>
            <a:ext cx="451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왼쪽의 수식에서 </a:t>
            </a:r>
            <a:endParaRPr lang="en-US" altLang="ko-KR" dirty="0"/>
          </a:p>
          <a:p>
            <a:r>
              <a:rPr lang="en-US" altLang="ko-KR" dirty="0" err="1"/>
              <a:t>yi</a:t>
            </a:r>
            <a:r>
              <a:rPr lang="ko-KR" altLang="en-US" dirty="0"/>
              <a:t>값들에 </a:t>
            </a:r>
            <a:r>
              <a:rPr lang="en-US" altLang="ko-KR" dirty="0"/>
              <a:t>log</a:t>
            </a:r>
            <a:r>
              <a:rPr lang="ko-KR" altLang="en-US" dirty="0"/>
              <a:t>를 씌워 계산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5EDADD-974A-4374-A19B-7BB1ECE4E059}"/>
              </a:ext>
            </a:extLst>
          </p:cNvPr>
          <p:cNvSpPr txBox="1"/>
          <p:nvPr/>
        </p:nvSpPr>
        <p:spPr>
          <a:xfrm>
            <a:off x="228295" y="3583081"/>
            <a:ext cx="4856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평가 </a:t>
            </a:r>
            <a:r>
              <a:rPr lang="ko-KR" altLang="en-US" dirty="0" err="1"/>
              <a:t>메트릭</a:t>
            </a:r>
            <a:r>
              <a:rPr lang="ko-KR" altLang="en-US" dirty="0"/>
              <a:t> 팁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RMSE</a:t>
            </a:r>
            <a:r>
              <a:rPr lang="ko-KR" altLang="en-US" dirty="0"/>
              <a:t>와 </a:t>
            </a:r>
            <a:r>
              <a:rPr lang="en-US" altLang="ko-KR" dirty="0"/>
              <a:t>MAE</a:t>
            </a:r>
            <a:r>
              <a:rPr lang="ko-KR" altLang="en-US" dirty="0"/>
              <a:t>의 차이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DF36400-8AB7-4C73-A830-6E44366F4EEC}"/>
              </a:ext>
            </a:extLst>
          </p:cNvPr>
          <p:cNvGrpSpPr/>
          <p:nvPr/>
        </p:nvGrpSpPr>
        <p:grpSpPr>
          <a:xfrm>
            <a:off x="228295" y="4399275"/>
            <a:ext cx="6101698" cy="2123658"/>
            <a:chOff x="5894559" y="4501824"/>
            <a:chExt cx="6101698" cy="2123658"/>
          </a:xfrm>
        </p:grpSpPr>
        <p:sp>
          <p:nvSpPr>
            <p:cNvPr id="11" name="TextBox 3">
              <a:extLst>
                <a:ext uri="{FF2B5EF4-FFF2-40B4-BE49-F238E27FC236}">
                  <a16:creationId xmlns:a16="http://schemas.microsoft.com/office/drawing/2014/main" id="{384BE5AD-55E5-4FC4-8953-B5DECCAF618D}"/>
                </a:ext>
              </a:extLst>
            </p:cNvPr>
            <p:cNvSpPr txBox="1"/>
            <p:nvPr/>
          </p:nvSpPr>
          <p:spPr>
            <a:xfrm>
              <a:off x="5894559" y="4501824"/>
              <a:ext cx="6101698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b="1" dirty="0"/>
                <a:t>RMSE</a:t>
              </a:r>
              <a:r>
                <a:rPr lang="ko-KR" altLang="en-US" sz="1100" b="1" dirty="0"/>
                <a:t>는</a:t>
              </a:r>
              <a:r>
                <a:rPr lang="ko-KR" altLang="en-US" sz="1100" dirty="0"/>
                <a:t> 매우 일반적으로 사용되며 회귀문제를 위한 탁월한 범용 </a:t>
              </a:r>
              <a:r>
                <a:rPr lang="en-US" altLang="ko-KR" sz="1100" dirty="0"/>
                <a:t>Error</a:t>
              </a:r>
              <a:r>
                <a:rPr lang="ko-KR" altLang="en-US" sz="1100" dirty="0"/>
                <a:t> </a:t>
              </a:r>
              <a:r>
                <a:rPr lang="en-US" altLang="ko-KR" sz="1100" dirty="0"/>
                <a:t>Metric</a:t>
              </a:r>
              <a:r>
                <a:rPr lang="ko-KR" altLang="en-US" sz="1100" dirty="0"/>
                <a:t> 입니다</a:t>
              </a:r>
              <a:r>
                <a:rPr lang="en-US" altLang="ko-KR" sz="1100" dirty="0"/>
                <a:t>.</a:t>
              </a:r>
            </a:p>
            <a:p>
              <a:r>
                <a:rPr lang="en-US" altLang="ko-KR" sz="1100" b="1" dirty="0"/>
                <a:t>Mean Absolute Error </a:t>
              </a:r>
              <a:r>
                <a:rPr lang="ko-KR" altLang="en-US" sz="1100" b="1" dirty="0"/>
                <a:t>보다 </a:t>
              </a:r>
              <a:r>
                <a:rPr lang="en-US" altLang="ko-KR" sz="1100" b="1" dirty="0"/>
                <a:t>Large Error</a:t>
              </a:r>
              <a:r>
                <a:rPr lang="ko-KR" altLang="en-US" sz="1100" b="1" dirty="0"/>
                <a:t>를 강하게 벌하는 특징</a:t>
              </a:r>
              <a:r>
                <a:rPr lang="ko-KR" altLang="en-US" sz="1100" dirty="0"/>
                <a:t>을 가집니다</a:t>
              </a:r>
              <a:r>
                <a:rPr lang="en-US" altLang="ko-KR" sz="1100" dirty="0"/>
                <a:t>.</a:t>
              </a:r>
            </a:p>
            <a:p>
              <a:endParaRPr lang="en-US" altLang="ko-KR" sz="1100" dirty="0"/>
            </a:p>
            <a:p>
              <a:r>
                <a:rPr lang="ko-KR" altLang="en-US" sz="1100" dirty="0"/>
                <a:t>달리 말하면 </a:t>
              </a:r>
              <a:r>
                <a:rPr lang="en-US" altLang="ko-KR" sz="1100" dirty="0"/>
                <a:t>Root Mean Squared Error</a:t>
              </a:r>
              <a:r>
                <a:rPr lang="ko-KR" altLang="en-US" sz="1100" dirty="0"/>
                <a:t>로 학습하면 큰 에러를 줄이는 방향으로 학습</a:t>
              </a:r>
              <a:endParaRPr lang="en-US" altLang="ko-KR" sz="1100" dirty="0"/>
            </a:p>
            <a:p>
              <a:endParaRPr lang="en-US" altLang="ko-KR" sz="1100" dirty="0"/>
            </a:p>
            <a:p>
              <a:r>
                <a:rPr lang="ko-KR" altLang="en-US" sz="1100" dirty="0"/>
                <a:t>정답이 </a:t>
              </a:r>
              <a:r>
                <a:rPr lang="en-US" altLang="ko-KR" sz="1100" dirty="0"/>
                <a:t>9</a:t>
              </a:r>
              <a:r>
                <a:rPr lang="ko-KR" altLang="en-US" sz="1100" dirty="0"/>
                <a:t>인 경우</a:t>
              </a:r>
              <a:endParaRPr lang="en-US" altLang="ko-KR" sz="1100" dirty="0"/>
            </a:p>
            <a:p>
              <a:r>
                <a:rPr lang="en-US" altLang="ko-KR" sz="1100" dirty="0"/>
                <a:t>9, 9, 6, 9 </a:t>
              </a:r>
              <a:r>
                <a:rPr lang="ko-KR" altLang="en-US" sz="1100" dirty="0"/>
                <a:t>보다</a:t>
              </a:r>
              <a:r>
                <a:rPr lang="en-US" altLang="ko-KR" sz="1100" dirty="0"/>
                <a:t> 8, 8, 8, 8</a:t>
              </a:r>
              <a:r>
                <a:rPr lang="ko-KR" altLang="en-US" sz="1100" dirty="0"/>
                <a:t>을 더 좋게 평가</a:t>
              </a:r>
              <a:endParaRPr lang="en-US" altLang="ko-KR" sz="1100" dirty="0"/>
            </a:p>
            <a:p>
              <a:endParaRPr lang="en-US" altLang="ko-KR" sz="1100" dirty="0"/>
            </a:p>
            <a:p>
              <a:r>
                <a:rPr lang="en-US" altLang="ko-KR" sz="1100" dirty="0"/>
                <a:t>RMSE</a:t>
              </a:r>
              <a:r>
                <a:rPr lang="ko-KR" altLang="en-US" sz="1100" dirty="0"/>
                <a:t>가 낮을수록 에러가 적다는 뜻이며 수식 </a:t>
              </a:r>
              <a:r>
                <a:rPr lang="en-US" altLang="ko-KR" sz="1100" dirty="0"/>
                <a:t>-&gt;</a:t>
              </a:r>
            </a:p>
            <a:p>
              <a:endParaRPr lang="en-US" altLang="ko-KR" sz="1100" dirty="0"/>
            </a:p>
            <a:p>
              <a:r>
                <a:rPr lang="ko-KR" altLang="en-US" sz="1100" dirty="0"/>
                <a:t>반대로 </a:t>
              </a:r>
              <a:r>
                <a:rPr lang="en-US" altLang="ko-KR" sz="1100" dirty="0"/>
                <a:t>MAE</a:t>
              </a:r>
              <a:r>
                <a:rPr lang="ko-KR" altLang="en-US" sz="1100" dirty="0"/>
                <a:t>는</a:t>
              </a:r>
              <a:r>
                <a:rPr lang="en-US" altLang="ko-KR" sz="1100" dirty="0"/>
                <a:t> </a:t>
              </a:r>
              <a:r>
                <a:rPr lang="ko-KR" altLang="en-US" sz="1100" dirty="0"/>
                <a:t>정답이 </a:t>
              </a:r>
              <a:r>
                <a:rPr lang="en-US" altLang="ko-KR" sz="1100" dirty="0"/>
                <a:t>9</a:t>
              </a:r>
              <a:r>
                <a:rPr lang="ko-KR" altLang="en-US" sz="1100" dirty="0"/>
                <a:t>일 때</a:t>
              </a:r>
              <a:endParaRPr lang="en-US" altLang="ko-KR" sz="1100" dirty="0"/>
            </a:p>
            <a:p>
              <a:r>
                <a:rPr lang="en-US" altLang="ko-KR" sz="1100" dirty="0"/>
                <a:t>9, 9, 6, 9</a:t>
              </a:r>
              <a:r>
                <a:rPr lang="ko-KR" altLang="en-US" sz="1100" dirty="0"/>
                <a:t>가 </a:t>
              </a:r>
              <a:r>
                <a:rPr lang="en-US" altLang="ko-KR" sz="1100" dirty="0"/>
                <a:t>8, 8, 8, 8</a:t>
              </a:r>
              <a:r>
                <a:rPr lang="ko-KR" altLang="en-US" sz="1100" dirty="0"/>
                <a:t>보다 성능이 좋게 나옵니다</a:t>
              </a:r>
              <a:r>
                <a:rPr lang="en-US" altLang="ko-KR" sz="1100" dirty="0"/>
                <a:t>.</a:t>
              </a:r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A7687402-2C59-493F-A2AC-3BF74A6E8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32935" y="5594792"/>
              <a:ext cx="1970570" cy="595101"/>
            </a:xfrm>
            <a:prstGeom prst="rect">
              <a:avLst/>
            </a:prstGeom>
          </p:spPr>
        </p:pic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0C534D71-7940-47C7-A465-B9744FB7DE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9315" y="3887345"/>
            <a:ext cx="5853702" cy="2640706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54F3BE2-41FF-4B5C-9DEE-104BAE4CC713}"/>
              </a:ext>
            </a:extLst>
          </p:cNvPr>
          <p:cNvCxnSpPr/>
          <p:nvPr/>
        </p:nvCxnSpPr>
        <p:spPr>
          <a:xfrm>
            <a:off x="0" y="3583081"/>
            <a:ext cx="12192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A24B138-1152-4328-8FA2-BD2516C8475C}"/>
              </a:ext>
            </a:extLst>
          </p:cNvPr>
          <p:cNvCxnSpPr/>
          <p:nvPr/>
        </p:nvCxnSpPr>
        <p:spPr>
          <a:xfrm>
            <a:off x="0" y="1856203"/>
            <a:ext cx="12192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894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0F7B40-F094-48FB-9F01-DD1A286AAB4B}"/>
              </a:ext>
            </a:extLst>
          </p:cNvPr>
          <p:cNvSpPr txBox="1"/>
          <p:nvPr/>
        </p:nvSpPr>
        <p:spPr>
          <a:xfrm>
            <a:off x="333286" y="290557"/>
            <a:ext cx="111693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대회는 </a:t>
            </a:r>
            <a:r>
              <a:rPr lang="en-US" altLang="ko-KR" dirty="0"/>
              <a:t>2</a:t>
            </a:r>
            <a:r>
              <a:rPr lang="ko-KR" altLang="en-US" dirty="0"/>
              <a:t>단계로 진행되며 랭킹포인트</a:t>
            </a:r>
            <a:r>
              <a:rPr lang="en-US" altLang="ko-KR" dirty="0"/>
              <a:t>(</a:t>
            </a:r>
            <a:r>
              <a:rPr lang="ko-KR" altLang="en-US" dirty="0"/>
              <a:t>메달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en-US" altLang="ko-KR" dirty="0"/>
              <a:t>2</a:t>
            </a:r>
            <a:r>
              <a:rPr lang="ko-KR" altLang="en-US" dirty="0"/>
              <a:t>단계 대회에서 분리하여 지급됩니다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첫번째에서 </a:t>
            </a:r>
            <a:r>
              <a:rPr lang="en-US" altLang="ko-KR" dirty="0"/>
              <a:t>1</a:t>
            </a:r>
            <a:r>
              <a:rPr lang="ko-KR" altLang="en-US" dirty="0" err="1"/>
              <a:t>등하면</a:t>
            </a:r>
            <a:r>
              <a:rPr lang="ko-KR" altLang="en-US" dirty="0"/>
              <a:t> 금메달</a:t>
            </a:r>
            <a:r>
              <a:rPr lang="en-US" altLang="ko-KR" dirty="0"/>
              <a:t>, </a:t>
            </a:r>
            <a:r>
              <a:rPr lang="ko-KR" altLang="en-US" dirty="0"/>
              <a:t>두번째에서도 </a:t>
            </a:r>
            <a:r>
              <a:rPr lang="en-US" altLang="ko-KR" dirty="0"/>
              <a:t>1</a:t>
            </a:r>
            <a:r>
              <a:rPr lang="ko-KR" altLang="en-US" dirty="0" err="1"/>
              <a:t>등하면</a:t>
            </a:r>
            <a:r>
              <a:rPr lang="ko-KR" altLang="en-US" dirty="0"/>
              <a:t> 금메달</a:t>
            </a:r>
            <a:r>
              <a:rPr lang="en-US" altLang="ko-KR" dirty="0"/>
              <a:t> -&gt; </a:t>
            </a:r>
            <a:r>
              <a:rPr lang="ko-KR" altLang="en-US" dirty="0"/>
              <a:t>이렇게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1CEA876-41B6-494E-A785-B0C6F35C3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86" y="1716611"/>
            <a:ext cx="4067175" cy="12573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6C558BB-B2A0-4D3C-9598-744243625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86" y="3416760"/>
            <a:ext cx="3333750" cy="11525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400351F-1D6B-4A44-8D36-F362F8B46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286" y="5002245"/>
            <a:ext cx="7496175" cy="14668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5E31845-3382-471C-8059-C6C4931F1F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5986" y="1500130"/>
            <a:ext cx="4979667" cy="328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388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28A2F89A-E31E-476A-8DA8-BFDF034A6D65}"/>
              </a:ext>
            </a:extLst>
          </p:cNvPr>
          <p:cNvGrpSpPr/>
          <p:nvPr/>
        </p:nvGrpSpPr>
        <p:grpSpPr>
          <a:xfrm>
            <a:off x="182043" y="144388"/>
            <a:ext cx="7486650" cy="4381500"/>
            <a:chOff x="2352675" y="1238250"/>
            <a:chExt cx="7486650" cy="438150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C590C48-4140-482D-89BA-AD4D447044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52675" y="1238250"/>
              <a:ext cx="7486650" cy="4381500"/>
            </a:xfrm>
            <a:prstGeom prst="rect">
              <a:avLst/>
            </a:prstGeom>
          </p:spPr>
        </p:pic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FFBAE082-EC95-40D0-9D88-FB9DDFD9F5F7}"/>
                </a:ext>
              </a:extLst>
            </p:cNvPr>
            <p:cNvGrpSpPr/>
            <p:nvPr/>
          </p:nvGrpSpPr>
          <p:grpSpPr>
            <a:xfrm>
              <a:off x="2615013" y="2956845"/>
              <a:ext cx="4708733" cy="555477"/>
              <a:chOff x="2615013" y="2956845"/>
              <a:chExt cx="4708733" cy="555477"/>
            </a:xfrm>
          </p:grpSpPr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6546C2C9-51C9-436C-9009-22711AB5B9A2}"/>
                  </a:ext>
                </a:extLst>
              </p:cNvPr>
              <p:cNvCxnSpPr/>
              <p:nvPr/>
            </p:nvCxnSpPr>
            <p:spPr>
              <a:xfrm>
                <a:off x="2615013" y="2956845"/>
                <a:ext cx="4708733" cy="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6B3E16B2-D782-4105-9248-F7FB5A52D6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5013" y="3247402"/>
                <a:ext cx="2914116" cy="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12B4524D-3812-4165-9F1A-FCDAA4D90C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5013" y="3512322"/>
                <a:ext cx="3307223" cy="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1782D90-FE5A-45EC-A0B2-86E4F015E158}"/>
              </a:ext>
            </a:extLst>
          </p:cNvPr>
          <p:cNvSpPr txBox="1"/>
          <p:nvPr/>
        </p:nvSpPr>
        <p:spPr>
          <a:xfrm>
            <a:off x="324740" y="4708733"/>
            <a:ext cx="113659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팁 합병 마감일 </a:t>
            </a:r>
            <a:r>
              <a:rPr lang="en-US" altLang="ko-KR" sz="1400" dirty="0"/>
              <a:t>10/2, 2</a:t>
            </a:r>
            <a:r>
              <a:rPr lang="ko-KR" altLang="en-US" sz="1400" dirty="0"/>
              <a:t>차 데이터 제공일 </a:t>
            </a:r>
            <a:r>
              <a:rPr lang="en-US" altLang="ko-KR" sz="1400" dirty="0"/>
              <a:t>10/2, </a:t>
            </a:r>
            <a:r>
              <a:rPr lang="ko-KR" altLang="en-US" sz="1400" dirty="0"/>
              <a:t>제출 마감일 </a:t>
            </a:r>
            <a:r>
              <a:rPr lang="en-US" altLang="ko-KR" sz="1400" dirty="0"/>
              <a:t>10/16</a:t>
            </a:r>
          </a:p>
          <a:p>
            <a:endParaRPr lang="en-US" altLang="ko-KR" sz="1400" dirty="0"/>
          </a:p>
          <a:p>
            <a:r>
              <a:rPr lang="ko-KR" altLang="en-US" sz="1400" dirty="0"/>
              <a:t>대회 기간이 </a:t>
            </a:r>
            <a:r>
              <a:rPr lang="en-US" altLang="ko-KR" sz="1400" dirty="0"/>
              <a:t>5</a:t>
            </a:r>
            <a:r>
              <a:rPr lang="ko-KR" altLang="en-US" sz="1400" dirty="0"/>
              <a:t>개월 남은 이유는 </a:t>
            </a:r>
            <a:r>
              <a:rPr lang="en-US" altLang="ko-KR" sz="1400" dirty="0"/>
              <a:t>10</a:t>
            </a:r>
            <a:r>
              <a:rPr lang="ko-KR" altLang="en-US" sz="1400" dirty="0"/>
              <a:t>월 </a:t>
            </a:r>
            <a:r>
              <a:rPr lang="en-US" altLang="ko-KR" sz="1400" dirty="0"/>
              <a:t>16</a:t>
            </a:r>
            <a:r>
              <a:rPr lang="ko-KR" altLang="en-US" sz="1400" dirty="0"/>
              <a:t>일까지 </a:t>
            </a:r>
            <a:r>
              <a:rPr lang="en-US" altLang="ko-KR" sz="1400" dirty="0"/>
              <a:t>1</a:t>
            </a:r>
            <a:r>
              <a:rPr lang="ko-KR" altLang="en-US" sz="1400" dirty="0"/>
              <a:t>차 대회를 마감하고 </a:t>
            </a:r>
            <a:r>
              <a:rPr lang="en-US" altLang="ko-KR" sz="1400" dirty="0"/>
              <a:t>1</a:t>
            </a:r>
            <a:r>
              <a:rPr lang="ko-KR" altLang="en-US" sz="1400" dirty="0"/>
              <a:t>월 </a:t>
            </a:r>
            <a:r>
              <a:rPr lang="en-US" altLang="ko-KR" sz="1400" dirty="0"/>
              <a:t>17</a:t>
            </a:r>
            <a:r>
              <a:rPr lang="ko-KR" altLang="en-US" sz="1400" dirty="0"/>
              <a:t>일까지 예측한 값과 실제 값이 맞는지 </a:t>
            </a:r>
            <a:r>
              <a:rPr lang="en-US" altLang="ko-KR" sz="1400" dirty="0"/>
              <a:t>Tracking</a:t>
            </a:r>
            <a:r>
              <a:rPr lang="ko-KR" altLang="en-US" sz="1400" dirty="0"/>
              <a:t>하기 위해서 입니다</a:t>
            </a:r>
            <a:r>
              <a:rPr lang="en-US" altLang="ko-KR" sz="1400" dirty="0"/>
              <a:t>. 1</a:t>
            </a:r>
            <a:r>
              <a:rPr lang="ko-KR" altLang="en-US" sz="1400" dirty="0"/>
              <a:t>달에 한번씩 리더보드를 갱신해줍니다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2478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351DCC-2D64-4044-BFD8-5902E3FA4BC6}"/>
              </a:ext>
            </a:extLst>
          </p:cNvPr>
          <p:cNvSpPr txBox="1"/>
          <p:nvPr/>
        </p:nvSpPr>
        <p:spPr>
          <a:xfrm>
            <a:off x="209381" y="104775"/>
            <a:ext cx="117063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Submission </a:t>
            </a:r>
          </a:p>
          <a:p>
            <a:endParaRPr lang="en-US" altLang="ko-KR" dirty="0"/>
          </a:p>
          <a:p>
            <a:r>
              <a:rPr lang="ko-KR" altLang="en-US" dirty="0"/>
              <a:t>현재 </a:t>
            </a:r>
            <a:r>
              <a:rPr lang="en-US" altLang="ko-KR" dirty="0" err="1"/>
              <a:t>LearderBoard</a:t>
            </a:r>
            <a:r>
              <a:rPr lang="en-US" altLang="ko-KR" dirty="0"/>
              <a:t> 201610, 201611, 201612 </a:t>
            </a:r>
            <a:r>
              <a:rPr lang="ko-KR" altLang="en-US" dirty="0"/>
              <a:t>데이터로 채점</a:t>
            </a:r>
            <a:endParaRPr lang="en-US" altLang="ko-KR" dirty="0"/>
          </a:p>
          <a:p>
            <a:r>
              <a:rPr lang="ko-KR" altLang="en-US" dirty="0"/>
              <a:t>추후에는 </a:t>
            </a:r>
            <a:r>
              <a:rPr lang="en-US" altLang="ko-KR" dirty="0"/>
              <a:t>201710, 201711, 201712 </a:t>
            </a:r>
            <a:r>
              <a:rPr lang="ko-KR" altLang="en-US" dirty="0"/>
              <a:t>데이터로 채점</a:t>
            </a:r>
            <a:endParaRPr lang="en-US" altLang="ko-KR" dirty="0"/>
          </a:p>
          <a:p>
            <a:r>
              <a:rPr lang="ko-KR" altLang="en-US" dirty="0"/>
              <a:t>한 줄 한 줄이 부동산 매물인데 실제로 </a:t>
            </a:r>
            <a:r>
              <a:rPr lang="en-US" altLang="ko-KR" dirty="0"/>
              <a:t>201610 ~ 201612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팔렸던 것만 점수를 계산  </a:t>
            </a: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6938E26-806D-4CE5-966D-685FE7FAA18B}"/>
              </a:ext>
            </a:extLst>
          </p:cNvPr>
          <p:cNvGrpSpPr/>
          <p:nvPr/>
        </p:nvGrpSpPr>
        <p:grpSpPr>
          <a:xfrm>
            <a:off x="304632" y="1859101"/>
            <a:ext cx="5000794" cy="4144359"/>
            <a:chOff x="209382" y="2237390"/>
            <a:chExt cx="5000794" cy="4144359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F2C40818-AF23-4B0B-98C1-5A5E74464D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9382" y="2237390"/>
              <a:ext cx="5000794" cy="4144359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BE671BE-97CD-430B-AB66-1EAFF9E8F77E}"/>
                </a:ext>
              </a:extLst>
            </p:cNvPr>
            <p:cNvSpPr/>
            <p:nvPr/>
          </p:nvSpPr>
          <p:spPr>
            <a:xfrm>
              <a:off x="923925" y="2466975"/>
              <a:ext cx="733425" cy="228600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4A6DE60-AEBE-4432-8B72-F518ACAFE396}"/>
                </a:ext>
              </a:extLst>
            </p:cNvPr>
            <p:cNvSpPr/>
            <p:nvPr/>
          </p:nvSpPr>
          <p:spPr>
            <a:xfrm>
              <a:off x="923925" y="2896585"/>
              <a:ext cx="733425" cy="228600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9170B70-E78B-415A-A11E-3E16174855DE}"/>
                </a:ext>
              </a:extLst>
            </p:cNvPr>
            <p:cNvSpPr/>
            <p:nvPr/>
          </p:nvSpPr>
          <p:spPr>
            <a:xfrm>
              <a:off x="1638468" y="3317655"/>
              <a:ext cx="733425" cy="228600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08E35E4-2605-4240-838B-CA455701C9CA}"/>
                </a:ext>
              </a:extLst>
            </p:cNvPr>
            <p:cNvSpPr/>
            <p:nvPr/>
          </p:nvSpPr>
          <p:spPr>
            <a:xfrm>
              <a:off x="1638468" y="3770422"/>
              <a:ext cx="733425" cy="228600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4FEBD3D-D519-4001-AA94-29C5BC0B870E}"/>
                </a:ext>
              </a:extLst>
            </p:cNvPr>
            <p:cNvSpPr/>
            <p:nvPr/>
          </p:nvSpPr>
          <p:spPr>
            <a:xfrm>
              <a:off x="2448093" y="4431340"/>
              <a:ext cx="733425" cy="228600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40FA17E-A7F3-4179-A65F-3B583FE5AEE4}"/>
              </a:ext>
            </a:extLst>
          </p:cNvPr>
          <p:cNvSpPr txBox="1"/>
          <p:nvPr/>
        </p:nvSpPr>
        <p:spPr>
          <a:xfrm>
            <a:off x="5572125" y="1859101"/>
            <a:ext cx="5476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예측한 값을 </a:t>
            </a:r>
            <a:r>
              <a:rPr lang="en-US" altLang="ko-KR" dirty="0"/>
              <a:t>10, 11, 12</a:t>
            </a:r>
            <a:r>
              <a:rPr lang="ko-KR" altLang="en-US" dirty="0"/>
              <a:t>에 모두 똑같이 넣어도 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더 잘하고 싶으면 </a:t>
            </a:r>
            <a:r>
              <a:rPr lang="en-US" altLang="ko-KR" dirty="0"/>
              <a:t>test set</a:t>
            </a:r>
            <a:r>
              <a:rPr lang="ko-KR" altLang="en-US" dirty="0"/>
              <a:t>에 </a:t>
            </a:r>
            <a:r>
              <a:rPr lang="en-US" altLang="ko-KR" dirty="0"/>
              <a:t>10, 11, 12</a:t>
            </a:r>
            <a:r>
              <a:rPr lang="ko-KR" altLang="en-US" dirty="0"/>
              <a:t>값을 넣어 </a:t>
            </a:r>
            <a:r>
              <a:rPr lang="en-US" altLang="ko-KR" dirty="0"/>
              <a:t>3</a:t>
            </a:r>
            <a:r>
              <a:rPr lang="ko-KR" altLang="en-US" dirty="0"/>
              <a:t>번 </a:t>
            </a:r>
            <a:r>
              <a:rPr lang="en-US" altLang="ko-KR" dirty="0"/>
              <a:t>predict</a:t>
            </a:r>
            <a:r>
              <a:rPr lang="ko-KR" altLang="en-US" dirty="0"/>
              <a:t>하는 방법도 있음 </a:t>
            </a:r>
          </a:p>
        </p:txBody>
      </p:sp>
    </p:spTree>
    <p:extLst>
      <p:ext uri="{BB962C8B-B14F-4D97-AF65-F5344CB8AC3E}">
        <p14:creationId xmlns:p14="http://schemas.microsoft.com/office/powerpoint/2010/main" val="3352735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351DCC-2D64-4044-BFD8-5902E3FA4BC6}"/>
              </a:ext>
            </a:extLst>
          </p:cNvPr>
          <p:cNvSpPr txBox="1"/>
          <p:nvPr/>
        </p:nvSpPr>
        <p:spPr>
          <a:xfrm>
            <a:off x="209381" y="104775"/>
            <a:ext cx="1170639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Kaggle </a:t>
            </a:r>
            <a:r>
              <a:rPr lang="ko-KR" altLang="en-US" b="1" dirty="0"/>
              <a:t>문제 풀이 전략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Feature Engineering</a:t>
            </a:r>
            <a:r>
              <a:rPr lang="ko-KR" altLang="en-US" dirty="0"/>
              <a:t>에 많은 시간을 할애하고 추후 각자 만들 모델을 </a:t>
            </a:r>
            <a:r>
              <a:rPr lang="en-US" altLang="ko-KR" dirty="0"/>
              <a:t>Stacking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1</a:t>
            </a:r>
            <a:r>
              <a:rPr lang="ko-KR" altLang="en-US" b="1" dirty="0"/>
              <a:t>주차</a:t>
            </a:r>
            <a:endParaRPr lang="en-US" altLang="ko-K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각자 </a:t>
            </a:r>
            <a:r>
              <a:rPr lang="en-US" altLang="ko-KR" dirty="0"/>
              <a:t>Kernel</a:t>
            </a:r>
            <a:r>
              <a:rPr lang="ko-KR" altLang="en-US" dirty="0"/>
              <a:t>을 많이 읽어보고 문제에 감을 잡는 시간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투표수가 높은 </a:t>
            </a:r>
            <a:r>
              <a:rPr lang="en-US" altLang="ko-KR" dirty="0"/>
              <a:t>Kernel</a:t>
            </a:r>
            <a:r>
              <a:rPr lang="ko-KR" altLang="en-US" dirty="0"/>
              <a:t>부터 차례대로 분석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Discussion </a:t>
            </a:r>
            <a:r>
              <a:rPr lang="ko-KR" altLang="en-US" dirty="0"/>
              <a:t>분석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2</a:t>
            </a:r>
            <a:r>
              <a:rPr lang="ko-KR" altLang="en-US" b="1" dirty="0"/>
              <a:t>주차</a:t>
            </a:r>
            <a:endParaRPr lang="en-US" altLang="ko-K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개인적으로 </a:t>
            </a:r>
            <a:r>
              <a:rPr lang="en-US" altLang="ko-KR" dirty="0"/>
              <a:t>FE</a:t>
            </a:r>
            <a:r>
              <a:rPr lang="ko-KR" altLang="en-US" dirty="0"/>
              <a:t>를 진행하고 </a:t>
            </a:r>
            <a:r>
              <a:rPr lang="en-US" altLang="ko-KR" dirty="0"/>
              <a:t>Modeling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Sample Code</a:t>
            </a:r>
            <a:r>
              <a:rPr lang="ko-KR" altLang="en-US" dirty="0"/>
              <a:t>를 바탕으로 팀 룰 지정</a:t>
            </a: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/>
              <a:t>KFOLD = 5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Single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r>
              <a:rPr lang="ko-KR" altLang="en-US" dirty="0"/>
              <a:t> </a:t>
            </a:r>
            <a:r>
              <a:rPr lang="en-US" altLang="ko-KR" dirty="0" err="1"/>
              <a:t>Xgboost</a:t>
            </a:r>
            <a:r>
              <a:rPr lang="ko-KR" altLang="en-US" dirty="0"/>
              <a:t> 사용하여 </a:t>
            </a:r>
            <a:r>
              <a:rPr lang="en-US" altLang="ko-KR" dirty="0"/>
              <a:t>CV, LB </a:t>
            </a:r>
            <a:r>
              <a:rPr lang="ko-KR" altLang="en-US" dirty="0"/>
              <a:t>비교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53E61AC-9A60-458B-81EF-FE5AA9481DA4}"/>
              </a:ext>
            </a:extLst>
          </p:cNvPr>
          <p:cNvSpPr/>
          <p:nvPr/>
        </p:nvSpPr>
        <p:spPr>
          <a:xfrm>
            <a:off x="9396413" y="1617761"/>
            <a:ext cx="1743075" cy="6381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FE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A7E1EE-590E-4247-B010-BAA2A07B89C3}"/>
              </a:ext>
            </a:extLst>
          </p:cNvPr>
          <p:cNvSpPr/>
          <p:nvPr/>
        </p:nvSpPr>
        <p:spPr>
          <a:xfrm>
            <a:off x="8524875" y="2686050"/>
            <a:ext cx="1743075" cy="638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Single Model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73C6ED8-3D87-4A7A-9F5C-2BFD312EC59B}"/>
              </a:ext>
            </a:extLst>
          </p:cNvPr>
          <p:cNvSpPr/>
          <p:nvPr/>
        </p:nvSpPr>
        <p:spPr>
          <a:xfrm>
            <a:off x="10382250" y="2686050"/>
            <a:ext cx="1743075" cy="638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Single Model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35A125B-21BC-4AC4-BB91-4AF9FB49E077}"/>
              </a:ext>
            </a:extLst>
          </p:cNvPr>
          <p:cNvSpPr/>
          <p:nvPr/>
        </p:nvSpPr>
        <p:spPr>
          <a:xfrm>
            <a:off x="9396412" y="3676650"/>
            <a:ext cx="1743075" cy="6381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Stacking</a:t>
            </a:r>
            <a:endParaRPr lang="ko-KR" altLang="en-US" dirty="0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4179F4DA-0AEF-4959-B963-26FB09D33BD6}"/>
              </a:ext>
            </a:extLst>
          </p:cNvPr>
          <p:cNvSpPr/>
          <p:nvPr/>
        </p:nvSpPr>
        <p:spPr>
          <a:xfrm>
            <a:off x="7765257" y="1759743"/>
            <a:ext cx="561975" cy="24907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F</a:t>
            </a:r>
          </a:p>
          <a:p>
            <a:pPr algn="ctr"/>
            <a:r>
              <a:rPr lang="en-US" altLang="ko-KR" b="1" dirty="0"/>
              <a:t>L</a:t>
            </a:r>
            <a:br>
              <a:rPr lang="en-US" altLang="ko-KR" b="1" dirty="0"/>
            </a:br>
            <a:r>
              <a:rPr lang="en-US" altLang="ko-KR" b="1" dirty="0"/>
              <a:t>O</a:t>
            </a:r>
            <a:br>
              <a:rPr lang="en-US" altLang="ko-KR" b="1" dirty="0"/>
            </a:br>
            <a:r>
              <a:rPr lang="en-US" altLang="ko-KR" b="1" dirty="0"/>
              <a:t>W</a:t>
            </a:r>
            <a:endParaRPr lang="ko-KR" altLang="en-US" b="1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180D1A3-93CA-44DB-95EE-1EF48D49A0E6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flipH="1">
            <a:off x="9396413" y="2255936"/>
            <a:ext cx="871538" cy="430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7B2B7B5-B339-4994-A3B9-68ABA57E8DEF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>
            <a:off x="10267951" y="2255936"/>
            <a:ext cx="985837" cy="430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C3FEC32-0139-40F7-A622-3E3BC511DDF4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 flipH="1">
            <a:off x="10267950" y="3324225"/>
            <a:ext cx="985838" cy="352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A185AD1-2853-48B1-B6E0-10362AF9938D}"/>
              </a:ext>
            </a:extLst>
          </p:cNvPr>
          <p:cNvCxnSpPr>
            <a:cxnSpLocks/>
            <a:stCxn id="12" idx="2"/>
            <a:endCxn id="19" idx="0"/>
          </p:cNvCxnSpPr>
          <p:nvPr/>
        </p:nvCxnSpPr>
        <p:spPr>
          <a:xfrm>
            <a:off x="9396413" y="3324225"/>
            <a:ext cx="871537" cy="352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40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351DCC-2D64-4044-BFD8-5902E3FA4BC6}"/>
              </a:ext>
            </a:extLst>
          </p:cNvPr>
          <p:cNvSpPr txBox="1"/>
          <p:nvPr/>
        </p:nvSpPr>
        <p:spPr>
          <a:xfrm>
            <a:off x="209381" y="104775"/>
            <a:ext cx="11706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데이터 분석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E7032DFF-B85D-48E1-BA0F-D0B8B65A6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653595"/>
            <a:ext cx="11225031" cy="506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573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E696C4-5A06-41BC-BE8E-3B023BB71004}"/>
              </a:ext>
            </a:extLst>
          </p:cNvPr>
          <p:cNvSpPr txBox="1"/>
          <p:nvPr/>
        </p:nvSpPr>
        <p:spPr>
          <a:xfrm>
            <a:off x="397042" y="252663"/>
            <a:ext cx="1146609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https://www.kaggle.com/philippsp/exploratory-analysis-zillow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시각화를 굉장히 잘해서 알아보기 쉽다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우리가 예측해야 될 </a:t>
            </a:r>
            <a:r>
              <a:rPr lang="en-US" altLang="ko-KR" dirty="0" err="1"/>
              <a:t>Logerror</a:t>
            </a:r>
            <a:r>
              <a:rPr lang="ko-KR" altLang="en-US" dirty="0"/>
              <a:t>는 정규분포를 따른다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시간이 지날수록 </a:t>
            </a:r>
            <a:r>
              <a:rPr lang="en-US" altLang="ko-KR" dirty="0" err="1"/>
              <a:t>Logerror</a:t>
            </a:r>
            <a:r>
              <a:rPr lang="ko-KR" altLang="en-US" dirty="0"/>
              <a:t>의 절대치는 감소한다</a:t>
            </a:r>
            <a:r>
              <a:rPr lang="en-US" altLang="ko-KR" dirty="0"/>
              <a:t>. (</a:t>
            </a:r>
            <a:r>
              <a:rPr lang="ko-KR" altLang="en-US" dirty="0"/>
              <a:t>에러가 줄어든다</a:t>
            </a:r>
            <a:r>
              <a:rPr lang="en-US" altLang="ko-KR" dirty="0"/>
              <a:t>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1E27DB-55C6-4C52-9817-2E72B9508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183" y="2052387"/>
            <a:ext cx="3342524" cy="191001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683FFF2-76D7-46C5-AF72-EB6062C7E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160" y="4608095"/>
            <a:ext cx="3269547" cy="18641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0C1DD36-C9C6-4DBF-BF2F-77E9AC7916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0825" y="4625252"/>
            <a:ext cx="2511554" cy="184698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4ACE381-9F2F-4D97-BD9A-68B68AB950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92" y="0"/>
            <a:ext cx="8232608" cy="57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533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2444</TotalTime>
  <Words>872</Words>
  <Application>Microsoft Office PowerPoint</Application>
  <PresentationFormat>와이드스크린</PresentationFormat>
  <Paragraphs>179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김연민</dc:creator>
  <cp:lastModifiedBy>김연민</cp:lastModifiedBy>
  <cp:revision>37</cp:revision>
  <dcterms:created xsi:type="dcterms:W3CDTF">2017-08-26T13:40:55Z</dcterms:created>
  <dcterms:modified xsi:type="dcterms:W3CDTF">2017-09-08T19:32:08Z</dcterms:modified>
</cp:coreProperties>
</file>