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76" r:id="rId5"/>
    <p:sldId id="262" r:id="rId6"/>
    <p:sldId id="263" r:id="rId7"/>
    <p:sldId id="278" r:id="rId8"/>
    <p:sldId id="284" r:id="rId9"/>
    <p:sldId id="275" r:id="rId10"/>
    <p:sldId id="264" r:id="rId11"/>
    <p:sldId id="270" r:id="rId12"/>
    <p:sldId id="280" r:id="rId13"/>
    <p:sldId id="282" r:id="rId14"/>
    <p:sldId id="274" r:id="rId15"/>
    <p:sldId id="279" r:id="rId16"/>
    <p:sldId id="273" r:id="rId17"/>
    <p:sldId id="261" r:id="rId18"/>
    <p:sldId id="271" r:id="rId19"/>
    <p:sldId id="272" r:id="rId20"/>
    <p:sldId id="281" r:id="rId21"/>
    <p:sldId id="285" r:id="rId22"/>
    <p:sldId id="292" r:id="rId23"/>
    <p:sldId id="286" r:id="rId24"/>
    <p:sldId id="277" r:id="rId25"/>
    <p:sldId id="287" r:id="rId26"/>
    <p:sldId id="288" r:id="rId27"/>
    <p:sldId id="289" r:id="rId28"/>
    <p:sldId id="290" r:id="rId29"/>
    <p:sldId id="29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A8989-DE3B-4AEA-B4B3-DEB6EA07E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F39E89-5C7F-4D73-BAD2-935A29B79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DA021-422C-48F1-9B38-AC9EF38C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EEA0-8ED3-4480-ABE8-31923FE9FC27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32522-1F7C-4995-A3B5-9CDE5C43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3299D-7D26-4BAC-A019-401AA9E7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30B9-E337-4E30-96EC-E3C68895B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36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C6DD1-8ADD-40EB-AED7-EB430574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4DD259-246D-4B45-865E-3590FBF28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1BE15-305A-431B-9638-F4CAE00B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EEA0-8ED3-4480-ABE8-31923FE9FC27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3052A-2C86-4264-932D-9BD814FC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A4331-15C9-4935-958B-3250ACD6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30B9-E337-4E30-96EC-E3C68895B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50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162B58-CB1A-41F3-9B23-C8EB67927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A797B5-E9A6-4B02-B218-FD4616FF1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1BCA0-A862-49B1-8086-6A60BF2C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EEA0-8ED3-4480-ABE8-31923FE9FC27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9BF3B-0828-466E-B382-30C35D61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139CF-6808-4CCA-869A-CFD336FB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30B9-E337-4E30-96EC-E3C68895B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0DE3E-9B7F-409E-AE34-BF548AA8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A7212-AAD9-48D1-973C-B6B4B732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1B3ED-89EE-4349-8DD9-34A1F225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EEA0-8ED3-4480-ABE8-31923FE9FC27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10365-52FB-4267-AD1A-49424B04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EAC51-4E52-4150-B14D-85EEFAE0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30B9-E337-4E30-96EC-E3C68895B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2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17CEF-20AB-4B98-A0A7-45185FE3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2DDA9-82DD-4C09-AF28-266778432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13D91-CD1E-4998-9E6A-E910D52E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EEA0-8ED3-4480-ABE8-31923FE9FC27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EA06C-ECD2-4DE9-B8A3-51D61965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294C3-1748-47F4-BB5F-6825DCDE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30B9-E337-4E30-96EC-E3C68895B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6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A5847-0070-4617-9852-5C3F9195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67E14-C05B-4B0D-9853-A6FBA4323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317DD1-93FF-4CAD-A616-91B28136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B5DE90-1740-4B66-89DC-58144CDF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EEA0-8ED3-4480-ABE8-31923FE9FC27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4F9EEB-84A9-4326-9487-7A426B11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D3464-717D-47D4-8413-B75E64EC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30B9-E337-4E30-96EC-E3C68895B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D54CB-B772-42EC-9358-6AFAA948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DA5E2-F5D4-4934-99E0-BBFCC111B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CB8029-61DA-4A65-951F-6ADBB2353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0C82EB-D634-4FF0-8CA0-1186909BD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A6EC04-664A-4351-88E9-5CAE413D2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1550CE-21D6-48AB-BD2F-216307A5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EEA0-8ED3-4480-ABE8-31923FE9FC27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574B4D-2955-418D-88E3-273B2F1F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4ADBAE-1C4C-4CD7-99DA-4850D8A2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30B9-E337-4E30-96EC-E3C68895B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1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83FB3-FA0E-4A6F-99C4-AA69A6E2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B6B950-E95E-4B3F-821F-C53F3AA6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EEA0-8ED3-4480-ABE8-31923FE9FC27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2B7FE2-A079-47FE-B704-5003A788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9D66E-B0FC-4288-9401-113080A6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30B9-E337-4E30-96EC-E3C68895B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1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09AD45-76EB-487B-AD09-F66827D2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EEA0-8ED3-4480-ABE8-31923FE9FC27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7ADDA1-D08B-4CAF-A7E7-B5D3DA2D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232B8-32BE-4409-80CC-8CC26680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30B9-E337-4E30-96EC-E3C68895B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29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DA25-C026-48E3-B176-BB772959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9287E-49CD-4055-BA5B-90C4E1284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9BD82D-5CEE-4637-913E-30FD654D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D62D0-E3EB-4AE0-A983-894CF91C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EEA0-8ED3-4480-ABE8-31923FE9FC27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934F9-10FE-4CCD-8D6D-7FECFE55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069DB-C4DE-425E-81D9-4D8B73C3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30B9-E337-4E30-96EC-E3C68895B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6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BD6FF-30D2-4A87-80FC-6B1E5876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A667DF-D4C5-4CA4-80CA-51AB7AC93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90621-BC55-46A9-9566-E38D30696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4871AB-E54B-4552-A9CC-B88FD6FB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EEA0-8ED3-4480-ABE8-31923FE9FC27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E3609-18DA-4D4F-9040-BFAEB0F6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8F5B7-8BE7-4563-B5AF-7B36A9D6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30B9-E337-4E30-96EC-E3C68895B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8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CB62F8-C7D0-40A2-AC27-77D5D264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7EE3F-3479-409F-9D1E-BE67C0EFB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D3E60-33C1-4D5F-852C-806981E54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2EEA0-8ED3-4480-ABE8-31923FE9FC27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9E770-AB11-40C4-BBC3-C59AAEB6C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B26EC-ECD9-4868-BE54-E09AFB521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F30B9-E337-4E30-96EC-E3C68895B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6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ikunjm88/creating-additional-features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6/03/complete-guide-parameter-tuning-xgboost-with-codes-pytho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6/03/complete-guide-parameter-tuning-xgboost-with-codes-python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configure-gradient-boosting-algorithm/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2515" TargetMode="External"/><Relationship Id="rId2" Type="http://schemas.openxmlformats.org/officeDocument/2006/relationships/hyperlink" Target="https://github.com/catboost/catboo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kueipo/simple-eda-geo-data-time-series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kaggle.com/philippsp/exploratory-analysis-zillow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hyperlink" Target="https://www.kaggle.com/captcalculator/a-very-extensive-zillow-exploratory-analysi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AF2108B-00FC-46AE-B6A6-221DD86C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76350"/>
            <a:ext cx="10350034" cy="55816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7B155C-5D2D-4180-B665-EE28FD027B19}"/>
              </a:ext>
            </a:extLst>
          </p:cNvPr>
          <p:cNvSpPr txBox="1"/>
          <p:nvPr/>
        </p:nvSpPr>
        <p:spPr>
          <a:xfrm>
            <a:off x="266700" y="18097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Zillow Estimate : </a:t>
            </a:r>
            <a:r>
              <a:rPr lang="en-US" altLang="ko-KR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Zillow’s Home Value Prediction (Zestimate)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84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D95279-E198-4A92-B213-6CBC82625890}"/>
              </a:ext>
            </a:extLst>
          </p:cNvPr>
          <p:cNvSpPr txBox="1"/>
          <p:nvPr/>
        </p:nvSpPr>
        <p:spPr>
          <a:xfrm>
            <a:off x="266700" y="18097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Missing data pre-cleaning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64E427-8391-4B7D-9A8A-77AFD23AB75E}"/>
              </a:ext>
            </a:extLst>
          </p:cNvPr>
          <p:cNvSpPr/>
          <p:nvPr/>
        </p:nvSpPr>
        <p:spPr>
          <a:xfrm>
            <a:off x="2181225" y="6488668"/>
            <a:ext cx="8401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https://www.kaggle.com/jeru666/zillow-revamped-with-memory-reduction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A1D262-C3CC-4ED7-A38F-DAC37AED40DF}"/>
              </a:ext>
            </a:extLst>
          </p:cNvPr>
          <p:cNvSpPr/>
          <p:nvPr/>
        </p:nvSpPr>
        <p:spPr>
          <a:xfrm>
            <a:off x="76200" y="1226552"/>
            <a:ext cx="119252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5.3.2 </a:t>
            </a:r>
            <a:r>
              <a:rPr lang="ko-KR" altLang="en-US" sz="1600" b="1" dirty="0" err="1"/>
              <a:t>Analysis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must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be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done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on</a:t>
            </a:r>
            <a:r>
              <a:rPr lang="ko-KR" altLang="en-US" sz="1600" b="1" dirty="0"/>
              <a:t> THESE 42 </a:t>
            </a:r>
            <a:r>
              <a:rPr lang="ko-KR" altLang="en-US" sz="1600" b="1" dirty="0" err="1"/>
              <a:t>columns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to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impute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missing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values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with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care</a:t>
            </a:r>
            <a:r>
              <a:rPr lang="ko-KR" altLang="en-US" sz="1600" b="1" dirty="0"/>
              <a:t>: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총 </a:t>
            </a:r>
            <a:r>
              <a:rPr lang="en-US" altLang="ko-KR" sz="1600" dirty="0">
                <a:sym typeface="Wingdings" panose="05000000000000000000" pitchFamily="2" charset="2"/>
              </a:rPr>
              <a:t>42</a:t>
            </a:r>
            <a:r>
              <a:rPr lang="ko-KR" altLang="en-US" sz="1600" dirty="0">
                <a:sym typeface="Wingdings" panose="05000000000000000000" pitchFamily="2" charset="2"/>
              </a:rPr>
              <a:t>개의 변수로 </a:t>
            </a:r>
            <a:r>
              <a:rPr lang="ko-KR" altLang="en-US" sz="1600" dirty="0" err="1">
                <a:sym typeface="Wingdings" panose="05000000000000000000" pitchFamily="2" charset="2"/>
              </a:rPr>
              <a:t>전처리</a:t>
            </a:r>
            <a:r>
              <a:rPr lang="ko-KR" altLang="en-US" sz="1600" dirty="0">
                <a:sym typeface="Wingdings" panose="05000000000000000000" pitchFamily="2" charset="2"/>
              </a:rPr>
              <a:t> 함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  <a:p>
            <a:pPr marL="342900" indent="-342900">
              <a:buAutoNum type="alphaLcPeriod"/>
            </a:pPr>
            <a:r>
              <a:rPr lang="ko-KR" altLang="en-US" sz="1600" dirty="0" err="1"/>
              <a:t>Columns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regionidcity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regionidneighborhood</a:t>
            </a:r>
            <a:r>
              <a:rPr lang="ko-KR" altLang="en-US" sz="1600" dirty="0"/>
              <a:t> and </a:t>
            </a:r>
            <a:r>
              <a:rPr lang="ko-KR" altLang="en-US" sz="1600" dirty="0" err="1"/>
              <a:t>regionidzip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can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given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some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random</a:t>
            </a:r>
            <a:r>
              <a:rPr lang="ko-KR" altLang="en-US" sz="1600" dirty="0"/>
              <a:t> </a:t>
            </a:r>
            <a:r>
              <a:rPr lang="ko-KR" altLang="en-US" sz="1600" dirty="0" err="1"/>
              <a:t>values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based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other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values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respective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columns</a:t>
            </a:r>
            <a:r>
              <a:rPr lang="ko-KR" altLang="en-US" sz="1600" dirty="0"/>
              <a:t>.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en-US" altLang="ko-KR" sz="1600" dirty="0">
                <a:sym typeface="Wingdings" panose="05000000000000000000" pitchFamily="2" charset="2"/>
              </a:rPr>
              <a:t> region </a:t>
            </a:r>
            <a:r>
              <a:rPr lang="ko-KR" altLang="en-US" sz="1600" dirty="0">
                <a:sym typeface="Wingdings" panose="05000000000000000000" pitchFamily="2" charset="2"/>
              </a:rPr>
              <a:t>관련 정보는 서로의 정보의 이용해서 보정할 수 있음</a:t>
            </a:r>
            <a:r>
              <a:rPr lang="en-US" altLang="ko-KR" sz="1600" dirty="0">
                <a:sym typeface="Wingdings" panose="05000000000000000000" pitchFamily="2" charset="2"/>
              </a:rPr>
              <a:t>.(</a:t>
            </a:r>
            <a:r>
              <a:rPr lang="ko-KR" altLang="en-US" sz="1600" dirty="0">
                <a:sym typeface="Wingdings" panose="05000000000000000000" pitchFamily="2" charset="2"/>
              </a:rPr>
              <a:t>다음 설명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 err="1"/>
              <a:t>b</a:t>
            </a:r>
            <a:r>
              <a:rPr lang="ko-KR" altLang="en-US" sz="1600" dirty="0"/>
              <a:t>. </a:t>
            </a:r>
            <a:r>
              <a:rPr lang="ko-KR" altLang="en-US" sz="1600" dirty="0" err="1"/>
              <a:t>Missing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values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column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unitcnt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must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assigned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value</a:t>
            </a:r>
            <a:r>
              <a:rPr lang="ko-KR" altLang="en-US" sz="1600" dirty="0"/>
              <a:t> 1, </a:t>
            </a:r>
            <a:r>
              <a:rPr lang="ko-KR" altLang="en-US" sz="1600" dirty="0" err="1"/>
              <a:t>signifying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single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structural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unit</a:t>
            </a:r>
            <a:r>
              <a:rPr lang="ko-KR" altLang="en-US" sz="1600" dirty="0"/>
              <a:t>. </a:t>
            </a:r>
            <a:r>
              <a:rPr lang="ko-KR" altLang="en-US" sz="1600" dirty="0" err="1"/>
              <a:t>Making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it</a:t>
            </a:r>
            <a:r>
              <a:rPr lang="ko-KR" altLang="en-US" sz="1600" dirty="0"/>
              <a:t> ＇0＇ </a:t>
            </a:r>
            <a:r>
              <a:rPr lang="ko-KR" altLang="en-US" sz="1600" dirty="0" err="1"/>
              <a:t>would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absurd</a:t>
            </a:r>
            <a:r>
              <a:rPr lang="ko-KR" altLang="en-US" sz="1600" dirty="0"/>
              <a:t>!!!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sym typeface="Wingdings" panose="05000000000000000000" pitchFamily="2" charset="2"/>
              </a:rPr>
              <a:t>unitcnt</a:t>
            </a:r>
            <a:r>
              <a:rPr lang="ko-KR" altLang="en-US" sz="1600" dirty="0">
                <a:sym typeface="Wingdings" panose="05000000000000000000" pitchFamily="2" charset="2"/>
              </a:rPr>
              <a:t>에 있는 데이터는 </a:t>
            </a:r>
            <a:r>
              <a:rPr lang="ko-KR" altLang="en-US" sz="1600" dirty="0" err="1">
                <a:sym typeface="Wingdings" panose="05000000000000000000" pitchFamily="2" charset="2"/>
              </a:rPr>
              <a:t>결측값을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sym typeface="Wingdings" panose="05000000000000000000" pitchFamily="2" charset="2"/>
              </a:rPr>
              <a:t>이 아니라 </a:t>
            </a:r>
            <a:r>
              <a:rPr lang="en-US" altLang="ko-KR" sz="1600" dirty="0"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sym typeface="Wingdings" panose="05000000000000000000" pitchFamily="2" charset="2"/>
              </a:rPr>
              <a:t>로 </a:t>
            </a:r>
            <a:r>
              <a:rPr lang="ko-KR" altLang="en-US" sz="1600" dirty="0" err="1">
                <a:sym typeface="Wingdings" panose="05000000000000000000" pitchFamily="2" charset="2"/>
              </a:rPr>
              <a:t>보정해야함</a:t>
            </a:r>
            <a:r>
              <a:rPr lang="en-US" altLang="ko-KR" sz="1600" dirty="0">
                <a:sym typeface="Wingdings" panose="05000000000000000000" pitchFamily="2" charset="2"/>
              </a:rPr>
              <a:t>. (</a:t>
            </a:r>
            <a:r>
              <a:rPr lang="en-US" altLang="ko-KR" sz="1600" dirty="0" err="1">
                <a:sym typeface="Wingdings" panose="05000000000000000000" pitchFamily="2" charset="2"/>
              </a:rPr>
              <a:t>unitcnt</a:t>
            </a:r>
            <a:r>
              <a:rPr lang="ko-KR" altLang="en-US" sz="1600" dirty="0">
                <a:sym typeface="Wingdings" panose="05000000000000000000" pitchFamily="2" charset="2"/>
              </a:rPr>
              <a:t>가 건물 정보이기 때문인듯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c. </a:t>
            </a:r>
            <a:r>
              <a:rPr lang="ko-KR" altLang="en-US" sz="1600" dirty="0" err="1"/>
              <a:t>Column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censustractandblock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can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given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random</a:t>
            </a:r>
            <a:r>
              <a:rPr lang="ko-KR" altLang="en-US" sz="1600" dirty="0"/>
              <a:t> </a:t>
            </a:r>
            <a:r>
              <a:rPr lang="ko-KR" altLang="en-US" sz="1600" dirty="0" err="1"/>
              <a:t>values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missing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observations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present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within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same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column</a:t>
            </a:r>
            <a:r>
              <a:rPr lang="ko-KR" altLang="en-US" sz="1600" dirty="0"/>
              <a:t>.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/>
              <a:t>censustractandblock도</a:t>
            </a:r>
            <a:r>
              <a:rPr lang="ko-KR" altLang="en-US" sz="1600" dirty="0"/>
              <a:t> 동일한 열의 데이터를 사용해서 보정할 수 있음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 err="1"/>
              <a:t>d</a:t>
            </a:r>
            <a:r>
              <a:rPr lang="ko-KR" altLang="en-US" sz="1600" dirty="0"/>
              <a:t>. </a:t>
            </a:r>
            <a:r>
              <a:rPr lang="ko-KR" altLang="en-US" sz="1600" dirty="0" err="1"/>
              <a:t>There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are</a:t>
            </a:r>
            <a:r>
              <a:rPr lang="ko-KR" altLang="en-US" sz="1600" dirty="0"/>
              <a:t> 756 </a:t>
            </a:r>
            <a:r>
              <a:rPr lang="ko-KR" altLang="en-US" sz="1600" dirty="0" err="1"/>
              <a:t>missing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values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column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yearbuilt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which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cannot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imputed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randomly</a:t>
            </a:r>
            <a:r>
              <a:rPr lang="ko-KR" altLang="en-US" sz="1600" dirty="0"/>
              <a:t> AT ALL!! </a:t>
            </a:r>
            <a:r>
              <a:rPr lang="ko-KR" altLang="en-US" sz="1600" dirty="0" err="1"/>
              <a:t>However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sake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starting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off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</a:t>
            </a:r>
            <a:r>
              <a:rPr lang="ko-KR" altLang="en-US" sz="1600" dirty="0" err="1"/>
              <a:t>will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assign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random</a:t>
            </a:r>
            <a:r>
              <a:rPr lang="ko-KR" altLang="en-US" sz="1600" dirty="0"/>
              <a:t> </a:t>
            </a:r>
            <a:r>
              <a:rPr lang="ko-KR" altLang="en-US" sz="1600" dirty="0" err="1"/>
              <a:t>year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values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based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same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column</a:t>
            </a:r>
            <a:r>
              <a:rPr lang="ko-KR" altLang="en-US" sz="1600" dirty="0"/>
              <a:t>. 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sym typeface="Wingdings" panose="05000000000000000000" pitchFamily="2" charset="2"/>
              </a:rPr>
              <a:t>yearbuilt</a:t>
            </a:r>
            <a:r>
              <a:rPr lang="ko-KR" altLang="en-US" sz="1600" dirty="0">
                <a:sym typeface="Wingdings" panose="05000000000000000000" pitchFamily="2" charset="2"/>
              </a:rPr>
              <a:t>는 값을 </a:t>
            </a:r>
            <a:r>
              <a:rPr lang="ko-KR" altLang="en-US" sz="1600" dirty="0" err="1">
                <a:sym typeface="Wingdings" panose="05000000000000000000" pitchFamily="2" charset="2"/>
              </a:rPr>
              <a:t>보정해야함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 err="1"/>
              <a:t>e</a:t>
            </a:r>
            <a:r>
              <a:rPr lang="ko-KR" altLang="en-US" sz="1600" dirty="0"/>
              <a:t>. The </a:t>
            </a:r>
            <a:r>
              <a:rPr lang="ko-KR" altLang="en-US" sz="1600" dirty="0" err="1"/>
              <a:t>remaining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columns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can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safely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assigned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value</a:t>
            </a:r>
            <a:r>
              <a:rPr lang="ko-KR" altLang="en-US" sz="1600" dirty="0"/>
              <a:t> ＇0＇, </a:t>
            </a:r>
            <a:r>
              <a:rPr lang="ko-KR" altLang="en-US" sz="1600" dirty="0" err="1"/>
              <a:t>be</a:t>
            </a:r>
            <a:r>
              <a:rPr lang="en-US" altLang="ko-KR" sz="1600" dirty="0"/>
              <a:t>ca</a:t>
            </a:r>
            <a:r>
              <a:rPr lang="ko-KR" altLang="en-US" sz="1600" dirty="0" err="1"/>
              <a:t>use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all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signify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presence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particular</a:t>
            </a:r>
            <a:r>
              <a:rPr lang="ko-KR" altLang="en-US" sz="1600" dirty="0"/>
              <a:t> ID </a:t>
            </a:r>
            <a:r>
              <a:rPr lang="ko-KR" altLang="en-US" sz="1600" dirty="0" err="1"/>
              <a:t>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count</a:t>
            </a:r>
            <a:r>
              <a:rPr lang="ko-KR" altLang="en-US" sz="1600" dirty="0"/>
              <a:t>.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나머지 값들은 </a:t>
            </a:r>
            <a:r>
              <a:rPr lang="en-US" altLang="ko-KR" sz="1600" dirty="0"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sym typeface="Wingdings" panose="05000000000000000000" pitchFamily="2" charset="2"/>
              </a:rPr>
              <a:t>으로 보정해도 됨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/>
              <a:t>이 부분을 참고하여 </a:t>
            </a:r>
            <a:r>
              <a:rPr lang="en-US" altLang="ko-KR" sz="1600" dirty="0"/>
              <a:t>pre-processing idea</a:t>
            </a:r>
            <a:r>
              <a:rPr lang="ko-KR" altLang="en-US" sz="1600" dirty="0"/>
              <a:t>을 얻어서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시작</a:t>
            </a:r>
          </a:p>
        </p:txBody>
      </p:sp>
    </p:spTree>
    <p:extLst>
      <p:ext uri="{BB962C8B-B14F-4D97-AF65-F5344CB8AC3E}">
        <p14:creationId xmlns:p14="http://schemas.microsoft.com/office/powerpoint/2010/main" val="381468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D95279-E198-4A92-B213-6CBC82625890}"/>
              </a:ext>
            </a:extLst>
          </p:cNvPr>
          <p:cNvSpPr txBox="1"/>
          <p:nvPr/>
        </p:nvSpPr>
        <p:spPr>
          <a:xfrm>
            <a:off x="266700" y="18097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Missing data pre-cleaning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64E427-8391-4B7D-9A8A-77AFD23AB75E}"/>
              </a:ext>
            </a:extLst>
          </p:cNvPr>
          <p:cNvSpPr/>
          <p:nvPr/>
        </p:nvSpPr>
        <p:spPr>
          <a:xfrm>
            <a:off x="2181225" y="6488668"/>
            <a:ext cx="8401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https://www.kaggle.com/jeru666/zillow-revamped-with-memory-reduction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524077-D248-430C-8D59-E1806BD7FA83}"/>
              </a:ext>
            </a:extLst>
          </p:cNvPr>
          <p:cNvSpPr/>
          <p:nvPr/>
        </p:nvSpPr>
        <p:spPr>
          <a:xfrm>
            <a:off x="571500" y="3699807"/>
            <a:ext cx="104775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그 외</a:t>
            </a:r>
            <a:endParaRPr lang="en-US" altLang="ko-KR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propertyzoningdesc</a:t>
            </a:r>
            <a:r>
              <a:rPr lang="ko-KR" altLang="en-US" dirty="0"/>
              <a:t>: </a:t>
            </a:r>
            <a:r>
              <a:rPr lang="ko-KR" altLang="en-US" dirty="0" err="1"/>
              <a:t>category수가</a:t>
            </a:r>
            <a:r>
              <a:rPr lang="ko-KR" altLang="en-US" dirty="0"/>
              <a:t> </a:t>
            </a:r>
            <a:r>
              <a:rPr lang="ko-KR" altLang="en-US" dirty="0" err="1"/>
              <a:t>너무많음</a:t>
            </a: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rawcensustractandblock</a:t>
            </a:r>
            <a:r>
              <a:rPr lang="ko-KR" altLang="en-US" dirty="0"/>
              <a:t>: </a:t>
            </a:r>
            <a:r>
              <a:rPr lang="ko-KR" altLang="en-US" dirty="0" err="1"/>
              <a:t>category수가</a:t>
            </a:r>
            <a:r>
              <a:rPr lang="ko-KR" altLang="en-US" dirty="0"/>
              <a:t> </a:t>
            </a:r>
            <a:r>
              <a:rPr lang="ko-KR" altLang="en-US" dirty="0" err="1"/>
              <a:t>너무많음</a:t>
            </a: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censustractandblock</a:t>
            </a:r>
            <a:r>
              <a:rPr lang="ko-KR" altLang="en-US" dirty="0"/>
              <a:t>: </a:t>
            </a:r>
            <a:r>
              <a:rPr lang="ko-KR" altLang="en-US" dirty="0" err="1"/>
              <a:t>category수가</a:t>
            </a:r>
            <a:r>
              <a:rPr lang="ko-KR" altLang="en-US" dirty="0"/>
              <a:t> </a:t>
            </a:r>
            <a:r>
              <a:rPr lang="ko-KR" altLang="en-US" dirty="0" err="1"/>
              <a:t>너무많음</a:t>
            </a: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'pooltypeid10', 'pooltypeid7', 'pooltypeid2': categorical data</a:t>
            </a:r>
            <a:r>
              <a:rPr lang="ko-KR" altLang="en-US" dirty="0"/>
              <a:t>가 더미변수로 저장된 형태 </a:t>
            </a:r>
            <a:r>
              <a:rPr lang="en-US" altLang="ko-KR" dirty="0"/>
              <a:t>-&gt; </a:t>
            </a:r>
            <a:r>
              <a:rPr lang="ko-KR" altLang="en-US" dirty="0"/>
              <a:t>다른 변수들과 형평성을 </a:t>
            </a:r>
            <a:r>
              <a:rPr lang="ko-KR" altLang="en-US" dirty="0" err="1"/>
              <a:t>맞추기위해</a:t>
            </a:r>
            <a:r>
              <a:rPr lang="ko-KR" altLang="en-US" dirty="0"/>
              <a:t> 한 컬럼으로 통합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taxdelinquencyyear</a:t>
            </a:r>
            <a:r>
              <a:rPr lang="ko-KR" altLang="en-US" dirty="0"/>
              <a:t>의 년도 형태가 </a:t>
            </a:r>
            <a:r>
              <a:rPr lang="en-US" altLang="ko-KR" dirty="0"/>
              <a:t>96,97,98,99,0,1,2</a:t>
            </a:r>
            <a:r>
              <a:rPr lang="ko-KR" altLang="en-US" dirty="0"/>
              <a:t>로 나타나 다른 </a:t>
            </a:r>
            <a:r>
              <a:rPr lang="en-US" altLang="ko-KR" dirty="0"/>
              <a:t>year</a:t>
            </a:r>
            <a:r>
              <a:rPr lang="ko-KR" altLang="en-US" dirty="0"/>
              <a:t>의 형태처럼 </a:t>
            </a:r>
            <a:r>
              <a:rPr lang="en-US" altLang="ko-KR" dirty="0"/>
              <a:t>1996,1997 ... 2000, 2001...</a:t>
            </a:r>
            <a:r>
              <a:rPr lang="ko-KR" altLang="en-US" dirty="0"/>
              <a:t>로 바꿈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55AEC-1932-40DE-90C8-88270E0E8383}"/>
              </a:ext>
            </a:extLst>
          </p:cNvPr>
          <p:cNvSpPr txBox="1"/>
          <p:nvPr/>
        </p:nvSpPr>
        <p:spPr>
          <a:xfrm>
            <a:off x="638175" y="926901"/>
            <a:ext cx="65120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중복 데이터 제거 항목</a:t>
            </a:r>
            <a:endParaRPr lang="en-US" altLang="ko-KR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decktypeid</a:t>
            </a:r>
            <a:r>
              <a:rPr lang="ko-KR" altLang="en-US" dirty="0"/>
              <a:t>: </a:t>
            </a:r>
            <a:r>
              <a:rPr lang="ko-KR" altLang="en-US" dirty="0" err="1"/>
              <a:t>category가</a:t>
            </a:r>
            <a:r>
              <a:rPr lang="ko-KR" altLang="en-US" dirty="0"/>
              <a:t> 한 종류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storytypeid</a:t>
            </a:r>
            <a:r>
              <a:rPr lang="ko-KR" altLang="en-US" dirty="0"/>
              <a:t>: </a:t>
            </a:r>
            <a:r>
              <a:rPr lang="ko-KR" altLang="en-US" dirty="0" err="1"/>
              <a:t>category가</a:t>
            </a:r>
            <a:r>
              <a:rPr lang="ko-KR" altLang="en-US" dirty="0"/>
              <a:t> 한 종류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fireplaceflag</a:t>
            </a:r>
            <a:r>
              <a:rPr lang="ko-KR" altLang="en-US" dirty="0"/>
              <a:t>: </a:t>
            </a:r>
            <a:r>
              <a:rPr lang="ko-KR" altLang="en-US" dirty="0" err="1"/>
              <a:t>fireplacecnt와</a:t>
            </a:r>
            <a:r>
              <a:rPr lang="ko-KR" altLang="en-US" dirty="0"/>
              <a:t> 겹침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hashottuborspa</a:t>
            </a:r>
            <a:r>
              <a:rPr lang="ko-KR" altLang="en-US" dirty="0"/>
              <a:t>: pooltypeid10와 겹침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poolcnt</a:t>
            </a:r>
            <a:r>
              <a:rPr lang="ko-KR" altLang="en-US" dirty="0"/>
              <a:t>: </a:t>
            </a:r>
            <a:r>
              <a:rPr lang="ko-KR" altLang="en-US" dirty="0" err="1"/>
              <a:t>pooltypeid와</a:t>
            </a:r>
            <a:r>
              <a:rPr lang="ko-KR" altLang="en-US" dirty="0"/>
              <a:t> 겹침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propertycountylandusecode</a:t>
            </a:r>
            <a:r>
              <a:rPr lang="ko-KR" altLang="en-US" dirty="0"/>
              <a:t>: </a:t>
            </a:r>
            <a:r>
              <a:rPr lang="ko-KR" altLang="en-US" dirty="0" err="1"/>
              <a:t>propertylandusecode와</a:t>
            </a:r>
            <a:r>
              <a:rPr lang="ko-KR" altLang="en-US" dirty="0"/>
              <a:t> 겹침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'</a:t>
            </a:r>
            <a:r>
              <a:rPr lang="ko-KR" altLang="en-US" dirty="0" err="1"/>
              <a:t>calculatedbathnbr</a:t>
            </a:r>
            <a:r>
              <a:rPr lang="ko-KR" altLang="en-US" dirty="0"/>
              <a:t>': '</a:t>
            </a:r>
            <a:r>
              <a:rPr lang="ko-KR" altLang="en-US" dirty="0" err="1"/>
              <a:t>bathroomcnt'와</a:t>
            </a:r>
            <a:r>
              <a:rPr lang="ko-KR" altLang="en-US" dirty="0"/>
              <a:t> 정확히 일치</a:t>
            </a:r>
          </a:p>
        </p:txBody>
      </p:sp>
    </p:spTree>
    <p:extLst>
      <p:ext uri="{BB962C8B-B14F-4D97-AF65-F5344CB8AC3E}">
        <p14:creationId xmlns:p14="http://schemas.microsoft.com/office/powerpoint/2010/main" val="240747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FCD0B6-56CC-4DAE-8678-4FD243B93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8" y="418685"/>
            <a:ext cx="5315692" cy="4248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2969D8-E5E4-4385-BA4E-ACC43D0139D6}"/>
              </a:ext>
            </a:extLst>
          </p:cNvPr>
          <p:cNvSpPr txBox="1"/>
          <p:nvPr/>
        </p:nvSpPr>
        <p:spPr>
          <a:xfrm>
            <a:off x="266700" y="18097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Missing data pre-cleaning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65873F-83AF-4165-8917-9E6CC033486F}"/>
              </a:ext>
            </a:extLst>
          </p:cNvPr>
          <p:cNvSpPr/>
          <p:nvPr/>
        </p:nvSpPr>
        <p:spPr>
          <a:xfrm>
            <a:off x="5905499" y="1126571"/>
            <a:ext cx="6219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Finishedfloor1squarefeet </a:t>
            </a:r>
            <a:r>
              <a:rPr lang="ko-KR" altLang="en-US" dirty="0"/>
              <a:t>과</a:t>
            </a:r>
            <a:r>
              <a:rPr lang="en-US" altLang="ko-KR" dirty="0" err="1"/>
              <a:t>calculatedfinishedsquarefeet</a:t>
            </a:r>
            <a:r>
              <a:rPr lang="en-US" altLang="ko-KR" dirty="0"/>
              <a:t> </a:t>
            </a:r>
            <a:r>
              <a:rPr lang="ko-KR" altLang="en-US" dirty="0"/>
              <a:t>변수 내용 상 관련이 있을 것 같지만 관련이 없기 때문에</a:t>
            </a:r>
            <a:endParaRPr lang="en-US" altLang="ko-KR" dirty="0"/>
          </a:p>
          <a:p>
            <a:r>
              <a:rPr lang="ko-KR" altLang="en-US" dirty="0"/>
              <a:t>변수 두개 모두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E31E9-C2C1-48DC-8C61-E6E4B89F4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4667428"/>
            <a:ext cx="6334125" cy="742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AB54B-8C7C-40B4-AE09-E6B4603DA752}"/>
              </a:ext>
            </a:extLst>
          </p:cNvPr>
          <p:cNvSpPr txBox="1"/>
          <p:nvPr/>
        </p:nvSpPr>
        <p:spPr>
          <a:xfrm>
            <a:off x="1825662" y="5371055"/>
            <a:ext cx="9978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'finishedsquarefeet50': 'finishedfloor1squarefeet'와 정확히 일치해서 삭제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'finishedsquarefeet12': '</a:t>
            </a:r>
            <a:r>
              <a:rPr lang="ko-KR" altLang="en-US" dirty="0" err="1"/>
              <a:t>calculatedfinishedsquarefeet'와</a:t>
            </a:r>
            <a:r>
              <a:rPr lang="ko-KR" altLang="en-US" dirty="0"/>
              <a:t> 정확히 일치해석 삭제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Finishedsquarefeet13</a:t>
            </a:r>
            <a:r>
              <a:rPr lang="ko-KR" altLang="en-US" dirty="0"/>
              <a:t>과</a:t>
            </a:r>
            <a:r>
              <a:rPr lang="en-US" altLang="ko-KR" dirty="0"/>
              <a:t> 15</a:t>
            </a:r>
            <a:r>
              <a:rPr lang="ko-KR" altLang="en-US" dirty="0"/>
              <a:t>는 불일치하는 데이터가 </a:t>
            </a:r>
            <a:r>
              <a:rPr lang="en-US" altLang="ko-KR" dirty="0"/>
              <a:t>6.6%</a:t>
            </a:r>
            <a:r>
              <a:rPr lang="ko-KR" altLang="en-US" dirty="0"/>
              <a:t>이기 때문에 </a:t>
            </a:r>
            <a:r>
              <a:rPr lang="en-US" altLang="ko-KR" dirty="0"/>
              <a:t>13</a:t>
            </a:r>
            <a:r>
              <a:rPr lang="ko-KR" altLang="en-US" dirty="0"/>
              <a:t>과 </a:t>
            </a:r>
            <a:r>
              <a:rPr lang="en-US" altLang="ko-KR" dirty="0"/>
              <a:t>15</a:t>
            </a:r>
            <a:r>
              <a:rPr lang="ko-KR" altLang="en-US" dirty="0"/>
              <a:t>는 그대로 사용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'finishedsquarefeet6': 'finishedsquarefeet15'와 87.5% 일치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F88ADB-B2F3-4744-A37C-11499CAE7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986" y="2049901"/>
            <a:ext cx="4172514" cy="328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1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C1C50D1-0231-4DCC-96F9-A3A1067E6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047750"/>
            <a:ext cx="10734675" cy="3600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A8AACE-6874-47E7-A50D-B7DAC934D95A}"/>
              </a:ext>
            </a:extLst>
          </p:cNvPr>
          <p:cNvSpPr txBox="1"/>
          <p:nvPr/>
        </p:nvSpPr>
        <p:spPr>
          <a:xfrm>
            <a:off x="266700" y="18097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Missing data pre-cleaning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F1016-1B9E-49A3-ABEF-B414B1BF5DB5}"/>
              </a:ext>
            </a:extLst>
          </p:cNvPr>
          <p:cNvSpPr txBox="1"/>
          <p:nvPr/>
        </p:nvSpPr>
        <p:spPr>
          <a:xfrm>
            <a:off x="447675" y="5062292"/>
            <a:ext cx="1121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Roomcnt</a:t>
            </a:r>
            <a:r>
              <a:rPr lang="ko-KR" altLang="en-US" dirty="0"/>
              <a:t>와 </a:t>
            </a:r>
            <a:r>
              <a:rPr lang="en-US" altLang="ko-KR" dirty="0" err="1"/>
              <a:t>bedroomcnt</a:t>
            </a:r>
            <a:r>
              <a:rPr lang="ko-KR" altLang="en-US" dirty="0"/>
              <a:t>의 유사성은 보기가 힘들기 때문에 </a:t>
            </a:r>
            <a:r>
              <a:rPr lang="en-US" altLang="ko-KR" dirty="0" err="1"/>
              <a:t>roomcnt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 데이터들 중에 </a:t>
            </a:r>
            <a:r>
              <a:rPr lang="en-US" altLang="ko-KR" dirty="0" err="1"/>
              <a:t>bedroomcnt</a:t>
            </a:r>
            <a:r>
              <a:rPr lang="ko-KR" altLang="en-US" dirty="0"/>
              <a:t>의 데이터가 있는 값들은 데이터가 둘 다 있는 값의 평균 차이인 </a:t>
            </a:r>
            <a:r>
              <a:rPr lang="en-US" altLang="ko-KR" dirty="0"/>
              <a:t>3</a:t>
            </a:r>
            <a:r>
              <a:rPr lang="ko-KR" altLang="en-US" dirty="0"/>
              <a:t>을 더해서 보정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3E9076-8E33-489F-862D-46285C3CC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5817915"/>
            <a:ext cx="44386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8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D95279-E198-4A92-B213-6CBC82625890}"/>
              </a:ext>
            </a:extLst>
          </p:cNvPr>
          <p:cNvSpPr txBox="1"/>
          <p:nvPr/>
        </p:nvSpPr>
        <p:spPr>
          <a:xfrm>
            <a:off x="266700" y="18097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Missing data pre-cleaning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DBFEEA-B36A-4121-9A82-76CDD3547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934936"/>
            <a:ext cx="3705225" cy="1476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8E0EAE-8136-445E-BBA3-DA9C95EBA487}"/>
              </a:ext>
            </a:extLst>
          </p:cNvPr>
          <p:cNvSpPr txBox="1"/>
          <p:nvPr/>
        </p:nvSpPr>
        <p:spPr>
          <a:xfrm>
            <a:off x="676275" y="1221752"/>
            <a:ext cx="1112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Region</a:t>
            </a:r>
            <a:r>
              <a:rPr lang="ko-KR" altLang="en-US" dirty="0"/>
              <a:t>에 대한 정보는 각 열의 다른 값을 기반으로 임의의 값을 지정할 수 있다는 커널의 정보를 이용하여 </a:t>
            </a:r>
            <a:r>
              <a:rPr lang="ko-KR" altLang="en-US" dirty="0" err="1"/>
              <a:t>결측값을</a:t>
            </a:r>
            <a:r>
              <a:rPr lang="ko-KR" altLang="en-US" dirty="0"/>
              <a:t> 처리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83A1A-52EC-4049-8D6D-106734AC7B41}"/>
              </a:ext>
            </a:extLst>
          </p:cNvPr>
          <p:cNvSpPr txBox="1"/>
          <p:nvPr/>
        </p:nvSpPr>
        <p:spPr>
          <a:xfrm>
            <a:off x="676274" y="3508042"/>
            <a:ext cx="1112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Regionidcounty</a:t>
            </a:r>
            <a:r>
              <a:rPr lang="en-US" altLang="ko-KR" dirty="0"/>
              <a:t> &gt; </a:t>
            </a:r>
            <a:r>
              <a:rPr lang="en-US" altLang="ko-KR" dirty="0" err="1"/>
              <a:t>Regionidcity</a:t>
            </a:r>
            <a:r>
              <a:rPr lang="en-US" altLang="ko-KR" dirty="0"/>
              <a:t> &gt; </a:t>
            </a:r>
            <a:r>
              <a:rPr lang="en-US" altLang="ko-KR" dirty="0" err="1"/>
              <a:t>Regionidzip</a:t>
            </a:r>
            <a:r>
              <a:rPr lang="en-US" altLang="ko-KR" dirty="0"/>
              <a:t>  </a:t>
            </a:r>
            <a:r>
              <a:rPr lang="ko-KR" altLang="en-US" dirty="0"/>
              <a:t>순서대로 하위 개념이기 때문에 하위 개념을 통해 상위 개념을 보강하는 개념으로 우선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0DD003-5109-42D6-BC6A-553389398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4251104"/>
            <a:ext cx="4572000" cy="1343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1CC5E1-EDBF-4681-A1D5-DC04C9BBAB12}"/>
              </a:ext>
            </a:extLst>
          </p:cNvPr>
          <p:cNvSpPr txBox="1"/>
          <p:nvPr/>
        </p:nvSpPr>
        <p:spPr>
          <a:xfrm>
            <a:off x="676273" y="5707326"/>
            <a:ext cx="111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Fips</a:t>
            </a:r>
            <a:r>
              <a:rPr lang="en-US" altLang="ko-KR" dirty="0"/>
              <a:t> data</a:t>
            </a:r>
            <a:r>
              <a:rPr lang="ko-KR" altLang="en-US" dirty="0"/>
              <a:t>는 </a:t>
            </a:r>
            <a:r>
              <a:rPr lang="en-US" altLang="ko-KR" dirty="0"/>
              <a:t>county </a:t>
            </a:r>
            <a:r>
              <a:rPr lang="ko-KR" altLang="en-US" dirty="0"/>
              <a:t>정보와 동일하기 때문에 삭제처리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174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55047D-A6AB-4352-9780-E84E2FF57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880238"/>
            <a:ext cx="10125075" cy="47870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36A26D-55A5-4AF0-B1B5-BCA3D9535F55}"/>
              </a:ext>
            </a:extLst>
          </p:cNvPr>
          <p:cNvSpPr txBox="1"/>
          <p:nvPr/>
        </p:nvSpPr>
        <p:spPr>
          <a:xfrm>
            <a:off x="676273" y="5707326"/>
            <a:ext cx="1112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Bathroomcnt</a:t>
            </a:r>
            <a:r>
              <a:rPr lang="ko-KR" altLang="en-US" dirty="0"/>
              <a:t>와 </a:t>
            </a:r>
            <a:r>
              <a:rPr lang="en-US" altLang="ko-KR" dirty="0" err="1"/>
              <a:t>fullbathcnt</a:t>
            </a:r>
            <a:r>
              <a:rPr lang="ko-KR" altLang="en-US" dirty="0"/>
              <a:t>는 데이터가 거의 일치하기 때문에 </a:t>
            </a:r>
            <a:r>
              <a:rPr lang="en-US" altLang="ko-KR" dirty="0" err="1"/>
              <a:t>fullbathcnt</a:t>
            </a:r>
            <a:r>
              <a:rPr lang="en-US" altLang="ko-KR" dirty="0"/>
              <a:t> </a:t>
            </a:r>
            <a:r>
              <a:rPr lang="ko-KR" altLang="en-US" dirty="0"/>
              <a:t>데이터 삭제</a:t>
            </a:r>
            <a:endParaRPr lang="en-US" altLang="ko-KR" dirty="0"/>
          </a:p>
          <a:p>
            <a:r>
              <a:rPr lang="en-US" altLang="ko-KR" dirty="0"/>
              <a:t>-  Feature </a:t>
            </a:r>
            <a:r>
              <a:rPr lang="ko-KR" altLang="en-US" dirty="0"/>
              <a:t>간 상관계수가 너무 높게 나옴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41215-1C62-41F4-A0EB-C6962EEE1B27}"/>
              </a:ext>
            </a:extLst>
          </p:cNvPr>
          <p:cNvSpPr txBox="1"/>
          <p:nvPr/>
        </p:nvSpPr>
        <p:spPr>
          <a:xfrm>
            <a:off x="266700" y="18097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Missing data pre-cleaning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EDB026-97C5-4D23-89BB-6C695E564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80"/>
          <a:stretch/>
        </p:blipFill>
        <p:spPr>
          <a:xfrm>
            <a:off x="8129587" y="840199"/>
            <a:ext cx="3967163" cy="354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7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601479B-4F04-4CF2-86B5-FC20DC531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900112"/>
            <a:ext cx="6410325" cy="4924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1FC513-0EDE-4129-A3F5-7D19984CC264}"/>
              </a:ext>
            </a:extLst>
          </p:cNvPr>
          <p:cNvSpPr txBox="1"/>
          <p:nvPr/>
        </p:nvSpPr>
        <p:spPr>
          <a:xfrm>
            <a:off x="4933950" y="3022267"/>
            <a:ext cx="6515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County </a:t>
            </a:r>
            <a:r>
              <a:rPr lang="ko-KR" altLang="en-US" dirty="0"/>
              <a:t>밑에 </a:t>
            </a:r>
            <a:r>
              <a:rPr lang="en-US" altLang="ko-KR" dirty="0"/>
              <a:t>City</a:t>
            </a:r>
            <a:r>
              <a:rPr lang="ko-KR" altLang="en-US" dirty="0"/>
              <a:t>가 들어가야할 것 같음에도 불구하고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가끔 중복이 있는 값들이 있는데 수가 적고 잘못된 데이터 같지만 따로 </a:t>
            </a:r>
            <a:r>
              <a:rPr lang="ko-KR" altLang="en-US" dirty="0" err="1"/>
              <a:t>전처리하지</a:t>
            </a:r>
            <a:r>
              <a:rPr lang="ko-KR" altLang="en-US" dirty="0"/>
              <a:t>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County</a:t>
            </a:r>
            <a:r>
              <a:rPr lang="ko-KR" altLang="en-US" dirty="0"/>
              <a:t>가 </a:t>
            </a:r>
            <a:r>
              <a:rPr lang="ko-KR" altLang="en-US" dirty="0" err="1"/>
              <a:t>결측값인</a:t>
            </a:r>
            <a:r>
              <a:rPr lang="ko-KR" altLang="en-US" dirty="0"/>
              <a:t> 데이터는 </a:t>
            </a:r>
            <a:r>
              <a:rPr lang="en-US" altLang="ko-KR" dirty="0"/>
              <a:t>City </a:t>
            </a:r>
            <a:r>
              <a:rPr lang="ko-KR" altLang="en-US" dirty="0"/>
              <a:t>값도 없고</a:t>
            </a:r>
            <a:r>
              <a:rPr lang="en-US" altLang="ko-KR" dirty="0"/>
              <a:t>, </a:t>
            </a:r>
            <a:r>
              <a:rPr lang="ko-KR" altLang="en-US" dirty="0"/>
              <a:t>이 데이터들은 </a:t>
            </a:r>
            <a:r>
              <a:rPr lang="en-US" altLang="ko-KR" dirty="0" err="1"/>
              <a:t>zipcode</a:t>
            </a:r>
            <a:r>
              <a:rPr lang="en-US" altLang="ko-KR" dirty="0"/>
              <a:t> </a:t>
            </a:r>
            <a:r>
              <a:rPr lang="ko-KR" altLang="en-US" dirty="0"/>
              <a:t>정보도 없고 위치 정보도 없음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- 11437</a:t>
            </a:r>
            <a:r>
              <a:rPr lang="ko-KR" altLang="en-US" dirty="0"/>
              <a:t>개의 데이터는 지역과 위치 관련 정보가 모두 없어서 </a:t>
            </a:r>
            <a:r>
              <a:rPr lang="en-US" altLang="ko-KR" dirty="0"/>
              <a:t>11437</a:t>
            </a:r>
            <a:r>
              <a:rPr lang="ko-KR" altLang="en-US" dirty="0"/>
              <a:t>개 </a:t>
            </a:r>
            <a:r>
              <a:rPr lang="en-US" altLang="ko-KR" dirty="0"/>
              <a:t>data</a:t>
            </a:r>
            <a:r>
              <a:rPr lang="ko-KR" altLang="en-US" dirty="0"/>
              <a:t>는 </a:t>
            </a:r>
            <a:r>
              <a:rPr lang="ko-KR" altLang="en-US" dirty="0" err="1"/>
              <a:t>결측값을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처리함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D7F841-C737-46F1-A844-8DDBF271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1446840"/>
            <a:ext cx="5391150" cy="72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464632-27F8-42E9-91D5-EEE025F56BD7}"/>
              </a:ext>
            </a:extLst>
          </p:cNvPr>
          <p:cNvSpPr txBox="1"/>
          <p:nvPr/>
        </p:nvSpPr>
        <p:spPr>
          <a:xfrm>
            <a:off x="266700" y="18097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Missing data pre-cleaning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9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D95279-E198-4A92-B213-6CBC82625890}"/>
              </a:ext>
            </a:extLst>
          </p:cNvPr>
          <p:cNvSpPr txBox="1"/>
          <p:nvPr/>
        </p:nvSpPr>
        <p:spPr>
          <a:xfrm>
            <a:off x="266700" y="18097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Missing data pre-cleaning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814E67-1F82-40F6-A5BA-DA197708B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08" y="1495117"/>
            <a:ext cx="10534650" cy="561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61150B-DE00-44E2-947D-C0DD760271DF}"/>
              </a:ext>
            </a:extLst>
          </p:cNvPr>
          <p:cNvSpPr txBox="1"/>
          <p:nvPr/>
        </p:nvSpPr>
        <p:spPr>
          <a:xfrm>
            <a:off x="581025" y="1125785"/>
            <a:ext cx="212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‘</a:t>
            </a:r>
            <a:r>
              <a:rPr lang="en-US" altLang="ko-KR" b="1" dirty="0" err="1"/>
              <a:t>assessmentyear</a:t>
            </a:r>
            <a:r>
              <a:rPr lang="en-US" altLang="ko-KR" b="1" dirty="0"/>
              <a:t>’ 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80BC3-9DA3-4148-8523-4D8986272925}"/>
              </a:ext>
            </a:extLst>
          </p:cNvPr>
          <p:cNvSpPr txBox="1"/>
          <p:nvPr/>
        </p:nvSpPr>
        <p:spPr>
          <a:xfrm>
            <a:off x="581025" y="2143124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결측값은</a:t>
            </a:r>
            <a:r>
              <a:rPr lang="ko-KR" altLang="en-US" dirty="0"/>
              <a:t> </a:t>
            </a:r>
            <a:r>
              <a:rPr lang="en-US" altLang="ko-KR" dirty="0"/>
              <a:t>2015</a:t>
            </a:r>
            <a:r>
              <a:rPr lang="ko-KR" altLang="en-US" dirty="0"/>
              <a:t>년도로 대체함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97E877-BF26-4289-909E-B3A70825975E}"/>
              </a:ext>
            </a:extLst>
          </p:cNvPr>
          <p:cNvSpPr/>
          <p:nvPr/>
        </p:nvSpPr>
        <p:spPr>
          <a:xfrm>
            <a:off x="581025" y="2663348"/>
            <a:ext cx="4319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altLang="ko-KR" sz="1600" b="1" dirty="0"/>
              <a:t>'</a:t>
            </a:r>
            <a:r>
              <a:rPr lang="en-US" altLang="ko-KR" sz="1600" b="1" dirty="0" err="1"/>
              <a:t>taxdelinquencyyear</a:t>
            </a:r>
            <a:r>
              <a:rPr lang="en-US" altLang="ko-KR" sz="1600" b="1" dirty="0"/>
              <a:t>’ : </a:t>
            </a:r>
            <a:r>
              <a:rPr lang="ko-KR" altLang="en-US" sz="1600" b="1" dirty="0"/>
              <a:t>미납재산세 납부시기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4DE1DA-FE35-43E7-92FC-7212453B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2979532"/>
            <a:ext cx="12077700" cy="77002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25A77B-AA2F-4D2D-9606-5D7D467FDC96}"/>
              </a:ext>
            </a:extLst>
          </p:cNvPr>
          <p:cNvSpPr/>
          <p:nvPr/>
        </p:nvSpPr>
        <p:spPr>
          <a:xfrm>
            <a:off x="6686550" y="2663348"/>
            <a:ext cx="2248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altLang="ko-KR" sz="1600" b="1" dirty="0"/>
              <a:t>'</a:t>
            </a:r>
            <a:r>
              <a:rPr lang="en-US" altLang="ko-KR" sz="1600" b="1" u="none" strike="noStrike" dirty="0" err="1">
                <a:effectLst/>
              </a:rPr>
              <a:t>yearbuilt</a:t>
            </a:r>
            <a:r>
              <a:rPr lang="en-US" altLang="ko-KR" sz="1600" b="1" dirty="0"/>
              <a:t>’ : </a:t>
            </a:r>
            <a:r>
              <a:rPr lang="ko-KR" altLang="en-US" sz="1600" b="1" dirty="0"/>
              <a:t>증축 년도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54019-06B0-4460-81FB-BDE54A2D2D90}"/>
              </a:ext>
            </a:extLst>
          </p:cNvPr>
          <p:cNvSpPr txBox="1"/>
          <p:nvPr/>
        </p:nvSpPr>
        <p:spPr>
          <a:xfrm>
            <a:off x="4249007" y="5007632"/>
            <a:ext cx="5016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증축년도보다</a:t>
            </a:r>
            <a:r>
              <a:rPr lang="ko-KR" altLang="en-US" dirty="0"/>
              <a:t> 재산세 납부가 먼저 일어날 수 없다고 생각했는데 데이터를 보면 대부분 </a:t>
            </a:r>
            <a:r>
              <a:rPr lang="ko-KR" altLang="en-US" dirty="0" err="1"/>
              <a:t>음수값이기</a:t>
            </a:r>
            <a:r>
              <a:rPr lang="ko-KR" altLang="en-US" dirty="0"/>
              <a:t> 때문에 재건축된 데이터가 꽤 있는 듯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D8AE5B6-3941-4ADF-995E-E54B25D7C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111" y="3784195"/>
            <a:ext cx="2666999" cy="28995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9426167-0BB2-4AE0-B535-F42E6FC1F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007" y="4344916"/>
            <a:ext cx="46863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819A681-BA64-41DB-A784-9D8ADA28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966787"/>
            <a:ext cx="11049000" cy="4924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D95279-E198-4A92-B213-6CBC82625890}"/>
              </a:ext>
            </a:extLst>
          </p:cNvPr>
          <p:cNvSpPr txBox="1"/>
          <p:nvPr/>
        </p:nvSpPr>
        <p:spPr>
          <a:xfrm>
            <a:off x="266700" y="18097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Missing data pre-cleaning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CF1E77-2F9E-47C1-91C0-5EE49E4DABC5}"/>
              </a:ext>
            </a:extLst>
          </p:cNvPr>
          <p:cNvSpPr txBox="1"/>
          <p:nvPr/>
        </p:nvSpPr>
        <p:spPr>
          <a:xfrm>
            <a:off x="571500" y="5891212"/>
            <a:ext cx="729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taxdelinquencyyear</a:t>
            </a:r>
            <a:r>
              <a:rPr lang="ko-KR" altLang="en-US" dirty="0"/>
              <a:t>는 가장 빈도수가 많은 년도로 </a:t>
            </a:r>
            <a:r>
              <a:rPr lang="ko-KR" altLang="en-US" dirty="0" err="1"/>
              <a:t>결측값을</a:t>
            </a:r>
            <a:r>
              <a:rPr lang="ko-KR" altLang="en-US" dirty="0"/>
              <a:t> 대체함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405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D95279-E198-4A92-B213-6CBC82625890}"/>
              </a:ext>
            </a:extLst>
          </p:cNvPr>
          <p:cNvSpPr txBox="1"/>
          <p:nvPr/>
        </p:nvSpPr>
        <p:spPr>
          <a:xfrm>
            <a:off x="266700" y="18097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Missing data pre-cleaning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CF1E77-2F9E-47C1-91C0-5EE49E4DABC5}"/>
              </a:ext>
            </a:extLst>
          </p:cNvPr>
          <p:cNvSpPr txBox="1"/>
          <p:nvPr/>
        </p:nvSpPr>
        <p:spPr>
          <a:xfrm>
            <a:off x="676275" y="985592"/>
            <a:ext cx="963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커널에서 </a:t>
            </a:r>
            <a:r>
              <a:rPr lang="en-US" altLang="ko-KR" dirty="0" err="1"/>
              <a:t>Yearbuilt</a:t>
            </a:r>
            <a:r>
              <a:rPr lang="ko-KR" altLang="en-US" dirty="0"/>
              <a:t>의 경우는 여러 개의 커널에서 변수 중요도가 높다고 주어졌기 때문에 </a:t>
            </a:r>
            <a:endParaRPr lang="en-US" altLang="ko-KR" dirty="0"/>
          </a:p>
          <a:p>
            <a:r>
              <a:rPr lang="en-US" altLang="ko-KR" dirty="0" err="1"/>
              <a:t>Yearbuilt</a:t>
            </a:r>
            <a:r>
              <a:rPr lang="ko-KR" altLang="en-US" dirty="0"/>
              <a:t>에 있는 </a:t>
            </a:r>
            <a:r>
              <a:rPr lang="en-US" altLang="ko-KR" dirty="0"/>
              <a:t>data 59928</a:t>
            </a:r>
            <a:r>
              <a:rPr lang="ko-KR" altLang="en-US" dirty="0"/>
              <a:t>개의 </a:t>
            </a:r>
            <a:r>
              <a:rPr lang="en-US" altLang="ko-KR" dirty="0"/>
              <a:t>missing data</a:t>
            </a:r>
            <a:r>
              <a:rPr lang="ko-KR" altLang="en-US" dirty="0"/>
              <a:t>는 유사한 정보를 가진 년도로 </a:t>
            </a:r>
            <a:r>
              <a:rPr lang="ko-KR" altLang="en-US" dirty="0" err="1"/>
              <a:t>결측값을</a:t>
            </a:r>
            <a:r>
              <a:rPr lang="ko-KR" altLang="en-US" dirty="0"/>
              <a:t> 대체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D5AD52-1D3F-45BA-AC94-731442799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2206385"/>
            <a:ext cx="6154956" cy="30895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D24580-BFCE-4004-9447-75AB0758B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313" y="1728654"/>
            <a:ext cx="2609850" cy="381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A32ACE-6BC2-4AC7-A4C7-ED96A9AA8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2206385"/>
            <a:ext cx="5700713" cy="31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0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B263D0-4273-43F7-A0D7-5AFB440DD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9" t="35278" r="16994" b="36698"/>
          <a:stretch/>
        </p:blipFill>
        <p:spPr>
          <a:xfrm>
            <a:off x="1553793" y="1043402"/>
            <a:ext cx="8279941" cy="747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8ADCF7-C7EC-496E-97B3-91DF0FA5B7AA}"/>
              </a:ext>
            </a:extLst>
          </p:cNvPr>
          <p:cNvSpPr txBox="1"/>
          <p:nvPr/>
        </p:nvSpPr>
        <p:spPr>
          <a:xfrm>
            <a:off x="266700" y="18097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Problem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5F5FC-5134-49D5-8C60-5B309ADB5C1D}"/>
              </a:ext>
            </a:extLst>
          </p:cNvPr>
          <p:cNvSpPr txBox="1"/>
          <p:nvPr/>
        </p:nvSpPr>
        <p:spPr>
          <a:xfrm>
            <a:off x="5848769" y="5671800"/>
            <a:ext cx="6145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예측하려는 값</a:t>
            </a:r>
            <a:r>
              <a:rPr lang="en-US" altLang="ko-KR" b="1" dirty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dirty="0"/>
              <a:t>Zestimate</a:t>
            </a:r>
            <a:r>
              <a:rPr lang="ko-KR" altLang="en-US" dirty="0"/>
              <a:t>와 실제 </a:t>
            </a:r>
            <a:r>
              <a:rPr lang="en-US" altLang="ko-KR" dirty="0" err="1"/>
              <a:t>SalePrice</a:t>
            </a:r>
            <a:r>
              <a:rPr lang="ko-KR" altLang="en-US" dirty="0"/>
              <a:t>의 </a:t>
            </a:r>
            <a:r>
              <a:rPr lang="en-US" altLang="ko-KR" dirty="0" err="1"/>
              <a:t>logerror</a:t>
            </a:r>
            <a:r>
              <a:rPr lang="ko-KR" altLang="en-US" dirty="0"/>
              <a:t>를 </a:t>
            </a:r>
            <a:r>
              <a:rPr lang="ko-KR" altLang="en-US" dirty="0" err="1"/>
              <a:t>추정값으로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7F87AA-5F75-4158-8F24-D18EB96B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49" y="1676399"/>
            <a:ext cx="7158038" cy="34980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9C7836-046B-4623-B10A-60D820F48385}"/>
              </a:ext>
            </a:extLst>
          </p:cNvPr>
          <p:cNvSpPr/>
          <p:nvPr/>
        </p:nvSpPr>
        <p:spPr>
          <a:xfrm>
            <a:off x="513086" y="56717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Zestimate</a:t>
            </a:r>
            <a:r>
              <a:rPr lang="ko-KR" altLang="en-US" b="1" dirty="0">
                <a:solidFill>
                  <a:srgbClr val="002060"/>
                </a:solidFill>
              </a:rPr>
              <a:t>란</a:t>
            </a:r>
            <a:r>
              <a:rPr lang="en-US" altLang="ko-KR" b="1" dirty="0">
                <a:solidFill>
                  <a:srgbClr val="002060"/>
                </a:solidFill>
              </a:rPr>
              <a:t>? </a:t>
            </a:r>
          </a:p>
          <a:p>
            <a:r>
              <a:rPr lang="en-US" altLang="ko-KR" dirty="0"/>
              <a:t>Zillow</a:t>
            </a:r>
            <a:r>
              <a:rPr lang="ko-KR" altLang="en-US" dirty="0"/>
              <a:t>에서 제공하는 부동산 가격 </a:t>
            </a:r>
            <a:r>
              <a:rPr lang="ko-KR" altLang="en-US" dirty="0" err="1"/>
              <a:t>추정값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1039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D95279-E198-4A92-B213-6CBC82625890}"/>
              </a:ext>
            </a:extLst>
          </p:cNvPr>
          <p:cNvSpPr txBox="1"/>
          <p:nvPr/>
        </p:nvSpPr>
        <p:spPr>
          <a:xfrm>
            <a:off x="266700" y="18097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Missing data pre-cleaning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CF1E77-2F9E-47C1-91C0-5EE49E4DABC5}"/>
              </a:ext>
            </a:extLst>
          </p:cNvPr>
          <p:cNvSpPr txBox="1"/>
          <p:nvPr/>
        </p:nvSpPr>
        <p:spPr>
          <a:xfrm>
            <a:off x="542925" y="1252292"/>
            <a:ext cx="1117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커널에서 </a:t>
            </a:r>
            <a:r>
              <a:rPr lang="en-US" altLang="ko-KR" dirty="0" err="1"/>
              <a:t>Yearbuilt</a:t>
            </a:r>
            <a:r>
              <a:rPr lang="ko-KR" altLang="en-US" dirty="0"/>
              <a:t>의 경우는 변수 중요도가 높다고 주어졌기 때문에 </a:t>
            </a:r>
            <a:endParaRPr lang="en-US" altLang="ko-KR" dirty="0"/>
          </a:p>
          <a:p>
            <a:r>
              <a:rPr lang="en-US" altLang="ko-KR" dirty="0" err="1"/>
              <a:t>Yearbuilt</a:t>
            </a:r>
            <a:r>
              <a:rPr lang="ko-KR" altLang="en-US" dirty="0"/>
              <a:t>에 있는 </a:t>
            </a:r>
            <a:r>
              <a:rPr lang="en-US" altLang="ko-KR" dirty="0"/>
              <a:t>data 59928</a:t>
            </a:r>
            <a:r>
              <a:rPr lang="ko-KR" altLang="en-US" dirty="0"/>
              <a:t>개의 </a:t>
            </a:r>
            <a:r>
              <a:rPr lang="en-US" altLang="ko-KR" dirty="0"/>
              <a:t>missing data</a:t>
            </a:r>
            <a:r>
              <a:rPr lang="ko-KR" altLang="en-US" dirty="0"/>
              <a:t>는 유사한 정보를 가진 년도로 </a:t>
            </a:r>
            <a:r>
              <a:rPr lang="ko-KR" altLang="en-US" dirty="0" err="1"/>
              <a:t>결측값을</a:t>
            </a:r>
            <a:r>
              <a:rPr lang="ko-KR" altLang="en-US" dirty="0"/>
              <a:t> 대체한 후 </a:t>
            </a:r>
            <a:r>
              <a:rPr lang="ko-KR" altLang="en-US" dirty="0" err="1"/>
              <a:t>표준화함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758DE9-2319-4094-9318-1ED65953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028825"/>
            <a:ext cx="3952875" cy="2266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E7F200-5717-4072-80F8-8B2CA03C52FF}"/>
              </a:ext>
            </a:extLst>
          </p:cNvPr>
          <p:cNvSpPr txBox="1"/>
          <p:nvPr/>
        </p:nvSpPr>
        <p:spPr>
          <a:xfrm>
            <a:off x="5076825" y="2028825"/>
            <a:ext cx="612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Correlation</a:t>
            </a:r>
            <a:r>
              <a:rPr lang="ko-KR" altLang="en-US" dirty="0"/>
              <a:t>이 높은 데이터 중 </a:t>
            </a:r>
            <a:r>
              <a:rPr lang="en-US" altLang="ko-KR" dirty="0"/>
              <a:t>category </a:t>
            </a:r>
            <a:r>
              <a:rPr lang="ko-KR" altLang="en-US" dirty="0"/>
              <a:t>변수인 </a:t>
            </a:r>
            <a:r>
              <a:rPr lang="en-US" altLang="ko-KR" dirty="0" err="1"/>
              <a:t>fips</a:t>
            </a:r>
            <a:r>
              <a:rPr lang="ko-KR" altLang="en-US" dirty="0"/>
              <a:t>와 </a:t>
            </a:r>
            <a:r>
              <a:rPr lang="en-US" altLang="ko-KR" dirty="0"/>
              <a:t>zip </a:t>
            </a:r>
            <a:r>
              <a:rPr lang="ko-KR" altLang="en-US" dirty="0"/>
              <a:t>데이터를 제외하고 선형 모델을 만들어 선형 보간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5D5F17-9181-41D3-974D-5192C113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013" y="2878717"/>
            <a:ext cx="6686550" cy="28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04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D95279-E198-4A92-B213-6CBC82625890}"/>
              </a:ext>
            </a:extLst>
          </p:cNvPr>
          <p:cNvSpPr txBox="1"/>
          <p:nvPr/>
        </p:nvSpPr>
        <p:spPr>
          <a:xfrm>
            <a:off x="266700" y="18097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Missing data pre-cleaning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CF1E77-2F9E-47C1-91C0-5EE49E4DABC5}"/>
              </a:ext>
            </a:extLst>
          </p:cNvPr>
          <p:cNvSpPr txBox="1"/>
          <p:nvPr/>
        </p:nvSpPr>
        <p:spPr>
          <a:xfrm>
            <a:off x="542924" y="1252292"/>
            <a:ext cx="10829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Feature importance</a:t>
            </a:r>
            <a:r>
              <a:rPr lang="ko-KR" altLang="en-US" dirty="0"/>
              <a:t>가 높았던 변수 중 </a:t>
            </a:r>
            <a:r>
              <a:rPr lang="en-US" altLang="ko-KR" dirty="0"/>
              <a:t>'</a:t>
            </a:r>
            <a:r>
              <a:rPr lang="en-US" altLang="ko-KR" dirty="0" err="1"/>
              <a:t>structuretaxvaluedollarcnt</a:t>
            </a:r>
            <a:r>
              <a:rPr lang="en-US" altLang="ko-KR" dirty="0"/>
              <a:t>’ </a:t>
            </a:r>
            <a:r>
              <a:rPr lang="ko-KR" altLang="en-US" dirty="0"/>
              <a:t>공시지가와 유사한 개념으로 가격이기 때문에 실제의 부동산 가격과 상관관계 높을 가능성이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결측값</a:t>
            </a:r>
            <a:r>
              <a:rPr lang="ko-KR" altLang="en-US" dirty="0"/>
              <a:t> 수도 마찬가지로 적은 편이기 때문에 마찬가지로 선형 보간 처리 하려 했으나 </a:t>
            </a:r>
            <a:r>
              <a:rPr lang="en-US" altLang="ko-KR" dirty="0"/>
              <a:t>correlation </a:t>
            </a:r>
            <a:r>
              <a:rPr lang="ko-KR" altLang="en-US" dirty="0"/>
              <a:t>높은 </a:t>
            </a:r>
            <a:r>
              <a:rPr lang="en-US" altLang="ko-KR" dirty="0"/>
              <a:t>feature</a:t>
            </a:r>
            <a:r>
              <a:rPr lang="ko-KR" altLang="en-US" dirty="0"/>
              <a:t>들은  </a:t>
            </a:r>
            <a:r>
              <a:rPr lang="ko-KR" altLang="en-US" dirty="0" err="1"/>
              <a:t>결측값이</a:t>
            </a:r>
            <a:r>
              <a:rPr lang="ko-KR" altLang="en-US" dirty="0"/>
              <a:t> 두개 겹침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C290C9-A4D0-49BF-B323-4336FF840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855" y="2329813"/>
            <a:ext cx="4410075" cy="390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1B16E2-DD4D-4919-9E5D-EE5BD89F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980" y="3210365"/>
            <a:ext cx="4979195" cy="2292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91D57B-E0D6-4BF0-A768-4BA5BC095712}"/>
              </a:ext>
            </a:extLst>
          </p:cNvPr>
          <p:cNvSpPr txBox="1"/>
          <p:nvPr/>
        </p:nvSpPr>
        <p:spPr>
          <a:xfrm>
            <a:off x="685800" y="5352949"/>
            <a:ext cx="6572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그래서 </a:t>
            </a:r>
            <a:r>
              <a:rPr lang="en-US" altLang="ko-KR" dirty="0"/>
              <a:t>constant </a:t>
            </a:r>
            <a:r>
              <a:rPr lang="ko-KR" altLang="en-US" dirty="0"/>
              <a:t>값이 들어가기 때문에 데이터 보정의 의미가 없어 </a:t>
            </a:r>
            <a:r>
              <a:rPr lang="en-US" altLang="ko-KR" dirty="0"/>
              <a:t>tax </a:t>
            </a:r>
            <a:r>
              <a:rPr lang="ko-KR" altLang="en-US" dirty="0"/>
              <a:t>관련되지 않은 변수들을 이용하여 만들려고 했으나 다른 데이터도 </a:t>
            </a:r>
            <a:r>
              <a:rPr lang="ko-KR" altLang="en-US" dirty="0" err="1"/>
              <a:t>결측치가</a:t>
            </a:r>
            <a:r>
              <a:rPr lang="ko-KR" altLang="en-US" dirty="0"/>
              <a:t> 거의 동일한 행에 들어있어서 </a:t>
            </a:r>
            <a:r>
              <a:rPr lang="en-US" altLang="ko-KR" dirty="0"/>
              <a:t>constant</a:t>
            </a:r>
            <a:r>
              <a:rPr lang="ko-KR" altLang="en-US" dirty="0"/>
              <a:t>로 대체되게 되는 경향이 강함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DE82BC-2EA3-4568-B6CD-4DA43753C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187" b="14076"/>
          <a:stretch/>
        </p:blipFill>
        <p:spPr>
          <a:xfrm>
            <a:off x="266700" y="2525075"/>
            <a:ext cx="2837260" cy="14357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692C08-0197-4EAF-B7B5-AAA527020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175" y="2816052"/>
            <a:ext cx="3987478" cy="345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8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D95279-E198-4A92-B213-6CBC82625890}"/>
              </a:ext>
            </a:extLst>
          </p:cNvPr>
          <p:cNvSpPr txBox="1"/>
          <p:nvPr/>
        </p:nvSpPr>
        <p:spPr>
          <a:xfrm>
            <a:off x="266700" y="18097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Missing data pre-cleaning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CF1E77-2F9E-47C1-91C0-5EE49E4DABC5}"/>
              </a:ext>
            </a:extLst>
          </p:cNvPr>
          <p:cNvSpPr txBox="1"/>
          <p:nvPr/>
        </p:nvSpPr>
        <p:spPr>
          <a:xfrm>
            <a:off x="542923" y="1488119"/>
            <a:ext cx="10829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그러나 이렇게 값을 보정하면</a:t>
            </a:r>
            <a:r>
              <a:rPr lang="en-US" altLang="ko-KR" dirty="0"/>
              <a:t>…… 0</a:t>
            </a:r>
            <a:r>
              <a:rPr lang="ko-KR" altLang="en-US" dirty="0"/>
              <a:t>이나 다름 없는 </a:t>
            </a:r>
            <a:r>
              <a:rPr lang="en-US" altLang="ko-KR" dirty="0"/>
              <a:t>constant</a:t>
            </a:r>
            <a:r>
              <a:rPr lang="ko-KR" altLang="en-US" dirty="0"/>
              <a:t>들로 대체됨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그래서 </a:t>
            </a:r>
            <a:r>
              <a:rPr lang="en-US" altLang="ko-KR" dirty="0"/>
              <a:t>log</a:t>
            </a:r>
            <a:r>
              <a:rPr lang="ko-KR" altLang="en-US" dirty="0"/>
              <a:t>를 예측하는 모형을 만들었더니 원래의 범위와 유사한 모형이 나옴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 값으로 </a:t>
            </a:r>
            <a:r>
              <a:rPr lang="ko-KR" altLang="en-US" dirty="0" err="1"/>
              <a:t>보간함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1D57B-E0D6-4BF0-A768-4BA5BC095712}"/>
              </a:ext>
            </a:extLst>
          </p:cNvPr>
          <p:cNvSpPr txBox="1"/>
          <p:nvPr/>
        </p:nvSpPr>
        <p:spPr>
          <a:xfrm>
            <a:off x="685800" y="5352949"/>
            <a:ext cx="10829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비용과 관련된 </a:t>
            </a:r>
            <a:r>
              <a:rPr lang="en-US" altLang="ko-KR" dirty="0"/>
              <a:t>Zestimate </a:t>
            </a:r>
            <a:r>
              <a:rPr lang="ko-KR" altLang="en-US" dirty="0"/>
              <a:t>값이 </a:t>
            </a:r>
            <a:r>
              <a:rPr lang="en-US" altLang="ko-KR" dirty="0"/>
              <a:t>log</a:t>
            </a:r>
            <a:r>
              <a:rPr lang="ko-KR" altLang="en-US" dirty="0"/>
              <a:t>가 취해졌기 때문에 </a:t>
            </a:r>
            <a:r>
              <a:rPr lang="en-US" altLang="ko-KR" dirty="0"/>
              <a:t>log</a:t>
            </a:r>
            <a:r>
              <a:rPr lang="ko-KR" altLang="en-US" dirty="0"/>
              <a:t>를 취한 후 표준화한 데이터와 </a:t>
            </a:r>
            <a:r>
              <a:rPr lang="en-US" altLang="ko-KR" dirty="0"/>
              <a:t>log</a:t>
            </a:r>
            <a:r>
              <a:rPr lang="ko-KR" altLang="en-US" dirty="0"/>
              <a:t>를 취하지 않은 후 표준화한 데이터 두개를 사용할 예정임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Taxamount</a:t>
            </a:r>
            <a:r>
              <a:rPr lang="ko-KR" altLang="en-US" dirty="0"/>
              <a:t>랑 유사한 </a:t>
            </a:r>
            <a:r>
              <a:rPr lang="en-US" altLang="ko-KR" dirty="0"/>
              <a:t>feature </a:t>
            </a:r>
            <a:r>
              <a:rPr lang="ko-KR" altLang="en-US" dirty="0"/>
              <a:t>들도 동일한 방법 처리함</a:t>
            </a:r>
            <a:r>
              <a:rPr lang="en-US" altLang="ko-KR" dirty="0"/>
              <a:t>(</a:t>
            </a:r>
            <a:r>
              <a:rPr lang="ko-KR" altLang="en-US" dirty="0"/>
              <a:t>중요도 높은 변수여서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70519C-CDBA-4323-8537-DD0109DE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932441"/>
            <a:ext cx="6496050" cy="400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9484D9-6172-41C3-A53C-558818CCC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371624"/>
            <a:ext cx="5962650" cy="2981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ABE5F9-3D50-4DD7-B924-DAB2FBAA0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886" y="2567077"/>
            <a:ext cx="5581650" cy="5810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7D0F49-65A7-4FD1-A2EB-1CC46A4D9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3682880"/>
            <a:ext cx="56007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08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A737FA-DE7D-4A5D-9CF8-934E4E749F79}"/>
              </a:ext>
            </a:extLst>
          </p:cNvPr>
          <p:cNvSpPr txBox="1"/>
          <p:nvPr/>
        </p:nvSpPr>
        <p:spPr>
          <a:xfrm>
            <a:off x="266700" y="18097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Missing data pre-cleaning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FA2AF3-5477-45F7-8EB4-16A17D7F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327830"/>
            <a:ext cx="7625376" cy="42553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857B5B1-E328-4640-B7DF-21D109D06EFA}"/>
              </a:ext>
            </a:extLst>
          </p:cNvPr>
          <p:cNvSpPr/>
          <p:nvPr/>
        </p:nvSpPr>
        <p:spPr>
          <a:xfrm>
            <a:off x="8168301" y="1508804"/>
            <a:ext cx="36766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https://www.kaggle.com/nikunjm88/creating-additional-features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을 참고하여 새로운 </a:t>
            </a:r>
            <a:r>
              <a:rPr lang="en-US" altLang="ko-KR" dirty="0"/>
              <a:t>feature</a:t>
            </a:r>
            <a:r>
              <a:rPr lang="ko-KR" altLang="en-US" dirty="0"/>
              <a:t>를 추가함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Additional feature </a:t>
            </a:r>
            <a:r>
              <a:rPr lang="ko-KR" altLang="en-US" dirty="0"/>
              <a:t>중 </a:t>
            </a:r>
            <a:r>
              <a:rPr lang="en-US" altLang="ko-KR" dirty="0"/>
              <a:t>top 20</a:t>
            </a:r>
            <a:r>
              <a:rPr lang="ko-KR" altLang="en-US" dirty="0"/>
              <a:t>에 들어가는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가지 추가함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 </a:t>
            </a:r>
            <a:r>
              <a:rPr lang="en-US" altLang="ko-KR" dirty="0"/>
              <a:t>train</a:t>
            </a:r>
            <a:r>
              <a:rPr lang="ko-KR" altLang="en-US" dirty="0"/>
              <a:t>의 </a:t>
            </a:r>
            <a:r>
              <a:rPr lang="en-US" altLang="ko-KR" dirty="0" err="1"/>
              <a:t>logerror</a:t>
            </a:r>
            <a:r>
              <a:rPr lang="ko-KR" altLang="en-US" dirty="0"/>
              <a:t>에 대한 </a:t>
            </a:r>
            <a:r>
              <a:rPr lang="en-US" altLang="ko-KR" dirty="0"/>
              <a:t>county</a:t>
            </a:r>
            <a:r>
              <a:rPr lang="ko-KR" altLang="en-US" dirty="0"/>
              <a:t> 별 시계열 분석 </a:t>
            </a:r>
            <a:r>
              <a:rPr lang="en-US" altLang="ko-KR" dirty="0"/>
              <a:t>feature</a:t>
            </a:r>
            <a:r>
              <a:rPr lang="ko-KR" altLang="en-US" dirty="0"/>
              <a:t>를 추가하여 </a:t>
            </a:r>
            <a:r>
              <a:rPr lang="en-US" altLang="ko-KR" dirty="0"/>
              <a:t>training</a:t>
            </a:r>
          </a:p>
          <a:p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78943EE-EA2D-478E-9FBD-2DCCED20BF25}"/>
              </a:ext>
            </a:extLst>
          </p:cNvPr>
          <p:cNvCxnSpPr/>
          <p:nvPr/>
        </p:nvCxnSpPr>
        <p:spPr>
          <a:xfrm>
            <a:off x="1533525" y="2771775"/>
            <a:ext cx="86677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46517E2-A43B-4F65-BE99-8484E8AF0FD4}"/>
              </a:ext>
            </a:extLst>
          </p:cNvPr>
          <p:cNvCxnSpPr/>
          <p:nvPr/>
        </p:nvCxnSpPr>
        <p:spPr>
          <a:xfrm>
            <a:off x="1533525" y="2914650"/>
            <a:ext cx="86677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A3116A-F402-48B9-87DD-BA4B51500A3B}"/>
              </a:ext>
            </a:extLst>
          </p:cNvPr>
          <p:cNvCxnSpPr/>
          <p:nvPr/>
        </p:nvCxnSpPr>
        <p:spPr>
          <a:xfrm>
            <a:off x="1457325" y="3743325"/>
            <a:ext cx="86677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FD2190D-09CE-4D21-92DE-51A26D1B8E6D}"/>
              </a:ext>
            </a:extLst>
          </p:cNvPr>
          <p:cNvCxnSpPr/>
          <p:nvPr/>
        </p:nvCxnSpPr>
        <p:spPr>
          <a:xfrm>
            <a:off x="1457325" y="4048125"/>
            <a:ext cx="86677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9E541D-1FA2-4167-ABD3-E5BE5FC7F2EF}"/>
              </a:ext>
            </a:extLst>
          </p:cNvPr>
          <p:cNvCxnSpPr/>
          <p:nvPr/>
        </p:nvCxnSpPr>
        <p:spPr>
          <a:xfrm>
            <a:off x="1457325" y="4905375"/>
            <a:ext cx="86677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94E9739-F688-43B1-89A2-DE88D68D7761}"/>
              </a:ext>
            </a:extLst>
          </p:cNvPr>
          <p:cNvCxnSpPr/>
          <p:nvPr/>
        </p:nvCxnSpPr>
        <p:spPr>
          <a:xfrm>
            <a:off x="1457325" y="5048250"/>
            <a:ext cx="86677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44F0DF-2218-46AF-9178-382F80784D63}"/>
              </a:ext>
            </a:extLst>
          </p:cNvPr>
          <p:cNvCxnSpPr/>
          <p:nvPr/>
        </p:nvCxnSpPr>
        <p:spPr>
          <a:xfrm>
            <a:off x="1457324" y="5381625"/>
            <a:ext cx="86677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562AF38-53BE-4A8B-B956-689B0A99DD55}"/>
              </a:ext>
            </a:extLst>
          </p:cNvPr>
          <p:cNvCxnSpPr/>
          <p:nvPr/>
        </p:nvCxnSpPr>
        <p:spPr>
          <a:xfrm>
            <a:off x="1457324" y="5583131"/>
            <a:ext cx="86677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CCD1C3-5E5B-4615-80C5-DE8B461841CD}"/>
              </a:ext>
            </a:extLst>
          </p:cNvPr>
          <p:cNvSpPr txBox="1"/>
          <p:nvPr/>
        </p:nvSpPr>
        <p:spPr>
          <a:xfrm>
            <a:off x="674956" y="5837434"/>
            <a:ext cx="105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향 후 계획 </a:t>
            </a:r>
            <a:r>
              <a:rPr lang="en-US" altLang="ko-KR" dirty="0"/>
              <a:t>: </a:t>
            </a:r>
            <a:r>
              <a:rPr lang="ko-KR" altLang="en-US" dirty="0"/>
              <a:t>전처리한 데이터를 기반으로 </a:t>
            </a:r>
            <a:r>
              <a:rPr lang="en-US" altLang="ko-KR" dirty="0"/>
              <a:t>10/2</a:t>
            </a:r>
            <a:r>
              <a:rPr lang="ko-KR" altLang="en-US" dirty="0"/>
              <a:t>일까지 </a:t>
            </a:r>
            <a:r>
              <a:rPr lang="en-US" altLang="ko-KR" dirty="0"/>
              <a:t>hyper parameter tuning </a:t>
            </a:r>
            <a:r>
              <a:rPr lang="ko-KR" altLang="en-US" dirty="0"/>
              <a:t>하여 </a:t>
            </a:r>
            <a:r>
              <a:rPr lang="en-US" altLang="ko-KR" dirty="0"/>
              <a:t>model develop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758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4B929-D691-489F-ACEC-CA7DCDE3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XGBoost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EFB01-93B9-498E-869D-30C45D015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68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C0A1C5-2B3F-4030-B705-B4D9D2F21E9B}"/>
              </a:ext>
            </a:extLst>
          </p:cNvPr>
          <p:cNvSpPr/>
          <p:nvPr/>
        </p:nvSpPr>
        <p:spPr>
          <a:xfrm>
            <a:off x="473087" y="904077"/>
            <a:ext cx="11571411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Booster Parameters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eta: learning rate</a:t>
            </a: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max_depth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: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각 트리의 깊이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max_leaf_nodes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: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터미널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leaf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의 최대수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max_depth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를 대체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min_child_weight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:  minimum sum of weights of all observations required in a child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gamma: specifies the minimum loss reduction required to make a split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subsample: the fraction of observations to be randomly samples for each tree</a:t>
            </a: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colsample_bytree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: the fraction of columns to be randomly samples for each tree</a:t>
            </a: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colsample_bylevel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: the subsample ratio of columns for each split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lambda: L2 regularization term on weights</a:t>
            </a:r>
          </a:p>
          <a:p>
            <a:pPr marL="457200" indent="-457200">
              <a:buFontTx/>
              <a:buAutoNum type="arabicPeriod"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alpha: L1 regularization term on weights</a:t>
            </a:r>
          </a:p>
          <a:p>
            <a:pPr marL="457200" indent="-457200">
              <a:buAutoNum type="arabicPeriod"/>
            </a:pPr>
            <a:r>
              <a:rPr lang="en-US" altLang="ko-KR" sz="20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max_delta_step</a:t>
            </a:r>
            <a:r>
              <a:rPr lang="en-US" altLang="ko-KR" sz="20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: set when class is extremely imbalanced</a:t>
            </a:r>
          </a:p>
          <a:p>
            <a:pPr marL="457200" indent="-457200">
              <a:buFontTx/>
              <a:buAutoNum type="arabicPeriod"/>
            </a:pPr>
            <a:r>
              <a:rPr lang="en-US" altLang="ko-KR" sz="20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scale_pos_weight</a:t>
            </a:r>
            <a:r>
              <a:rPr lang="en-US" altLang="ko-KR" sz="20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: set when class is extremely imbalanced</a:t>
            </a:r>
          </a:p>
          <a:p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Learning Task Parameters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objective:  loss function to be minimized</a:t>
            </a: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eval_metric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: to be used for validation data [ default according to objective ]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seed:  random number seed</a:t>
            </a:r>
          </a:p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8326" y="180703"/>
            <a:ext cx="4134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err="1">
                <a:solidFill>
                  <a:srgbClr val="3FB8E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XGBoost</a:t>
            </a:r>
            <a:r>
              <a:rPr lang="en-US" altLang="ko-KR" sz="3200" b="1" dirty="0">
                <a:solidFill>
                  <a:srgbClr val="3FB8E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Parameters</a:t>
            </a:r>
            <a:endParaRPr lang="ko-KR" altLang="en-US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84DE5C-E4ED-4D27-8A15-68FD05A297CA}"/>
              </a:ext>
            </a:extLst>
          </p:cNvPr>
          <p:cNvSpPr/>
          <p:nvPr/>
        </p:nvSpPr>
        <p:spPr>
          <a:xfrm>
            <a:off x="0" y="6596390"/>
            <a:ext cx="1204449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latin typeface="+mn-ea"/>
                <a:hlinkClick r:id="rId2"/>
              </a:rPr>
              <a:t>https://www.analyticsvidhya.com/blog/2016/03/complete-guide-parameter-tuning-xgboost-with-codes-python/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0545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C0A1C5-2B3F-4030-B705-B4D9D2F21E9B}"/>
              </a:ext>
            </a:extLst>
          </p:cNvPr>
          <p:cNvSpPr/>
          <p:nvPr/>
        </p:nvSpPr>
        <p:spPr>
          <a:xfrm>
            <a:off x="473087" y="1185423"/>
            <a:ext cx="11571411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>
                <a:latin typeface="Calibri" panose="020F0502020204030204" pitchFamily="34" charset="0"/>
              </a:rPr>
              <a:t>Choose a relatively high learning rate and determine the optimum number of trees for this learning rate</a:t>
            </a:r>
          </a:p>
          <a:p>
            <a:pPr marL="457200" indent="-457200"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b="1" dirty="0"/>
              <a:t>Tune tree-specific parameters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 </a:t>
            </a: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buFontTx/>
              <a:buAutoNum type="arabicPeriod"/>
            </a:pPr>
            <a:endParaRPr lang="en-US" altLang="ko-KR" b="1" dirty="0"/>
          </a:p>
          <a:p>
            <a:pPr marL="457200" indent="-457200">
              <a:buFontTx/>
              <a:buAutoNum type="arabicPeriod"/>
            </a:pPr>
            <a:r>
              <a:rPr lang="en-US" altLang="ko-KR" b="1" dirty="0"/>
              <a:t>Tuning Regularization Parameters</a:t>
            </a:r>
          </a:p>
          <a:p>
            <a:pPr marL="457200" indent="-457200">
              <a:buFontTx/>
              <a:buAutoNum type="arabicPeriod"/>
            </a:pPr>
            <a:endParaRPr lang="en-US" altLang="ko-KR" b="1" dirty="0"/>
          </a:p>
          <a:p>
            <a:pPr marL="457200" indent="-457200">
              <a:buFontTx/>
              <a:buAutoNum type="arabicPeriod"/>
            </a:pPr>
            <a:endParaRPr lang="en-US" altLang="ko-KR" b="1" dirty="0"/>
          </a:p>
          <a:p>
            <a:pPr marL="457200" indent="-457200">
              <a:buFontTx/>
              <a:buAutoNum type="arabicPeriod"/>
            </a:pPr>
            <a:r>
              <a:rPr lang="en-US" altLang="ko-KR" b="1" dirty="0"/>
              <a:t>Lower the learning rate and training using optimal </a:t>
            </a:r>
            <a:r>
              <a:rPr lang="en-US" altLang="ko-KR" b="1" dirty="0" err="1"/>
              <a:t>hyperparameter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8326" y="180703"/>
            <a:ext cx="7887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3FB8E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General Approach for Parameter Tuning</a:t>
            </a:r>
            <a:endParaRPr lang="ko-KR" altLang="en-US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84DE5C-E4ED-4D27-8A15-68FD05A297CA}"/>
              </a:ext>
            </a:extLst>
          </p:cNvPr>
          <p:cNvSpPr/>
          <p:nvPr/>
        </p:nvSpPr>
        <p:spPr>
          <a:xfrm>
            <a:off x="0" y="6596390"/>
            <a:ext cx="1204449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latin typeface="+mn-ea"/>
                <a:hlinkClick r:id="rId2"/>
              </a:rPr>
              <a:t>https://www.analyticsvidhya.com/blog/2016/03/complete-guide-parameter-tuning-xgboost-with-codes-python/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55430" y="2330902"/>
            <a:ext cx="110890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Tune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max_depth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and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min_child_weight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Tune gamma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Tune subsample and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colsample_bytree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49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8326" y="180703"/>
            <a:ext cx="7133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3FB8E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Rule of thumb for Parameter Tuning</a:t>
            </a:r>
            <a:endParaRPr lang="ko-KR" altLang="en-US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7547" y="1319221"/>
            <a:ext cx="6524453" cy="38858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84DE5C-E4ED-4D27-8A15-68FD05A297CA}"/>
              </a:ext>
            </a:extLst>
          </p:cNvPr>
          <p:cNvSpPr/>
          <p:nvPr/>
        </p:nvSpPr>
        <p:spPr>
          <a:xfrm>
            <a:off x="0" y="6596390"/>
            <a:ext cx="1204449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latin typeface="+mn-ea"/>
                <a:hlinkClick r:id="rId3"/>
              </a:rPr>
              <a:t>https://machinelearningmastery.com/configure-gradient-boosting-algorithm/</a:t>
            </a:r>
            <a:endParaRPr lang="ko-KR" altLang="en-US" sz="11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26" y="1504967"/>
            <a:ext cx="5601998" cy="377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89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C0A1C5-2B3F-4030-B705-B4D9D2F21E9B}"/>
              </a:ext>
            </a:extLst>
          </p:cNvPr>
          <p:cNvSpPr/>
          <p:nvPr/>
        </p:nvSpPr>
        <p:spPr>
          <a:xfrm>
            <a:off x="473087" y="1123879"/>
            <a:ext cx="1157141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trike="sngStrike" dirty="0">
                <a:solidFill>
                  <a:srgbClr val="FF0000"/>
                </a:solidFill>
                <a:latin typeface="Calibri" panose="020F0502020204030204" pitchFamily="34" charset="0"/>
              </a:rPr>
              <a:t>1. Choose a relatively high learning rate and determine the optimum number of trees for this learning rate</a:t>
            </a:r>
          </a:p>
          <a:p>
            <a:r>
              <a:rPr lang="en-US" altLang="ko-KR" sz="2000" b="1" dirty="0">
                <a:latin typeface="Calibri" panose="020F0502020204030204" pitchFamily="34" charset="0"/>
              </a:rPr>
              <a:t>       </a:t>
            </a:r>
            <a:endParaRPr lang="en-US" altLang="ko-KR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altLang="ko-KR" sz="2000" b="1" dirty="0">
              <a:latin typeface="Calibri" panose="020F0502020204030204" pitchFamily="34" charset="0"/>
            </a:endParaRPr>
          </a:p>
          <a:p>
            <a:r>
              <a:rPr lang="en-US" altLang="ko-KR" sz="2000" b="1" dirty="0">
                <a:latin typeface="Calibri" panose="020F0502020204030204" pitchFamily="34" charset="0"/>
              </a:rPr>
              <a:t>2. Tune tree-specific parameters  (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</a:rPr>
              <a:t>learning rate: 0.1, number of trees: 100 </a:t>
            </a:r>
            <a:r>
              <a:rPr lang="ko-KR" alt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으로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고정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</a:p>
          <a:p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FontTx/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r>
              <a:rPr lang="en-US" altLang="ko-KR" sz="2000" b="1" dirty="0">
                <a:latin typeface="Calibri" panose="020F0502020204030204" pitchFamily="34" charset="0"/>
              </a:rPr>
              <a:t>3. Tuning Regularization Parameters 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</a:rPr>
              <a:t>-&gt; alpha, lambda (0, 0.01, 0.1, 0.5, 1)</a:t>
            </a:r>
          </a:p>
          <a:p>
            <a:pPr marL="457200" indent="-457200">
              <a:buFontTx/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FontTx/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r>
              <a:rPr lang="en-US" altLang="ko-KR" sz="2000" b="1" dirty="0">
                <a:latin typeface="Calibri" panose="020F0502020204030204" pitchFamily="34" charset="0"/>
              </a:rPr>
              <a:t>4. Lower the learning rate and training using optimal </a:t>
            </a:r>
            <a:r>
              <a:rPr lang="en-US" altLang="ko-KR" sz="2000" b="1" dirty="0" err="1">
                <a:latin typeface="Calibri" panose="020F0502020204030204" pitchFamily="34" charset="0"/>
              </a:rPr>
              <a:t>hyperparameter</a:t>
            </a:r>
            <a:endParaRPr lang="en-US" altLang="ko-KR" sz="2000" b="1" dirty="0">
              <a:latin typeface="Calibri" panose="020F0502020204030204" pitchFamily="34" charset="0"/>
            </a:endParaRPr>
          </a:p>
          <a:p>
            <a:r>
              <a:rPr lang="en-US" altLang="ko-KR" sz="2000" b="1" dirty="0">
                <a:latin typeface="Calibri" panose="020F0502020204030204" pitchFamily="34" charset="0"/>
              </a:rPr>
              <a:t>    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</a:rPr>
              <a:t> -&gt; learning rate decay and early stopping</a:t>
            </a:r>
          </a:p>
          <a:p>
            <a:pPr marL="457200" indent="-457200">
              <a:buFontTx/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8326" y="180703"/>
            <a:ext cx="6711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3FB8E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Our method for Parameter Tuning</a:t>
            </a:r>
            <a:endParaRPr lang="ko-KR" altLang="en-US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88376" y="2431929"/>
            <a:ext cx="110890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Tune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max_depth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altLang="ko-KR" strike="sngStrike" dirty="0">
                <a:solidFill>
                  <a:srgbClr val="FF0000"/>
                </a:solidFill>
                <a:latin typeface="Calibri" panose="020F0502020204030204" pitchFamily="34" charset="0"/>
              </a:rPr>
              <a:t>and </a:t>
            </a:r>
            <a:r>
              <a:rPr lang="en-US" altLang="ko-KR" strike="sngStrike" dirty="0" err="1">
                <a:solidFill>
                  <a:srgbClr val="FF0000"/>
                </a:solidFill>
                <a:latin typeface="Calibri" panose="020F0502020204030204" pitchFamily="34" charset="0"/>
              </a:rPr>
              <a:t>min_child_weight</a:t>
            </a:r>
            <a:r>
              <a:rPr lang="en-US" altLang="ko-KR" strike="sngStrike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trike="sngStrike" dirty="0">
                <a:solidFill>
                  <a:srgbClr val="FF0000"/>
                </a:solidFill>
                <a:latin typeface="Calibri" panose="020F0502020204030204" pitchFamily="34" charset="0"/>
              </a:rPr>
              <a:t>Tune gamma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Tune subsample and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colsample_bytree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오른쪽 중괄호 3"/>
          <p:cNvSpPr/>
          <p:nvPr/>
        </p:nvSpPr>
        <p:spPr>
          <a:xfrm>
            <a:off x="5002823" y="2558562"/>
            <a:ext cx="123092" cy="69459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66592" y="2716823"/>
            <a:ext cx="661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max_depth</a:t>
            </a:r>
            <a:r>
              <a:rPr lang="en-US" altLang="ko-KR" dirty="0">
                <a:solidFill>
                  <a:srgbClr val="FF0000"/>
                </a:solidFill>
              </a:rPr>
              <a:t>, subsample, </a:t>
            </a:r>
            <a:r>
              <a:rPr lang="en-US" altLang="ko-KR" dirty="0" err="1">
                <a:solidFill>
                  <a:srgbClr val="FF0000"/>
                </a:solidFill>
              </a:rPr>
              <a:t>colsample_bytree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한 번에 탐색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(4~10)       (0.3~0.8)     (0.3~0.8, </a:t>
            </a:r>
            <a:r>
              <a:rPr lang="en-US" altLang="ko-KR" dirty="0" err="1">
                <a:solidFill>
                  <a:srgbClr val="FF0000"/>
                </a:solidFill>
              </a:rPr>
              <a:t>sqrt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971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C0A1C5-2B3F-4030-B705-B4D9D2F21E9B}"/>
              </a:ext>
            </a:extLst>
          </p:cNvPr>
          <p:cNvSpPr/>
          <p:nvPr/>
        </p:nvSpPr>
        <p:spPr>
          <a:xfrm>
            <a:off x="473087" y="1123879"/>
            <a:ext cx="1157141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 err="1">
                <a:latin typeface="Calibri" panose="020F0502020204030204" pitchFamily="34" charset="0"/>
              </a:rPr>
              <a:t>CatBoost</a:t>
            </a:r>
            <a:r>
              <a:rPr lang="en-US" altLang="ko-KR" sz="2000" b="1" dirty="0">
                <a:latin typeface="Calibri" panose="020F0502020204030204" pitchFamily="34" charset="0"/>
              </a:rPr>
              <a:t> (</a:t>
            </a:r>
            <a:r>
              <a:rPr lang="en-US" altLang="ko-KR" sz="2000" b="1" dirty="0">
                <a:latin typeface="Calibri" panose="020F0502020204030204" pitchFamily="34" charset="0"/>
                <a:hlinkClick r:id="rId2"/>
              </a:rPr>
              <a:t>https://github.com/catboost/catboost</a:t>
            </a:r>
            <a:r>
              <a:rPr lang="en-US" altLang="ko-KR" sz="2000" b="1" dirty="0">
                <a:latin typeface="Calibri" panose="020F0502020204030204" pitchFamily="34" charset="0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b="1" dirty="0">
                <a:latin typeface="Calibri" panose="020F0502020204030204" pitchFamily="34" charset="0"/>
              </a:rPr>
              <a:t>Self-Normalizing Neural Networks (</a:t>
            </a:r>
            <a:r>
              <a:rPr lang="en-US" altLang="ko-KR" sz="2000" b="1" u="sng" dirty="0">
                <a:solidFill>
                  <a:srgbClr val="0070C0"/>
                </a:solidFill>
                <a:latin typeface="Calibri" panose="020F0502020204030204" pitchFamily="34" charset="0"/>
                <a:hlinkClick r:id="rId3"/>
              </a:rPr>
              <a:t>https://arxiv.org/abs/1706.02515</a:t>
            </a:r>
            <a:r>
              <a:rPr lang="en-US" altLang="ko-KR" sz="2000" b="1" dirty="0">
                <a:latin typeface="Calibri" panose="020F0502020204030204" pitchFamily="34" charset="0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pPr lvl="0"/>
            <a:r>
              <a:rPr lang="en-US" altLang="ko-KR" sz="2000" b="1" dirty="0">
                <a:latin typeface="Calibri" panose="020F0502020204030204" pitchFamily="34" charset="0"/>
              </a:rPr>
              <a:t>       </a:t>
            </a:r>
            <a:r>
              <a:rPr lang="en-US" altLang="ko-KR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           </a:t>
            </a:r>
          </a:p>
          <a:p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endParaRPr lang="en-US" altLang="ko-KR" sz="2000" b="1" dirty="0">
              <a:latin typeface="Calibri" panose="020F0502020204030204" pitchFamily="34" charset="0"/>
            </a:endParaRPr>
          </a:p>
          <a:p>
            <a:pPr marL="457200" indent="-457200">
              <a:buFontTx/>
              <a:buAutoNum type="arabicPeriod"/>
            </a:pPr>
            <a:endParaRPr lang="en-US" altLang="ko-KR" sz="2000" b="1" dirty="0">
              <a:latin typeface="Calibri" panose="020F0502020204030204" pitchFamily="34" charset="0"/>
            </a:endParaRPr>
          </a:p>
          <a:p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8326" y="180703"/>
            <a:ext cx="33169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3FB8E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Other methods..</a:t>
            </a:r>
            <a:endParaRPr lang="ko-KR" altLang="en-US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5430" y="1522010"/>
            <a:ext cx="11089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Support for both numerical and categorical features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938" y="3182245"/>
            <a:ext cx="5324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9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D3A57D-5410-4F28-9C29-E5E6DE5FB9A6}"/>
              </a:ext>
            </a:extLst>
          </p:cNvPr>
          <p:cNvSpPr txBox="1"/>
          <p:nvPr/>
        </p:nvSpPr>
        <p:spPr>
          <a:xfrm>
            <a:off x="266700" y="18097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Dataset description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458A0E-E3C3-400C-98F4-006FB7AB1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" b="26371"/>
          <a:stretch/>
        </p:blipFill>
        <p:spPr>
          <a:xfrm>
            <a:off x="781050" y="4177627"/>
            <a:ext cx="8401050" cy="2327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695B1D-C8F7-48F9-A707-FE43C424E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21" t="17929" r="975" b="6145"/>
          <a:stretch/>
        </p:blipFill>
        <p:spPr>
          <a:xfrm>
            <a:off x="781048" y="3797355"/>
            <a:ext cx="2019983" cy="2836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4BCB58-4BCF-4754-AD19-1D016C5E5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48" y="1444626"/>
            <a:ext cx="2200275" cy="2177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3E09AD-987F-4D58-B63D-DB84C8D82C08}"/>
              </a:ext>
            </a:extLst>
          </p:cNvPr>
          <p:cNvSpPr txBox="1"/>
          <p:nvPr/>
        </p:nvSpPr>
        <p:spPr>
          <a:xfrm>
            <a:off x="781048" y="987547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train_2016_V2.csv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C13B2-332A-44AE-A532-D86657490099}"/>
              </a:ext>
            </a:extLst>
          </p:cNvPr>
          <p:cNvSpPr txBox="1"/>
          <p:nvPr/>
        </p:nvSpPr>
        <p:spPr>
          <a:xfrm>
            <a:off x="6000748" y="982077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train_2016_V2.csv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133B3C-C5AD-4583-A8B4-766326D4C3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960"/>
          <a:stretch/>
        </p:blipFill>
        <p:spPr>
          <a:xfrm>
            <a:off x="6110416" y="1429278"/>
            <a:ext cx="4300409" cy="18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0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4B929-D691-489F-ACEC-CA7DCDE3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Exploratory data analysis</a:t>
            </a:r>
            <a:endParaRPr lang="ko-KR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EFB01-93B9-498E-869D-30C45D015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3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2D8DED-F314-4698-9BB5-F4FC1C2D3034}"/>
              </a:ext>
            </a:extLst>
          </p:cNvPr>
          <p:cNvSpPr txBox="1"/>
          <p:nvPr/>
        </p:nvSpPr>
        <p:spPr>
          <a:xfrm>
            <a:off x="266700" y="18097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Missing Value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257A39-748A-4EDF-BF9A-7AF7623E3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133" y="988487"/>
            <a:ext cx="8699172" cy="54833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E8F484-D7D8-439D-8851-75B941FA66D2}"/>
              </a:ext>
            </a:extLst>
          </p:cNvPr>
          <p:cNvSpPr/>
          <p:nvPr/>
        </p:nvSpPr>
        <p:spPr>
          <a:xfrm>
            <a:off x="1266825" y="6476227"/>
            <a:ext cx="1003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https://www.kaggle.com/viveksrinivasan/zillow-eda-on-missing-values-multicollinearity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181605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2D8DED-F314-4698-9BB5-F4FC1C2D3034}"/>
              </a:ext>
            </a:extLst>
          </p:cNvPr>
          <p:cNvSpPr txBox="1"/>
          <p:nvPr/>
        </p:nvSpPr>
        <p:spPr>
          <a:xfrm>
            <a:off x="266700" y="18097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Missing Value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E8F484-D7D8-439D-8851-75B941FA66D2}"/>
              </a:ext>
            </a:extLst>
          </p:cNvPr>
          <p:cNvSpPr/>
          <p:nvPr/>
        </p:nvSpPr>
        <p:spPr>
          <a:xfrm>
            <a:off x="1702825" y="6488668"/>
            <a:ext cx="1003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https://www.kaggle.com/viveksrinivasan/zillow-eda-on-missing-values-multicollinearity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4FB182-0DD3-4FAB-965F-1133B12E8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65"/>
          <a:stretch/>
        </p:blipFill>
        <p:spPr>
          <a:xfrm>
            <a:off x="1702825" y="1040830"/>
            <a:ext cx="9322569" cy="54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0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D95279-E198-4A92-B213-6CBC82625890}"/>
              </a:ext>
            </a:extLst>
          </p:cNvPr>
          <p:cNvSpPr txBox="1"/>
          <p:nvPr/>
        </p:nvSpPr>
        <p:spPr>
          <a:xfrm>
            <a:off x="266700" y="18097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Exploratory data analysis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7F2EA0-F54D-4FF2-89CE-75D0802E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1136511"/>
            <a:ext cx="5486400" cy="20528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EF504E-53CB-43B1-947A-84C290DCB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1" y="1058583"/>
            <a:ext cx="5782804" cy="18829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BD4832-705F-44BC-91EC-104ED60C2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1" y="2881313"/>
            <a:ext cx="5828936" cy="1914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0365DE-2A19-42D6-9177-3CF84E433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233" y="4795838"/>
            <a:ext cx="5782804" cy="19255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22E2DD9-1729-4BF4-B384-2312C2E90322}"/>
              </a:ext>
            </a:extLst>
          </p:cNvPr>
          <p:cNvSpPr/>
          <p:nvPr/>
        </p:nvSpPr>
        <p:spPr>
          <a:xfrm>
            <a:off x="190500" y="3257950"/>
            <a:ext cx="52101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https://www.kaggle.com/kueipo/simple-eda-geo-data-time-series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County</a:t>
            </a:r>
            <a:r>
              <a:rPr lang="ko-KR" altLang="en-US" dirty="0"/>
              <a:t>별로 </a:t>
            </a:r>
            <a:r>
              <a:rPr lang="en-US" altLang="ko-KR" dirty="0"/>
              <a:t>log-error</a:t>
            </a:r>
            <a:r>
              <a:rPr lang="ko-KR" altLang="en-US" dirty="0"/>
              <a:t>에 대해 각각 다른 시계열 트렌드를 가짐</a:t>
            </a:r>
          </a:p>
        </p:txBody>
      </p:sp>
    </p:spTree>
    <p:extLst>
      <p:ext uri="{BB962C8B-B14F-4D97-AF65-F5344CB8AC3E}">
        <p14:creationId xmlns:p14="http://schemas.microsoft.com/office/powerpoint/2010/main" val="360597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D95279-E198-4A92-B213-6CBC82625890}"/>
              </a:ext>
            </a:extLst>
          </p:cNvPr>
          <p:cNvSpPr txBox="1"/>
          <p:nvPr/>
        </p:nvSpPr>
        <p:spPr>
          <a:xfrm>
            <a:off x="266700" y="180975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Exploratory data analysis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A7881-7ED3-4003-8682-132287F1003E}"/>
              </a:ext>
            </a:extLst>
          </p:cNvPr>
          <p:cNvSpPr/>
          <p:nvPr/>
        </p:nvSpPr>
        <p:spPr>
          <a:xfrm>
            <a:off x="6286500" y="37535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2"/>
              </a:rPr>
              <a:t>https://www.kaggle.com/philippsp/exploratory-analysis-zillow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Yearbuilt</a:t>
            </a:r>
            <a:r>
              <a:rPr lang="ko-KR" altLang="en-US" dirty="0"/>
              <a:t>에 대해서는 옛날에 세워진 건물일 수록 </a:t>
            </a:r>
            <a:r>
              <a:rPr lang="en-US" altLang="ko-KR" dirty="0" err="1"/>
              <a:t>logerror</a:t>
            </a:r>
            <a:r>
              <a:rPr lang="en-US" altLang="ko-KR" dirty="0"/>
              <a:t> </a:t>
            </a:r>
            <a:r>
              <a:rPr lang="ko-KR" altLang="en-US" dirty="0"/>
              <a:t>값이 큰 경향을 나타냄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439008-10DD-46CA-8252-C79BB41DE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4" y="935027"/>
            <a:ext cx="4429126" cy="26749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47454B-EF8D-40F5-938C-BC6D12CC97AC}"/>
              </a:ext>
            </a:extLst>
          </p:cNvPr>
          <p:cNvSpPr/>
          <p:nvPr/>
        </p:nvSpPr>
        <p:spPr>
          <a:xfrm>
            <a:off x="5572125" y="13265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4"/>
              </a:rPr>
              <a:t>https://www.kaggle.com/captcalculator/a-very-extensive-zillow-exploratory-analysis</a:t>
            </a:r>
            <a:endParaRPr lang="en-US" altLang="ko-KR" dirty="0"/>
          </a:p>
          <a:p>
            <a:r>
              <a:rPr lang="en-US" altLang="ko-KR" dirty="0"/>
              <a:t>Log-error</a:t>
            </a:r>
            <a:r>
              <a:rPr lang="ko-KR" altLang="en-US" dirty="0"/>
              <a:t>의 분포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98C360-2B25-44A2-9408-CA197870C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25" y="3609975"/>
            <a:ext cx="5301169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1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4B929-D691-489F-ACEC-CA7DCDE3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pre-cleaning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EFB01-93B9-498E-869D-30C45D015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9535</TotalTime>
  <Words>1499</Words>
  <Application>Microsoft Office PowerPoint</Application>
  <PresentationFormat>와이드스크린</PresentationFormat>
  <Paragraphs>206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Comic Sans MS</vt:lpstr>
      <vt:lpstr>Leelawadee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Exploratory data analysis</vt:lpstr>
      <vt:lpstr>PowerPoint 프레젠테이션</vt:lpstr>
      <vt:lpstr>PowerPoint 프레젠테이션</vt:lpstr>
      <vt:lpstr>PowerPoint 프레젠테이션</vt:lpstr>
      <vt:lpstr>PowerPoint 프레젠테이션</vt:lpstr>
      <vt:lpstr>pre-cleaning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XGBoost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52</cp:revision>
  <dcterms:created xsi:type="dcterms:W3CDTF">2017-09-16T02:24:26Z</dcterms:created>
  <dcterms:modified xsi:type="dcterms:W3CDTF">2017-09-22T17:41:13Z</dcterms:modified>
</cp:coreProperties>
</file>