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7" r:id="rId7"/>
    <p:sldId id="263" r:id="rId8"/>
    <p:sldId id="270" r:id="rId9"/>
    <p:sldId id="262" r:id="rId10"/>
    <p:sldId id="269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0000" autoAdjust="0"/>
  </p:normalViewPr>
  <p:slideViewPr>
    <p:cSldViewPr snapToGrid="0">
      <p:cViewPr varScale="1">
        <p:scale>
          <a:sx n="51" d="100"/>
          <a:sy n="51" d="100"/>
        </p:scale>
        <p:origin x="11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A786-455C-4D5D-B049-0F1353DA9274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3D1F0-B05C-46F8-B35B-582ED312C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6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https://www.kaggle.com/philippsp/exploratory-analysis-zillow/notebook </a:t>
            </a:r>
            <a:r>
              <a:rPr lang="ko-KR" altLang="en-US" dirty="0"/>
              <a:t>참조 </a:t>
            </a:r>
            <a:r>
              <a:rPr lang="en-US" altLang="ko-KR" dirty="0"/>
              <a:t>- </a:t>
            </a:r>
            <a:r>
              <a:rPr lang="ko-KR" altLang="en-US" dirty="0"/>
              <a:t>사진이 좀 이상한 것 같은데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Train </a:t>
            </a:r>
            <a:r>
              <a:rPr lang="ko-KR" altLang="en-US" dirty="0"/>
              <a:t>데이터는 </a:t>
            </a:r>
            <a:r>
              <a:rPr lang="en-US" altLang="ko-KR" dirty="0"/>
              <a:t>2016</a:t>
            </a:r>
            <a:r>
              <a:rPr lang="ko-KR" altLang="en-US" dirty="0"/>
              <a:t>년  </a:t>
            </a:r>
            <a:r>
              <a:rPr lang="en-US" altLang="ko-KR" dirty="0"/>
              <a:t>1</a:t>
            </a:r>
            <a:r>
              <a:rPr lang="ko-KR" altLang="en-US" dirty="0"/>
              <a:t>월 부터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까지 전체 거래 데이터와 그 이후 일부데이터가 포함되어 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Public leaderboard </a:t>
            </a:r>
            <a:r>
              <a:rPr lang="ko-KR" altLang="en-US" dirty="0"/>
              <a:t>의 </a:t>
            </a:r>
            <a:r>
              <a:rPr lang="en-US" altLang="ko-KR" dirty="0"/>
              <a:t>test </a:t>
            </a:r>
            <a:r>
              <a:rPr lang="ko-KR" altLang="en-US" dirty="0"/>
              <a:t>데이터는 </a:t>
            </a:r>
            <a:r>
              <a:rPr lang="en-US" altLang="ko-KR" dirty="0"/>
              <a:t>10/15 </a:t>
            </a:r>
            <a:r>
              <a:rPr lang="ko-KR" altLang="en-US" dirty="0"/>
              <a:t>이후의 데이터 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지금은 </a:t>
            </a:r>
            <a:r>
              <a:rPr lang="en-US" altLang="ko-KR" dirty="0"/>
              <a:t>2016</a:t>
            </a:r>
            <a:r>
              <a:rPr lang="ko-KR" altLang="en-US" dirty="0"/>
              <a:t>년 데이터만 오픈 된 상태이고 </a:t>
            </a:r>
            <a:r>
              <a:rPr lang="en-US" altLang="ko-KR" dirty="0"/>
              <a:t>2017</a:t>
            </a:r>
            <a:r>
              <a:rPr lang="ko-KR" altLang="en-US" dirty="0"/>
              <a:t>년 데이터는 </a:t>
            </a:r>
            <a:r>
              <a:rPr lang="en-US" altLang="ko-KR" dirty="0"/>
              <a:t>10/2</a:t>
            </a:r>
            <a:r>
              <a:rPr lang="ko-KR" altLang="en-US" dirty="0"/>
              <a:t>에 제공될 예정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train data has all the transactions before October 15, 2016, plus some of the transactions after October 15, 2016.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 data in the public leaderboard has the rest of the transactions between October 15 and December 31, 2016.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D1F0-B05C-46F8-B35B-582ED312C2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6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D1F0-B05C-46F8-B35B-582ED312C2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6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D1F0-B05C-46F8-B35B-582ED312C2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1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D1F0-B05C-46F8-B35B-582ED312C2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5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D1F0-B05C-46F8-B35B-582ED312C2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4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D1F0-B05C-46F8-B35B-582ED312C2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0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D1F0-B05C-46F8-B35B-582ED312C2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1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D1F0-B05C-46F8-B35B-582ED312C2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0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D1F0-B05C-46F8-B35B-582ED312C2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6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9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3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9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2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8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6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F915-A59B-4450-9A71-4893F6A073A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2571-F3E2-4C43-B3BB-D298AF69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0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91014"/>
            <a:ext cx="12192000" cy="3331923"/>
          </a:xfrm>
          <a:prstGeom prst="rect">
            <a:avLst/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Zillow Prize: Zillow’s Home Value Prediction</a:t>
            </a:r>
          </a:p>
          <a:p>
            <a:pPr algn="ctr"/>
            <a:r>
              <a:rPr lang="en-US" altLang="ko-KR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 </a:t>
            </a:r>
            <a:r>
              <a:rPr lang="ko-KR" alt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조</a:t>
            </a:r>
            <a:endParaRPr lang="en-US" altLang="ko-KR" sz="2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520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Regression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3292C-523D-4D1C-B8E2-FB1C75CEB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1117817"/>
            <a:ext cx="5478355" cy="30157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4D0AF9-2996-44FF-854C-88A296B01732}"/>
              </a:ext>
            </a:extLst>
          </p:cNvPr>
          <p:cNvSpPr/>
          <p:nvPr/>
        </p:nvSpPr>
        <p:spPr>
          <a:xfrm>
            <a:off x="633412" y="4492654"/>
            <a:ext cx="902197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424242"/>
                </a:solidFill>
                <a:latin typeface="Noto Sans Korean"/>
              </a:rPr>
              <a:t>다중공선성</a:t>
            </a:r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 문제가 없는게 신기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Summary</a:t>
            </a:r>
            <a:r>
              <a:rPr lang="ko-KR" altLang="en-US" dirty="0"/>
              <a:t>결과에서 </a:t>
            </a:r>
            <a:r>
              <a:rPr lang="en-US" altLang="ko-KR" dirty="0"/>
              <a:t>importance top 5</a:t>
            </a:r>
            <a:r>
              <a:rPr lang="ko-KR" altLang="en-US" dirty="0"/>
              <a:t>와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이하인 변수만 추출</a:t>
            </a:r>
          </a:p>
        </p:txBody>
      </p:sp>
    </p:spTree>
    <p:extLst>
      <p:ext uri="{BB962C8B-B14F-4D97-AF65-F5344CB8AC3E}">
        <p14:creationId xmlns:p14="http://schemas.microsoft.com/office/powerpoint/2010/main" val="173431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Regression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4D0AF9-2996-44FF-854C-88A296B01732}"/>
              </a:ext>
            </a:extLst>
          </p:cNvPr>
          <p:cNvSpPr/>
          <p:nvPr/>
        </p:nvSpPr>
        <p:spPr>
          <a:xfrm>
            <a:off x="1048647" y="3729391"/>
            <a:ext cx="902197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변수를 이용해서 모델을 만들고 예측을 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07A0A6-8DEB-4066-9C3E-90FB5D927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47" y="1244499"/>
            <a:ext cx="8191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0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submit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4D0AF9-2996-44FF-854C-88A296B01732}"/>
              </a:ext>
            </a:extLst>
          </p:cNvPr>
          <p:cNvSpPr/>
          <p:nvPr/>
        </p:nvSpPr>
        <p:spPr>
          <a:xfrm>
            <a:off x="1048647" y="3729391"/>
            <a:ext cx="902197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F7FDBF-0B93-45B5-A879-446DDA060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82" y="950358"/>
            <a:ext cx="7873169" cy="52560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0E072B-70F3-4451-B8CC-0A0E59B9A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686" y="2699037"/>
            <a:ext cx="2143121" cy="160118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861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submit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4D0AF9-2996-44FF-854C-88A296B01732}"/>
              </a:ext>
            </a:extLst>
          </p:cNvPr>
          <p:cNvSpPr/>
          <p:nvPr/>
        </p:nvSpPr>
        <p:spPr>
          <a:xfrm>
            <a:off x="1048647" y="3729391"/>
            <a:ext cx="902197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2C1C68-0069-4616-A1E9-7402FB6B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8" y="1508520"/>
            <a:ext cx="10086975" cy="2886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7CEAB5-2E67-44D2-A370-FE8E38D45198}"/>
              </a:ext>
            </a:extLst>
          </p:cNvPr>
          <p:cNvSpPr/>
          <p:nvPr/>
        </p:nvSpPr>
        <p:spPr>
          <a:xfrm>
            <a:off x="959888" y="780691"/>
            <a:ext cx="5378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https://blog.dominodatalab.com/zillow-kaggle/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4189ED-9911-44EE-9A0B-1D7AF6CC1E70}"/>
              </a:ext>
            </a:extLst>
          </p:cNvPr>
          <p:cNvSpPr/>
          <p:nvPr/>
        </p:nvSpPr>
        <p:spPr>
          <a:xfrm>
            <a:off x="1048647" y="4753092"/>
            <a:ext cx="9853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The only bit of trickery that I added was to shrink the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logerror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at every column by 1%, with the assumption that Zillow’s team is always making their models a little bit better.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47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91014"/>
            <a:ext cx="12192000" cy="3331923"/>
          </a:xfrm>
          <a:prstGeom prst="rect">
            <a:avLst/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THANK YOU</a:t>
            </a:r>
            <a:endParaRPr lang="en-US" altLang="ko-KR" sz="2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715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대회 소개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69781"/>
          <a:stretch/>
        </p:blipFill>
        <p:spPr>
          <a:xfrm>
            <a:off x="2543175" y="778907"/>
            <a:ext cx="6638925" cy="1447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86237" y="1407558"/>
            <a:ext cx="3352800" cy="20002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275" y="2466972"/>
            <a:ext cx="7515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945" y="362429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  <a:cs typeface="Arabic Typesetting" panose="03020402040406030203" pitchFamily="66" charset="-78"/>
              </a:rPr>
              <a:t>  					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대회 소개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730761" y="1664732"/>
            <a:ext cx="3914775" cy="3914775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140586" y="1664732"/>
            <a:ext cx="3914775" cy="3914775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7461" y="1514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8331" y="12954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train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1819" y="1337191"/>
            <a:ext cx="131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Properties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22973" y="3298566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parcelid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6520" y="3160066"/>
            <a:ext cx="185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logerror</a:t>
            </a:r>
            <a:endParaRPr lang="en-US" altLang="ko-KR" dirty="0"/>
          </a:p>
          <a:p>
            <a:r>
              <a:rPr lang="en-US" altLang="ko-KR" dirty="0" err="1"/>
              <a:t>trainsactiondate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4423" y="2390626"/>
            <a:ext cx="2754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basementsqft</a:t>
            </a:r>
            <a:endParaRPr lang="en-US" altLang="ko-KR" sz="1600" dirty="0"/>
          </a:p>
          <a:p>
            <a:r>
              <a:rPr lang="en-US" altLang="ko-KR" sz="1600" dirty="0" err="1"/>
              <a:t>bathroomcnt</a:t>
            </a:r>
            <a:endParaRPr lang="en-US" altLang="ko-KR" sz="1600" dirty="0"/>
          </a:p>
          <a:p>
            <a:r>
              <a:rPr lang="en-US" altLang="ko-KR" sz="1600" dirty="0" err="1"/>
              <a:t>bedroomcnt</a:t>
            </a:r>
            <a:endParaRPr lang="en-US" altLang="ko-KR" sz="1600" dirty="0"/>
          </a:p>
          <a:p>
            <a:r>
              <a:rPr lang="en-US" altLang="ko-KR" sz="1600" dirty="0" err="1"/>
              <a:t>buildingclasstypeid</a:t>
            </a:r>
            <a:endParaRPr lang="en-US" altLang="ko-KR" sz="1600" dirty="0"/>
          </a:p>
          <a:p>
            <a:r>
              <a:rPr lang="en-US" altLang="ko-KR" sz="1600" dirty="0" err="1"/>
              <a:t>Buildingqualitytypeid</a:t>
            </a:r>
            <a:endParaRPr lang="en-US" altLang="ko-KR" sz="1600" dirty="0"/>
          </a:p>
          <a:p>
            <a:r>
              <a:rPr lang="en-US" altLang="ko-KR" sz="1600" dirty="0" err="1"/>
              <a:t>threequarterbathnbr</a:t>
            </a:r>
            <a:endParaRPr lang="en-US" altLang="ko-KR" sz="1600" dirty="0"/>
          </a:p>
          <a:p>
            <a:r>
              <a:rPr lang="en-US" altLang="ko-KR" sz="1600" dirty="0" err="1"/>
              <a:t>calculatedbathnbr</a:t>
            </a:r>
            <a:endParaRPr lang="en-US" altLang="ko-KR" sz="1600" dirty="0"/>
          </a:p>
          <a:p>
            <a:r>
              <a:rPr lang="en-US" altLang="ko-KR" sz="1600" dirty="0" err="1"/>
              <a:t>decktypeid</a:t>
            </a:r>
            <a:endParaRPr lang="en-US" altLang="ko-KR" sz="1600" dirty="0"/>
          </a:p>
          <a:p>
            <a:r>
              <a:rPr lang="en-US" altLang="ko-KR" sz="1600" dirty="0" err="1"/>
              <a:t>unitcnt</a:t>
            </a:r>
            <a:endParaRPr lang="en-US" altLang="ko-KR" sz="1600" dirty="0"/>
          </a:p>
          <a:p>
            <a:r>
              <a:rPr lang="en-US" altLang="ko-KR" sz="1600" dirty="0"/>
              <a:t>... 58</a:t>
            </a:r>
            <a:r>
              <a:rPr lang="ko-KR" altLang="en-US" sz="1600" dirty="0"/>
              <a:t>개 변수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731" y="3001921"/>
            <a:ext cx="3680016" cy="9626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95731" y="253843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Submission</a:t>
            </a:r>
            <a:r>
              <a:rPr lang="en-US" altLang="ko-KR" dirty="0"/>
              <a:t> </a:t>
            </a:r>
            <a:r>
              <a:rPr lang="en-US" altLang="ko-KR" b="1" dirty="0"/>
              <a:t>File</a:t>
            </a:r>
            <a:endParaRPr lang="ko-KR" altLang="en-US" b="1" dirty="0"/>
          </a:p>
        </p:txBody>
      </p:sp>
      <p:sp>
        <p:nvSpPr>
          <p:cNvPr id="34" name="오른쪽 화살표 33"/>
          <p:cNvSpPr/>
          <p:nvPr/>
        </p:nvSpPr>
        <p:spPr>
          <a:xfrm>
            <a:off x="7264659" y="3263520"/>
            <a:ext cx="485775" cy="43942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8024" y="813792"/>
            <a:ext cx="768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변수 </a:t>
            </a:r>
            <a:r>
              <a:rPr lang="en-US" altLang="ko-KR" dirty="0"/>
              <a:t>58</a:t>
            </a:r>
            <a:r>
              <a:rPr lang="ko-KR" altLang="en-US" dirty="0"/>
              <a:t>개 중 전체 건수 대비 </a:t>
            </a:r>
            <a:r>
              <a:rPr lang="en-US" altLang="ko-KR" dirty="0"/>
              <a:t>NA</a:t>
            </a:r>
            <a:r>
              <a:rPr lang="ko-KR" altLang="en-US" dirty="0"/>
              <a:t>가 약 </a:t>
            </a:r>
            <a:r>
              <a:rPr lang="en-US" altLang="ko-KR" dirty="0"/>
              <a:t>30% </a:t>
            </a:r>
            <a:r>
              <a:rPr lang="ko-KR" altLang="en-US" dirty="0"/>
              <a:t>미만인 변수 </a:t>
            </a:r>
            <a:r>
              <a:rPr lang="en-US" altLang="ko-KR" dirty="0"/>
              <a:t>24</a:t>
            </a:r>
            <a:r>
              <a:rPr lang="ko-KR" altLang="en-US" dirty="0"/>
              <a:t>종 채택함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"/>
          <a:stretch/>
        </p:blipFill>
        <p:spPr>
          <a:xfrm>
            <a:off x="1181100" y="1232402"/>
            <a:ext cx="10058400" cy="501133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5967411" y="1232402"/>
            <a:ext cx="0" cy="4791784"/>
          </a:xfrm>
          <a:prstGeom prst="line">
            <a:avLst/>
          </a:prstGeom>
          <a:ln w="50800">
            <a:solidFill>
              <a:schemeClr val="accent4">
                <a:alpha val="54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774" y="3313913"/>
            <a:ext cx="1381125" cy="2717955"/>
          </a:xfrm>
          <a:prstGeom prst="rect">
            <a:avLst/>
          </a:prstGeom>
          <a:noFill/>
          <a:ln w="44450">
            <a:solidFill>
              <a:schemeClr val="accent4">
                <a:alpha val="68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8024" y="813792"/>
            <a:ext cx="548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</a:t>
            </a:r>
            <a:r>
              <a:rPr lang="ko-KR" altLang="en-US" dirty="0"/>
              <a:t> 변수의 </a:t>
            </a:r>
            <a:r>
              <a:rPr lang="en-US" altLang="ko-KR" dirty="0"/>
              <a:t>NA</a:t>
            </a:r>
            <a:r>
              <a:rPr lang="ko-KR" altLang="en-US" dirty="0"/>
              <a:t>는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mice</a:t>
            </a:r>
            <a:r>
              <a:rPr lang="ko-KR" altLang="en-US" dirty="0"/>
              <a:t>로 </a:t>
            </a:r>
            <a:r>
              <a:rPr lang="en-US" altLang="ko-KR" dirty="0"/>
              <a:t>imputation</a:t>
            </a:r>
          </a:p>
          <a:p>
            <a:r>
              <a:rPr lang="en-US" altLang="ko-KR" dirty="0"/>
              <a:t>Binary</a:t>
            </a:r>
            <a:r>
              <a:rPr lang="ko-KR" altLang="en-US" dirty="0"/>
              <a:t> 변수의</a:t>
            </a:r>
            <a:r>
              <a:rPr lang="en-US" altLang="ko-KR" dirty="0"/>
              <a:t> NA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85365"/>
              </p:ext>
            </p:extLst>
          </p:nvPr>
        </p:nvGraphicFramePr>
        <p:xfrm>
          <a:off x="1050586" y="1570958"/>
          <a:ext cx="10097311" cy="432400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79553">
                  <a:extLst>
                    <a:ext uri="{9D8B030D-6E8A-4147-A177-3AD203B41FA5}">
                      <a16:colId xmlns:a16="http://schemas.microsoft.com/office/drawing/2014/main" val="1862892870"/>
                    </a:ext>
                  </a:extLst>
                </a:gridCol>
                <a:gridCol w="2698885">
                  <a:extLst>
                    <a:ext uri="{9D8B030D-6E8A-4147-A177-3AD203B41FA5}">
                      <a16:colId xmlns:a16="http://schemas.microsoft.com/office/drawing/2014/main" val="2349264302"/>
                    </a:ext>
                  </a:extLst>
                </a:gridCol>
                <a:gridCol w="2953103">
                  <a:extLst>
                    <a:ext uri="{9D8B030D-6E8A-4147-A177-3AD203B41FA5}">
                      <a16:colId xmlns:a16="http://schemas.microsoft.com/office/drawing/2014/main" val="3551651125"/>
                    </a:ext>
                  </a:extLst>
                </a:gridCol>
                <a:gridCol w="944587">
                  <a:extLst>
                    <a:ext uri="{9D8B030D-6E8A-4147-A177-3AD203B41FA5}">
                      <a16:colId xmlns:a16="http://schemas.microsoft.com/office/drawing/2014/main" val="1932332976"/>
                    </a:ext>
                  </a:extLst>
                </a:gridCol>
                <a:gridCol w="2421183">
                  <a:extLst>
                    <a:ext uri="{9D8B030D-6E8A-4147-A177-3AD203B41FA5}">
                      <a16:colId xmlns:a16="http://schemas.microsoft.com/office/drawing/2014/main" val="4115245856"/>
                    </a:ext>
                  </a:extLst>
                </a:gridCol>
              </a:tblGrid>
              <a:tr h="294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카테고리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한글명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r>
                        <a:rPr lang="ko-KR" altLang="en-US" sz="1100" u="none" strike="noStrike">
                          <a:effectLst/>
                        </a:rPr>
                        <a:t>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r>
                        <a:rPr lang="ko-KR" altLang="en-US" sz="1100" u="none" strike="noStrike">
                          <a:effectLst/>
                        </a:rPr>
                        <a:t>값 대체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19078987"/>
                  </a:ext>
                </a:extLst>
              </a:tr>
              <a:tr h="29433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taxvaluedollarcnt</a:t>
                      </a:r>
                      <a:endParaRPr 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구획</a:t>
                      </a:r>
                      <a:r>
                        <a:rPr lang="en-US" altLang="ko-KR" sz="1100" u="none" strike="noStrike">
                          <a:effectLst/>
                        </a:rPr>
                        <a:t>(parcel)</a:t>
                      </a:r>
                      <a:r>
                        <a:rPr lang="ko-KR" altLang="en-US" sz="1100" u="none" strike="noStrike">
                          <a:effectLst/>
                        </a:rPr>
                        <a:t>의 총 세금 평가 가치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</a:t>
                      </a:r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knn</a:t>
                      </a:r>
                      <a:r>
                        <a:rPr lang="en-US" sz="1100" u="none" strike="noStrike" dirty="0">
                          <a:effectLst/>
                        </a:rPr>
                        <a:t>/mice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13314476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structuretaxvaluedollarcnt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구획</a:t>
                      </a:r>
                      <a:r>
                        <a:rPr lang="en-US" altLang="ko-KR" sz="1100" u="none" strike="noStrike">
                          <a:effectLst/>
                        </a:rPr>
                        <a:t>(parcel)</a:t>
                      </a:r>
                      <a:r>
                        <a:rPr lang="ko-KR" altLang="en-US" sz="1100" u="none" strike="noStrike">
                          <a:effectLst/>
                        </a:rPr>
                        <a:t>에 지어진 건물의 평가가치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</a:t>
                      </a:r>
                      <a:r>
                        <a:rPr lang="en-US" altLang="ko-KR" sz="1100" u="none" strike="noStrike">
                          <a:effectLst/>
                        </a:rPr>
                        <a:t>381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knn/mice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194112456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landtaxvaluedollarcnt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구획의 토지면적에 대한 평가가치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</a:t>
                      </a:r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knn/mice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08639659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taxamount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평가 년도에 의해 계산된 총 재산세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knn</a:t>
                      </a:r>
                      <a:r>
                        <a:rPr lang="en-US" sz="1100" u="none" strike="noStrike" dirty="0">
                          <a:effectLst/>
                        </a:rPr>
                        <a:t>/mice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79040831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assessmentyear</a:t>
                      </a:r>
                      <a:endParaRPr lang="en-US" sz="1100" b="0" i="1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              -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2015</a:t>
                      </a:r>
                      <a:r>
                        <a:rPr lang="ko-KR" altLang="en-US" sz="1100" u="none" strike="noStrike" dirty="0">
                          <a:effectLst/>
                        </a:rPr>
                        <a:t>만 존재 제외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12507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taxdelinquencyflag</a:t>
                      </a:r>
                      <a:endParaRPr 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2015</a:t>
                      </a:r>
                      <a:r>
                        <a:rPr lang="ko-KR" altLang="en-US" sz="1100" u="none" strike="noStrike" dirty="0">
                          <a:effectLst/>
                        </a:rPr>
                        <a:t>년도까지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만기된</a:t>
                      </a:r>
                      <a:r>
                        <a:rPr lang="ko-KR" altLang="en-US" sz="1100" u="none" strike="noStrike" dirty="0">
                          <a:effectLst/>
                        </a:rPr>
                        <a:t> 재산세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88,492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: 1783 =&gt; 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/ NA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4025655777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taxdelinquencyyear</a:t>
                      </a:r>
                      <a:endParaRPr lang="en-US" sz="1100" b="0" i="1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88,492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Flag</a:t>
                      </a:r>
                      <a:r>
                        <a:rPr lang="ko-KR" altLang="en-US" sz="1100" u="none" strike="noStrike" dirty="0">
                          <a:effectLst/>
                        </a:rPr>
                        <a:t>와 동일한 </a:t>
                      </a:r>
                      <a:r>
                        <a:rPr lang="en-US" altLang="ko-KR" sz="1100" u="none" strike="noStrike" dirty="0">
                          <a:effectLst/>
                        </a:rPr>
                        <a:t>row </a:t>
                      </a:r>
                      <a:r>
                        <a:rPr lang="ko-KR" altLang="en-US" sz="1100" u="none" strike="noStrike" dirty="0">
                          <a:effectLst/>
                        </a:rPr>
                        <a:t>일단 제외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64889"/>
                  </a:ext>
                </a:extLst>
              </a:tr>
              <a:tr h="29433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Room</a:t>
                      </a: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fullbathcnt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Full bathroom </a:t>
                      </a:r>
                      <a:r>
                        <a:rPr lang="ko-KR" altLang="en-US" sz="1100" u="none" strike="noStrike" dirty="0">
                          <a:effectLst/>
                        </a:rPr>
                        <a:t>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1,182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629709743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bathroomcnt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Bathroom </a:t>
                      </a:r>
                      <a:r>
                        <a:rPr lang="ko-KR" altLang="en-US" sz="1100" u="none" strike="noStrike" dirty="0">
                          <a:effectLst/>
                        </a:rPr>
                        <a:t>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0677152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bedroomcnt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Bedrooms </a:t>
                      </a:r>
                      <a:r>
                        <a:rPr lang="ko-KR" altLang="en-US" sz="1100" u="none" strike="noStrike">
                          <a:effectLst/>
                        </a:rPr>
                        <a:t>개수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086278804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roomcnt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주거지의 방 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96800499"/>
                  </a:ext>
                </a:extLst>
              </a:tr>
              <a:tr h="2943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fireplaceflag</a:t>
                      </a:r>
                      <a:endParaRPr lang="en-US" sz="1100" b="0" i="0" u="none" strike="noStrike" dirty="0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벽난로 유무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90,053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222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 / NA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598475932"/>
                  </a:ext>
                </a:extLst>
              </a:tr>
              <a:tr h="49767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hashottuborspa</a:t>
                      </a:r>
                      <a:endParaRPr lang="en-US" sz="1100" b="0" i="0" u="none" strike="noStrike" dirty="0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욕조나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스파시설의</a:t>
                      </a:r>
                      <a:r>
                        <a:rPr lang="ko-KR" altLang="en-US" sz="1100" u="none" strike="noStrike" dirty="0">
                          <a:effectLst/>
                        </a:rPr>
                        <a:t> 유무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87,910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True 2365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(1) / NA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없다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(0)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95176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2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8024" y="813792"/>
            <a:ext cx="5258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</a:t>
            </a:r>
            <a:r>
              <a:rPr lang="ko-KR" altLang="en-US" dirty="0"/>
              <a:t> 변수의 </a:t>
            </a:r>
            <a:r>
              <a:rPr lang="en-US" altLang="ko-KR" dirty="0"/>
              <a:t>NA</a:t>
            </a:r>
            <a:r>
              <a:rPr lang="ko-KR" altLang="en-US" dirty="0"/>
              <a:t>는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mice</a:t>
            </a:r>
            <a:r>
              <a:rPr lang="ko-KR" altLang="en-US" dirty="0"/>
              <a:t>로 </a:t>
            </a:r>
            <a:r>
              <a:rPr lang="en-US" altLang="ko-KR" dirty="0"/>
              <a:t>imputation</a:t>
            </a:r>
          </a:p>
          <a:p>
            <a:r>
              <a:rPr lang="en-US" altLang="ko-KR" dirty="0"/>
              <a:t>Binary</a:t>
            </a:r>
            <a:r>
              <a:rPr lang="ko-KR" altLang="en-US" dirty="0"/>
              <a:t> 변수의</a:t>
            </a:r>
            <a:r>
              <a:rPr lang="en-US" altLang="ko-KR" dirty="0"/>
              <a:t> NA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E4D1C9-0900-496D-B227-240DA2956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13121"/>
              </p:ext>
            </p:extLst>
          </p:nvPr>
        </p:nvGraphicFramePr>
        <p:xfrm>
          <a:off x="1324582" y="2035791"/>
          <a:ext cx="9259112" cy="370597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89937">
                  <a:extLst>
                    <a:ext uri="{9D8B030D-6E8A-4147-A177-3AD203B41FA5}">
                      <a16:colId xmlns:a16="http://schemas.microsoft.com/office/drawing/2014/main" val="1368326732"/>
                    </a:ext>
                  </a:extLst>
                </a:gridCol>
                <a:gridCol w="2474845">
                  <a:extLst>
                    <a:ext uri="{9D8B030D-6E8A-4147-A177-3AD203B41FA5}">
                      <a16:colId xmlns:a16="http://schemas.microsoft.com/office/drawing/2014/main" val="1002509414"/>
                    </a:ext>
                  </a:extLst>
                </a:gridCol>
                <a:gridCol w="2707959">
                  <a:extLst>
                    <a:ext uri="{9D8B030D-6E8A-4147-A177-3AD203B41FA5}">
                      <a16:colId xmlns:a16="http://schemas.microsoft.com/office/drawing/2014/main" val="1937129354"/>
                    </a:ext>
                  </a:extLst>
                </a:gridCol>
                <a:gridCol w="866175">
                  <a:extLst>
                    <a:ext uri="{9D8B030D-6E8A-4147-A177-3AD203B41FA5}">
                      <a16:colId xmlns:a16="http://schemas.microsoft.com/office/drawing/2014/main" val="2593055671"/>
                    </a:ext>
                  </a:extLst>
                </a:gridCol>
                <a:gridCol w="2220196">
                  <a:extLst>
                    <a:ext uri="{9D8B030D-6E8A-4147-A177-3AD203B41FA5}">
                      <a16:colId xmlns:a16="http://schemas.microsoft.com/office/drawing/2014/main" val="437995558"/>
                    </a:ext>
                  </a:extLst>
                </a:gridCol>
              </a:tblGrid>
              <a:tr h="29266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Geo-location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latitude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329277281"/>
                  </a:ext>
                </a:extLst>
              </a:tr>
              <a:tr h="32253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longitude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경도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357045425"/>
                  </a:ext>
                </a:extLst>
              </a:tr>
              <a:tr h="46914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</a:rPr>
                        <a:t>자리의 연방 정보 프로세싱 표준 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. </a:t>
                      </a:r>
                      <a:br>
                        <a:rPr lang="en-US" altLang="ko-KR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코드는 </a:t>
                      </a:r>
                      <a:r>
                        <a:rPr lang="en-US" altLang="ko-KR" sz="1100" u="none" strike="noStrike" dirty="0">
                          <a:effectLst/>
                        </a:rPr>
                        <a:t>US</a:t>
                      </a:r>
                      <a:r>
                        <a:rPr lang="ko-KR" altLang="en-US" sz="1100" u="none" strike="noStrike" dirty="0">
                          <a:effectLst/>
                        </a:rPr>
                        <a:t>에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속해있는</a:t>
                      </a:r>
                      <a:r>
                        <a:rPr lang="ko-KR" altLang="en-US" sz="1100" u="none" strike="noStrike" dirty="0">
                          <a:effectLst/>
                        </a:rPr>
                        <a:t> 카운티를 구분하도록 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969340721"/>
                  </a:ext>
                </a:extLst>
              </a:tr>
              <a:tr h="32253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regionidzip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zipcode</a:t>
                      </a: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우편번호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</a:t>
                      </a:r>
                      <a:r>
                        <a:rPr lang="en-US" altLang="ko-KR" sz="1100" u="none" strike="noStrike">
                          <a:effectLst/>
                        </a:rPr>
                        <a:t>35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na.omit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974478258"/>
                  </a:ext>
                </a:extLst>
              </a:tr>
              <a:tr h="32253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regionidcity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도시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1,803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na.omit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58488861"/>
                  </a:ext>
                </a:extLst>
              </a:tr>
              <a:tr h="32253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regionidcounty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지역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790567744"/>
                  </a:ext>
                </a:extLst>
              </a:tr>
              <a:tr h="32253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regionidneighborhood</a:t>
                      </a:r>
                      <a:endParaRPr lang="en-US" sz="1100" b="0" i="1" u="none" strike="noStrike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effectLst/>
                        </a:rPr>
                        <a:t>54,263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일단 변수 제외하고 계산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98257363"/>
                  </a:ext>
                </a:extLst>
              </a:tr>
              <a:tr h="3225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lotsizesquarefeet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Lot size </a:t>
                      </a:r>
                      <a:r>
                        <a:rPr lang="ko-KR" altLang="en-US" sz="1100" u="none" strike="noStrike" dirty="0">
                          <a:effectLst/>
                        </a:rPr>
                        <a:t>평방 피트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effectLst/>
                        </a:rPr>
                        <a:t>10,150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knn</a:t>
                      </a:r>
                      <a:r>
                        <a:rPr lang="en-US" sz="1100" u="none" strike="noStrike" dirty="0">
                          <a:effectLst/>
                        </a:rPr>
                        <a:t>/mice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432229151"/>
                  </a:ext>
                </a:extLst>
              </a:tr>
              <a:tr h="32253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finishedsquarefeet12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완성된 </a:t>
                      </a:r>
                      <a:r>
                        <a:rPr lang="en-US" sz="1100" u="none" strike="noStrike" dirty="0">
                          <a:effectLst/>
                        </a:rPr>
                        <a:t>living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</a:t>
                      </a:r>
                      <a:r>
                        <a:rPr lang="en-US" altLang="ko-KR" sz="1100" u="none" strike="noStrike">
                          <a:effectLst/>
                        </a:rPr>
                        <a:t>4,679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knn</a:t>
                      </a:r>
                      <a:r>
                        <a:rPr lang="en-US" sz="1100" u="none" strike="noStrike" dirty="0">
                          <a:effectLst/>
                        </a:rPr>
                        <a:t>/mice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01098088"/>
                  </a:ext>
                </a:extLst>
              </a:tr>
              <a:tr h="32253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calculatedfinishedsquarefeet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661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knn</a:t>
                      </a:r>
                      <a:r>
                        <a:rPr lang="en-US" sz="1100" u="none" strike="noStrike" dirty="0">
                          <a:effectLst/>
                        </a:rPr>
                        <a:t>/mice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755171556"/>
                  </a:ext>
                </a:extLst>
              </a:tr>
              <a:tr h="32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yearbuilt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지어진 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756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>
                          <a:effectLst/>
                        </a:rPr>
                        <a:t>na.omit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18089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54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mice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다중대체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3B4DDE-C1F7-4C1E-BB51-50FC22610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60" y="900691"/>
            <a:ext cx="5561646" cy="90376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D1A0AAE-CD20-4639-887B-E014DE136192}"/>
              </a:ext>
            </a:extLst>
          </p:cNvPr>
          <p:cNvSpPr/>
          <p:nvPr/>
        </p:nvSpPr>
        <p:spPr>
          <a:xfrm>
            <a:off x="954760" y="4038304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Data</a:t>
            </a:r>
            <a:endParaRPr lang="ko-KR" altLang="en-US" sz="11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0841A2-8DBA-4974-A6D4-B11BBCDEB8A5}"/>
              </a:ext>
            </a:extLst>
          </p:cNvPr>
          <p:cNvSpPr/>
          <p:nvPr/>
        </p:nvSpPr>
        <p:spPr>
          <a:xfrm>
            <a:off x="2725971" y="4084067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9E880E-DB16-4F4D-8ED2-4264C27131A1}"/>
              </a:ext>
            </a:extLst>
          </p:cNvPr>
          <p:cNvSpPr/>
          <p:nvPr/>
        </p:nvSpPr>
        <p:spPr>
          <a:xfrm>
            <a:off x="2725971" y="3275546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C93BF37-6976-413E-A3AD-0E0D1E90F6BB}"/>
              </a:ext>
            </a:extLst>
          </p:cNvPr>
          <p:cNvSpPr/>
          <p:nvPr/>
        </p:nvSpPr>
        <p:spPr>
          <a:xfrm>
            <a:off x="2760993" y="2467025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5EBADC-BEA7-407E-A64B-75F3824121F9}"/>
              </a:ext>
            </a:extLst>
          </p:cNvPr>
          <p:cNvSpPr/>
          <p:nvPr/>
        </p:nvSpPr>
        <p:spPr>
          <a:xfrm>
            <a:off x="2725971" y="4892588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E2AFA42-DB61-445B-A66B-168908C1CBC1}"/>
              </a:ext>
            </a:extLst>
          </p:cNvPr>
          <p:cNvSpPr/>
          <p:nvPr/>
        </p:nvSpPr>
        <p:spPr>
          <a:xfrm>
            <a:off x="2725971" y="5701109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E377F77-770D-4F4D-9D7F-89F161D1F266}"/>
              </a:ext>
            </a:extLst>
          </p:cNvPr>
          <p:cNvSpPr/>
          <p:nvPr/>
        </p:nvSpPr>
        <p:spPr>
          <a:xfrm>
            <a:off x="4726121" y="4084067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5F7D570-374E-4361-AF6E-364DE11FA950}"/>
              </a:ext>
            </a:extLst>
          </p:cNvPr>
          <p:cNvSpPr/>
          <p:nvPr/>
        </p:nvSpPr>
        <p:spPr>
          <a:xfrm>
            <a:off x="4726121" y="3275546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BAB7BE-AC59-46A5-9E20-0809811801FA}"/>
              </a:ext>
            </a:extLst>
          </p:cNvPr>
          <p:cNvSpPr/>
          <p:nvPr/>
        </p:nvSpPr>
        <p:spPr>
          <a:xfrm>
            <a:off x="4761143" y="2467025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F13124-32FC-4F26-B21A-A95128903AD5}"/>
              </a:ext>
            </a:extLst>
          </p:cNvPr>
          <p:cNvSpPr/>
          <p:nvPr/>
        </p:nvSpPr>
        <p:spPr>
          <a:xfrm>
            <a:off x="4726121" y="4892588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869B17-AA42-4A11-8B77-030923830D3D}"/>
              </a:ext>
            </a:extLst>
          </p:cNvPr>
          <p:cNvSpPr/>
          <p:nvPr/>
        </p:nvSpPr>
        <p:spPr>
          <a:xfrm>
            <a:off x="4726121" y="5701109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8A39667-B77B-441F-8AB1-A0B7FA491C88}"/>
              </a:ext>
            </a:extLst>
          </p:cNvPr>
          <p:cNvSpPr/>
          <p:nvPr/>
        </p:nvSpPr>
        <p:spPr>
          <a:xfrm>
            <a:off x="6450631" y="4038304"/>
            <a:ext cx="684000" cy="6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CA3B6C-7AB4-42F4-98E0-7088F6A8FB5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638760" y="2809771"/>
            <a:ext cx="1122233" cy="154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0541C93-5D6C-47CD-8ED5-9C8115F8289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650438" y="3618292"/>
            <a:ext cx="1075533" cy="73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3D7DA61-59CF-466C-8416-1DB70D8265CF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50438" y="4298884"/>
            <a:ext cx="1075533" cy="12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513E0F-C59B-4EAC-940E-6CBC7F639C75}"/>
              </a:ext>
            </a:extLst>
          </p:cNvPr>
          <p:cNvCxnSpPr>
            <a:cxnSpLocks/>
          </p:cNvCxnSpPr>
          <p:nvPr/>
        </p:nvCxnSpPr>
        <p:spPr>
          <a:xfrm>
            <a:off x="1650438" y="4300274"/>
            <a:ext cx="1075533" cy="93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D59075-C6B9-407A-9B40-1EB13722A92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650438" y="4351235"/>
            <a:ext cx="1075533" cy="169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1BE7CFD-C9B5-468C-A789-2A517DF6EBF4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444993" y="2809771"/>
            <a:ext cx="13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C666C3-D961-4A82-8E51-ACEAD16C53C2}"/>
              </a:ext>
            </a:extLst>
          </p:cNvPr>
          <p:cNvCxnSpPr>
            <a:cxnSpLocks/>
          </p:cNvCxnSpPr>
          <p:nvPr/>
        </p:nvCxnSpPr>
        <p:spPr>
          <a:xfrm>
            <a:off x="3444993" y="3604792"/>
            <a:ext cx="13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19F803D-BDB9-46C8-912E-5F1707E773AB}"/>
              </a:ext>
            </a:extLst>
          </p:cNvPr>
          <p:cNvCxnSpPr>
            <a:cxnSpLocks/>
          </p:cNvCxnSpPr>
          <p:nvPr/>
        </p:nvCxnSpPr>
        <p:spPr>
          <a:xfrm>
            <a:off x="3444993" y="4398695"/>
            <a:ext cx="13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64844-0345-4CA3-821C-120E438D978A}"/>
              </a:ext>
            </a:extLst>
          </p:cNvPr>
          <p:cNvCxnSpPr>
            <a:cxnSpLocks/>
          </p:cNvCxnSpPr>
          <p:nvPr/>
        </p:nvCxnSpPr>
        <p:spPr>
          <a:xfrm>
            <a:off x="3444993" y="5245216"/>
            <a:ext cx="13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66750B-3240-40F8-B05A-261072CC7942}"/>
              </a:ext>
            </a:extLst>
          </p:cNvPr>
          <p:cNvCxnSpPr>
            <a:cxnSpLocks/>
          </p:cNvCxnSpPr>
          <p:nvPr/>
        </p:nvCxnSpPr>
        <p:spPr>
          <a:xfrm>
            <a:off x="3444993" y="6048488"/>
            <a:ext cx="13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916BF1-11CD-4806-8005-43A6F4CDCE04}"/>
              </a:ext>
            </a:extLst>
          </p:cNvPr>
          <p:cNvCxnSpPr>
            <a:cxnSpLocks/>
          </p:cNvCxnSpPr>
          <p:nvPr/>
        </p:nvCxnSpPr>
        <p:spPr>
          <a:xfrm>
            <a:off x="5445143" y="3604792"/>
            <a:ext cx="1005488" cy="75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742D85F-7876-41FA-87F1-6FB6FD6921E0}"/>
              </a:ext>
            </a:extLst>
          </p:cNvPr>
          <p:cNvSpPr txBox="1"/>
          <p:nvPr/>
        </p:nvSpPr>
        <p:spPr>
          <a:xfrm>
            <a:off x="7578248" y="2167003"/>
            <a:ext cx="405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결측값을</a:t>
            </a:r>
            <a:r>
              <a:rPr lang="ko-KR" altLang="en-US" dirty="0"/>
              <a:t> 그럴듯한 값으로 대체하여 유사한 자료를 여러 개 만들고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각각의 유사한 자료를 분석한 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개별적 분석 결과를 결합하여 </a:t>
            </a:r>
            <a:br>
              <a:rPr lang="en-US" altLang="ko-KR" dirty="0"/>
            </a:br>
            <a:r>
              <a:rPr lang="ko-KR" altLang="en-US" dirty="0"/>
              <a:t>종합적 결론 도출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D007005-8889-4239-944B-4656DE40A04B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445143" y="2803637"/>
            <a:ext cx="1005488" cy="157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BE6618-F8AE-463C-B65A-3BF3C035293D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5404758" y="4381050"/>
            <a:ext cx="1045873" cy="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9070DDD-05DD-4EB0-98FB-AAD0A240F79D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5424950" y="4381050"/>
            <a:ext cx="1025681" cy="85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D9171CB-71A1-480B-B588-F1356732C940}"/>
              </a:ext>
            </a:extLst>
          </p:cNvPr>
          <p:cNvCxnSpPr>
            <a:cxnSpLocks/>
          </p:cNvCxnSpPr>
          <p:nvPr/>
        </p:nvCxnSpPr>
        <p:spPr>
          <a:xfrm flipV="1">
            <a:off x="5424950" y="4343954"/>
            <a:ext cx="1025681" cy="170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277D8A2-7120-4834-BBC5-9E497E0F3797}"/>
              </a:ext>
            </a:extLst>
          </p:cNvPr>
          <p:cNvSpPr txBox="1"/>
          <p:nvPr/>
        </p:nvSpPr>
        <p:spPr>
          <a:xfrm>
            <a:off x="2927628" y="1968152"/>
            <a:ext cx="350729" cy="4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AFFA50-551F-4E30-B542-6366F5557940}"/>
              </a:ext>
            </a:extLst>
          </p:cNvPr>
          <p:cNvSpPr txBox="1"/>
          <p:nvPr/>
        </p:nvSpPr>
        <p:spPr>
          <a:xfrm>
            <a:off x="4927778" y="1968152"/>
            <a:ext cx="350729" cy="4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A5C02E-4A7D-4959-9C44-7884538D89F2}"/>
              </a:ext>
            </a:extLst>
          </p:cNvPr>
          <p:cNvSpPr txBox="1"/>
          <p:nvPr/>
        </p:nvSpPr>
        <p:spPr>
          <a:xfrm>
            <a:off x="6617266" y="3498178"/>
            <a:ext cx="350729" cy="4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637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knn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30677C-CCA3-46B1-93E6-A04796C68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623" y="950357"/>
            <a:ext cx="7742740" cy="74781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71F9391-6E41-48F2-8057-7ACE80CC4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13" y="2483732"/>
            <a:ext cx="3767640" cy="3322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02A347-2CFA-4AD6-B3FB-FBE8FA926D5D}"/>
              </a:ext>
            </a:extLst>
          </p:cNvPr>
          <p:cNvSpPr/>
          <p:nvPr/>
        </p:nvSpPr>
        <p:spPr>
          <a:xfrm>
            <a:off x="4452937" y="2775879"/>
            <a:ext cx="72087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먼저 예측하고자 하는 데이터로부터 가장 가까운 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k</a:t>
            </a:r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개 이웃을 찾는다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. </a:t>
            </a:r>
          </a:p>
          <a:p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이들 이웃으로부터 예측하고자 하는 데이터의 분류를 정하는 방법이다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.</a:t>
            </a:r>
          </a:p>
          <a:p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 </a:t>
            </a:r>
          </a:p>
          <a:p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k=2</a:t>
            </a:r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인 경우 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?</a:t>
            </a:r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로부터 가장 가까운 점은 점선으로 표시한 원 안에 있는 </a:t>
            </a:r>
            <a:br>
              <a:rPr lang="en-US" altLang="ko-KR" dirty="0">
                <a:solidFill>
                  <a:srgbClr val="424242"/>
                </a:solidFill>
                <a:latin typeface="Noto Sans Korean"/>
              </a:rPr>
            </a:b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O </a:t>
            </a:r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점 두 개다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. </a:t>
            </a:r>
          </a:p>
          <a:p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따라서 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?</a:t>
            </a:r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의 분류는 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k </a:t>
            </a:r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최근 이웃 알고리즘에서 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O</a:t>
            </a:r>
            <a:r>
              <a:rPr lang="ko-KR" altLang="en-US" dirty="0">
                <a:solidFill>
                  <a:srgbClr val="424242"/>
                </a:solidFill>
                <a:latin typeface="Noto Sans Korean"/>
              </a:rPr>
              <a:t>로 예측한다</a:t>
            </a:r>
            <a:r>
              <a:rPr lang="en-US" altLang="ko-KR" dirty="0">
                <a:solidFill>
                  <a:srgbClr val="424242"/>
                </a:solidFill>
                <a:latin typeface="Noto Sans Korean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27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49" y="238124"/>
            <a:ext cx="11725275" cy="6353175"/>
          </a:xfrm>
          <a:prstGeom prst="rect">
            <a:avLst/>
          </a:prstGeom>
          <a:solidFill>
            <a:schemeClr val="bg1">
              <a:alpha val="87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  <a:cs typeface="Arabic Typesetting" panose="03020402040406030203" pitchFamily="66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412" y="4095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RF - Feature importance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042E20-AEB6-4F24-A10D-1DD65013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54" y="1075514"/>
            <a:ext cx="6307032" cy="4933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A9B466-710A-4000-9CA1-E4EA96DCA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34" y="1362486"/>
            <a:ext cx="5323560" cy="35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3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608</Words>
  <Application>Microsoft Office PowerPoint</Application>
  <PresentationFormat>와이드스크린</PresentationFormat>
  <Paragraphs>195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Lato</vt:lpstr>
      <vt:lpstr>Noto Sans Korean</vt:lpstr>
      <vt:lpstr>돋움체</vt:lpstr>
      <vt:lpstr>맑은 고딕</vt:lpstr>
      <vt:lpstr>Arabic Typesetting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</dc:creator>
  <cp:lastModifiedBy>하정철</cp:lastModifiedBy>
  <cp:revision>24</cp:revision>
  <dcterms:created xsi:type="dcterms:W3CDTF">2017-09-20T11:10:18Z</dcterms:created>
  <dcterms:modified xsi:type="dcterms:W3CDTF">2017-09-22T17:16:02Z</dcterms:modified>
</cp:coreProperties>
</file>