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31"/>
  </p:notesMasterIdLst>
  <p:handoutMasterIdLst>
    <p:handoutMasterId r:id="rId32"/>
  </p:handoutMasterIdLst>
  <p:sldIdLst>
    <p:sldId id="257" r:id="rId3"/>
    <p:sldId id="286" r:id="rId4"/>
    <p:sldId id="297" r:id="rId5"/>
    <p:sldId id="296" r:id="rId6"/>
    <p:sldId id="292" r:id="rId7"/>
    <p:sldId id="258" r:id="rId8"/>
    <p:sldId id="293" r:id="rId9"/>
    <p:sldId id="260" r:id="rId10"/>
    <p:sldId id="29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83" r:id="rId23"/>
    <p:sldId id="284" r:id="rId24"/>
    <p:sldId id="282" r:id="rId25"/>
    <p:sldId id="287" r:id="rId26"/>
    <p:sldId id="285" r:id="rId27"/>
    <p:sldId id="288" r:id="rId28"/>
    <p:sldId id="295" r:id="rId29"/>
    <p:sldId id="2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253CFA-63BD-48DF-AE4D-291702F2E51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pPr latinLnBrk="1"/>
          <a:endParaRPr lang="ko-KR" altLang="en-US"/>
        </a:p>
      </dgm:t>
    </dgm:pt>
    <dgm:pt modelId="{BF402557-C0D3-40D2-8AB6-F0C593B58117}">
      <dgm:prSet phldrT="[텍스트]"/>
      <dgm:spPr/>
      <dgm:t>
        <a:bodyPr/>
        <a:lstStyle/>
        <a:p>
          <a:pPr latinLnBrk="1"/>
          <a:r>
            <a:rPr lang="en-US" altLang="ko-KR" dirty="0" err="1"/>
            <a:t>PoolQual</a:t>
          </a:r>
          <a:r>
            <a:rPr lang="en-US" altLang="ko-KR" dirty="0"/>
            <a:t> has NA</a:t>
          </a:r>
          <a:endParaRPr lang="ko-KR" altLang="en-US" dirty="0"/>
        </a:p>
      </dgm:t>
    </dgm:pt>
    <dgm:pt modelId="{47D6CA22-39F9-4475-8078-933EF23AD34B}" type="parTrans" cxnId="{000ED400-2813-4A8F-9233-DA969DE8933B}">
      <dgm:prSet/>
      <dgm:spPr/>
      <dgm:t>
        <a:bodyPr/>
        <a:lstStyle/>
        <a:p>
          <a:pPr latinLnBrk="1"/>
          <a:endParaRPr lang="ko-KR" altLang="en-US"/>
        </a:p>
      </dgm:t>
    </dgm:pt>
    <dgm:pt modelId="{50A85166-21E4-4BF1-A0D6-CFE8F591B8AF}" type="sibTrans" cxnId="{000ED400-2813-4A8F-9233-DA969DE8933B}">
      <dgm:prSet/>
      <dgm:spPr/>
      <dgm:t>
        <a:bodyPr/>
        <a:lstStyle/>
        <a:p>
          <a:pPr latinLnBrk="1"/>
          <a:endParaRPr lang="ko-KR" altLang="en-US"/>
        </a:p>
      </dgm:t>
    </dgm:pt>
    <dgm:pt modelId="{3DD7FAB0-E680-48BC-AC24-D54910654565}">
      <dgm:prSet phldrT="[텍스트]"/>
      <dgm:spPr/>
      <dgm:t>
        <a:bodyPr/>
        <a:lstStyle/>
        <a:p>
          <a:pPr latinLnBrk="1"/>
          <a:r>
            <a:rPr lang="en-US" altLang="ko-KR" dirty="0" err="1"/>
            <a:t>PoolArea</a:t>
          </a:r>
          <a:r>
            <a:rPr lang="en-US" altLang="ko-KR" dirty="0"/>
            <a:t>&gt;0</a:t>
          </a:r>
          <a:endParaRPr lang="ko-KR" altLang="en-US" dirty="0"/>
        </a:p>
      </dgm:t>
    </dgm:pt>
    <dgm:pt modelId="{DB4ED944-F498-49EC-990F-AADAE94995D8}" type="parTrans" cxnId="{89CEA8B4-D21E-4DE1-92AC-C5A82F42188C}">
      <dgm:prSet/>
      <dgm:spPr/>
      <dgm:t>
        <a:bodyPr/>
        <a:lstStyle/>
        <a:p>
          <a:pPr latinLnBrk="1"/>
          <a:endParaRPr lang="ko-KR" altLang="en-US"/>
        </a:p>
      </dgm:t>
    </dgm:pt>
    <dgm:pt modelId="{E0CA8E83-58CF-409D-BA8D-64067D2F8935}" type="sibTrans" cxnId="{89CEA8B4-D21E-4DE1-92AC-C5A82F42188C}">
      <dgm:prSet/>
      <dgm:spPr/>
      <dgm:t>
        <a:bodyPr/>
        <a:lstStyle/>
        <a:p>
          <a:pPr latinLnBrk="1"/>
          <a:endParaRPr lang="ko-KR" altLang="en-US"/>
        </a:p>
      </dgm:t>
    </dgm:pt>
    <dgm:pt modelId="{E46BA28E-C11B-4519-B0D9-14E2E3667904}">
      <dgm:prSet phldrT="[텍스트]"/>
      <dgm:spPr/>
      <dgm:t>
        <a:bodyPr/>
        <a:lstStyle/>
        <a:p>
          <a:pPr latinLnBrk="1"/>
          <a:r>
            <a:rPr lang="ko-KR" altLang="en-US" dirty="0" err="1"/>
            <a:t>범주별</a:t>
          </a:r>
          <a:r>
            <a:rPr lang="ko-KR" altLang="en-US" dirty="0"/>
            <a:t> 평균을 구한 후 근사한 범주로 대체</a:t>
          </a:r>
        </a:p>
      </dgm:t>
    </dgm:pt>
    <dgm:pt modelId="{EB9367B4-7394-4B35-BB7D-A92D618975EB}" type="parTrans" cxnId="{76ECE6BE-D411-4D57-B7FD-D348C31FF922}">
      <dgm:prSet/>
      <dgm:spPr/>
      <dgm:t>
        <a:bodyPr/>
        <a:lstStyle/>
        <a:p>
          <a:pPr latinLnBrk="1"/>
          <a:endParaRPr lang="ko-KR" altLang="en-US"/>
        </a:p>
      </dgm:t>
    </dgm:pt>
    <dgm:pt modelId="{95F4C82A-C6C7-4CAE-900A-916C2E20C187}" type="sibTrans" cxnId="{76ECE6BE-D411-4D57-B7FD-D348C31FF922}">
      <dgm:prSet/>
      <dgm:spPr/>
      <dgm:t>
        <a:bodyPr/>
        <a:lstStyle/>
        <a:p>
          <a:pPr latinLnBrk="1"/>
          <a:endParaRPr lang="ko-KR" altLang="en-US"/>
        </a:p>
      </dgm:t>
    </dgm:pt>
    <dgm:pt modelId="{0594DC0E-7791-4B94-954D-8513DB205A73}">
      <dgm:prSet phldrT="[텍스트]"/>
      <dgm:spPr/>
      <dgm:t>
        <a:bodyPr/>
        <a:lstStyle/>
        <a:p>
          <a:pPr latinLnBrk="1"/>
          <a:r>
            <a:rPr lang="en-US" altLang="ko-KR" dirty="0" err="1"/>
            <a:t>PoolARea</a:t>
          </a:r>
          <a:r>
            <a:rPr lang="en-US" altLang="ko-KR" dirty="0"/>
            <a:t>=0</a:t>
          </a:r>
          <a:endParaRPr lang="ko-KR" altLang="en-US" dirty="0"/>
        </a:p>
      </dgm:t>
    </dgm:pt>
    <dgm:pt modelId="{E3D85B6B-D4F9-4249-BA3A-F86379C5D171}" type="parTrans" cxnId="{53033018-C7EC-4B21-AFEF-01CA84A3B35C}">
      <dgm:prSet/>
      <dgm:spPr/>
      <dgm:t>
        <a:bodyPr/>
        <a:lstStyle/>
        <a:p>
          <a:pPr latinLnBrk="1"/>
          <a:endParaRPr lang="ko-KR" altLang="en-US"/>
        </a:p>
      </dgm:t>
    </dgm:pt>
    <dgm:pt modelId="{FB0FEA08-7711-4DD1-B2FD-A04417665526}" type="sibTrans" cxnId="{53033018-C7EC-4B21-AFEF-01CA84A3B35C}">
      <dgm:prSet/>
      <dgm:spPr/>
      <dgm:t>
        <a:bodyPr/>
        <a:lstStyle/>
        <a:p>
          <a:pPr latinLnBrk="1"/>
          <a:endParaRPr lang="ko-KR" altLang="en-US"/>
        </a:p>
      </dgm:t>
    </dgm:pt>
    <dgm:pt modelId="{0FC3E682-BE30-4007-8269-E19122EC2898}">
      <dgm:prSet phldrT="[텍스트]"/>
      <dgm:spPr/>
      <dgm:t>
        <a:bodyPr/>
        <a:lstStyle/>
        <a:p>
          <a:pPr latinLnBrk="1"/>
          <a:r>
            <a:rPr lang="en-US" altLang="ko-KR" dirty="0"/>
            <a:t>‘None’</a:t>
          </a:r>
          <a:r>
            <a:rPr lang="ko-KR" altLang="en-US" dirty="0"/>
            <a:t>으로 대체</a:t>
          </a:r>
        </a:p>
      </dgm:t>
    </dgm:pt>
    <dgm:pt modelId="{FDF5AFAC-0F18-42D5-AA3E-1EE5214D6BD5}" type="parTrans" cxnId="{FBE36B6B-9402-405C-BD21-BADDEB20E791}">
      <dgm:prSet/>
      <dgm:spPr/>
      <dgm:t>
        <a:bodyPr/>
        <a:lstStyle/>
        <a:p>
          <a:pPr latinLnBrk="1"/>
          <a:endParaRPr lang="ko-KR" altLang="en-US"/>
        </a:p>
      </dgm:t>
    </dgm:pt>
    <dgm:pt modelId="{1004245F-ACBC-4E0C-8931-8C388FC58B04}" type="sibTrans" cxnId="{FBE36B6B-9402-405C-BD21-BADDEB20E791}">
      <dgm:prSet/>
      <dgm:spPr/>
      <dgm:t>
        <a:bodyPr/>
        <a:lstStyle/>
        <a:p>
          <a:pPr latinLnBrk="1"/>
          <a:endParaRPr lang="ko-KR" altLang="en-US"/>
        </a:p>
      </dgm:t>
    </dgm:pt>
    <dgm:pt modelId="{38D2D09D-AE7E-46E7-8F82-6B3F57260774}" type="pres">
      <dgm:prSet presAssocID="{26253CFA-63BD-48DF-AE4D-291702F2E51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BAAD7A-9D2B-4A8A-8F57-16D9BDCED8BB}" type="pres">
      <dgm:prSet presAssocID="{BF402557-C0D3-40D2-8AB6-F0C593B58117}" presName="root1" presStyleCnt="0"/>
      <dgm:spPr/>
    </dgm:pt>
    <dgm:pt modelId="{7FCD399C-1C6A-489F-899F-80B47F6256D3}" type="pres">
      <dgm:prSet presAssocID="{BF402557-C0D3-40D2-8AB6-F0C593B5811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5F7B55-B5A8-4A62-8539-39384D94EFD5}" type="pres">
      <dgm:prSet presAssocID="{BF402557-C0D3-40D2-8AB6-F0C593B58117}" presName="level2hierChild" presStyleCnt="0"/>
      <dgm:spPr/>
    </dgm:pt>
    <dgm:pt modelId="{BE352671-EE0E-417B-BA42-E6C24AC52D40}" type="pres">
      <dgm:prSet presAssocID="{DB4ED944-F498-49EC-990F-AADAE94995D8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304899F-8919-4E7A-A6C1-D814B4DF5158}" type="pres">
      <dgm:prSet presAssocID="{DB4ED944-F498-49EC-990F-AADAE94995D8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BBE7609-C537-40B8-BD93-A4FF7DA042AE}" type="pres">
      <dgm:prSet presAssocID="{3DD7FAB0-E680-48BC-AC24-D54910654565}" presName="root2" presStyleCnt="0"/>
      <dgm:spPr/>
    </dgm:pt>
    <dgm:pt modelId="{B466EE54-0AE8-43B7-9DA5-2DF7919D0395}" type="pres">
      <dgm:prSet presAssocID="{3DD7FAB0-E680-48BC-AC24-D5491065456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00A698-7207-4E66-BFA6-BB0A3F891EAE}" type="pres">
      <dgm:prSet presAssocID="{3DD7FAB0-E680-48BC-AC24-D54910654565}" presName="level3hierChild" presStyleCnt="0"/>
      <dgm:spPr/>
    </dgm:pt>
    <dgm:pt modelId="{7B87848B-CA1F-48B5-B8F4-5EA2B66D69AC}" type="pres">
      <dgm:prSet presAssocID="{EB9367B4-7394-4B35-BB7D-A92D618975EB}" presName="conn2-1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E38BB3A-3317-4CF4-9E53-E813933CA4AA}" type="pres">
      <dgm:prSet presAssocID="{EB9367B4-7394-4B35-BB7D-A92D618975EB}" presName="connTx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6B8F443-91AD-4F91-98BA-BA0713A0C92C}" type="pres">
      <dgm:prSet presAssocID="{E46BA28E-C11B-4519-B0D9-14E2E3667904}" presName="root2" presStyleCnt="0"/>
      <dgm:spPr/>
    </dgm:pt>
    <dgm:pt modelId="{0A34D03A-6CFB-43C7-9A09-EA086E970241}" type="pres">
      <dgm:prSet presAssocID="{E46BA28E-C11B-4519-B0D9-14E2E3667904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85008C-887C-4F7F-84F0-8857ECA1F35A}" type="pres">
      <dgm:prSet presAssocID="{E46BA28E-C11B-4519-B0D9-14E2E3667904}" presName="level3hierChild" presStyleCnt="0"/>
      <dgm:spPr/>
    </dgm:pt>
    <dgm:pt modelId="{E96CC742-F9AD-4734-B82B-4BDBEE40CAC3}" type="pres">
      <dgm:prSet presAssocID="{E3D85B6B-D4F9-4249-BA3A-F86379C5D171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E8C648E-6326-4E48-A47E-5C4E7B5EBBCD}" type="pres">
      <dgm:prSet presAssocID="{E3D85B6B-D4F9-4249-BA3A-F86379C5D171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AC7E93C-C633-4D46-B3F9-7FA596F249A3}" type="pres">
      <dgm:prSet presAssocID="{0594DC0E-7791-4B94-954D-8513DB205A73}" presName="root2" presStyleCnt="0"/>
      <dgm:spPr/>
    </dgm:pt>
    <dgm:pt modelId="{9F352085-2A41-4165-92D9-A48EE8A2D869}" type="pres">
      <dgm:prSet presAssocID="{0594DC0E-7791-4B94-954D-8513DB205A7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990669-D702-4257-BD7F-27D81F0356C3}" type="pres">
      <dgm:prSet presAssocID="{0594DC0E-7791-4B94-954D-8513DB205A73}" presName="level3hierChild" presStyleCnt="0"/>
      <dgm:spPr/>
    </dgm:pt>
    <dgm:pt modelId="{EEF2D974-6E92-4FA9-B3A3-384E5F1C761D}" type="pres">
      <dgm:prSet presAssocID="{FDF5AFAC-0F18-42D5-AA3E-1EE5214D6BD5}" presName="conn2-1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8089CA8E-C601-4642-8660-4276DDEF4064}" type="pres">
      <dgm:prSet presAssocID="{FDF5AFAC-0F18-42D5-AA3E-1EE5214D6BD5}" presName="connTx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EC88C5C1-EA03-40F4-8FB6-0EBD9AFA213D}" type="pres">
      <dgm:prSet presAssocID="{0FC3E682-BE30-4007-8269-E19122EC2898}" presName="root2" presStyleCnt="0"/>
      <dgm:spPr/>
    </dgm:pt>
    <dgm:pt modelId="{A12F83D1-26F8-412F-9B7F-5F562996B959}" type="pres">
      <dgm:prSet presAssocID="{0FC3E682-BE30-4007-8269-E19122EC2898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9629C1-015B-49DC-8AD4-02C79FFA5208}" type="pres">
      <dgm:prSet presAssocID="{0FC3E682-BE30-4007-8269-E19122EC2898}" presName="level3hierChild" presStyleCnt="0"/>
      <dgm:spPr/>
    </dgm:pt>
  </dgm:ptLst>
  <dgm:cxnLst>
    <dgm:cxn modelId="{F1E54475-A258-4265-BE8C-8B2D8A694602}" type="presOf" srcId="{DB4ED944-F498-49EC-990F-AADAE94995D8}" destId="{3304899F-8919-4E7A-A6C1-D814B4DF5158}" srcOrd="1" destOrd="0" presId="urn:microsoft.com/office/officeart/2005/8/layout/hierarchy2"/>
    <dgm:cxn modelId="{89CEA8B4-D21E-4DE1-92AC-C5A82F42188C}" srcId="{BF402557-C0D3-40D2-8AB6-F0C593B58117}" destId="{3DD7FAB0-E680-48BC-AC24-D54910654565}" srcOrd="0" destOrd="0" parTransId="{DB4ED944-F498-49EC-990F-AADAE94995D8}" sibTransId="{E0CA8E83-58CF-409D-BA8D-64067D2F8935}"/>
    <dgm:cxn modelId="{6172B1A1-9D0C-40D5-9DEC-936C8BF14AA5}" type="presOf" srcId="{E46BA28E-C11B-4519-B0D9-14E2E3667904}" destId="{0A34D03A-6CFB-43C7-9A09-EA086E970241}" srcOrd="0" destOrd="0" presId="urn:microsoft.com/office/officeart/2005/8/layout/hierarchy2"/>
    <dgm:cxn modelId="{08EDFA32-968D-4184-97CD-5DCEBC2518A6}" type="presOf" srcId="{BF402557-C0D3-40D2-8AB6-F0C593B58117}" destId="{7FCD399C-1C6A-489F-899F-80B47F6256D3}" srcOrd="0" destOrd="0" presId="urn:microsoft.com/office/officeart/2005/8/layout/hierarchy2"/>
    <dgm:cxn modelId="{92540C2D-E17B-4619-9FBD-BB80EA941F13}" type="presOf" srcId="{FDF5AFAC-0F18-42D5-AA3E-1EE5214D6BD5}" destId="{EEF2D974-6E92-4FA9-B3A3-384E5F1C761D}" srcOrd="0" destOrd="0" presId="urn:microsoft.com/office/officeart/2005/8/layout/hierarchy2"/>
    <dgm:cxn modelId="{53033018-C7EC-4B21-AFEF-01CA84A3B35C}" srcId="{BF402557-C0D3-40D2-8AB6-F0C593B58117}" destId="{0594DC0E-7791-4B94-954D-8513DB205A73}" srcOrd="1" destOrd="0" parTransId="{E3D85B6B-D4F9-4249-BA3A-F86379C5D171}" sibTransId="{FB0FEA08-7711-4DD1-B2FD-A04417665526}"/>
    <dgm:cxn modelId="{8B7FD4DE-A5C5-425D-B8AC-4F876C15AA08}" type="presOf" srcId="{EB9367B4-7394-4B35-BB7D-A92D618975EB}" destId="{EE38BB3A-3317-4CF4-9E53-E813933CA4AA}" srcOrd="1" destOrd="0" presId="urn:microsoft.com/office/officeart/2005/8/layout/hierarchy2"/>
    <dgm:cxn modelId="{7946247F-C056-4049-88E0-92B6F621126D}" type="presOf" srcId="{EB9367B4-7394-4B35-BB7D-A92D618975EB}" destId="{7B87848B-CA1F-48B5-B8F4-5EA2B66D69AC}" srcOrd="0" destOrd="0" presId="urn:microsoft.com/office/officeart/2005/8/layout/hierarchy2"/>
    <dgm:cxn modelId="{A3739DE3-A565-47B4-A9C1-46AEAF469930}" type="presOf" srcId="{DB4ED944-F498-49EC-990F-AADAE94995D8}" destId="{BE352671-EE0E-417B-BA42-E6C24AC52D40}" srcOrd="0" destOrd="0" presId="urn:microsoft.com/office/officeart/2005/8/layout/hierarchy2"/>
    <dgm:cxn modelId="{7CC8875D-98DA-4366-BC74-805EC026BB5C}" type="presOf" srcId="{26253CFA-63BD-48DF-AE4D-291702F2E51B}" destId="{38D2D09D-AE7E-46E7-8F82-6B3F57260774}" srcOrd="0" destOrd="0" presId="urn:microsoft.com/office/officeart/2005/8/layout/hierarchy2"/>
    <dgm:cxn modelId="{000ED400-2813-4A8F-9233-DA969DE8933B}" srcId="{26253CFA-63BD-48DF-AE4D-291702F2E51B}" destId="{BF402557-C0D3-40D2-8AB6-F0C593B58117}" srcOrd="0" destOrd="0" parTransId="{47D6CA22-39F9-4475-8078-933EF23AD34B}" sibTransId="{50A85166-21E4-4BF1-A0D6-CFE8F591B8AF}"/>
    <dgm:cxn modelId="{115ED6FB-4F60-4D88-9A14-CB50C954FE90}" type="presOf" srcId="{0FC3E682-BE30-4007-8269-E19122EC2898}" destId="{A12F83D1-26F8-412F-9B7F-5F562996B959}" srcOrd="0" destOrd="0" presId="urn:microsoft.com/office/officeart/2005/8/layout/hierarchy2"/>
    <dgm:cxn modelId="{A1008AAF-8CF8-4F38-99B6-516CE6BCFD6D}" type="presOf" srcId="{3DD7FAB0-E680-48BC-AC24-D54910654565}" destId="{B466EE54-0AE8-43B7-9DA5-2DF7919D0395}" srcOrd="0" destOrd="0" presId="urn:microsoft.com/office/officeart/2005/8/layout/hierarchy2"/>
    <dgm:cxn modelId="{7006B99A-CD0E-406E-ACD0-88C38DD39BA6}" type="presOf" srcId="{FDF5AFAC-0F18-42D5-AA3E-1EE5214D6BD5}" destId="{8089CA8E-C601-4642-8660-4276DDEF4064}" srcOrd="1" destOrd="0" presId="urn:microsoft.com/office/officeart/2005/8/layout/hierarchy2"/>
    <dgm:cxn modelId="{76ECE6BE-D411-4D57-B7FD-D348C31FF922}" srcId="{3DD7FAB0-E680-48BC-AC24-D54910654565}" destId="{E46BA28E-C11B-4519-B0D9-14E2E3667904}" srcOrd="0" destOrd="0" parTransId="{EB9367B4-7394-4B35-BB7D-A92D618975EB}" sibTransId="{95F4C82A-C6C7-4CAE-900A-916C2E20C187}"/>
    <dgm:cxn modelId="{11EE208C-87DE-4863-AA39-A6C0479B41C2}" type="presOf" srcId="{E3D85B6B-D4F9-4249-BA3A-F86379C5D171}" destId="{E96CC742-F9AD-4734-B82B-4BDBEE40CAC3}" srcOrd="0" destOrd="0" presId="urn:microsoft.com/office/officeart/2005/8/layout/hierarchy2"/>
    <dgm:cxn modelId="{E28B093C-7A28-4D3B-AD41-47764EDF70EF}" type="presOf" srcId="{E3D85B6B-D4F9-4249-BA3A-F86379C5D171}" destId="{DE8C648E-6326-4E48-A47E-5C4E7B5EBBCD}" srcOrd="1" destOrd="0" presId="urn:microsoft.com/office/officeart/2005/8/layout/hierarchy2"/>
    <dgm:cxn modelId="{FA7F26BA-E3AB-487E-BC22-C77EF4165036}" type="presOf" srcId="{0594DC0E-7791-4B94-954D-8513DB205A73}" destId="{9F352085-2A41-4165-92D9-A48EE8A2D869}" srcOrd="0" destOrd="0" presId="urn:microsoft.com/office/officeart/2005/8/layout/hierarchy2"/>
    <dgm:cxn modelId="{FBE36B6B-9402-405C-BD21-BADDEB20E791}" srcId="{0594DC0E-7791-4B94-954D-8513DB205A73}" destId="{0FC3E682-BE30-4007-8269-E19122EC2898}" srcOrd="0" destOrd="0" parTransId="{FDF5AFAC-0F18-42D5-AA3E-1EE5214D6BD5}" sibTransId="{1004245F-ACBC-4E0C-8931-8C388FC58B04}"/>
    <dgm:cxn modelId="{6EB393FB-EB47-489C-A2D3-9B0F085BBFF3}" type="presParOf" srcId="{38D2D09D-AE7E-46E7-8F82-6B3F57260774}" destId="{94BAAD7A-9D2B-4A8A-8F57-16D9BDCED8BB}" srcOrd="0" destOrd="0" presId="urn:microsoft.com/office/officeart/2005/8/layout/hierarchy2"/>
    <dgm:cxn modelId="{A7738CA9-8602-451F-88ED-C0695FAC896E}" type="presParOf" srcId="{94BAAD7A-9D2B-4A8A-8F57-16D9BDCED8BB}" destId="{7FCD399C-1C6A-489F-899F-80B47F6256D3}" srcOrd="0" destOrd="0" presId="urn:microsoft.com/office/officeart/2005/8/layout/hierarchy2"/>
    <dgm:cxn modelId="{01707228-4148-4B8F-BF14-9733DB39B08B}" type="presParOf" srcId="{94BAAD7A-9D2B-4A8A-8F57-16D9BDCED8BB}" destId="{D05F7B55-B5A8-4A62-8539-39384D94EFD5}" srcOrd="1" destOrd="0" presId="urn:microsoft.com/office/officeart/2005/8/layout/hierarchy2"/>
    <dgm:cxn modelId="{896C9E8C-9FDF-4239-9879-371C68877FF2}" type="presParOf" srcId="{D05F7B55-B5A8-4A62-8539-39384D94EFD5}" destId="{BE352671-EE0E-417B-BA42-E6C24AC52D40}" srcOrd="0" destOrd="0" presId="urn:microsoft.com/office/officeart/2005/8/layout/hierarchy2"/>
    <dgm:cxn modelId="{47A2A6B8-56AA-4849-8F95-E3C7EFED14CC}" type="presParOf" srcId="{BE352671-EE0E-417B-BA42-E6C24AC52D40}" destId="{3304899F-8919-4E7A-A6C1-D814B4DF5158}" srcOrd="0" destOrd="0" presId="urn:microsoft.com/office/officeart/2005/8/layout/hierarchy2"/>
    <dgm:cxn modelId="{AE66D76C-3ECA-4742-8693-905F871C012C}" type="presParOf" srcId="{D05F7B55-B5A8-4A62-8539-39384D94EFD5}" destId="{CBBE7609-C537-40B8-BD93-A4FF7DA042AE}" srcOrd="1" destOrd="0" presId="urn:microsoft.com/office/officeart/2005/8/layout/hierarchy2"/>
    <dgm:cxn modelId="{02F75666-0C5C-43B9-A6F4-4FC3077A95A6}" type="presParOf" srcId="{CBBE7609-C537-40B8-BD93-A4FF7DA042AE}" destId="{B466EE54-0AE8-43B7-9DA5-2DF7919D0395}" srcOrd="0" destOrd="0" presId="urn:microsoft.com/office/officeart/2005/8/layout/hierarchy2"/>
    <dgm:cxn modelId="{D14F074C-A564-484E-9B6B-9F7FDC6921B0}" type="presParOf" srcId="{CBBE7609-C537-40B8-BD93-A4FF7DA042AE}" destId="{3000A698-7207-4E66-BFA6-BB0A3F891EAE}" srcOrd="1" destOrd="0" presId="urn:microsoft.com/office/officeart/2005/8/layout/hierarchy2"/>
    <dgm:cxn modelId="{22067882-9901-43BF-BF8C-9C9C69A396D4}" type="presParOf" srcId="{3000A698-7207-4E66-BFA6-BB0A3F891EAE}" destId="{7B87848B-CA1F-48B5-B8F4-5EA2B66D69AC}" srcOrd="0" destOrd="0" presId="urn:microsoft.com/office/officeart/2005/8/layout/hierarchy2"/>
    <dgm:cxn modelId="{A5FF6F31-95DA-4D29-82C7-E1180DEB3B1E}" type="presParOf" srcId="{7B87848B-CA1F-48B5-B8F4-5EA2B66D69AC}" destId="{EE38BB3A-3317-4CF4-9E53-E813933CA4AA}" srcOrd="0" destOrd="0" presId="urn:microsoft.com/office/officeart/2005/8/layout/hierarchy2"/>
    <dgm:cxn modelId="{9D436804-A888-43E1-A5D7-D3BEE442F57F}" type="presParOf" srcId="{3000A698-7207-4E66-BFA6-BB0A3F891EAE}" destId="{E6B8F443-91AD-4F91-98BA-BA0713A0C92C}" srcOrd="1" destOrd="0" presId="urn:microsoft.com/office/officeart/2005/8/layout/hierarchy2"/>
    <dgm:cxn modelId="{2D066999-1134-4262-AFAE-FA1D3D0C1CB0}" type="presParOf" srcId="{E6B8F443-91AD-4F91-98BA-BA0713A0C92C}" destId="{0A34D03A-6CFB-43C7-9A09-EA086E970241}" srcOrd="0" destOrd="0" presId="urn:microsoft.com/office/officeart/2005/8/layout/hierarchy2"/>
    <dgm:cxn modelId="{192E668B-916E-4900-9501-16F728D6F3B1}" type="presParOf" srcId="{E6B8F443-91AD-4F91-98BA-BA0713A0C92C}" destId="{8A85008C-887C-4F7F-84F0-8857ECA1F35A}" srcOrd="1" destOrd="0" presId="urn:microsoft.com/office/officeart/2005/8/layout/hierarchy2"/>
    <dgm:cxn modelId="{E98CEAFD-D996-4C0F-93B8-AA84D96BE8B1}" type="presParOf" srcId="{D05F7B55-B5A8-4A62-8539-39384D94EFD5}" destId="{E96CC742-F9AD-4734-B82B-4BDBEE40CAC3}" srcOrd="2" destOrd="0" presId="urn:microsoft.com/office/officeart/2005/8/layout/hierarchy2"/>
    <dgm:cxn modelId="{A872EA8F-08A6-4F43-BCE2-40F78E0E7A97}" type="presParOf" srcId="{E96CC742-F9AD-4734-B82B-4BDBEE40CAC3}" destId="{DE8C648E-6326-4E48-A47E-5C4E7B5EBBCD}" srcOrd="0" destOrd="0" presId="urn:microsoft.com/office/officeart/2005/8/layout/hierarchy2"/>
    <dgm:cxn modelId="{C62681F2-785C-4965-81E5-4E2480830FD1}" type="presParOf" srcId="{D05F7B55-B5A8-4A62-8539-39384D94EFD5}" destId="{7AC7E93C-C633-4D46-B3F9-7FA596F249A3}" srcOrd="3" destOrd="0" presId="urn:microsoft.com/office/officeart/2005/8/layout/hierarchy2"/>
    <dgm:cxn modelId="{B98019D4-6A66-4DD8-A7B8-A8E144B37709}" type="presParOf" srcId="{7AC7E93C-C633-4D46-B3F9-7FA596F249A3}" destId="{9F352085-2A41-4165-92D9-A48EE8A2D869}" srcOrd="0" destOrd="0" presId="urn:microsoft.com/office/officeart/2005/8/layout/hierarchy2"/>
    <dgm:cxn modelId="{17042C16-5DAB-429C-913C-74B08CBD4413}" type="presParOf" srcId="{7AC7E93C-C633-4D46-B3F9-7FA596F249A3}" destId="{6D990669-D702-4257-BD7F-27D81F0356C3}" srcOrd="1" destOrd="0" presId="urn:microsoft.com/office/officeart/2005/8/layout/hierarchy2"/>
    <dgm:cxn modelId="{0541BF13-41F1-426C-B81A-32BC1AECC2A9}" type="presParOf" srcId="{6D990669-D702-4257-BD7F-27D81F0356C3}" destId="{EEF2D974-6E92-4FA9-B3A3-384E5F1C761D}" srcOrd="0" destOrd="0" presId="urn:microsoft.com/office/officeart/2005/8/layout/hierarchy2"/>
    <dgm:cxn modelId="{96186F52-E5E0-40D9-8C85-822713E12A7F}" type="presParOf" srcId="{EEF2D974-6E92-4FA9-B3A3-384E5F1C761D}" destId="{8089CA8E-C601-4642-8660-4276DDEF4064}" srcOrd="0" destOrd="0" presId="urn:microsoft.com/office/officeart/2005/8/layout/hierarchy2"/>
    <dgm:cxn modelId="{3E334A35-A2A0-4060-889D-AF1FE8E6DB6D}" type="presParOf" srcId="{6D990669-D702-4257-BD7F-27D81F0356C3}" destId="{EC88C5C1-EA03-40F4-8FB6-0EBD9AFA213D}" srcOrd="1" destOrd="0" presId="urn:microsoft.com/office/officeart/2005/8/layout/hierarchy2"/>
    <dgm:cxn modelId="{27DAF8F1-EB36-4CC1-890A-EDC205DC4046}" type="presParOf" srcId="{EC88C5C1-EA03-40F4-8FB6-0EBD9AFA213D}" destId="{A12F83D1-26F8-412F-9B7F-5F562996B959}" srcOrd="0" destOrd="0" presId="urn:microsoft.com/office/officeart/2005/8/layout/hierarchy2"/>
    <dgm:cxn modelId="{E2AEE24D-3298-4EC9-8A12-EE249A79401E}" type="presParOf" srcId="{EC88C5C1-EA03-40F4-8FB6-0EBD9AFA213D}" destId="{839629C1-015B-49DC-8AD4-02C79FFA520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D399C-1C6A-489F-899F-80B47F6256D3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/>
            <a:t>PoolQual</a:t>
          </a:r>
          <a:r>
            <a:rPr lang="en-US" altLang="ko-KR" sz="1600" kern="1200" dirty="0"/>
            <a:t> has NA</a:t>
          </a:r>
          <a:endParaRPr lang="ko-KR" altLang="en-US" sz="1600" kern="1200" dirty="0"/>
        </a:p>
      </dsp:txBody>
      <dsp:txXfrm>
        <a:off x="33423" y="2206182"/>
        <a:ext cx="2075219" cy="1006302"/>
      </dsp:txXfrm>
    </dsp:sp>
    <dsp:sp modelId="{BE352671-EE0E-417B-BA42-E6C24AC52D40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541189" y="2375692"/>
        <a:ext cx="52654" cy="52654"/>
      </dsp:txXfrm>
    </dsp:sp>
    <dsp:sp modelId="{B466EE54-0AE8-43B7-9DA5-2DF7919D0395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/>
            <a:t>PoolArea</a:t>
          </a:r>
          <a:r>
            <a:rPr lang="en-US" altLang="ko-KR" sz="1600" kern="1200" dirty="0"/>
            <a:t>&gt;0</a:t>
          </a:r>
          <a:endParaRPr lang="ko-KR" altLang="en-US" sz="1600" kern="1200" dirty="0"/>
        </a:p>
      </dsp:txBody>
      <dsp:txXfrm>
        <a:off x="3026390" y="1591555"/>
        <a:ext cx="2075219" cy="1006302"/>
      </dsp:txXfrm>
    </dsp:sp>
    <dsp:sp modelId="{7B87848B-CA1F-48B5-B8F4-5EA2B66D69AC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539105" y="2073328"/>
        <a:ext cx="42756" cy="42756"/>
      </dsp:txXfrm>
    </dsp:sp>
    <dsp:sp modelId="{0A34D03A-6CFB-43C7-9A09-EA086E970241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/>
            <a:t>범주별</a:t>
          </a:r>
          <a:r>
            <a:rPr lang="ko-KR" altLang="en-US" sz="1600" kern="1200" dirty="0"/>
            <a:t> 평균을 구한 후 근사한 범주로 대체</a:t>
          </a:r>
        </a:p>
      </dsp:txBody>
      <dsp:txXfrm>
        <a:off x="6019357" y="1591555"/>
        <a:ext cx="2075219" cy="1006302"/>
      </dsp:txXfrm>
    </dsp:sp>
    <dsp:sp modelId="{E96CC742-F9AD-4734-B82B-4BDBEE40CAC3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541189" y="2990319"/>
        <a:ext cx="52654" cy="52654"/>
      </dsp:txXfrm>
    </dsp:sp>
    <dsp:sp modelId="{9F352085-2A41-4165-92D9-A48EE8A2D869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/>
            <a:t>PoolARea</a:t>
          </a:r>
          <a:r>
            <a:rPr lang="en-US" altLang="ko-KR" sz="1600" kern="1200" dirty="0"/>
            <a:t>=0</a:t>
          </a:r>
          <a:endParaRPr lang="ko-KR" altLang="en-US" sz="1600" kern="1200" dirty="0"/>
        </a:p>
      </dsp:txBody>
      <dsp:txXfrm>
        <a:off x="3026390" y="2820809"/>
        <a:ext cx="2075219" cy="1006302"/>
      </dsp:txXfrm>
    </dsp:sp>
    <dsp:sp modelId="{EEF2D974-6E92-4FA9-B3A3-384E5F1C761D}">
      <dsp:nvSpPr>
        <dsp:cNvPr id="0" name=""/>
        <dsp:cNvSpPr/>
      </dsp:nvSpPr>
      <dsp:spPr>
        <a:xfrm>
          <a:off x="5132916" y="3306206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539105" y="3302582"/>
        <a:ext cx="42756" cy="42756"/>
      </dsp:txXfrm>
    </dsp:sp>
    <dsp:sp modelId="{A12F83D1-26F8-412F-9B7F-5F562996B959}">
      <dsp:nvSpPr>
        <dsp:cNvPr id="0" name=""/>
        <dsp:cNvSpPr/>
      </dsp:nvSpPr>
      <dsp:spPr>
        <a:xfrm>
          <a:off x="5988050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/>
            <a:t>‘None’</a:t>
          </a:r>
          <a:r>
            <a:rPr lang="ko-KR" altLang="en-US" sz="1600" kern="1200" dirty="0"/>
            <a:t>으로 대체</a:t>
          </a:r>
        </a:p>
      </dsp:txBody>
      <dsp:txXfrm>
        <a:off x="6019357" y="2820809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E9279-44A3-4491-933D-6110832F5A58}" type="datetimeFigureOut">
              <a:rPr lang="ko-KR" altLang="en-US" smtClean="0"/>
              <a:t>2018. 4. 27.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393DF-5907-4D0C-91DB-A3C2D1ED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51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2B24A-DC5E-472D-A06F-EDD0C0A8F66C}" type="datetimeFigureOut">
              <a:rPr lang="ko-KR" altLang="en-US" smtClean="0"/>
              <a:t>2018. 4. 27.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D332-D611-440D-9144-35399340A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0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4764-6FB9-6345-B6A6-C12345D632CD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701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4764-6FB9-6345-B6A6-C12345D632CD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933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4764-6FB9-6345-B6A6-C12345D632CD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871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007B-FBF9-442F-BD79-5ED75837D9DA}" type="datetime1">
              <a:rPr lang="ko-KR" altLang="en-US" smtClean="0"/>
              <a:t>2018. 4. 27.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1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19F8-56B7-48CD-8CB3-CDFB2FBF2198}" type="datetime1">
              <a:rPr lang="ko-KR" altLang="en-US" smtClean="0"/>
              <a:t>2018. 4. 27.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5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13FE-C5F1-421E-B399-AD39749CE9BA}" type="datetime1">
              <a:rPr lang="ko-KR" altLang="en-US" smtClean="0"/>
              <a:t>2018. 4. 27.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240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798D-0863-6B44-ABA3-45E0E33C7543}" type="datetimeFigureOut">
              <a:rPr kumimoji="1" lang="ko-KR" altLang="en-US" smtClean="0"/>
              <a:t>2018. 4. 27.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3908-1505-8E48-A267-77A2E049FA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0795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798D-0863-6B44-ABA3-45E0E33C7543}" type="datetimeFigureOut">
              <a:rPr kumimoji="1" lang="ko-KR" altLang="en-US" smtClean="0"/>
              <a:t>2018. 4. 27.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3908-1505-8E48-A267-77A2E049FA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8787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798D-0863-6B44-ABA3-45E0E33C7543}" type="datetimeFigureOut">
              <a:rPr kumimoji="1" lang="ko-KR" altLang="en-US" smtClean="0"/>
              <a:t>2018. 4. 27.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3908-1505-8E48-A267-77A2E049FA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70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798D-0863-6B44-ABA3-45E0E33C7543}" type="datetimeFigureOut">
              <a:rPr kumimoji="1" lang="ko-KR" altLang="en-US" smtClean="0"/>
              <a:t>2018. 4. 27.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3908-1505-8E48-A267-77A2E049FA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1169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798D-0863-6B44-ABA3-45E0E33C7543}" type="datetimeFigureOut">
              <a:rPr kumimoji="1" lang="ko-KR" altLang="en-US" smtClean="0"/>
              <a:t>2018. 4. 27.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3908-1505-8E48-A267-77A2E049FA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068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798D-0863-6B44-ABA3-45E0E33C7543}" type="datetimeFigureOut">
              <a:rPr kumimoji="1" lang="ko-KR" altLang="en-US" smtClean="0"/>
              <a:t>2018. 4. 27.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3908-1505-8E48-A267-77A2E049FA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1657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798D-0863-6B44-ABA3-45E0E33C7543}" type="datetimeFigureOut">
              <a:rPr kumimoji="1" lang="ko-KR" altLang="en-US" smtClean="0"/>
              <a:t>2018. 4. 27.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3908-1505-8E48-A267-77A2E049FA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9017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798D-0863-6B44-ABA3-45E0E33C7543}" type="datetimeFigureOut">
              <a:rPr kumimoji="1" lang="ko-KR" altLang="en-US" smtClean="0"/>
              <a:t>2018. 4. 27.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3908-1505-8E48-A267-77A2E049FA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3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B68E-AAF2-4A6F-A073-1BAB711C730C}" type="datetime1">
              <a:rPr lang="ko-KR" altLang="en-US" smtClean="0"/>
              <a:t>2018. 4. 27.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75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798D-0863-6B44-ABA3-45E0E33C7543}" type="datetimeFigureOut">
              <a:rPr kumimoji="1" lang="ko-KR" altLang="en-US" smtClean="0"/>
              <a:t>2018. 4. 27.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3908-1505-8E48-A267-77A2E049FA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2053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798D-0863-6B44-ABA3-45E0E33C7543}" type="datetimeFigureOut">
              <a:rPr kumimoji="1" lang="ko-KR" altLang="en-US" smtClean="0"/>
              <a:t>2018. 4. 27.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3908-1505-8E48-A267-77A2E049FA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47083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798D-0863-6B44-ABA3-45E0E33C7543}" type="datetimeFigureOut">
              <a:rPr kumimoji="1" lang="ko-KR" altLang="en-US" smtClean="0"/>
              <a:t>2018. 4. 27.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3908-1505-8E48-A267-77A2E049FA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816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33E-952A-4560-9B68-C52AA231A99C}" type="datetime1">
              <a:rPr lang="ko-KR" altLang="en-US" smtClean="0"/>
              <a:t>2018. 4. 27.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3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17DE-D84C-44A6-92B9-F4B0B43AA890}" type="datetime1">
              <a:rPr lang="ko-KR" altLang="en-US" smtClean="0"/>
              <a:t>2018. 4. 27.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84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116F-EAEE-4380-A31A-BAC34B7DDEC0}" type="datetime1">
              <a:rPr lang="ko-KR" altLang="en-US" smtClean="0"/>
              <a:t>2018. 4. 27.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99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29C2-701B-4C76-A2CD-6462DC2D5D7D}" type="datetime1">
              <a:rPr lang="ko-KR" altLang="en-US" smtClean="0"/>
              <a:t>2018. 4. 27.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3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9C7C-61DE-41D3-A45F-6189726D7C0A}" type="datetime1">
              <a:rPr lang="ko-KR" altLang="en-US" smtClean="0"/>
              <a:t>2018. 4. 27.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6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E4B6-D556-46E5-9C75-5BE9904C5490}" type="datetime1">
              <a:rPr lang="ko-KR" altLang="en-US" smtClean="0"/>
              <a:t>2018. 4. 27.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0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D6C6-CEAF-44D2-A6C1-C8359DE0F384}" type="datetime1">
              <a:rPr lang="ko-KR" altLang="en-US" smtClean="0"/>
              <a:t>2018. 4. 27.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39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D94E-94F4-41D7-98E0-88FE4E61D91C}" type="datetime1">
              <a:rPr lang="ko-KR" altLang="en-US" smtClean="0"/>
              <a:t>2018. 4. 27.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31223-B450-4A29-856A-6E25EF762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64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798D-0863-6B44-ABA3-45E0E33C7543}" type="datetimeFigureOut">
              <a:rPr kumimoji="1" lang="ko-KR" altLang="en-US" smtClean="0"/>
              <a:t>2018. 4. 27.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13908-1505-8E48-A267-77A2E049FA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152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9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600"/>
              </a:spcAft>
            </a:pPr>
            <a:r>
              <a:rPr lang="en-US" altLang="ko-KR" b="1" kern="0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HOUSE PRICES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err="1"/>
              <a:t>강병욱</a:t>
            </a:r>
            <a:r>
              <a:rPr kumimoji="1" lang="en-US" altLang="ko-KR" dirty="0"/>
              <a:t>, </a:t>
            </a:r>
            <a:r>
              <a:rPr kumimoji="1" lang="ko-KR" altLang="en-US" dirty="0"/>
              <a:t>김기훈</a:t>
            </a:r>
            <a:r>
              <a:rPr kumimoji="1" lang="en-US" altLang="ko-KR" dirty="0"/>
              <a:t>, </a:t>
            </a:r>
            <a:r>
              <a:rPr kumimoji="1" lang="ko-KR" altLang="en-US" dirty="0"/>
              <a:t>김수정</a:t>
            </a:r>
            <a:r>
              <a:rPr kumimoji="1" lang="en-US" altLang="ko-KR" dirty="0"/>
              <a:t>, </a:t>
            </a:r>
            <a:r>
              <a:rPr kumimoji="1" lang="ko-KR" altLang="en-US" dirty="0"/>
              <a:t>김태현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임규리</a:t>
            </a:r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2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/>
              <a:t> </a:t>
            </a:r>
          </a:p>
          <a:p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변수에 값이 없는 전처리 이후 데이터를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numeric set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categoric set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으로 나눔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One-hot encoding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을 이용하여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categoric set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진수로 변경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새로운 데이터 프레임에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numeric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데이터를 모두 합산하여 예측 모델 적용 시 활용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Numeric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으로 새로운 데이터 프레임 생성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ko-KR" altLang="en-US" sz="1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24A62DA-ACAA-4902-A4B7-F9B5578680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5742" y="3926431"/>
            <a:ext cx="8378371" cy="1647054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95731" y="853144"/>
            <a:ext cx="955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</a:t>
            </a:r>
            <a:r>
              <a:rPr lang="en-US" altLang="ko-KR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</a:t>
            </a:r>
            <a:endParaRPr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1795408" y="1307684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</a:t>
            </a:r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분리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257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등급으로 측정이 가능한 데이터들은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numeric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으로 변경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변수 카테고리들을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1,2,3…n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으로 정렬하여 예측해야 하는 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SalePrice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의 중앙 값과 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OverallQual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의 평균값으로 구함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값이 높을수록 높은 점수를 부여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it-IT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it-IT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(None' = 0, 'Po' = 1, 'Fa' = 2, 'TA' = 3, 'Gd' = 4, 'Ex' = 5)</a:t>
            </a:r>
            <a:endParaRPr lang="ko-KR" altLang="en-US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4" y="3698013"/>
            <a:ext cx="4351704" cy="26583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27" y="4157660"/>
            <a:ext cx="3587065" cy="21986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85" y="4475938"/>
            <a:ext cx="2967494" cy="1844425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95731" y="853144"/>
            <a:ext cx="955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</a:t>
            </a:r>
            <a:r>
              <a:rPr lang="en-US" altLang="ko-KR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</a:t>
            </a:r>
            <a:endParaRPr lang="ko-KR" altLang="en-US" sz="2800" dirty="0"/>
          </a:p>
        </p:txBody>
      </p:sp>
      <p:sp>
        <p:nvSpPr>
          <p:cNvPr id="12" name="직사각형 11"/>
          <p:cNvSpPr/>
          <p:nvPr/>
        </p:nvSpPr>
        <p:spPr>
          <a:xfrm>
            <a:off x="1919663" y="1343671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등급으로 측정 가능한 데이터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804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2940" y="1978407"/>
            <a:ext cx="10866120" cy="4814326"/>
          </a:xfrm>
        </p:spPr>
        <p:txBody>
          <a:bodyPr/>
          <a:lstStyle/>
          <a:p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변수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`BsmtFinType1`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과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`BsmtFineType2`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층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,2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층의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quality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를 나타냄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유사한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Quality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의  따른 패턴이 있을 것으로 추정됨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Basement quality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별 순서 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*'None' &lt; '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Unf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 &lt; '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LwQ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 &lt; 'BLQ' &lt; 'Rec' &lt; 'ALQ' &lt; 'GLQ'*.</a:t>
            </a:r>
          </a:p>
          <a:p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bsmt.fin.list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&lt;- c('None' = 0, '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Unf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 = 1, '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LwQ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 = 2,'Rec'= 3, 'BLQ' = 4, 'ALQ' = 5, 'GLQ' = 6)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17" y="3668354"/>
            <a:ext cx="5041751" cy="31065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61" y="3569881"/>
            <a:ext cx="5164039" cy="3205007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95731" y="853144"/>
            <a:ext cx="955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</a:t>
            </a:r>
            <a:r>
              <a:rPr lang="en-US" altLang="ko-KR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</a:t>
            </a:r>
            <a:endParaRPr lang="ko-KR" altLang="en-US" sz="2800" dirty="0"/>
          </a:p>
        </p:txBody>
      </p:sp>
      <p:sp>
        <p:nvSpPr>
          <p:cNvPr id="12" name="직사각형 11"/>
          <p:cNvSpPr/>
          <p:nvPr/>
        </p:nvSpPr>
        <p:spPr>
          <a:xfrm>
            <a:off x="1919663" y="1343671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등급으로 측정 가능한 데이터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022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186850"/>
              </p:ext>
            </p:extLst>
          </p:nvPr>
        </p:nvGraphicFramePr>
        <p:xfrm>
          <a:off x="538523" y="1683060"/>
          <a:ext cx="10515600" cy="4366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8190">
                  <a:extLst>
                    <a:ext uri="{9D8B030D-6E8A-4147-A177-3AD203B41FA5}">
                      <a16:colId xmlns:a16="http://schemas.microsoft.com/office/drawing/2014/main" xmlns="" val="912134350"/>
                    </a:ext>
                  </a:extLst>
                </a:gridCol>
                <a:gridCol w="6247410">
                  <a:extLst>
                    <a:ext uri="{9D8B030D-6E8A-4147-A177-3AD203B41FA5}">
                      <a16:colId xmlns:a16="http://schemas.microsoft.com/office/drawing/2014/main" xmlns="" val="3687781879"/>
                    </a:ext>
                  </a:extLst>
                </a:gridCol>
              </a:tblGrid>
              <a:tr h="463186">
                <a:tc gridSpan="2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cap="all" spc="70" dirty="0">
                          <a:solidFill>
                            <a:srgbClr val="0072C6"/>
                          </a:solidFill>
                          <a:latin typeface="Georgia" panose="02040502050405020303" pitchFamily="18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Quality </a:t>
                      </a:r>
                      <a:r>
                        <a:rPr lang="ko-KR" altLang="en-US" sz="1600" b="1" cap="all" spc="70" dirty="0">
                          <a:solidFill>
                            <a:srgbClr val="0072C6"/>
                          </a:solidFill>
                          <a:latin typeface="Georgia" panose="02040502050405020303" pitchFamily="18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관련 변수 처리</a:t>
                      </a:r>
                      <a:endParaRPr lang="en-US" altLang="ko-KR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28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5182593"/>
                  </a:ext>
                </a:extLst>
              </a:tr>
              <a:tr h="46318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변수</a:t>
                      </a:r>
                      <a:endParaRPr lang="en-US" altLang="ko-KR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28250238"/>
                  </a:ext>
                </a:extLst>
              </a:tr>
              <a:tr h="46318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ExterQual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it-IT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'None' =0 ,'Po' = 1, 'Fa' = 2, 'TA' = 3, 'Gd' = 4, 'Ex' = 5</a:t>
                      </a:r>
                    </a:p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it-IT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변수들이 위의 수준들을 항상 가짐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20241460"/>
                  </a:ext>
                </a:extLst>
              </a:tr>
              <a:tr h="46318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ExterCond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267062"/>
                  </a:ext>
                </a:extLst>
              </a:tr>
              <a:tr h="46318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GarageQual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3316272"/>
                  </a:ext>
                </a:extLst>
              </a:tr>
              <a:tr h="46318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GarageCond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1979177"/>
                  </a:ext>
                </a:extLst>
              </a:tr>
              <a:tr h="46318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FirePlaceQu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4500607"/>
                  </a:ext>
                </a:extLst>
              </a:tr>
              <a:tr h="46318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KitchenQual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003522"/>
                  </a:ext>
                </a:extLst>
              </a:tr>
              <a:tr h="330553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HeatingQC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5233014"/>
                  </a:ext>
                </a:extLst>
              </a:tr>
              <a:tr h="330553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BsmtQual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7652953"/>
                  </a:ext>
                </a:extLst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95731" y="853144"/>
            <a:ext cx="955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</a:t>
            </a:r>
            <a:r>
              <a:rPr lang="en-US" altLang="ko-KR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</a:t>
            </a:r>
            <a:endParaRPr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1919663" y="1343671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등급으로 측정 가능한 데이터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413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803651"/>
              </p:ext>
            </p:extLst>
          </p:nvPr>
        </p:nvGraphicFramePr>
        <p:xfrm>
          <a:off x="838200" y="1847652"/>
          <a:ext cx="10515600" cy="4351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xmlns="" val="912134350"/>
                    </a:ext>
                  </a:extLst>
                </a:gridCol>
                <a:gridCol w="8077200">
                  <a:extLst>
                    <a:ext uri="{9D8B030D-6E8A-4147-A177-3AD203B41FA5}">
                      <a16:colId xmlns:a16="http://schemas.microsoft.com/office/drawing/2014/main" xmlns="" val="3687781879"/>
                    </a:ext>
                  </a:extLst>
                </a:gridCol>
              </a:tblGrid>
              <a:tr h="530217">
                <a:tc gridSpan="2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b="1" cap="all" spc="70" dirty="0">
                          <a:solidFill>
                            <a:srgbClr val="0072C6"/>
                          </a:solidFill>
                          <a:latin typeface="Georgia" panose="02040502050405020303" pitchFamily="18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나머지 변수 처리</a:t>
                      </a:r>
                      <a:endParaRPr lang="en-US" altLang="ko-KR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52655357"/>
                  </a:ext>
                </a:extLst>
              </a:tr>
              <a:tr h="530217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변수</a:t>
                      </a:r>
                      <a:endParaRPr lang="en-US" altLang="ko-KR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28250238"/>
                  </a:ext>
                </a:extLst>
              </a:tr>
              <a:tr h="530217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BsmtExposure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nn-NO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'None' = 0, 'No' = 1, 'Mn' = 2, 'Av' = 3, 'Gd' = 4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2024146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BsmtFinType1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'None' = 0, '</a:t>
                      </a: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Unf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 = 1, '</a:t>
                      </a: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LwQ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 = 2,'Rec'= 3, 'BLQ' = 4, 'ALQ' = 5, 'GLQ' = 6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726706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BsmtFinType2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'None' = 0, '</a:t>
                      </a: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Unf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 = 1, '</a:t>
                      </a: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LwQ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 = 2,'Rec'= 3, 'BLQ' = 4, 'ALQ' = 5, 'GLQ' = 6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01734608"/>
                  </a:ext>
                </a:extLst>
              </a:tr>
              <a:tr h="530217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Functional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da-DK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'None' = 0, 'Sal' = 1, 'Sev' = 2, 'Maj2' = 3, 'Maj1' = 4, 'Mod' = 5, 'Min2' = 6, 'Min1' = 7, 'Typ'= 8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73316272"/>
                  </a:ext>
                </a:extLst>
              </a:tr>
              <a:tr h="530217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GarageFinish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it-IT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'None' = 0,'Unf' = 1, 'RFn' = 1, 'Fin' = 2</a:t>
                      </a:r>
                      <a:endParaRPr lang="en-US" altLang="ko-KR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41979177"/>
                  </a:ext>
                </a:extLst>
              </a:tr>
              <a:tr h="530217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Fence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'None' = 0, '</a:t>
                      </a: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MnWw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 = 1, '</a:t>
                      </a: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GdWo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 = 1, '</a:t>
                      </a: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MnPrv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 = 2, '</a:t>
                      </a: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GdPrv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 = 4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74500607"/>
                  </a:ext>
                </a:extLst>
              </a:tr>
              <a:tr h="530217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NewerDwelling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'20‘, '60‘, 120' = 1</a:t>
                      </a:r>
                      <a:r>
                        <a:rPr lang="en-US" altLang="ko-KR" sz="1600" kern="1200" baseline="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8003522"/>
                  </a:ext>
                </a:extLst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95731" y="853144"/>
            <a:ext cx="955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</a:t>
            </a:r>
            <a:r>
              <a:rPr lang="en-US" altLang="ko-KR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</a:t>
            </a:r>
            <a:endParaRPr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1919663" y="1343671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등급으로 측정 가능한 데이터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408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데이터를 </a:t>
            </a:r>
            <a:r>
              <a:rPr lang="en-US" altLang="ko-KR" sz="1600" dirty="0"/>
              <a:t>numeric</a:t>
            </a:r>
            <a:r>
              <a:rPr lang="ko-KR" altLang="en-US" sz="1600" dirty="0"/>
              <a:t>으로 변경 후 </a:t>
            </a:r>
            <a:r>
              <a:rPr lang="en-US" altLang="ko-KR" sz="1600" dirty="0" err="1"/>
              <a:t>SalePrice</a:t>
            </a:r>
            <a:r>
              <a:rPr lang="ko-KR" altLang="en-US" sz="1600" dirty="0"/>
              <a:t>와의 높은 상관관계 변수를 확인</a:t>
            </a:r>
            <a:endParaRPr lang="en-US" altLang="ko-KR" sz="1600" dirty="0"/>
          </a:p>
          <a:p>
            <a:r>
              <a:rPr lang="ko-KR" altLang="en-US" sz="1600" dirty="0"/>
              <a:t>상관관계 확인을 위해 </a:t>
            </a:r>
            <a:r>
              <a:rPr lang="en-US" altLang="ko-KR" sz="1600" dirty="0"/>
              <a:t>2</a:t>
            </a:r>
            <a:r>
              <a:rPr lang="ko-KR" altLang="en-US" sz="1600" dirty="0"/>
              <a:t>개의 변수의 상관계수를 비교</a:t>
            </a:r>
            <a:endParaRPr lang="en-US" altLang="ko-KR" sz="1600" dirty="0"/>
          </a:p>
          <a:p>
            <a:r>
              <a:rPr lang="ko-KR" altLang="en-US" sz="1600" dirty="0"/>
              <a:t>두개의 변수의 상관계수가 </a:t>
            </a:r>
            <a:r>
              <a:rPr lang="en-US" altLang="ko-KR" sz="1600" dirty="0"/>
              <a:t>0</a:t>
            </a:r>
            <a:r>
              <a:rPr lang="ko-KR" altLang="en-US" sz="1600" dirty="0"/>
              <a:t>인 경우 선형 관계가 없다고 해석</a:t>
            </a:r>
            <a:endParaRPr lang="en-US" altLang="ko-KR" sz="1600" dirty="0"/>
          </a:p>
          <a:p>
            <a:r>
              <a:rPr lang="ko-KR" altLang="en-US" sz="1600" dirty="0"/>
              <a:t>상관 계수가 </a:t>
            </a:r>
            <a:r>
              <a:rPr lang="en-US" altLang="ko-KR" sz="1600" dirty="0"/>
              <a:t>0</a:t>
            </a:r>
            <a:r>
              <a:rPr lang="ko-KR" altLang="en-US" sz="1600" dirty="0"/>
              <a:t>과 </a:t>
            </a:r>
            <a:r>
              <a:rPr lang="en-US" altLang="ko-KR" sz="1600" dirty="0"/>
              <a:t>1</a:t>
            </a:r>
            <a:r>
              <a:rPr lang="ko-KR" altLang="en-US" sz="1600" dirty="0"/>
              <a:t>사이면 </a:t>
            </a:r>
            <a:r>
              <a:rPr lang="en-US" altLang="ko-KR" sz="1600" dirty="0"/>
              <a:t>positive linear relationship, 0</a:t>
            </a:r>
            <a:r>
              <a:rPr lang="ko-KR" altLang="en-US" sz="1600" dirty="0"/>
              <a:t>과 </a:t>
            </a:r>
            <a:r>
              <a:rPr lang="en-US" altLang="ko-KR" sz="1600" dirty="0"/>
              <a:t>-1</a:t>
            </a:r>
            <a:r>
              <a:rPr lang="ko-KR" altLang="en-US" sz="1600" dirty="0"/>
              <a:t>사이면 </a:t>
            </a:r>
            <a:r>
              <a:rPr lang="en-US" altLang="ko-KR" sz="1600" dirty="0"/>
              <a:t>negative linear relationship </a:t>
            </a:r>
            <a:r>
              <a:rPr lang="ko-KR" altLang="en-US" sz="1600" dirty="0"/>
              <a:t>으로 해석</a:t>
            </a:r>
            <a:endParaRPr lang="en-US" altLang="ko-KR" sz="1600" dirty="0"/>
          </a:p>
          <a:p>
            <a:r>
              <a:rPr lang="en-US" altLang="ko-KR" sz="1600" dirty="0" err="1"/>
              <a:t>SalePrice</a:t>
            </a:r>
            <a:r>
              <a:rPr lang="en-US" altLang="ko-KR" sz="1600" dirty="0"/>
              <a:t> </a:t>
            </a:r>
            <a:r>
              <a:rPr lang="ko-KR" altLang="en-US" sz="1600" dirty="0"/>
              <a:t>변수와의 상관 계수가 </a:t>
            </a:r>
            <a:r>
              <a:rPr lang="en-US" altLang="ko-KR" sz="1600" dirty="0"/>
              <a:t>0.5</a:t>
            </a:r>
            <a:r>
              <a:rPr lang="ko-KR" altLang="en-US" sz="1600" dirty="0"/>
              <a:t>보다 크거나 </a:t>
            </a:r>
            <a:r>
              <a:rPr lang="en-US" altLang="ko-KR" sz="1600" dirty="0"/>
              <a:t>-0.5</a:t>
            </a:r>
            <a:r>
              <a:rPr lang="ko-KR" altLang="en-US" sz="1600" dirty="0"/>
              <a:t>보다 작은 변수를 찾아야함</a:t>
            </a:r>
            <a:r>
              <a:rPr lang="en-US" altLang="ko-KR" sz="1600" dirty="0"/>
              <a:t>.</a:t>
            </a:r>
            <a:endParaRPr lang="ko-KR" altLang="en-US" sz="14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 – adding custom numeric features</a:t>
            </a:r>
            <a:endParaRPr lang="ko-KR" altLang="en-US" sz="1900" dirty="0"/>
          </a:p>
        </p:txBody>
      </p:sp>
      <p:sp>
        <p:nvSpPr>
          <p:cNvPr id="12" name="직사각형 11"/>
          <p:cNvSpPr/>
          <p:nvPr/>
        </p:nvSpPr>
        <p:spPr>
          <a:xfrm>
            <a:off x="1795408" y="1229320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en-US" altLang="ko-KR" sz="16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SalePrice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와의 상관관계 </a:t>
            </a:r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Top 10 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분석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8232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9721"/>
            <a:ext cx="6904202" cy="4692751"/>
          </a:xfr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1523321"/>
            <a:ext cx="5514109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OverallQual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&amp; 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GrLivArea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상관 계수가 가장 높음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GarageCars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&amp; 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GarageArea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주차장의 차와 주차장 넓이 변수 </a:t>
            </a:r>
            <a:r>
              <a:rPr lang="ko-KR" altLang="en-US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끼리의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상관계수도 높음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TotalBsmtSF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&amp; 1stFlrSF: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집의 면적이 집 가격과의 관계가 있는 것으로 보임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 Basement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또한 집의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층 면적과 관계가 있기에 두개의 변수 </a:t>
            </a:r>
            <a:r>
              <a:rPr lang="ko-KR" altLang="en-US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끼리도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상관 계수가 높음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FullBath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&amp; 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TotRmsAbvGrd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집의 방 개수 또한 집 가격과 상관 계수가 높음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GrLivArea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집 면적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변수와 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TotRmsAbvGrd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방 개수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변수 끼리 상관계수가 높음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방이 많으나 집 면적이 적을 경우 집 가격에 어떠한 영향이 있는지 확인하는 것도 의미 있을 듯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YearBuilt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&amp; 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YearRemodAdd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집 연도가 현재 시점과 가까울 수록 집 가격이 높은 것으로 보임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 – adding custom numeric features</a:t>
            </a:r>
            <a:endParaRPr lang="ko-KR" altLang="en-US" sz="1900" dirty="0"/>
          </a:p>
        </p:txBody>
      </p:sp>
      <p:sp>
        <p:nvSpPr>
          <p:cNvPr id="11" name="직사각형 10"/>
          <p:cNvSpPr/>
          <p:nvPr/>
        </p:nvSpPr>
        <p:spPr>
          <a:xfrm>
            <a:off x="1795408" y="1229320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en-US" altLang="ko-KR" sz="16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SalePrice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와의 상관관계 </a:t>
            </a:r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Top 10 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분석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43980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6" y="2086613"/>
            <a:ext cx="6384205" cy="3230104"/>
          </a:xfr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19274" y="1527142"/>
            <a:ext cx="488308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그래프의 파란색 선은 단순 선형 회귀를 나타내며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빨간 선은 다항 회귀를 나타냄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OverallQual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GrLivArea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변수에 선형 모델 선을 볼 수 있으나 아웃라이어가 있어 들여다 볼 필요가 있음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몇몇 집들 중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overall Quality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이지만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집 가격이 특이하게 낮게 보임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GrLivArea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TotalBsmtSF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GarageCars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GarageArea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변수에도 이러한 현상이 보임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집 면적이 넓거나 집의 주차 가능한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개 차량의 주차장이 있어도 집 가격이 높아 보이지 않은 것으로 보임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 – adding custom numeric features</a:t>
            </a:r>
            <a:endParaRPr lang="ko-KR" altLang="en-US" sz="1900" dirty="0"/>
          </a:p>
        </p:txBody>
      </p:sp>
      <p:sp>
        <p:nvSpPr>
          <p:cNvPr id="11" name="직사각형 10"/>
          <p:cNvSpPr/>
          <p:nvPr/>
        </p:nvSpPr>
        <p:spPr>
          <a:xfrm>
            <a:off x="1795408" y="1229320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en-US" altLang="ko-KR" sz="16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SalePrice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와의 상관관계 </a:t>
            </a:r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Top 10 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분석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6881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44" y="1523186"/>
            <a:ext cx="3176735" cy="236095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537" y="1606296"/>
            <a:ext cx="3050866" cy="22778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196" y="1570630"/>
            <a:ext cx="2919429" cy="23135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042" y="4121229"/>
            <a:ext cx="3096637" cy="25326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9619" y="4154335"/>
            <a:ext cx="2936438" cy="24664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7963" y="4237365"/>
            <a:ext cx="2656490" cy="2395084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 – adding custom numeric features</a:t>
            </a:r>
            <a:endParaRPr lang="ko-KR" altLang="en-US" sz="1900" dirty="0"/>
          </a:p>
        </p:txBody>
      </p:sp>
      <p:sp>
        <p:nvSpPr>
          <p:cNvPr id="17" name="직사각형 16"/>
          <p:cNvSpPr/>
          <p:nvPr/>
        </p:nvSpPr>
        <p:spPr>
          <a:xfrm>
            <a:off x="1795408" y="1229320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One Hot Encoding for some nominal values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80568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635272"/>
              </p:ext>
            </p:extLst>
          </p:nvPr>
        </p:nvGraphicFramePr>
        <p:xfrm>
          <a:off x="838200" y="1804946"/>
          <a:ext cx="10515600" cy="46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8190">
                  <a:extLst>
                    <a:ext uri="{9D8B030D-6E8A-4147-A177-3AD203B41FA5}">
                      <a16:colId xmlns:a16="http://schemas.microsoft.com/office/drawing/2014/main" xmlns="" val="912134350"/>
                    </a:ext>
                  </a:extLst>
                </a:gridCol>
                <a:gridCol w="3123705">
                  <a:extLst>
                    <a:ext uri="{9D8B030D-6E8A-4147-A177-3AD203B41FA5}">
                      <a16:colId xmlns:a16="http://schemas.microsoft.com/office/drawing/2014/main" xmlns="" val="3687781879"/>
                    </a:ext>
                  </a:extLst>
                </a:gridCol>
                <a:gridCol w="3123705">
                  <a:extLst>
                    <a:ext uri="{9D8B030D-6E8A-4147-A177-3AD203B41FA5}">
                      <a16:colId xmlns:a16="http://schemas.microsoft.com/office/drawing/2014/main" xmlns="" val="1523065389"/>
                    </a:ext>
                  </a:extLst>
                </a:gridCol>
              </a:tblGrid>
              <a:tr h="532605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변수</a:t>
                      </a:r>
                      <a:endParaRPr lang="en-US" altLang="ko-KR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새로운 </a:t>
                      </a:r>
                      <a:r>
                        <a:rPr lang="ko-KR" altLang="en-US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변수명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28250238"/>
                  </a:ext>
                </a:extLst>
              </a:tr>
              <a:tr h="532605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LotShape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RegularLotShape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Reg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= 1 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20241460"/>
                  </a:ext>
                </a:extLst>
              </a:tr>
              <a:tr h="367408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LandContour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LandLeveled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Lvl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= 1 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7267062"/>
                  </a:ext>
                </a:extLst>
              </a:tr>
              <a:tr h="3674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LandSlope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LandSlopeGentle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Gtl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= 1 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01734608"/>
                  </a:ext>
                </a:extLst>
              </a:tr>
              <a:tr h="532605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Electrical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ElectricalSB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SBrkr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= 1 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73316272"/>
                  </a:ext>
                </a:extLst>
              </a:tr>
              <a:tr h="532605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GarageType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GarageDetchd</a:t>
                      </a:r>
                      <a:endParaRPr lang="en-US" altLang="ko-KR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Detchd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= 1 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41979177"/>
                  </a:ext>
                </a:extLst>
              </a:tr>
              <a:tr h="64296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PavedDrive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HasPavedDrive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Y = 1 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74500607"/>
                  </a:ext>
                </a:extLst>
              </a:tr>
              <a:tr h="367408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WoodDeckSF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HasWoodDeck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이상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= 1,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8003522"/>
                  </a:ext>
                </a:extLst>
              </a:tr>
              <a:tr h="367408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2ndFlrSF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Has2ndFlrSF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이상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= 1,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298842"/>
                  </a:ext>
                </a:extLst>
              </a:tr>
              <a:tr h="367408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MasVnrArea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HasMasVnr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이상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= 1,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72036805"/>
                  </a:ext>
                </a:extLst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 – adding custom numeric features</a:t>
            </a:r>
            <a:endParaRPr lang="ko-KR" altLang="en-US" sz="1900" dirty="0"/>
          </a:p>
        </p:txBody>
      </p:sp>
      <p:sp>
        <p:nvSpPr>
          <p:cNvPr id="10" name="직사각형 9"/>
          <p:cNvSpPr/>
          <p:nvPr/>
        </p:nvSpPr>
        <p:spPr>
          <a:xfrm>
            <a:off x="1795408" y="1229320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One Hot Encoding for some nominal values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975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데이터 전처리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처리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Categoric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to Numeric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Categoric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to Numeric – Adding Custom Numeric Features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Treating Outliers</a:t>
            </a:r>
          </a:p>
          <a:p>
            <a:pPr marL="1428750" lvl="2" indent="-514350">
              <a:buFont typeface="+mj-lt"/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Kolmogorov-Smirnov Test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11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70944"/>
              </p:ext>
            </p:extLst>
          </p:nvPr>
        </p:nvGraphicFramePr>
        <p:xfrm>
          <a:off x="838200" y="1692230"/>
          <a:ext cx="10515600" cy="2678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1291">
                  <a:extLst>
                    <a:ext uri="{9D8B030D-6E8A-4147-A177-3AD203B41FA5}">
                      <a16:colId xmlns:a16="http://schemas.microsoft.com/office/drawing/2014/main" xmlns="" val="912134350"/>
                    </a:ext>
                  </a:extLst>
                </a:gridCol>
                <a:gridCol w="2258291">
                  <a:extLst>
                    <a:ext uri="{9D8B030D-6E8A-4147-A177-3AD203B41FA5}">
                      <a16:colId xmlns:a16="http://schemas.microsoft.com/office/drawing/2014/main" xmlns="" val="3687781879"/>
                    </a:ext>
                  </a:extLst>
                </a:gridCol>
                <a:gridCol w="4856018">
                  <a:extLst>
                    <a:ext uri="{9D8B030D-6E8A-4147-A177-3AD203B41FA5}">
                      <a16:colId xmlns:a16="http://schemas.microsoft.com/office/drawing/2014/main" xmlns="" val="1523065389"/>
                    </a:ext>
                  </a:extLst>
                </a:gridCol>
              </a:tblGrid>
              <a:tr h="533356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변수</a:t>
                      </a:r>
                      <a:endParaRPr lang="en-US" altLang="ko-KR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새로운 </a:t>
                      </a:r>
                      <a:r>
                        <a:rPr lang="ko-KR" altLang="en-US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변수명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28250238"/>
                  </a:ext>
                </a:extLst>
              </a:tr>
              <a:tr h="533356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MiscFeature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HasShed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Shed = 1 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20241460"/>
                  </a:ext>
                </a:extLst>
              </a:tr>
              <a:tr h="367926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YearBuilt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!= </a:t>
                      </a: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YearRemodAdd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Remodeled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7267062"/>
                  </a:ext>
                </a:extLst>
              </a:tr>
              <a:tr h="273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YearRemodAdd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&gt;= </a:t>
                      </a: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YrSold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RecentRemodel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01734608"/>
                  </a:ext>
                </a:extLst>
              </a:tr>
              <a:tr h="273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YearBuilt</a:t>
                      </a:r>
                      <a:r>
                        <a:rPr lang="en-US" altLang="ko-KR" sz="1600" kern="1200" baseline="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== </a:t>
                      </a:r>
                      <a:r>
                        <a:rPr lang="en-US" altLang="ko-KR" sz="1600" kern="1200" baseline="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YrSold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NewHouse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17319018"/>
                  </a:ext>
                </a:extLst>
              </a:tr>
              <a:tr h="273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SaleCondition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PartialPlan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Partial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4464065"/>
                  </a:ext>
                </a:extLst>
              </a:tr>
              <a:tr h="273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HeatingQC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HeatingScale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it-IT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'Po' = 0, 'Fa' = 1, 'TA' = 2, 'Gd' = 3, 'Ex' = 4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90516545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5169149"/>
            <a:ext cx="10744200" cy="129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아래에 있는 면적과 관련된 </a:t>
            </a:r>
            <a:r>
              <a:rPr lang="ko-KR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변수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는 값이</a:t>
            </a:r>
            <a:r>
              <a:rPr lang="ko-KR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이면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0, 0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보다 크면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이란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Dummy Variable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 생성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'X2ndFlrSF', '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MasVnrArea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', '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WoodDeckSF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', '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OpenPorchSF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', '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EnclosedPorch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', 'X3SsnPorch', '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ScreenPorch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새로운 </a:t>
            </a:r>
            <a:r>
              <a:rPr lang="ko-KR" altLang="en-US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변수명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앞에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‘Has’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를 붙여 구분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 – adding custom numeric features</a:t>
            </a:r>
            <a:endParaRPr lang="ko-KR" altLang="en-US" sz="1900" dirty="0"/>
          </a:p>
        </p:txBody>
      </p:sp>
      <p:sp>
        <p:nvSpPr>
          <p:cNvPr id="11" name="직사각형 10"/>
          <p:cNvSpPr/>
          <p:nvPr/>
        </p:nvSpPr>
        <p:spPr>
          <a:xfrm>
            <a:off x="1795408" y="1229320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One Hot Encoding for some nominal values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1795408" y="4738156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adding dummy variables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616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B96C512-CA3B-464D-9AD3-5DB80F336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1647"/>
            <a:ext cx="6139543" cy="64077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Aft>
                <a:spcPts val="1600"/>
              </a:spcAft>
              <a:tabLst>
                <a:tab pos="594360" algn="l"/>
              </a:tabLst>
            </a:pPr>
            <a:r>
              <a:rPr lang="ko-KR" altLang="ko-KR" sz="17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팔린 월의 경우 </a:t>
            </a:r>
            <a:r>
              <a:rPr lang="ko-KR" altLang="en-US" sz="17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주로 여름철에</a:t>
            </a:r>
            <a:r>
              <a:rPr lang="ko-KR" altLang="ko-KR" sz="17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집값</a:t>
            </a:r>
            <a:r>
              <a:rPr lang="ko-KR" altLang="en-US" sz="17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 높음으로</a:t>
            </a:r>
            <a:r>
              <a:rPr lang="ko-KR" altLang="ko-KR" sz="17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7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5,6,7 </a:t>
            </a:r>
            <a:r>
              <a:rPr lang="ko-KR" altLang="ko-KR" sz="17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월에 대</a:t>
            </a:r>
            <a:r>
              <a:rPr lang="ko-KR" altLang="en-US" sz="17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한</a:t>
            </a:r>
            <a:r>
              <a:rPr lang="ko-KR" altLang="ko-KR" sz="17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더미 변수를 생성</a:t>
            </a: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0ACDE3F-A6CA-40D2-8131-F4C059EE83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61059" y="2482577"/>
            <a:ext cx="4006397" cy="3918223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 – adding custom numeric features</a:t>
            </a:r>
            <a:endParaRPr lang="ko-KR" altLang="en-US" sz="1900" dirty="0"/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585016"/>
              </p:ext>
            </p:extLst>
          </p:nvPr>
        </p:nvGraphicFramePr>
        <p:xfrm>
          <a:off x="656771" y="3117799"/>
          <a:ext cx="6502399" cy="7739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213">
                  <a:extLst>
                    <a:ext uri="{9D8B030D-6E8A-4147-A177-3AD203B41FA5}">
                      <a16:colId xmlns:a16="http://schemas.microsoft.com/office/drawing/2014/main" xmlns="" val="912134350"/>
                    </a:ext>
                  </a:extLst>
                </a:gridCol>
                <a:gridCol w="1884587">
                  <a:extLst>
                    <a:ext uri="{9D8B030D-6E8A-4147-A177-3AD203B41FA5}">
                      <a16:colId xmlns:a16="http://schemas.microsoft.com/office/drawing/2014/main" xmlns="" val="3687781879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xmlns="" val="1523065389"/>
                    </a:ext>
                  </a:extLst>
                </a:gridCol>
              </a:tblGrid>
              <a:tr h="386961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변수</a:t>
                      </a:r>
                      <a:endParaRPr lang="en-US" altLang="ko-KR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새로운 </a:t>
                      </a:r>
                      <a:r>
                        <a:rPr lang="ko-KR" altLang="en-US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변수명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28250238"/>
                  </a:ext>
                </a:extLst>
              </a:tr>
              <a:tr h="386961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MoSold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HighSeason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5,6,7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월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= 1.,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2024146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795408" y="1229320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adding dummy variables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23647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D78E4A3-3B68-4D60-94FE-F79595830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172" y="5481549"/>
            <a:ext cx="8109857" cy="1039063"/>
          </a:xfrm>
        </p:spPr>
        <p:txBody>
          <a:bodyPr>
            <a:normAutofit fontScale="55000" lnSpcReduction="20000"/>
          </a:bodyPr>
          <a:lstStyle/>
          <a:p>
            <a:pPr marL="342900" lvl="0" indent="-3429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94360" algn="l"/>
              </a:tabLst>
            </a:pP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Crawfor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', '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Somerst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, Timber', '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StoneBr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', '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NoRidge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', '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NridgeHt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의 값들을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rich </a:t>
            </a:r>
            <a:r>
              <a:rPr lang="ko-KR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더미로 코딩</a:t>
            </a:r>
          </a:p>
          <a:p>
            <a:pPr marL="342900" lvl="0" indent="-342900">
              <a:lnSpc>
                <a:spcPct val="150000"/>
              </a:lnSpc>
              <a:spcAft>
                <a:spcPts val="1600"/>
              </a:spcAft>
              <a:buFont typeface="Symbol" panose="05050102010706020507" pitchFamily="18" charset="2"/>
              <a:buChar char=""/>
              <a:tabLst>
                <a:tab pos="594360" algn="l"/>
              </a:tabLst>
            </a:pP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Neighbor</a:t>
            </a:r>
            <a:r>
              <a:rPr lang="ko-KR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plot</a:t>
            </a:r>
            <a:r>
              <a:rPr lang="ko-KR" altLang="en-US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따라 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0-4</a:t>
            </a:r>
            <a:r>
              <a:rPr lang="ko-KR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의 수치형 변수로 변경 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9A4510C-2C90-4BED-B1BB-75C4A7C27B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690689"/>
            <a:ext cx="5148943" cy="32819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DBD56E6-E4B4-47EC-B920-9C442B5549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99893" y="1690688"/>
            <a:ext cx="4855936" cy="34800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 – adding custom numeric features</a:t>
            </a:r>
            <a:endParaRPr lang="ko-KR" altLang="en-US" sz="1900" dirty="0"/>
          </a:p>
        </p:txBody>
      </p:sp>
      <p:sp>
        <p:nvSpPr>
          <p:cNvPr id="10" name="직사각형 9"/>
          <p:cNvSpPr/>
          <p:nvPr/>
        </p:nvSpPr>
        <p:spPr>
          <a:xfrm>
            <a:off x="1795408" y="1229320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4. Neighborhood</a:t>
            </a:r>
            <a:endParaRPr lang="ko-KR" altLang="en-US" sz="16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42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28598" y="1718747"/>
            <a:ext cx="11341102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sz="21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TotalArea</a:t>
            </a:r>
            <a:r>
              <a:rPr lang="en-US" altLang="ko-KR" sz="21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:     LotFrontage+LotArea+MasVnrArea+BsmtFinSF1+BsmtFinSF2+BsmtUnfSF+TotalBsmtSF+X1stFlrSF+X2ndFlrSF+GrLivArea+GarageArea+WoodDeckSF+OpenPorchSF+EnclosedPorch+X3SsnPorch+ScreenPorch+LowQualFinSF+PoolArea</a:t>
            </a:r>
          </a:p>
          <a:p>
            <a:pPr>
              <a:lnSpc>
                <a:spcPct val="110000"/>
              </a:lnSpc>
            </a:pPr>
            <a:endParaRPr lang="en-US" altLang="ko-KR" sz="21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21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AreaInside</a:t>
            </a:r>
            <a:r>
              <a:rPr lang="en-US" altLang="ko-KR" sz="21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: 1stFlrSF + 2ndFlrSF</a:t>
            </a:r>
          </a:p>
          <a:p>
            <a:pPr>
              <a:lnSpc>
                <a:spcPct val="110000"/>
              </a:lnSpc>
            </a:pPr>
            <a:endParaRPr lang="en-US" altLang="ko-KR" sz="21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21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Age : 2010 – </a:t>
            </a:r>
            <a:r>
              <a:rPr lang="en-US" altLang="ko-KR" sz="21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YearBuilt</a:t>
            </a:r>
            <a:endParaRPr lang="en-US" altLang="ko-KR" sz="21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21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1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최근에</a:t>
            </a:r>
            <a:r>
              <a:rPr lang="en-US" altLang="ko-KR" sz="21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1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지어수록</a:t>
            </a:r>
            <a:r>
              <a:rPr lang="ko-KR" altLang="en-US" sz="21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1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SalePrice</a:t>
            </a:r>
            <a:r>
              <a:rPr lang="ko-KR" altLang="en-US" sz="21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가 높다</a:t>
            </a:r>
            <a:r>
              <a:rPr lang="en-US" altLang="ko-KR" sz="21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endParaRPr lang="en-US" altLang="ko-KR" sz="21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21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TimeSinceSold</a:t>
            </a:r>
            <a:r>
              <a:rPr lang="en-US" altLang="ko-KR" sz="21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: 2010 - </a:t>
            </a:r>
            <a:r>
              <a:rPr lang="en-US" altLang="ko-KR" sz="21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YrSold</a:t>
            </a:r>
            <a:endParaRPr lang="en-US" altLang="ko-KR" sz="21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ko-KR" sz="21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 – adding custom numeric features</a:t>
            </a:r>
            <a:endParaRPr lang="ko-KR" altLang="en-US" sz="1900" dirty="0"/>
          </a:p>
        </p:txBody>
      </p:sp>
      <p:sp>
        <p:nvSpPr>
          <p:cNvPr id="11" name="직사각형 10"/>
          <p:cNvSpPr/>
          <p:nvPr/>
        </p:nvSpPr>
        <p:spPr>
          <a:xfrm>
            <a:off x="1795408" y="1229320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5. other new numerical variables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1654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0" y="1593731"/>
            <a:ext cx="5143500" cy="4772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48600" y="598701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새로운 상관계수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 – adding custom numeric features</a:t>
            </a:r>
            <a:endParaRPr lang="ko-KR" altLang="en-US" sz="1900" dirty="0"/>
          </a:p>
        </p:txBody>
      </p:sp>
      <p:sp>
        <p:nvSpPr>
          <p:cNvPr id="11" name="직사각형 10"/>
          <p:cNvSpPr/>
          <p:nvPr/>
        </p:nvSpPr>
        <p:spPr>
          <a:xfrm>
            <a:off x="1795408" y="1229320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6. 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새로운 상관관계</a:t>
            </a:r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분석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549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6778A92-3DF9-4131-AF2D-AF5BD0E8C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5721963"/>
            <a:ext cx="10947399" cy="103126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Training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GrLivArea</a:t>
            </a:r>
            <a:r>
              <a:rPr lang="en-US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&gt; 4000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인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데이터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개</a:t>
            </a:r>
            <a:r>
              <a:rPr lang="en-US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, test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개</a:t>
            </a:r>
            <a:r>
              <a:rPr lang="en-US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20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SalePrice</a:t>
            </a:r>
            <a:r>
              <a:rPr lang="en-US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and </a:t>
            </a:r>
            <a:r>
              <a:rPr lang="en-US" altLang="ko-KR" sz="20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GrLivArea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skewness 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야기</a:t>
            </a:r>
            <a:endParaRPr lang="en-US" altLang="ko-KR" sz="20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4. Treating outliers</a:t>
            </a:r>
            <a:endParaRPr lang="ko-KR" altLang="en-US" sz="19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090" y="921431"/>
            <a:ext cx="5083020" cy="44762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42" y="1414762"/>
            <a:ext cx="4320718" cy="380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76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6778A92-3DF9-4131-AF2D-AF5BD0E8C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05" y="5661230"/>
            <a:ext cx="10385878" cy="139024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이들 중 특히 </a:t>
            </a:r>
            <a:r>
              <a:rPr lang="en-US" altLang="ko-KR" sz="20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GrLivArea</a:t>
            </a:r>
            <a:r>
              <a:rPr lang="en-US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&gt; 4000 &amp;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집값이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낮은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두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관측치는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두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변수의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상관관계에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제한</a:t>
            </a:r>
            <a:endParaRPr lang="en-US" altLang="ko-KR" sz="20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아웃라이어를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제거</a:t>
            </a:r>
            <a:endParaRPr lang="ko-KR" altLang="en-US" sz="20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D2DE9CB-62F8-4C74-A65C-B08A63AB10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51788" y="1203463"/>
            <a:ext cx="6325512" cy="4336532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4. Treating outliers</a:t>
            </a:r>
            <a:endParaRPr lang="ko-KR" altLang="en-US" sz="1900" dirty="0"/>
          </a:p>
        </p:txBody>
      </p:sp>
      <p:sp>
        <p:nvSpPr>
          <p:cNvPr id="2" name="타원 1"/>
          <p:cNvSpPr/>
          <p:nvPr/>
        </p:nvSpPr>
        <p:spPr>
          <a:xfrm>
            <a:off x="3778704" y="1398547"/>
            <a:ext cx="342900" cy="4064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909333" y="2000031"/>
            <a:ext cx="342900" cy="4064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28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Preprocessing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콜모고로프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스미노프</a:t>
            </a:r>
            <a:r>
              <a:rPr lang="ko-KR" altLang="en-US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검정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(Kolmogorov-</a:t>
            </a:r>
            <a:r>
              <a:rPr lang="en-US" altLang="ko-KR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smirnov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test)</a:t>
            </a:r>
            <a:endParaRPr lang="ko-KR" altLang="en-US" sz="1900" dirty="0"/>
          </a:p>
        </p:txBody>
      </p:sp>
      <p:pic>
        <p:nvPicPr>
          <p:cNvPr id="1026" name="Picture 2" descr="https://www.kaggleusercontent.com/kf/1345070/eyJhbGciOiJkaXIiLCJlbmMiOiJBMTI4Q0JDLUhTMjU2In0..R_Nkdr1Mcdzblu8ML9d-1Q.CELhWC4t0b7F7l3EOBEnFi2FUEVrLWc8CnFVd_m8HINfk2LfSDZabmL3dNWjecQamEBdoaBsvfo2FQfbMsTYrS8xyCvg6uDl1v6gddY8ODGnmflClXCoIrtFSzjKXnjcMSWXzVRmpQxAl_39NFkmFw.GsqKiwTdx-XXbAyszFEydA/__results___files/figure-html/unnamed-chunk-75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834" y="1410502"/>
            <a:ext cx="6634331" cy="473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313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감사합니다</a:t>
            </a:r>
            <a:endParaRPr lang="ko-KR" altLang="en-US" dirty="0"/>
          </a:p>
        </p:txBody>
      </p:sp>
      <p:sp>
        <p:nvSpPr>
          <p:cNvPr id="15" name="부제목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질문은</a:t>
            </a:r>
            <a:r>
              <a:rPr lang="en-US" altLang="ko-KR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..</a:t>
            </a:r>
            <a:r>
              <a:rPr lang="ko-KR" altLang="en-US" b="1" cap="all" spc="70" dirty="0" err="1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또르륵</a:t>
            </a:r>
            <a:r>
              <a:rPr lang="en-US" altLang="ko-KR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..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22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1026" y="217259"/>
            <a:ext cx="10489949" cy="676275"/>
          </a:xfrm>
        </p:spPr>
        <p:txBody>
          <a:bodyPr>
            <a:normAutofit fontScale="90000"/>
          </a:bodyPr>
          <a:lstStyle/>
          <a:p>
            <a:pPr>
              <a:spcBef>
                <a:spcPts val="798"/>
              </a:spcBef>
              <a:spcAft>
                <a:spcPts val="998"/>
              </a:spcAft>
            </a:pPr>
            <a:r>
              <a:rPr lang="en-US" altLang="ko-KR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KERNELS</a:t>
            </a:r>
            <a:endParaRPr kumimoji="1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House Prices: Advanced Regression Techniques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06954" y="853145"/>
            <a:ext cx="6641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794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8" y="1298118"/>
            <a:ext cx="7416464" cy="15292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8" y="2621689"/>
            <a:ext cx="7717815" cy="16035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8" y="4114303"/>
            <a:ext cx="7514167" cy="1653117"/>
          </a:xfrm>
          <a:prstGeom prst="rect">
            <a:avLst/>
          </a:prstGeom>
        </p:spPr>
      </p:pic>
      <p:sp>
        <p:nvSpPr>
          <p:cNvPr id="23" name="텍스트 상자 22"/>
          <p:cNvSpPr txBox="1"/>
          <p:nvPr/>
        </p:nvSpPr>
        <p:spPr>
          <a:xfrm>
            <a:off x="8804310" y="1052029"/>
            <a:ext cx="1321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ko-KR" altLang="en-US" sz="9600" dirty="0" smtClean="0">
                <a:solidFill>
                  <a:schemeClr val="accent1"/>
                </a:solidFill>
              </a:rPr>
              <a:t>   </a:t>
            </a:r>
            <a:endParaRPr kumimoji="1" lang="ko-KR" altLang="en-US" sz="9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5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1026" y="217259"/>
            <a:ext cx="10489949" cy="676275"/>
          </a:xfrm>
        </p:spPr>
        <p:txBody>
          <a:bodyPr>
            <a:normAutofit fontScale="90000"/>
          </a:bodyPr>
          <a:lstStyle/>
          <a:p>
            <a:pPr>
              <a:spcBef>
                <a:spcPts val="798"/>
              </a:spcBef>
              <a:spcAft>
                <a:spcPts val="998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설명</a:t>
            </a:r>
            <a:endParaRPr kumimoji="1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House Prices: Advanced Regression Techniques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06954" y="853145"/>
            <a:ext cx="6641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794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89492" y="2053088"/>
          <a:ext cx="7366985" cy="35039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69131"/>
                <a:gridCol w="1001014"/>
                <a:gridCol w="977324"/>
                <a:gridCol w="1107634"/>
                <a:gridCol w="1207030"/>
                <a:gridCol w="1088437"/>
                <a:gridCol w="1016415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MSSubClass</a:t>
                      </a:r>
                      <a:endParaRPr lang="ko-KR" altLang="en-US" sz="1200" dirty="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MSZoning</a:t>
                      </a:r>
                    </a:p>
                  </a:txBody>
                  <a:tcPr marL="9502" marR="950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LotFrontage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02" marR="9502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…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SaleCondition</a:t>
                      </a:r>
                      <a:endParaRPr lang="ko-KR" altLang="en-US" sz="1200" dirty="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SalePrice</a:t>
                      </a:r>
                      <a:endParaRPr lang="ko-KR" altLang="en-US" sz="1200" dirty="0"/>
                    </a:p>
                  </a:txBody>
                  <a:tcPr marL="91217" marR="91217" anchor="ctr"/>
                </a:tc>
              </a:tr>
              <a:tr h="572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9502" marR="950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RL</a:t>
                      </a:r>
                    </a:p>
                  </a:txBody>
                  <a:tcPr marL="9502" marR="9502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91217" marR="91217" anchor="ctr"/>
                </a:tc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/>
                        <a:t>…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 marL="91217" marR="91217" vert="eaVert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208,500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02" marR="9502" marT="9525" marB="0" anchor="ctr"/>
                </a:tc>
              </a:tr>
              <a:tr h="572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9502" marR="950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RL</a:t>
                      </a:r>
                    </a:p>
                  </a:txBody>
                  <a:tcPr marL="9502" marR="9502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217" marR="91217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181,500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02" marR="9502" marT="9525" marB="0" anchor="ctr"/>
                </a:tc>
              </a:tr>
              <a:tr h="572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9502" marR="950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RL</a:t>
                      </a:r>
                    </a:p>
                  </a:txBody>
                  <a:tcPr marL="9502" marR="9502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217" marR="91217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223,500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02" marR="9502" marT="9525" marB="0" anchor="ctr"/>
                </a:tc>
              </a:tr>
              <a:tr h="5727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/>
                        <a:t>…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 marL="91217" marR="91217" vert="eaVert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/>
                        <a:t>…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 marL="91217" marR="91217" vert="eaVert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RM</a:t>
                      </a:r>
                    </a:p>
                  </a:txBody>
                  <a:tcPr marL="9502" marR="9502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217" marR="91217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marL="91217" marR="91217" anchor="ctr"/>
                </a:tc>
              </a:tr>
              <a:tr h="572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2919</a:t>
                      </a:r>
                      <a:endParaRPr lang="ko-KR" altLang="en-US" sz="1200" dirty="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45</a:t>
                      </a:r>
                      <a:endParaRPr lang="ko-KR" altLang="en-US" sz="1200" dirty="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RL</a:t>
                      </a:r>
                    </a:p>
                  </a:txBody>
                  <a:tcPr marL="9502" marR="9502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91217" marR="91217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118000</a:t>
                      </a:r>
                    </a:p>
                  </a:txBody>
                  <a:tcPr marL="9502" marR="9502" marT="9525" marB="0" anchor="ctr"/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206747" y="2759993"/>
            <a:ext cx="1182746" cy="2785730"/>
            <a:chOff x="655746" y="3114852"/>
            <a:chExt cx="1185638" cy="2785730"/>
          </a:xfrm>
        </p:grpSpPr>
        <p:sp>
          <p:nvSpPr>
            <p:cNvPr id="11" name="왼쪽 대괄호 10"/>
            <p:cNvSpPr/>
            <p:nvPr/>
          </p:nvSpPr>
          <p:spPr>
            <a:xfrm>
              <a:off x="1543672" y="3114852"/>
              <a:ext cx="297712" cy="2785730"/>
            </a:xfrm>
            <a:prstGeom prst="leftBracket">
              <a:avLst>
                <a:gd name="adj" fmla="val 194047"/>
              </a:avLst>
            </a:prstGeom>
            <a:ln w="38100">
              <a:solidFill>
                <a:srgbClr val="0D14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796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55746" y="3855088"/>
              <a:ext cx="1036782" cy="735641"/>
              <a:chOff x="9685445" y="3755796"/>
              <a:chExt cx="1036782" cy="73564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9685445" y="4031734"/>
                <a:ext cx="806736" cy="459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394" b="1" dirty="0"/>
                  <a:t>2919</a:t>
                </a:r>
                <a:endParaRPr lang="ko-KR" altLang="en-US" sz="2394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685445" y="3755796"/>
                <a:ext cx="10367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97" b="1" dirty="0"/>
                  <a:t># of data</a:t>
                </a:r>
                <a:endParaRPr lang="ko-KR" altLang="en-US" sz="1397" b="1" dirty="0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2342620" y="1231545"/>
            <a:ext cx="6816402" cy="777910"/>
            <a:chOff x="2057583" y="1606839"/>
            <a:chExt cx="6833071" cy="777910"/>
          </a:xfrm>
        </p:grpSpPr>
        <p:sp>
          <p:nvSpPr>
            <p:cNvPr id="16" name="왼쪽 대괄호 15"/>
            <p:cNvSpPr/>
            <p:nvPr/>
          </p:nvSpPr>
          <p:spPr>
            <a:xfrm rot="5400000">
              <a:off x="4924820" y="-773111"/>
              <a:ext cx="290623" cy="6025098"/>
            </a:xfrm>
            <a:prstGeom prst="leftBracket">
              <a:avLst>
                <a:gd name="adj" fmla="val 194047"/>
              </a:avLst>
            </a:prstGeom>
            <a:ln w="38100">
              <a:solidFill>
                <a:srgbClr val="0D14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796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4402285" y="1606839"/>
              <a:ext cx="1447796" cy="461665"/>
              <a:chOff x="7609611" y="2197101"/>
              <a:chExt cx="1447796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7609611" y="2197101"/>
                <a:ext cx="626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394" b="1" dirty="0"/>
                  <a:t>81</a:t>
                </a:r>
                <a:endParaRPr lang="ko-KR" altLang="en-US" sz="2394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028707" y="2306781"/>
                <a:ext cx="1028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97" b="1" dirty="0"/>
                  <a:t>variables</a:t>
                </a:r>
                <a:endParaRPr lang="ko-KR" altLang="en-US" sz="1397" b="1" dirty="0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7062864" y="1879661"/>
              <a:ext cx="1827790" cy="3678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 algn="just"/>
              <a:r>
                <a:rPr lang="en-US" altLang="ko-KR" sz="1796" b="1" dirty="0">
                  <a:solidFill>
                    <a:srgbClr val="FF0000"/>
                  </a:solidFill>
                  <a:latin typeface="+mn-ea"/>
                </a:rPr>
                <a:t>Target Variable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9512784" y="2761566"/>
            <a:ext cx="2362820" cy="2083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796" b="1" dirty="0">
                <a:latin typeface="+mn-ea"/>
              </a:rPr>
              <a:t>Train set</a:t>
            </a:r>
          </a:p>
          <a:p>
            <a:pPr marL="285093" indent="-285093" algn="just">
              <a:buFont typeface="Arial" pitchFamily="34" charset="0"/>
              <a:buChar char="•"/>
            </a:pPr>
            <a:r>
              <a:rPr lang="en-US" altLang="ko-KR" sz="1397" dirty="0">
                <a:latin typeface="+mn-ea"/>
              </a:rPr>
              <a:t>Row - 1460</a:t>
            </a:r>
          </a:p>
          <a:p>
            <a:pPr marL="285093" indent="-285093" algn="just">
              <a:buFont typeface="Arial" pitchFamily="34" charset="0"/>
              <a:buChar char="•"/>
            </a:pPr>
            <a:r>
              <a:rPr lang="en-US" altLang="ko-KR" sz="1397" dirty="0">
                <a:latin typeface="+mn-ea"/>
              </a:rPr>
              <a:t>Col - 81</a:t>
            </a:r>
          </a:p>
          <a:p>
            <a:pPr algn="just"/>
            <a:endParaRPr lang="en-US" altLang="ko-KR" sz="1397" b="1" dirty="0">
              <a:latin typeface="+mn-ea"/>
            </a:endParaRPr>
          </a:p>
          <a:p>
            <a:pPr algn="just"/>
            <a:endParaRPr lang="en-US" altLang="ko-KR" sz="1397" b="1" dirty="0">
              <a:latin typeface="+mn-ea"/>
            </a:endParaRPr>
          </a:p>
          <a:p>
            <a:pPr algn="just"/>
            <a:r>
              <a:rPr lang="en-US" altLang="ko-KR" sz="1796" b="1" dirty="0">
                <a:latin typeface="+mn-ea"/>
              </a:rPr>
              <a:t>Test set</a:t>
            </a:r>
            <a:endParaRPr lang="en-US" altLang="ko-KR" sz="1397" dirty="0">
              <a:latin typeface="+mn-ea"/>
            </a:endParaRPr>
          </a:p>
          <a:p>
            <a:pPr marL="285093" indent="-285093" algn="just">
              <a:buFont typeface="Arial" pitchFamily="34" charset="0"/>
              <a:buChar char="•"/>
            </a:pPr>
            <a:r>
              <a:rPr lang="en-US" altLang="ko-KR" sz="1197" dirty="0">
                <a:latin typeface="+mn-ea"/>
              </a:rPr>
              <a:t>Row - 1459</a:t>
            </a:r>
          </a:p>
          <a:p>
            <a:pPr marL="285093" indent="-285093" algn="just">
              <a:buFont typeface="Arial" pitchFamily="34" charset="0"/>
              <a:buChar char="•"/>
            </a:pPr>
            <a:r>
              <a:rPr lang="en-US" altLang="ko-KR" sz="1197" dirty="0">
                <a:latin typeface="+mn-ea"/>
              </a:rPr>
              <a:t>Col - 80 </a:t>
            </a:r>
          </a:p>
          <a:p>
            <a:pPr marL="285093" indent="-285093" algn="just">
              <a:buFont typeface="Arial" pitchFamily="34" charset="0"/>
              <a:buChar char="•"/>
            </a:pPr>
            <a:endParaRPr lang="en-US" altLang="ko-KR" sz="1397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19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183" y="3268376"/>
            <a:ext cx="2732616" cy="10247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183" y="1934576"/>
            <a:ext cx="2732616" cy="12884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133" y="5781686"/>
            <a:ext cx="4903136" cy="202423"/>
          </a:xfrm>
          <a:prstGeom prst="rect">
            <a:avLst/>
          </a:prstGeom>
        </p:spPr>
      </p:pic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</a:t>
            </a:r>
            <a:r>
              <a:rPr lang="ko-KR" altLang="en-US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전처리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495731" y="853144"/>
            <a:ext cx="88039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NA(</a:t>
            </a:r>
            <a:r>
              <a:rPr lang="ko-KR" altLang="en-US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결측치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처리 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다른 변수와의 관계를 이용</a:t>
            </a:r>
            <a:endParaRPr lang="ko-KR" altLang="en-US" sz="28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174" y="4801831"/>
            <a:ext cx="4037095" cy="695031"/>
          </a:xfrm>
          <a:prstGeom prst="rect">
            <a:avLst/>
          </a:prstGeom>
        </p:spPr>
      </p:pic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xmlns="" id="{9A4430D5-CC58-47EE-BB63-46D27C2500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9224671"/>
              </p:ext>
            </p:extLst>
          </p:nvPr>
        </p:nvGraphicFramePr>
        <p:xfrm>
          <a:off x="586709" y="2949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2889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0777" y="2556059"/>
            <a:ext cx="4365396" cy="146729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8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KitchenQual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Electrical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등에서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개의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NA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→</a:t>
            </a:r>
            <a:r>
              <a:rPr lang="ko-KR" altLang="en-US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최빈값으로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대체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847976-DF16-411E-B6D1-67ADF02C1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167" y="1529419"/>
            <a:ext cx="5205055" cy="32122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7AB57CF-CCE8-49F7-9370-0E1045D20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52" y="5006403"/>
            <a:ext cx="7682305" cy="1263230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xmlns="" id="{73692F26-14E0-4E66-BF30-5EF4B6D65B17}"/>
              </a:ext>
            </a:extLst>
          </p:cNvPr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</a:t>
            </a:r>
            <a:r>
              <a:rPr lang="ko-KR" altLang="en-US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전처리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8AA6A8F-230F-48D0-AA12-78DB016121DF}"/>
              </a:ext>
            </a:extLst>
          </p:cNvPr>
          <p:cNvSpPr/>
          <p:nvPr/>
        </p:nvSpPr>
        <p:spPr>
          <a:xfrm>
            <a:off x="1495731" y="853144"/>
            <a:ext cx="88039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NA(</a:t>
            </a:r>
            <a:r>
              <a:rPr lang="ko-KR" altLang="en-US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결측치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처리 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최빈값으로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대체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1617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14149" cy="4351338"/>
          </a:xfrm>
        </p:spPr>
        <p:txBody>
          <a:bodyPr/>
          <a:lstStyle/>
          <a:p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Exterior1st, 2nd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는 한 집의 값만 비어 있으며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이 변수는 </a:t>
            </a:r>
            <a:r>
              <a:rPr lang="ko-KR" altLang="en-US" sz="160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유용한 </a:t>
            </a:r>
            <a:r>
              <a:rPr lang="ko-KR" altLang="en-US" sz="1600" smtClean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변수로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판단되는 수준이 없기 때문에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NA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를 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“Other”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로 처리함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Utilities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train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셋에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개의 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NeSeWa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값이 존재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, test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셋은 모두 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AllPub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이므로 변수의 의미가 없음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=&gt; Utilities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변수 제거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kumimoji="1"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9221D025-C30D-48AE-8A64-1EBB02C30B89}"/>
              </a:ext>
            </a:extLst>
          </p:cNvPr>
          <p:cNvSpPr/>
          <p:nvPr/>
        </p:nvSpPr>
        <p:spPr>
          <a:xfrm>
            <a:off x="8686800" y="5441042"/>
            <a:ext cx="805543" cy="337457"/>
          </a:xfrm>
          <a:prstGeom prst="roundRect">
            <a:avLst/>
          </a:prstGeom>
          <a:noFill/>
          <a:ln w="603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</a:t>
            </a:r>
            <a:r>
              <a:rPr lang="ko-KR" altLang="en-US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전처리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95731" y="853144"/>
            <a:ext cx="9858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NA(</a:t>
            </a:r>
            <a:r>
              <a:rPr lang="ko-KR" altLang="en-US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결측치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처리 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임의처리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및 변수삭제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77194"/>
            <a:ext cx="3991915" cy="3199769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House Prices: Advanced Regression Techniques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99" y="3952193"/>
            <a:ext cx="4317902" cy="1289509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6FD0A9B0-C7D4-4453-9755-5EADA4326281}"/>
              </a:ext>
            </a:extLst>
          </p:cNvPr>
          <p:cNvSpPr/>
          <p:nvPr/>
        </p:nvSpPr>
        <p:spPr>
          <a:xfrm>
            <a:off x="9128208" y="5241701"/>
            <a:ext cx="998344" cy="708337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04832" y="3542897"/>
            <a:ext cx="15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Exterior NA’s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34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44144" y="6341671"/>
            <a:ext cx="4105297" cy="364282"/>
          </a:xfrm>
        </p:spPr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05585" y="6341671"/>
            <a:ext cx="2736865" cy="364282"/>
          </a:xfrm>
        </p:spPr>
        <p:txBody>
          <a:bodyPr/>
          <a:lstStyle/>
          <a:p>
            <a:fld id="{4B931223-B450-4A29-856A-6E25EF76283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8391" y="1290468"/>
            <a:ext cx="5877743" cy="454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96" dirty="0">
                <a:latin typeface="맑은 고딕"/>
                <a:ea typeface="맑은 고딕"/>
              </a:rPr>
              <a:t>• </a:t>
            </a:r>
            <a:r>
              <a:rPr lang="en-US" altLang="ko-KR" sz="1596" dirty="0" err="1"/>
              <a:t>SaleType</a:t>
            </a:r>
            <a:r>
              <a:rPr lang="en-US" altLang="ko-KR" sz="1596" dirty="0"/>
              <a:t> </a:t>
            </a:r>
            <a:r>
              <a:rPr lang="ko-KR" altLang="en-US" sz="1596" dirty="0" err="1"/>
              <a:t>결측치</a:t>
            </a:r>
            <a:r>
              <a:rPr lang="ko-KR" altLang="en-US" sz="1596" dirty="0"/>
              <a:t> 처리 </a:t>
            </a:r>
            <a:endParaRPr lang="en-US" altLang="ko-KR" sz="1596" dirty="0"/>
          </a:p>
          <a:p>
            <a:pPr marL="285093" indent="-285093">
              <a:buFontTx/>
              <a:buChar char="-"/>
            </a:pPr>
            <a:r>
              <a:rPr lang="en-US" altLang="ko-KR" sz="1596" dirty="0" err="1"/>
              <a:t>SaleCondition</a:t>
            </a:r>
            <a:r>
              <a:rPr lang="en-US" altLang="ko-KR" sz="1596" dirty="0"/>
              <a:t> </a:t>
            </a:r>
            <a:r>
              <a:rPr lang="ko-KR" altLang="en-US" sz="1596" dirty="0"/>
              <a:t>과의 관계를 통해 처리</a:t>
            </a:r>
            <a:r>
              <a:rPr lang="en-US" altLang="ko-KR" sz="1596" dirty="0"/>
              <a:t>(</a:t>
            </a:r>
            <a:r>
              <a:rPr lang="ko-KR" altLang="en-US" sz="1596" dirty="0"/>
              <a:t>관련 변수</a:t>
            </a:r>
            <a:r>
              <a:rPr lang="en-US" altLang="ko-KR" sz="1596" dirty="0"/>
              <a:t>)</a:t>
            </a:r>
          </a:p>
          <a:p>
            <a:pPr marL="285093" indent="-285093">
              <a:buFontTx/>
              <a:buChar char="-"/>
            </a:pPr>
            <a:endParaRPr lang="en-US" altLang="ko-KR" sz="1596" dirty="0"/>
          </a:p>
          <a:p>
            <a:r>
              <a:rPr lang="en-US" altLang="ko-KR" sz="1596" dirty="0"/>
              <a:t>① </a:t>
            </a:r>
            <a:r>
              <a:rPr lang="en-US" altLang="ko-KR" sz="1596" dirty="0" err="1"/>
              <a:t>SaleType</a:t>
            </a:r>
            <a:r>
              <a:rPr lang="ko-KR" altLang="en-US" sz="1596" dirty="0"/>
              <a:t>의 </a:t>
            </a:r>
            <a:r>
              <a:rPr lang="ko-KR" altLang="en-US" sz="1596" dirty="0" err="1"/>
              <a:t>결측값이</a:t>
            </a:r>
            <a:r>
              <a:rPr lang="ko-KR" altLang="en-US" sz="1596" dirty="0"/>
              <a:t> 있는 </a:t>
            </a:r>
            <a:r>
              <a:rPr lang="en-US" altLang="ko-KR" sz="1596" dirty="0" err="1"/>
              <a:t>SaleCondition</a:t>
            </a:r>
            <a:r>
              <a:rPr lang="en-US" altLang="ko-KR" sz="1596" dirty="0"/>
              <a:t>  </a:t>
            </a:r>
            <a:endParaRPr lang="en-US" altLang="ko-KR" sz="1596" dirty="0">
              <a:sym typeface="Wingdings" panose="05000000000000000000" pitchFamily="2" charset="2"/>
            </a:endParaRPr>
          </a:p>
          <a:p>
            <a:endParaRPr lang="en-US" altLang="ko-KR" sz="1596" dirty="0">
              <a:sym typeface="Wingdings" panose="05000000000000000000" pitchFamily="2" charset="2"/>
            </a:endParaRPr>
          </a:p>
          <a:p>
            <a:endParaRPr lang="en-US" altLang="ko-KR" sz="1596" dirty="0">
              <a:sym typeface="Wingdings" panose="05000000000000000000" pitchFamily="2" charset="2"/>
            </a:endParaRPr>
          </a:p>
          <a:p>
            <a:endParaRPr lang="en-US" altLang="ko-KR" sz="1596" dirty="0">
              <a:sym typeface="Wingdings" panose="05000000000000000000" pitchFamily="2" charset="2"/>
            </a:endParaRPr>
          </a:p>
          <a:p>
            <a:endParaRPr lang="en-US" altLang="ko-KR" sz="1596" dirty="0">
              <a:sym typeface="Wingdings" panose="05000000000000000000" pitchFamily="2" charset="2"/>
            </a:endParaRPr>
          </a:p>
          <a:p>
            <a:endParaRPr lang="en-US" altLang="ko-KR" sz="1596" dirty="0">
              <a:sym typeface="Wingdings" panose="05000000000000000000" pitchFamily="2" charset="2"/>
            </a:endParaRPr>
          </a:p>
          <a:p>
            <a:r>
              <a:rPr lang="en-US" altLang="ko-KR" sz="1596" dirty="0"/>
              <a:t>② </a:t>
            </a:r>
            <a:r>
              <a:rPr lang="en-US" altLang="ko-KR" sz="1596" dirty="0" err="1"/>
              <a:t>SaleType</a:t>
            </a:r>
            <a:r>
              <a:rPr lang="en-US" altLang="ko-KR" sz="1596" dirty="0"/>
              <a:t> </a:t>
            </a:r>
            <a:r>
              <a:rPr lang="ko-KR" altLang="en-US" sz="1596" dirty="0"/>
              <a:t>과 </a:t>
            </a:r>
            <a:r>
              <a:rPr lang="en-US" altLang="ko-KR" sz="1596" dirty="0" err="1"/>
              <a:t>SaleCondition</a:t>
            </a:r>
            <a:r>
              <a:rPr lang="en-US" altLang="ko-KR" sz="1596" dirty="0"/>
              <a:t> </a:t>
            </a:r>
            <a:r>
              <a:rPr lang="ko-KR" altLang="en-US" sz="1596" dirty="0"/>
              <a:t>의 관계 </a:t>
            </a:r>
            <a:r>
              <a:rPr lang="ko-KR" altLang="en-US" sz="1596" dirty="0" smtClean="0"/>
              <a:t>테이블 </a:t>
            </a:r>
            <a:r>
              <a:rPr lang="en-US" altLang="ko-KR" sz="1596" dirty="0" smtClean="0">
                <a:sym typeface="Wingdings" panose="05000000000000000000" pitchFamily="2" charset="2"/>
              </a:rPr>
              <a:t> </a:t>
            </a:r>
            <a:r>
              <a:rPr lang="ko-KR" altLang="en-US" sz="1596" smtClean="0">
                <a:sym typeface="Wingdings" panose="05000000000000000000" pitchFamily="2" charset="2"/>
              </a:rPr>
              <a:t>최빈값 </a:t>
            </a:r>
            <a:r>
              <a:rPr lang="ko-KR" altLang="en-US" sz="1596" dirty="0" smtClean="0">
                <a:sym typeface="Wingdings" panose="05000000000000000000" pitchFamily="2" charset="2"/>
              </a:rPr>
              <a:t>처리</a:t>
            </a:r>
            <a:endParaRPr lang="en-US" altLang="ko-KR" sz="1596" dirty="0"/>
          </a:p>
          <a:p>
            <a:endParaRPr lang="en-US" altLang="ko-KR" sz="1596" dirty="0"/>
          </a:p>
          <a:p>
            <a:endParaRPr lang="en-US" altLang="ko-KR" sz="1596" dirty="0"/>
          </a:p>
          <a:p>
            <a:endParaRPr lang="en-US" altLang="ko-KR" sz="1596" dirty="0"/>
          </a:p>
          <a:p>
            <a:endParaRPr lang="en-US" altLang="ko-KR" sz="1596" dirty="0"/>
          </a:p>
          <a:p>
            <a:endParaRPr lang="en-US" altLang="ko-KR" sz="1596" dirty="0"/>
          </a:p>
          <a:p>
            <a:endParaRPr lang="en-US" altLang="ko-KR" sz="1596" dirty="0"/>
          </a:p>
          <a:p>
            <a:endParaRPr lang="en-US" altLang="ko-KR" sz="1596" dirty="0"/>
          </a:p>
          <a:p>
            <a:endParaRPr lang="ko-KR" altLang="en-US" sz="1796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02067"/>
              </p:ext>
            </p:extLst>
          </p:nvPr>
        </p:nvGraphicFramePr>
        <p:xfrm>
          <a:off x="870876" y="4052164"/>
          <a:ext cx="5398245" cy="2036122"/>
        </p:xfrm>
        <a:graphic>
          <a:graphicData uri="http://schemas.openxmlformats.org/drawingml/2006/table">
            <a:tbl>
              <a:tblPr/>
              <a:tblGrid>
                <a:gridCol w="5298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924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8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700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COD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ConLD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ConLI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ConLw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CWD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New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Oth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WD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Abnorml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133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AdjLand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0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Alloca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0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Family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0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Normal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2314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0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Partial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239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75107"/>
              </p:ext>
            </p:extLst>
          </p:nvPr>
        </p:nvGraphicFramePr>
        <p:xfrm>
          <a:off x="2158060" y="2554918"/>
          <a:ext cx="2758404" cy="812812"/>
        </p:xfrm>
        <a:graphic>
          <a:graphicData uri="http://schemas.openxmlformats.org/drawingml/2006/table">
            <a:tbl>
              <a:tblPr/>
              <a:tblGrid>
                <a:gridCol w="783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34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1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6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SaleType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SaleCondition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4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2490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Nominal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26508" y="1412604"/>
            <a:ext cx="4313820" cy="36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96" dirty="0"/>
              <a:t>③ </a:t>
            </a:r>
            <a:r>
              <a:rPr lang="en-US" altLang="ko-KR" sz="1796" dirty="0" err="1"/>
              <a:t>SaleType</a:t>
            </a:r>
            <a:r>
              <a:rPr lang="en-US" altLang="ko-KR" sz="1796" dirty="0"/>
              <a:t> </a:t>
            </a:r>
            <a:r>
              <a:rPr lang="ko-KR" altLang="en-US" sz="1796" dirty="0"/>
              <a:t>빈도수 </a:t>
            </a:r>
            <a:r>
              <a:rPr lang="en-US" altLang="ko-KR" sz="1796" dirty="0" smtClean="0"/>
              <a:t>plot</a:t>
            </a:r>
            <a:endParaRPr lang="ko-KR" altLang="en-US" sz="1796" dirty="0"/>
          </a:p>
        </p:txBody>
      </p:sp>
      <p:grpSp>
        <p:nvGrpSpPr>
          <p:cNvPr id="9" name="그룹 8"/>
          <p:cNvGrpSpPr/>
          <p:nvPr/>
        </p:nvGrpSpPr>
        <p:grpSpPr>
          <a:xfrm>
            <a:off x="6424765" y="2012250"/>
            <a:ext cx="5110276" cy="4078344"/>
            <a:chOff x="6805749" y="1862818"/>
            <a:chExt cx="4661230" cy="4067719"/>
          </a:xfrm>
        </p:grpSpPr>
        <p:pic>
          <p:nvPicPr>
            <p:cNvPr id="10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5749" y="1862818"/>
              <a:ext cx="4661230" cy="406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타원 10"/>
            <p:cNvSpPr/>
            <p:nvPr/>
          </p:nvSpPr>
          <p:spPr>
            <a:xfrm>
              <a:off x="7445829" y="5408022"/>
              <a:ext cx="339634" cy="31350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6"/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36899493-811B-4F26-B7A2-7D1275216AD5}"/>
              </a:ext>
            </a:extLst>
          </p:cNvPr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</a:t>
            </a:r>
            <a:r>
              <a:rPr lang="ko-KR" altLang="en-US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전처리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8AB4BDF-93FF-4888-BAC0-ABB62E9E5D06}"/>
              </a:ext>
            </a:extLst>
          </p:cNvPr>
          <p:cNvSpPr/>
          <p:nvPr/>
        </p:nvSpPr>
        <p:spPr>
          <a:xfrm>
            <a:off x="1495731" y="853144"/>
            <a:ext cx="9858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NA(</a:t>
            </a:r>
            <a:r>
              <a:rPr lang="ko-KR" altLang="en-US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결측치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처리 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다른 변수와 관계 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+ </a:t>
            </a:r>
            <a:r>
              <a:rPr lang="ko-KR" altLang="en-US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최빈값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중앙값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42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House Prices: Advanced Regression Techniques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931223-B450-4A29-856A-6E25EF76283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586154" y="1585020"/>
            <a:ext cx="424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MasVnrType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&amp; </a:t>
            </a: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MasVnrArea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540726" y="5272980"/>
            <a:ext cx="9612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중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하나를 제외하고 두 변수 모두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NA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경우이므로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해당사항이 없는 경우라고 가정하고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면적이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198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관측치에 대해 타입 별 중앙값을 구해 가까운 값으로 대체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AEFEADC7-4BD3-4FCB-95A2-5FED242C2137}"/>
              </a:ext>
            </a:extLst>
          </p:cNvPr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CBACE8D-1379-4BD3-9761-67416E9AF40A}"/>
              </a:ext>
            </a:extLst>
          </p:cNvPr>
          <p:cNvSpPr/>
          <p:nvPr/>
        </p:nvSpPr>
        <p:spPr>
          <a:xfrm>
            <a:off x="1495731" y="853144"/>
            <a:ext cx="9858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NA(</a:t>
            </a:r>
            <a:r>
              <a:rPr lang="ko-KR" altLang="en-US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결측치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처리 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결측치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None 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혹은 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으로 처리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endParaRPr lang="ko-KR" altLang="en-US" sz="2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44903A9-8846-4A4D-94E0-FD93F89B1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4" y="2114392"/>
            <a:ext cx="8115300" cy="17716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EFAFBD52-5CE7-4E56-AC42-584D9FF62C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20"/>
          <a:stretch/>
        </p:blipFill>
        <p:spPr>
          <a:xfrm>
            <a:off x="586154" y="4046082"/>
            <a:ext cx="81153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0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1693</TotalTime>
  <Words>1905</Words>
  <Application>Microsoft Macintosh PowerPoint</Application>
  <PresentationFormat>와이드스크린</PresentationFormat>
  <Paragraphs>433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40" baseType="lpstr">
      <vt:lpstr>굴림</vt:lpstr>
      <vt:lpstr>돋움</vt:lpstr>
      <vt:lpstr>맑은 고딕</vt:lpstr>
      <vt:lpstr>Calibri</vt:lpstr>
      <vt:lpstr>Calibri Light</vt:lpstr>
      <vt:lpstr>Georgia</vt:lpstr>
      <vt:lpstr>Symbol</vt:lpstr>
      <vt:lpstr>Times New Roman</vt:lpstr>
      <vt:lpstr>Wingdings</vt:lpstr>
      <vt:lpstr>Arial</vt:lpstr>
      <vt:lpstr>Office Theme</vt:lpstr>
      <vt:lpstr>Office 테마</vt:lpstr>
      <vt:lpstr>HOUSE PRICES</vt:lpstr>
      <vt:lpstr>INDEX</vt:lpstr>
      <vt:lpstr>KERNELS</vt:lpstr>
      <vt:lpstr>1. 데이터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House_Prices</dc:title>
  <dc:creator>KANG</dc:creator>
  <cp:lastModifiedBy>김기훈</cp:lastModifiedBy>
  <cp:revision>88</cp:revision>
  <dcterms:created xsi:type="dcterms:W3CDTF">2018-04-24T13:38:35Z</dcterms:created>
  <dcterms:modified xsi:type="dcterms:W3CDTF">2018-04-27T10:42:03Z</dcterms:modified>
</cp:coreProperties>
</file>