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3" r:id="rId3"/>
    <p:sldId id="275" r:id="rId4"/>
    <p:sldId id="276" r:id="rId5"/>
    <p:sldId id="272" r:id="rId6"/>
    <p:sldId id="273" r:id="rId7"/>
    <p:sldId id="274" r:id="rId8"/>
    <p:sldId id="258" r:id="rId9"/>
    <p:sldId id="268" r:id="rId10"/>
    <p:sldId id="270" r:id="rId11"/>
    <p:sldId id="277" r:id="rId12"/>
    <p:sldId id="278" r:id="rId13"/>
    <p:sldId id="279" r:id="rId14"/>
    <p:sldId id="28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75" autoAdjust="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018BF-9FA2-4E5D-B15D-329A9089E436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3E40-5F47-456F-8208-296B104F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8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48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870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95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44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Feature engineer</a:t>
            </a:r>
            <a:r>
              <a:rPr lang="ko-KR" altLang="en-US" dirty="0"/>
              <a:t>을 할 때 </a:t>
            </a:r>
            <a:r>
              <a:rPr lang="en-US" altLang="ko-KR" dirty="0"/>
              <a:t>missing value</a:t>
            </a:r>
            <a:r>
              <a:rPr lang="ko-KR" altLang="en-US" dirty="0"/>
              <a:t>를 어떻게 처리할 것인가도 관건일 것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5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6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4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3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33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33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3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33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3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47A-6723-478F-B092-42AC5D38DBC5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6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47A-6723-478F-B092-42AC5D38DBC5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1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47A-6723-478F-B092-42AC5D38DBC5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47A-6723-478F-B092-42AC5D38DBC5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5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47A-6723-478F-B092-42AC5D38DBC5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3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47A-6723-478F-B092-42AC5D38DBC5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4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47A-6723-478F-B092-42AC5D38DBC5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7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47A-6723-478F-B092-42AC5D38DBC5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7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47A-6723-478F-B092-42AC5D38DBC5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0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47A-6723-478F-B092-42AC5D38DBC5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47A-6723-478F-B092-42AC5D38DBC5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8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A47A-6723-478F-B092-42AC5D38DBC5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53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E23CB0-0402-4740-9DB6-3C380236B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6242"/>
            <a:ext cx="9138325" cy="156551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8F19F67-739D-480D-B7F0-C1266A5E5BE6}"/>
              </a:ext>
            </a:extLst>
          </p:cNvPr>
          <p:cNvGrpSpPr/>
          <p:nvPr/>
        </p:nvGrpSpPr>
        <p:grpSpPr>
          <a:xfrm>
            <a:off x="5675" y="1080728"/>
            <a:ext cx="9144000" cy="1565515"/>
            <a:chOff x="0" y="2646243"/>
            <a:chExt cx="9144000" cy="156551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83EBEE-7B62-462C-9910-D35BB6C91F71}"/>
                </a:ext>
              </a:extLst>
            </p:cNvPr>
            <p:cNvSpPr/>
            <p:nvPr/>
          </p:nvSpPr>
          <p:spPr>
            <a:xfrm>
              <a:off x="0" y="2646243"/>
              <a:ext cx="9144000" cy="1565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kaggle breakì ëí ì´ë¯¸ì§ ê²ìê²°ê³¼">
              <a:extLst>
                <a:ext uri="{FF2B5EF4-FFF2-40B4-BE49-F238E27FC236}">
                  <a16:creationId xmlns:a16="http://schemas.microsoft.com/office/drawing/2014/main" id="{3726E193-50E3-4ED4-A5F7-F74C0B0782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69" b="17815"/>
            <a:stretch/>
          </p:blipFill>
          <p:spPr bwMode="auto">
            <a:xfrm>
              <a:off x="2859226" y="2909116"/>
              <a:ext cx="3419872" cy="1039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B0BDD2-0D33-4B58-83D0-C8F5F7D9A825}"/>
              </a:ext>
            </a:extLst>
          </p:cNvPr>
          <p:cNvSpPr/>
          <p:nvPr/>
        </p:nvSpPr>
        <p:spPr>
          <a:xfrm>
            <a:off x="-5675" y="4216149"/>
            <a:ext cx="9144000" cy="1565515"/>
          </a:xfrm>
          <a:prstGeom prst="rect">
            <a:avLst/>
          </a:prstGeom>
          <a:solidFill>
            <a:srgbClr val="1DB1F7"/>
          </a:solidFill>
          <a:ln>
            <a:solidFill>
              <a:srgbClr val="1DB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4" descr="kaggle breakì ëí ì´ë¯¸ì§ ê²ìê²°ê³¼">
            <a:extLst>
              <a:ext uri="{FF2B5EF4-FFF2-40B4-BE49-F238E27FC236}">
                <a16:creationId xmlns:a16="http://schemas.microsoft.com/office/drawing/2014/main" id="{5759B677-6AE0-44F9-B85D-5BFFECC12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057" b="74853" l="6855" r="95973">
                        <a14:foregroundMark x1="91345" y1="46955" x2="91345" y2="46955"/>
                        <a14:foregroundMark x1="83462" y1="48330" x2="83462" y2="48330"/>
                        <a14:foregroundMark x1="54499" y1="50884" x2="91345" y2="51473"/>
                        <a14:foregroundMark x1="52356" y1="68369" x2="82862" y2="46758"/>
                        <a14:foregroundMark x1="82862" y1="46758" x2="86118" y2="39489"/>
                        <a14:foregroundMark x1="77121" y1="50884" x2="74464" y2="44597"/>
                        <a14:foregroundMark x1="74122" y1="46365" x2="76607" y2="50098"/>
                        <a14:foregroundMark x1="95973" y1="55206" x2="94859" y2="36935"/>
                        <a14:foregroundMark x1="41131" y1="56974" x2="6855" y2="58350"/>
                        <a14:foregroundMark x1="6855" y1="58350" x2="20737" y2="46955"/>
                        <a14:foregroundMark x1="20737" y1="46955" x2="36418" y2="48330"/>
                        <a14:foregroundMark x1="36418" y1="48330" x2="41988" y2="73870"/>
                        <a14:foregroundMark x1="46015" y1="69548" x2="18509" y2="56974"/>
                        <a14:foregroundMark x1="21508" y1="53242" x2="26992" y2="67780"/>
                        <a14:foregroundMark x1="37875" y1="53242" x2="45758" y2="67780"/>
                        <a14:foregroundMark x1="43873" y1="34578" x2="43873" y2="34578"/>
                        <a14:foregroundMark x1="47986" y1="26326" x2="47986" y2="26326"/>
                        <a14:foregroundMark x1="54242" y1="29470" x2="54242" y2="29470"/>
                        <a14:foregroundMark x1="45244" y1="57760" x2="45244" y2="57760"/>
                      </a14:backgroundRemoval>
                    </a14:imgEffect>
                    <a14:imgEffect>
                      <a14:colorTemperature colorTemp="5650"/>
                    </a14:imgEffect>
                    <a14:imgEffect>
                      <a14:saturation sat="78000"/>
                    </a14:imgEffect>
                    <a14:imgEffect>
                      <a14:brightnessContrast bright="-3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69" b="17815"/>
          <a:stretch/>
        </p:blipFill>
        <p:spPr bwMode="auto">
          <a:xfrm>
            <a:off x="2859226" y="4374155"/>
            <a:ext cx="3419872" cy="103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A8C8F6-3B43-4B8F-A2DD-CBE4BFFB0454}"/>
              </a:ext>
            </a:extLst>
          </p:cNvPr>
          <p:cNvSpPr txBox="1"/>
          <p:nvPr/>
        </p:nvSpPr>
        <p:spPr>
          <a:xfrm>
            <a:off x="2915816" y="4838141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PYTHON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5520EF-F740-4AC4-AA0A-685B3B63EF9C}"/>
              </a:ext>
            </a:extLst>
          </p:cNvPr>
          <p:cNvSpPr txBox="1"/>
          <p:nvPr/>
        </p:nvSpPr>
        <p:spPr>
          <a:xfrm rot="21141297">
            <a:off x="4531972" y="4722531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Team</a:t>
            </a:r>
            <a:r>
              <a:rPr lang="en-US" altLang="ko-KR" sz="2000" dirty="0">
                <a:solidFill>
                  <a:schemeClr val="bg1"/>
                </a:solidFill>
              </a:rPr>
              <a:t> C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30B667-43BA-4F5C-B046-65F8BEE0A65E}"/>
              </a:ext>
            </a:extLst>
          </p:cNvPr>
          <p:cNvSpPr txBox="1"/>
          <p:nvPr/>
        </p:nvSpPr>
        <p:spPr>
          <a:xfrm>
            <a:off x="7380312" y="63813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Jaehoon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Kim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34707-4485-44AA-96D2-58A23D9A677A}"/>
              </a:ext>
            </a:extLst>
          </p:cNvPr>
          <p:cNvSpPr txBox="1"/>
          <p:nvPr/>
        </p:nvSpPr>
        <p:spPr>
          <a:xfrm>
            <a:off x="179512" y="63813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2018.03.31.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5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C81F3F-CD38-477B-8333-7F5FD8606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808"/>
            <a:ext cx="9144000" cy="47495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C00CAE-E035-4C1F-A31B-8D88996A2586}"/>
              </a:ext>
            </a:extLst>
          </p:cNvPr>
          <p:cNvSpPr txBox="1"/>
          <p:nvPr/>
        </p:nvSpPr>
        <p:spPr>
          <a:xfrm>
            <a:off x="791580" y="336270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How many clicks occur per minutes 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5FA79A9-D4E1-48BE-8B34-8CA7EE3C609B}"/>
              </a:ext>
            </a:extLst>
          </p:cNvPr>
          <p:cNvCxnSpPr/>
          <p:nvPr/>
        </p:nvCxnSpPr>
        <p:spPr>
          <a:xfrm>
            <a:off x="1115616" y="1988840"/>
            <a:ext cx="0" cy="41764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5716B6-27BB-4222-A91F-FDCFF080DC7A}"/>
              </a:ext>
            </a:extLst>
          </p:cNvPr>
          <p:cNvCxnSpPr/>
          <p:nvPr/>
        </p:nvCxnSpPr>
        <p:spPr>
          <a:xfrm>
            <a:off x="3635896" y="1988840"/>
            <a:ext cx="0" cy="41764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F411F92-BAC7-4FFC-88D2-8FBE6A9597BB}"/>
              </a:ext>
            </a:extLst>
          </p:cNvPr>
          <p:cNvCxnSpPr>
            <a:cxnSpLocks/>
          </p:cNvCxnSpPr>
          <p:nvPr/>
        </p:nvCxnSpPr>
        <p:spPr>
          <a:xfrm flipH="1">
            <a:off x="1259632" y="2204864"/>
            <a:ext cx="122413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EBC4C7-DF9E-4B1E-BA52-27A0CE15C38C}"/>
              </a:ext>
            </a:extLst>
          </p:cNvPr>
          <p:cNvSpPr txBox="1"/>
          <p:nvPr/>
        </p:nvSpPr>
        <p:spPr>
          <a:xfrm>
            <a:off x="1547664" y="1844824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하루의 패턴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3C07808-9949-4F7A-9935-14225462D2F3}"/>
              </a:ext>
            </a:extLst>
          </p:cNvPr>
          <p:cNvCxnSpPr>
            <a:cxnSpLocks/>
          </p:cNvCxnSpPr>
          <p:nvPr/>
        </p:nvCxnSpPr>
        <p:spPr>
          <a:xfrm>
            <a:off x="2339752" y="2204864"/>
            <a:ext cx="115212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74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3C338EF-6DF8-49B7-AC6B-A0A032A74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4784"/>
            <a:ext cx="9144000" cy="47542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C3E346-097B-450F-A518-6BBC3B919448}"/>
              </a:ext>
            </a:extLst>
          </p:cNvPr>
          <p:cNvSpPr txBox="1"/>
          <p:nvPr/>
        </p:nvSpPr>
        <p:spPr>
          <a:xfrm>
            <a:off x="2339752" y="400976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시간 별 클릭 횟수</a:t>
            </a:r>
            <a:r>
              <a:rPr lang="en-US" altLang="ko-KR" dirty="0">
                <a:solidFill>
                  <a:schemeClr val="bg1"/>
                </a:solidFill>
              </a:rPr>
              <a:t>(hour </a:t>
            </a:r>
            <a:r>
              <a:rPr lang="ko-KR" altLang="en-US" dirty="0">
                <a:solidFill>
                  <a:schemeClr val="bg1"/>
                </a:solidFill>
              </a:rPr>
              <a:t>기준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하루치 데이터로 모았을 때</a:t>
            </a:r>
          </a:p>
        </p:txBody>
      </p:sp>
    </p:spTree>
    <p:extLst>
      <p:ext uri="{BB962C8B-B14F-4D97-AF65-F5344CB8AC3E}">
        <p14:creationId xmlns:p14="http://schemas.microsoft.com/office/powerpoint/2010/main" val="64762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810EB5-2804-4BD4-9431-7E3A0522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9144000" cy="4828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E3B1EA-F3A5-49C6-9AFC-C431FFBFFD21}"/>
              </a:ext>
            </a:extLst>
          </p:cNvPr>
          <p:cNvSpPr txBox="1"/>
          <p:nvPr/>
        </p:nvSpPr>
        <p:spPr>
          <a:xfrm>
            <a:off x="2339752" y="400976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클릭 시간별 전환 비율</a:t>
            </a:r>
            <a:r>
              <a:rPr lang="en-US" altLang="ko-KR" dirty="0">
                <a:solidFill>
                  <a:schemeClr val="bg1"/>
                </a:solidFill>
              </a:rPr>
              <a:t>(hour </a:t>
            </a:r>
            <a:r>
              <a:rPr lang="ko-KR" altLang="en-US" dirty="0">
                <a:solidFill>
                  <a:schemeClr val="bg1"/>
                </a:solidFill>
              </a:rPr>
              <a:t>기준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하루치 데이터로 모았을 때</a:t>
            </a:r>
          </a:p>
        </p:txBody>
      </p:sp>
    </p:spTree>
    <p:extLst>
      <p:ext uri="{BB962C8B-B14F-4D97-AF65-F5344CB8AC3E}">
        <p14:creationId xmlns:p14="http://schemas.microsoft.com/office/powerpoint/2010/main" val="48883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518EFD-8357-4856-9FBE-B5F3F30C7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1519237"/>
            <a:ext cx="9134475" cy="3819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D1E2FC-92FE-4414-8D90-8708ACB63DAA}"/>
              </a:ext>
            </a:extLst>
          </p:cNvPr>
          <p:cNvSpPr txBox="1"/>
          <p:nvPr/>
        </p:nvSpPr>
        <p:spPr>
          <a:xfrm>
            <a:off x="5076056" y="587727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……</a:t>
            </a:r>
            <a:r>
              <a:rPr lang="ko-KR" altLang="en-US" dirty="0">
                <a:solidFill>
                  <a:schemeClr val="bg1"/>
                </a:solidFill>
              </a:rPr>
              <a:t>근데 딱히 쓸 일은 없는 것 같다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271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02E6C07-4F92-4775-9325-8991A03D0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7664" y="212387"/>
            <a:ext cx="6293904" cy="2236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821470-5B23-4708-956C-735CD27CD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212063"/>
            <a:ext cx="6293904" cy="22932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53D9ED-1846-4302-A142-63AA13EFB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890" y="4365104"/>
            <a:ext cx="6293904" cy="22805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AFB3C2BF-DBBB-4DB4-92B2-2CD49DEF83C0}"/>
              </a:ext>
            </a:extLst>
          </p:cNvPr>
          <p:cNvSpPr/>
          <p:nvPr/>
        </p:nvSpPr>
        <p:spPr>
          <a:xfrm rot="10800000">
            <a:off x="4154556" y="2614294"/>
            <a:ext cx="108012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6E568-B5A4-4116-AAAE-09D68E82262B}"/>
              </a:ext>
            </a:extLst>
          </p:cNvPr>
          <p:cNvSpPr txBox="1"/>
          <p:nvPr/>
        </p:nvSpPr>
        <p:spPr>
          <a:xfrm>
            <a:off x="4936705" y="6001803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결측치는</a:t>
            </a:r>
            <a:r>
              <a:rPr lang="ko-KR" altLang="en-US" dirty="0"/>
              <a:t> 어떻게 해결할 것인가 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76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A222794-2CEA-4E73-9670-A7A93ED79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413799"/>
            <a:ext cx="6157657" cy="352839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A9135E3-F16D-4CFE-A5B4-8AE682BE3117}"/>
              </a:ext>
            </a:extLst>
          </p:cNvPr>
          <p:cNvSpPr/>
          <p:nvPr/>
        </p:nvSpPr>
        <p:spPr>
          <a:xfrm>
            <a:off x="1907704" y="3573016"/>
            <a:ext cx="1152128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D26D5E-A30F-4AE8-970E-84ED9178F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" y="4077072"/>
            <a:ext cx="8896350" cy="1038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436F15-E740-4384-971F-78C187F07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5" y="5245310"/>
            <a:ext cx="8896350" cy="131345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A042686-D9AC-4A63-89B3-387F4A082151}"/>
              </a:ext>
            </a:extLst>
          </p:cNvPr>
          <p:cNvSpPr/>
          <p:nvPr/>
        </p:nvSpPr>
        <p:spPr>
          <a:xfrm>
            <a:off x="4211960" y="5373216"/>
            <a:ext cx="1296144" cy="57606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57AEA6A-2E02-4DE1-A8E3-224B9A998409}"/>
              </a:ext>
            </a:extLst>
          </p:cNvPr>
          <p:cNvSpPr/>
          <p:nvPr/>
        </p:nvSpPr>
        <p:spPr>
          <a:xfrm>
            <a:off x="8100391" y="4077072"/>
            <a:ext cx="935267" cy="57606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207AD11-F258-4E22-96E0-CC9D79C46D2F}"/>
              </a:ext>
            </a:extLst>
          </p:cNvPr>
          <p:cNvCxnSpPr/>
          <p:nvPr/>
        </p:nvCxnSpPr>
        <p:spPr>
          <a:xfrm flipV="1">
            <a:off x="5508104" y="4581128"/>
            <a:ext cx="2592288" cy="9361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4F8194-9FE9-4158-8982-34C7DE72668A}"/>
              </a:ext>
            </a:extLst>
          </p:cNvPr>
          <p:cNvSpPr txBox="1"/>
          <p:nvPr/>
        </p:nvSpPr>
        <p:spPr>
          <a:xfrm>
            <a:off x="6365303" y="413799"/>
            <a:ext cx="2654871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도저히 로컬에서는 돌아가지 않아서 </a:t>
            </a:r>
            <a:r>
              <a:rPr lang="ko-KR" altLang="en-US" sz="1600" b="1" dirty="0"/>
              <a:t>데이터의 크기를 </a:t>
            </a:r>
            <a:r>
              <a:rPr lang="en-US" altLang="ko-KR" sz="1600" b="1" dirty="0"/>
              <a:t>1/5</a:t>
            </a:r>
            <a:r>
              <a:rPr lang="ko-KR" altLang="en-US" sz="1600" b="1" dirty="0"/>
              <a:t>로 줄이고 데이터 타입을 모두 바꾸었다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혹시 줄이는 과정에서 문제가 발생하지 않을까 했지만 </a:t>
            </a:r>
            <a:r>
              <a:rPr lang="ko-KR" altLang="en-US" sz="1600" b="1" dirty="0"/>
              <a:t>커널에 올라온 코드를 적용하고 결과를 채점해본 결과 </a:t>
            </a:r>
            <a:r>
              <a:rPr lang="ko-KR" altLang="en-US" sz="1600" dirty="0"/>
              <a:t>사용하는 데에 큰 문제는 없는 것 같다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31119-9B8A-4AEC-A8F4-627CDB5C8F35}"/>
              </a:ext>
            </a:extLst>
          </p:cNvPr>
          <p:cNvSpPr txBox="1"/>
          <p:nvPr/>
        </p:nvSpPr>
        <p:spPr>
          <a:xfrm>
            <a:off x="3138379" y="3589516"/>
            <a:ext cx="2729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메모리가 이 숫자를 좋아합니다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759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-36512" y="3288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10CA32-9956-4617-85BA-7C2964AD4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271462"/>
            <a:ext cx="7820025" cy="6315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25AF40-FF0F-4C78-B8D4-D2B00896C6DA}"/>
              </a:ext>
            </a:extLst>
          </p:cNvPr>
          <p:cNvSpPr txBox="1"/>
          <p:nvPr/>
        </p:nvSpPr>
        <p:spPr>
          <a:xfrm>
            <a:off x="5486077" y="5020215"/>
            <a:ext cx="28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심지어 보이지도 않는다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보이지 않는게 아니라 없다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C63971-5DF4-4C45-8C01-58C0541A59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681" t="63350" r="22727" b="19218"/>
          <a:stretch/>
        </p:blipFill>
        <p:spPr>
          <a:xfrm>
            <a:off x="5986882" y="2847053"/>
            <a:ext cx="2184561" cy="1736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2DC268CE-EA33-44A9-AF74-41FBBD27C55C}"/>
              </a:ext>
            </a:extLst>
          </p:cNvPr>
          <p:cNvSpPr/>
          <p:nvPr/>
        </p:nvSpPr>
        <p:spPr>
          <a:xfrm rot="14691980">
            <a:off x="5080441" y="4255244"/>
            <a:ext cx="396654" cy="1378249"/>
          </a:xfrm>
          <a:prstGeom prst="downArrow">
            <a:avLst>
              <a:gd name="adj1" fmla="val 40370"/>
              <a:gd name="adj2" fmla="val 58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C4034-8970-44A6-8D85-4B4E7560422A}"/>
              </a:ext>
            </a:extLst>
          </p:cNvPr>
          <p:cNvSpPr txBox="1"/>
          <p:nvPr/>
        </p:nvSpPr>
        <p:spPr>
          <a:xfrm>
            <a:off x="2195736" y="5804531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전체 데이터 중 약 </a:t>
            </a:r>
            <a:r>
              <a:rPr lang="en-US" altLang="ko-KR" sz="1600" dirty="0"/>
              <a:t>0.24%</a:t>
            </a:r>
            <a:r>
              <a:rPr lang="ko-KR" altLang="en-US" sz="1600" dirty="0"/>
              <a:t>만이 기여를 한 데이터이다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엄청나게 불균형한 데이터이다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711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1DE7913-C2F0-4592-A49E-4055B4C13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6792"/>
            <a:ext cx="9144000" cy="49752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02E45F7-F528-4DF0-B5FE-A0F5438CF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691674"/>
            <a:ext cx="5921878" cy="3249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FDF5AC-A772-4DB2-96DD-DD2C5FABF991}"/>
              </a:ext>
            </a:extLst>
          </p:cNvPr>
          <p:cNvSpPr txBox="1"/>
          <p:nvPr/>
        </p:nvSpPr>
        <p:spPr>
          <a:xfrm>
            <a:off x="1187624" y="325914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IP (Bar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-&gt;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Count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Line -&gt; Attribute Ratio 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106AF5-0838-4087-B8B9-47F5BB976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21" y="1691673"/>
            <a:ext cx="1549094" cy="32494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489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mcAAAH1CAYAAACz9FnEAAAABHNCSVQICAgIfAhkiAAAAAlwSFlzAAALEgAACxIB0t1+/AAAIABJREFUeJzs3Xl8TNf/x/H3JJHkGyREQtRWbdFfEbtYaklUI2hRXeyKUkSb2NVWRavUEmoppaVKqaWLpbFES7Wo1FpLLa0qTZBENkK2+f3h2/l2ahlVM7nM6/l4eDzmnnPvmc+ZCXk7984dk9lsNgsAAACG4JLXBQAAAOB/CGcAAAAGQjgDAAAwEMIZAACAgRDOAAAADIRwBgAAYCCEM+A+0blzZ40dOzZPazh58qSaN2+uKlWqKC4u7q6PHxoaqoULF971ce1t9erVqlatWl6XYTe7d+9WSEiIqlatmtelAPcFt7wuALjfhISEKDMzU1999ZUKFixo1VehQgXFxMSoZMmSeVSdfS1fvlwmk0m7d++Wu7v7XR9/w4YNd31M/HsLFy5U2bJltWnTprsy3q5du5QvXz5Vr179rowH3GtYOQPsICcnR1OmTMnrMhwuLS1NJUuWtEswg3GlpqaqTJkycnV1vSvjffjhh9q7d+9dGQu4FxHOADuIjIzUZ599pn379t10n5CQEC1YsMCynZSUpAoVKmjXrl2Srp2mjIqK0uDBg1WtWjWFhITo+++/1/Lly9WwYUPVqlVLkyZNshozOztbI0eOVI0aNdS4cWPNnz/f0peZmamJEyeqSZMmqlKlilq1aqU9e/ZY+jt37qy3335b7dq1U8uWLW9Yc3p6ukaOHKlGjRqpdu3a6ty5s2WMiIgIff7559q2bZsqV66ss2fPXnd8hQoVFB0dbdk+ePCgKlSooDNnzlhek08++USRkZGqXr26Hn/8cS1ZsuSGr1l6erpeeeUVBQYGqlGjRvr0008VFhZm6b/Rad5q1app9erVkiSz2ax58+YpNDRUVapUUWhoqDZv3nzDeX/yySeqV6+ecnNzLW1XrlxRtWrV9NVXX0mSli5dqtDQUFWrVk3BwcF6//33bzjWrl27VKFCBSUlJVnaFixYoJCQEMv2yZMn9dJLLykoKEg1atTQoEGDlJaWZun/4IMPLO9jo0aNNGPGDN3sy15CQkI0b9489e3bV1WrVlWDBg20bt06S396erpGjBihRo0aqWrVqurQoYNOnjxpdfysWbPUvHlz9erV67rxn3vuOe3evVvLli1T5cqVJUnnz5/Xq6++qvr166tatWrq1auXzp07Zznm6NGj6tq1q4KCglS7dm3169dPFy5ckCR1795dX3/9taZOnaoWLVpIur2fm7/XaKsGwMgIZ4AdPPjgg+rZs6dGjx6t7OzsOx5n5cqVeuaZZ7Rz506VL19eQ4cO1cmTJ7Vp0yaNHj1aCxYs0C+//GLZf926dapVq5Z27NihkSNHavLkyfr2228lSdOmTdOOHTu0cOFCxcbGqlOnTuratavVL6y1a9cqMjJSa9asuWE9I0eO1IkTJ/Tpp59q27ZtqlSpknr37q20tDRNnz5drVq1UsOGDXXw4EGVKFHijub8/vvvq127dvrhhx/UpUsXTZgwQRcvXrxuvwULFujQoUNas2aN1q9fr59++kl//PHHbT/P0qVLtWTJEs2YMUN79uzR8OHD1b9/fx08ePC6fUNDQ5WSkqLY2FhL29atW2UymRQcHKw9e/Zo3Lhxmjhxovbu3avJkycrKipKO3bs+Mfzv3r1qnr06KFHH31UW7du1aZNm5Senq7BgwdLkvbu3atp06Zp1qxZ2r9/v+bPn69Vq1Zp69atNx3zo48+UufOnfXDDz+od+/eGjRokCU8Dx8+XHFxcVq1apV27dqlevXqqVOnTrpy5Yrl+M8//1zTpk3T3Llzrxt7xYoVqlWrltq1a2d57fr27StPT09FR0fr22+/VdGiRfXSSy9ZjomIiFD58uW1fft2bdq0SQkJCZb/aHzwwQcqUaKEBgwYYBUibfl7jbZqAIyMcAbYSa9evXT16tV/dQF7pUqVVLduXXl4eKhBgwY6f/68+vbtKw8PDz3xxBOSpN9++82yf7ly5dSqVSu5u7vriSeeUGBgoLZu3arc3FytWLFCvXr1UqlSpZQvXz4999xzKleunNauXWt1fJ06dWQyma6rJTU1VdHR0Xr11VdVrFgxeXp66pVXXtGVK1e0c+fOO57j39WrV0916tSRm5ubWrZsqaysLJ0+ffq6/TZs2KBnn31WZcqUUf78+TVw4EBlZWXd9vMsW7ZMnTp1UoUKFeTq6qpGjRqpcePG+uyzz67b19fXV3Xr1tXGjRutnj80NFSenp6qVq2adu3aZbkgvkaNGipZsuQNg54tW7duVUpKivr37y9PT0/5+vqqf//++uabb5SUlKTU1FSZTCblz59f0rX37Ouvv1bjxo1vOmb9+vVVt25dubu7q0OHDvL19VVMTIySkpK0ceNGRUZGys/PTx4eHgoPD1dubq6++eYby/FBQUGqUKHCDX8u/u7QoUM6ePCghgwZooIFC6pAgQIaOnSoTpw4YXk9Vq9ercGDBytfvnzy8fFR48aN7+i1+qu/1ng7NQBGxgcCADtxd3fXG2+8oT59+igsLOyOVpICAgIsj//zn//I09NThQoVsmxL11Za/lSuXDmr4x944AHFx8crMTFRaWlpGjJkiIYOHWrpN5vNVp8ivNUHFc6cOSOz2ayHH37Y0ubl5aXixYvf8BTmnSpdurTlsaenpyRZreL8KS4uzuo19fHxUZEiRW77eU6dOqXp06drxowZljaz2azHH3/8hvu3aNFC06dP14gRI5SZmalvvvlGM2fOlCTl5uZq7ty5Wr9+vRITE2U2m5WVlWX13vyTujIyMq775KOLi4vOnj2runXrqmHDhgoLC1ONGjVUv359tWrVSsWKFbvpmGXLlrU8NplMeuCBB3Tu3DmdPn1aZrNZHTt2tNo/NzfXahXyn3yA5dSpU5Kk4ODgG9ZfuXJl7d69WzNnztQvv/yirKws5ebm3rL+2/HXGm+nBsDICGeAHdWpU0dPPvmkxo0bp/fee++W+/71eqY/ubi43HL77/6+smE2m+Xh4WEJcvPnz1edOnVueny+fPluOf6NmM1mZWZm/uPjpBvP+d9cVH6z665u9Hyenp4aNmyY2rZte1tjN23aVK+//roOHjyo8+fPy8vLS0FBQZKk2bNna/Xq1Zo5c6aqVq0qV1dXhYWF3XbdOTk5lsceHh4qXry4vv7665vuP3PmTJ04cUJbtmzRhg0bNGfOHH300Uc3DR1/HV+69jqZTCZL+F2/fr1KlSp10+f7Jz8XHh4ecnFx0b59+274Xv7666/q16+f+vbtq4ULF6pAgQKaN2+eli1bdtvPcaOfm7/WaKsGwOg4rQnY2dChQ7V3797rbgPh4eFhtSJ0o1N3/9Svv/5qtX327FkFBASoQIEC8vX11dGjR636/1wNux0lS5aUyWTSsWPHLG3p6emKi4tTmTJlbmuMuznnokWLWq3uJCUlKSEh4abPde7cOavtMmXK6MiRI1Zj/vHHH9cFmT8VKFBADRs21ObNmxUdHa0WLVpYfvHv27dPDRs2VI0aNeTq6qrk5GTLxep/92cg+uuq2u+//255/OCDD+r8+fNWHxi4evWq5YL57Oxspaam6pFHHlGvXr20cuVKVaxYUV988cVNXinr8c1ms86ePavixYurZMmScnV1ve7n4q/7/1MPPvigcnNz9fPPP1s955+vx+HDh5Wbm6tevXqpQIECkq6dCr2Vf/pzY6sGwOgIZ4Cd+fr6atCgQXrzzTet2suWLatt27YpPT1dSUlJd+XmqocPH9bGjRuVnZ2tr7/+Wj/99JNCQ0MlSR07dtT8+fP1008/KScnR19//bVatmypw4cP39bY3t7eCgsL06xZs3ThwgVdvnxZU6dOlY+Pjxo0aHBbY5QtW1abN29WZmamzpw5o08//fSO5xoSEqLVq1fr999/1+XLlzV58mRL8PnzuXbt2qWEhASlp6crKirKsoIoXXs9Vq1ape+++07Z2dnau3evnnnmmVuuWLVo0UJbt27Vtm3b9NRTT1naS5YsqZ9//lnp6ek6c+aMXn/9dcupw78rVaqU3Nzc9NVXXyknJ0c//PCDvvvuO0t//fr1VaJECY0bN04XL15Uenq63nzzTfXs2VPStQ9CdOrUyRKgzp49q/Pnz+vBBx+8ad3bt29XbGysMjMztXTpUqWkpKhJkyYqUKCAWrVqpaioKJ06dUrZ2dlauXKlnnrqqTv+ZOMjjzyi2rVra8KECTp37pyuXr2qWbNmqV27drp69apKliypnJwc7du3T5cuXdLixYt19uxZpaSkKCMjQ9K1MPbLL78oOTlZ0j//ubFVA2B0hDPAAZ599tnrThtFREQoMzNT9evXV5cuXdSlSxebpy1teeaZZxQTE6PatWvrjTfe0PDhwxUYGCjp2gcUWrZsqZdfflk1atRQVFSUJk6cqIoVK972+KNHj1aJEiXUpk0bBQcH6/fff9fHH38sLy+v2zp++PDhOnHihGrVqqX+/fvf8NYMtys8PFwVK1ZUmzZtFBoaqqpVq8rX19fS36NHDxUvXlxNmjRRmzZtFBISYnVNWuvWrdW7d2+NGDFC1atX17BhwxQREWH5oMWNBAcH6/Tp0ypcuLAqVapkae/du7e8vLz0+OOP6+WXX1a7du3UrVs3rV27Vm+//bbVGL6+vho6dKgWLFigmjVrasmSJerRo4el383NTbNnz1ZKSoqCg4PVpEkTJSYmatasWZKkbt26qVatWmrfvr0CAwPVuXNnPfnkk2rfvv1N627btq0WLFig2rVr67333tOUKVMs1zOOGDFCgYGBeuGFF1SrVi2tWLFC8+bN+1fXgE2ePFmFChVSWFiY6tevr9jYWM2fP18eHh6qUqWKunfvrj59+qhJkyZKSEhQVFSUfHx8LNeIvfDCC1q7dq3lli538nNzqxoAozOZb/ecBgAYXEhIiDp27GgVdpwdrwlw72HlDAAAwEAIZwAAAAbCaU0AAAADYeUMAADAQAhnAAAABnLffEPAhQtpeV0CAADAbfH3L3jTPlbOAAAADIRwBgAAYCCEMwAAAAMhnAEAABgI4QwAAMBACGcAAAAGQjgDAAAwEMIZAACAgRDOAAAADOS++YYAI/v006VavnypkpMvqmzZhxURMVCVK1fRb7+d0syZ03To0E8ymaQKFR5Tv34ReuihR7Rv3x4NGNDvurEyMzP17rtzVa1aDav2Zcs+1syZUZox4z1Vr15TknThwnlNnTpRBw8ekKuri2rWDNLAgUPl5ZXfIfMGAAD/HCtndrZmzedavnyp3nprstati1FIyBOaP3+ucnJyNHhwhPz9i2r16nVatWqdAgICNHhwpMxms6pWra4tW763+jNu3EQ98EAJPfZYJavniI+P0/LlS6977pEjh8rDw1NLl67UggVLdO5cvN55Z4Kjpg4AAO4A4czOPv54oV588SVVqPCoPD091aFDF02fPlupqan644+zCg1tLk9PT3l6eio0tIXOnYtXamrKdeNkZGRo6tSJ6t9/sDw8PKz6pkx5W88++4JV2/HjP+vQoYMKD4+Qt7eP/Pz81LNnH23ZskkpKcl2nTMAALhzhDM7unDhvM6ePaPc3Fx169ZBzZo1VkREH/322ykVLlxYlSoFau3aL5SWlqb09HRFR69V5cpV5ONT6Lqxli79SGXKlFXduo9btW/aFK3z58/rhRc6WrUfOXJYvr5F5O9f1NJWocL/KScnR8eOHbXPhAEAwL9GOLOj8+fPS5Kio9dp/PhJWr78c/n4FNKQIZHKysrS+PETdeTIIYWFBatZs8Y6cGCfRo8ed904aWlpWrHiE3Xv3tOqPTU1VTNnRmnIkBFyc7O+fDA5+aIKFrT+xntPT0+5u7srOZmVMwAAjIpwZkdms1mS1L59Z5UoUVI+PoX0yiv9dfbsGR0+/JMGD45QtWo1tW7dZq1bt1m1agWpf/9+unr1itU4n3++SmXLPqxKlQKt2mfNilJwcBNVrGh9DZqtmkwm07+fHAAAsAvCmR0VKVJEkuTt7W1p8/cvKldXVyUkXNDJkyfUr1+EfHwKycenkPr2jVBc3Fnt2RNrNc6WLRvVsGGwVduePbGKjf1BvXr1veFz+/r6Xndt2eXLl5SVlSVf3yJ3Y3oAAMAOuJWGHfn7F1WhQoV17NjPqlq1uiTp/PlzysnJ0W+/nZLZbNZ/F9ckSTk5OcrNzbUaIy7uDx0/fkyvv/6mVXt09DolJ1/Uc889bdX+2msD1axZCz399DNKTk5WXNwfKl78AUnSoUM/yd3dXRUqPGqH2QIAgLuBlTM7cnNzU5s2z2rJkkU6fvyYLl1K16xZUXr44UfUtu3z8vEppPfem6lLl9J1+fJlzZ8/R4UKFVblylUtYxw9eliS9MADJazG7tevvz75ZLU+/HCp5Y8kDR06Sj169NbDDz+iKlWqadas6UpNTdGFC+f1wQdz1axZC+XPX8BxLwIAAPhHWDmzs65de+jy5cvq3z9cGRmXVa1aDU2aFCUfn0KaNm2mZs+eoeefbyWzWSpfvoKmTn1XBQr8LzwlJibI29tH7u7uVuN6e3tbnS79U6FChSzt48a9ralTJ6pDh7bKl89ddevWV0TEQPtOGAAA/Csms/mvJ9buXRcupN32vhHvfGnHSvCn6YOftr0TAABOyN+/4E37OK0J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GDqcjRs3TsOGDcvrMgAAABzGIeEsKytLEydOVIUKFRQfH29p37Fjh9q0aaPQ0FB169bNqm/ZsmUqW7asI8oDAAAwDIeEs759+8rT09Oq7fLlyxowYIDGjx+vDRs26PHHH9eYMWMkST/++KNSU1PVuHFjR5QHAABgGA4JZ+Hh4YqIiLBq27lzp0qVKqWKFStKktq1a6ft27crPT1dX331la5cuaJFixbpyJEj2rdvnyPKBAAAyHNujniSqlWrXtd26tQplSpVyrKdP39+FSpUSKdPn9bIkSMlSWfOnFFaWtoNj/+7woW95ObmeveKxr/m718wr0sAAOCe45BwdiMZGRny8PCwavPw8NDly5ct2yVLltTbb799W+NdvHjZ9k5wqAsX0vK6BAAADOlWCxh59mlNLy8vXb161artypUryp8/fx5VBAAAkPfyLJw99NBD+vXXXy3bSUlJSklJUZkyZfKqJAAAgDyXZ+EsKChI8fHxio2NlSQtXrxYwcHB8vLyyquSAAAA8pzdrzlLSEhQp06dLNudO3eWq6urFi1apGnTpmns2LHKyMhQ6dKlb/v6MgAAgPuV3cOZn5+foqOjb9hXrFgxffnll/YuAQAA4J5h6K9vAgAAcDaEMwAAAAMhnAEAABgI4QwAAMBACGcAAAAGQjgDAAAwEMIZAACAgRDOAAAADIRwBgAAYCCEMwAAAAMhnAEAABgI4QwAAMBACGcAAAAGQjgDAAAwEMIZAACAgRDOAAAADIRwBgAAYCBut7PTgQMHFBsbqwsXLshkMsnPz081a9ZUYGCgvesDAABwKrcMZ1u2bNE777yjuLg4VaxYUX5+fpKk/fv3a8aMGSpevLgGDRqkJk2aOKRYAACA+91Nw9nbb7+trVu36pVXXtETTzwhd3d3q/7MzExt3rxZ06ZN0+7duzVs2DC7FwsAAHC/u+k1Z1euXNEXX3yh5s2bXxfMJMnd3V3NmzfXZ599pqysLLsWCQAA4CxuGs7GjBkjd3d3DR48+Ib9L7zwgiQpX758GjVqlH2qAwAAcDI3Pa25Z88excbG6vvvv9f7779v1ZeSkqJjx47ZvTgAAABnc9Nw5uHhofj4eF26dEnbtm2z6nN3d9fw4cPtXhwAAICzuWk4q1ixoipWrKiAgAD16tXLkTUBAAA4LZv3OevVq5diY2P1xx9/KDc316qvdevWdisMAADAGdkMZyNGjNCaNWsUEBAgV1dXS7vJZCKcAQAA3GU2w9nWrVsVExMjf39/R9QDAADg1Gx+t2axYsUIZgAAAA5iM5y1b99eH374oa5eveqIegAAAJyazdOaM2fOVEJCgt555x3ly5fPqm///v12KwwAAMAZ2QxnkyZNckQdAAAA0G2Es9q1azuiDgAAAOg2wtmjjz4qk8l0w74jR47c9YIAAACcmc1wtnz5cqvt5ORkffbZZ2rcuLG9agIAAHBaNsNZlSpVrmurV6+eunbtyk1oAQAA7jKbt9K44UEuLoqPj7/btQAAADg9mytnY8aMsdrOycnR4cOHFRAQYK+aAAAAnJbNcPb3m8+6uLgoODhYzz//vN2KAgAAcFY2w9mECRMcUQcAAAB0G+EsPT1dUVFR+vrrr5WYmCh/f381a9ZM4eHh8vT0dESNAAAATsNmOHvrrbd07tw5jRgxQoUKFVJSUpKWLFmiyZMna+TIkY6oEQAAwGnYDGf79+/XF198ITe3/+3aoEEDtWnTxq6FAQAAOCObt9LIycmxCmaS5OHhIbPZbLeiAAAAnJXNcFamTBlFRUXp0qVLkq5dgzZ9+nSVLl3a7sUBAAA4G5unNUeOHKnIyEjNnTtXbm5uys7OVuXKlTVt2jRH1AcAAOBUbIazUqVKadWqVTp79qwSEhLk7++vBx54wBG1AQAAOB2bpzXT0tI0atQoFStWTFWqVJGLi4tGjBih1NRUR9QHAADgVGyGs9GjRystLU25ubmSJG9vb5nNZo0aNcruxQEAADgbm6c1jxw5oujoaMu2l5eX3nzzTYWFhdm1MAAAAGdkc+UsOztb2dnZVm1XrlzRlStX7FYUAACAs7K5cta0aVN16dJFLVq0kLe3t5KSkvT555+rVatWjqgPAADAqdgMZ4MHD9aiRYu0du1aXbx4UX5+fmrbtq06dOjgiPoAAACcis1w5uLiom7duqlbt26OqAcAAMCp2bzmDAAAAI5DOAMAADAQwhkAAICB3HY427dvn2JiYiRJmZmZdisIAADAmdn8QMBvv/2ml156SSkpKfLw8FCTJk00aNAgPfXUU2ratKkjagQAAHAaNlfOhg8frt69e+uHH35QgQIFJEkRERGaPXu23YsDAABwNjbD2fnz59W2bVtJkslkkiQ9/PDDysrKsm9lAAAATshmOHN1ddXFixet2lJTU2U2m+1WFAAAgLOyec1Z69at1a5dOz3zzDNKT0/X4sWLtWrVKj399NOOqA8AAMCp2AxnvXv3VpEiRbRq1Sp5eXkpJiZGHTp00HPPPeeI+gAAAJyKzXAmSc899xxhDAAAwAFshrPOnTtbPgjwdx999NFdLwgAAMCZ2QxnDRo0sNpOSUlRTEyMWrVqZbeiAAAAnJXNcNarV6/r2rp166aRI0fapSAAAABndkffrenn56dTp07d5VIAAABgc+Vs/fr1Vts5OTk6ePAg9zkDAACwA5vhbPLkyVbbrq6uCggI0Pjx4+1WFAAAgLOyGc62bNniiDoAAACgOziteTPNmzf/18UAAAA4O5vhbMaMGTpz5oxMJpMKFy6s1NRUZWdnq1ixYpbrzkwmE+EMAADgLrAZzlq1aiVvb2+1b99eLi4uysnJ0eLFi3Xp0iWFh4c7okYAAACnYfNWGuvXr1fHjh3l4nJtV1dXV7344ouKjo62e3EAAADOxmY4S01NVVxcnFXbuXPnlJqaareiAAAAnJXN05pt2rTRU089pTp16liuOdu5cydfhA4AAGAHNsNZZGSkgoKCtHPnTl28eFFlypRR27Zt1bBhQ0fUBwAA4FRshjNJqlu3rurWrWvvWgAAAJzeTcNZ69at9fnnnyswMFAmk+mG++zfv99uhQEAADijm4azsWPHSpLmz5/vsGIAAACc3U3DWWBgoCSpdu3aDisGAADA2dm85iwmJkYTJkxQXFyccnNzrfqOHDlit8IAAACckc1w9uabb6pLly6qXLmy3Nxu6/MDAAAAuEM205aHh4defPFFB5QCAAAAm98QEBgYqN9//90RtQAAADg9mytnvr6+ateunYKCguTt7W3VN2bMGHvVBQDOuRKdAAAfqElEQVQA4JRshrPk5GTLtwFcvXrV7gUBAAA4M5vhbMKECY6oAwAAALqNcPbaa6/dtI/gBgAAcHfZ/ECAu7u71Z+MjAxt3bpVBQsWdER9AAAATsXmytkbb7xxXdupU6c0a9YsuxQEAADgzGyunN3Igw8+qMOHD9/tWgAAAJyezZWzAwcOWG1nZ2fr4MGDysjIsFtRAAAAzspmOHv++eettl1cXFS8eHENGTLEbkUBAAA4K5vh7OjRo46oAwAAALrFNWevvvqqLl26ZHOAy5cvKzIy8q4WBQAA4KxuGs4qVqyosLAwLV68WElJSdf1JyUl6eOPP1bz5s312GOP2bVIAAAAZ3HT05ovv/yyatSooalTp2rChAkqXbq0/P39JUkXLlzQ6dOnVbVqVU2ePFk1a9Z0WMEAAAD3s1tec1azZk0tXbpUZ86c0Y8//qiEhASZzWb5+/urRo0aKlmypKPqBAAAcAo2PxAgSSVLliSIAQAAOIDNcPbSSy/JZDJd124ymVSoUCHVrl1bbdu2veE+AAAA+GdsfkPA//3f/2n//v3y9vZWhQoV5O3trYMHD+rhhx+Wt7e35syZoylTpjiiVgAAgPuezZWzkydP6uOPP1b58uUtbcePH9fcuXM1efJkhYeHq127dho0aJBdCwUAAHAGNlfOTpw4YRXMJKlcuXI6dOiQJKlw4cL2qQwAAMAJ2Qxn+fPn16JFi5Seni5JysjI0LJlyyz9M2bMkJ+fn/0qBAAAcCI2T2uOGTNGAwcO1Ntvvy1XV1dlZ2fL399fEyZMkCTt2bNHb7zxht0LBQAAcAY2w1mVKlW0adMm/fbbb0pOTlbBggVVpkwZubldO3ThwoX2rhEAAMBp3NZ9zjZv3qwtW7YoMTFR/v7+atasmRo0aGDv2gAAAJyOzWvO5s2bp7Fjx8rHx0fVq1dX/vz5NWzYMC1ZssQR9QEAADgVmytna9as0erVqy3fqylJ3bt3V8+ePdWxY0e7FgcAAOBsbK6c/fkBgL8KCAhQbm6u3YoCAABwVrd1K43vv//eqm3Hjh3y8vKyW1EAAADOyuZpzYEDB6pv374qW7asChcurKSkJJ0+fVqzZ892RH0AAABOxWY4q1u3rjZt2qRvv/1WFy5cUNGiRdWgQQMVKVLEEfUBAAA4lZuGs8TERMtjk8mkhg0bXtdPQAMAALi7bhrO6tevL5PJdMM+s9ksk8mkI0eO2K0wAAAAZ3TTcBYTE+PIOgAAAKBbhLMSJUo4sg4AAADoNm6lAQAAAMchnAEAABgI4QwAAMBACGcAAAAGQjgDAAAwEMIZAACAgRDOAAAADIRwBgAAYCCEMwAAAAMhnAEAABgI4QwAAMBACGcAAAAGQjgDAAAwEMIZAACAgRDOAAAADIRwBgAAYCCEMwBO6fjxYxow4BWFhYWoefMmmjJlojIzM6/bLyrqHT3+eE3Fxf1hafv1118UGdlXYWEhatu2paZPn6Ls7GxHlg/gPkY4A+B00tLSNHDgKypRoqRWrvxSCxcu1cmTxzV37kyr/Q4f/kkbN0ZbtWVmZmrIkEiVK1dBq1at0fTpc7R7904tWDDXkVMAcB8zZDg7evSoIiMj9dZbb2n48OHKzc3N65IA3Ed++mm/kpMvKjw8QvnzF1DRosUUHh6ptWu/sKyAZWdna+LEN9WxYxerY3fu/F7Jycnq2bOPvLzyq2TJUurU6UV98cVq/q0CcFc4JJxlZWVp4sSJqlChguLj4y3tO3bsUJs2bRQaGqpu3bpZ+tzc3DRq1CgNHz5ciYmJSklJcUSZAJyE2SyZzWarMOXt7a1Lly7p7NkzkqRPPlksf39/hYQ0tTr2yJFDKlv2Ibm7u1vaKlT4P6WmpliOBYB/wyHhrG/fvvL09LRqu3z5sgYMGKDx48drw4YNevzxxzVmzBhJ0iOPPKKLFy8qIiJCJUqUUOHChR1RJgAnUblyFfn4+GjOnHd1+fIlJSUl6sMP35eLi4tSUpJ19uwZLV++RIMGvXbdscnJySpY0Nuqzdv72nZKSrJD6gdwf3NIOAsPD1dERIRV286dO1WqVClVrFhRktSuXTtt375d6enpOnDggAICAjR9+nTl5OTo4MGDjigTgJMoWLCgJk6M0okTx9SmTXNFRPRRcHATmUwmubm5adKkt9Sp04sKCCh+W+OZzX8+MtmtZgDOw80RT1K1atXr2k6dOqVSpUpZtvPnz69ChQrp9OnTysjI0BtvvCFvb2+lpKTo4YcfdkSZAJxIxYqVNGfOAst2fHyccnJyFBv7gy5dStdzz7W/4XG+vr46fvxnq7Y/V8x8fX3tVzAAp+GQcHYjGRkZ8vDwsGrz8PDQ5cuXFRQUpKCgoH80XuHCXnJzc72bJeJf8vcvmNclADeUmZmp9evXq1GjRpbLJjZvXqvSpUtr375YnT59Sq1ahUq6dm2aJL30Umf17NlTderU1PLlS1SwYD7L5RrffHNC/v7+CgysIJOJ1TMA/06ehTMvLy9dvXrVqu3KlSvKnz//HY138eLlu1EW7qILF9LyugTghsxms959d6a++26nIiMH69SpXzRt2jT16fOK6tdvpKys/93v7Pz58+rdu5smToxS2bJl5e7uoSJF/DRu3AT16tVHCQkJeu+9eXrmmeeVkJCeh7MCcC+51QJGnoWzhx56SGvWrLFsJyUlKSUlRWXKlMmrkgA4CZPJpHHjJmry5Alq3jxE3t4+6tSpm1q2bH3dvjk5OZKkIkWKKH/+ApKkd96ZrqioyXrmmZYqWLCgnngiVB07dnXoHADcv/IsnAUFBSk+Pl6xsbGqWbOmFi9erODgYHl5eeVVSQCcSLly5TV37oc29yte/AFt3x5r1Va6dBlNnfquvUoD4OTsHs4SEhLUqVMny3bnzp3l6uqqRYsWadq0aRo7dqwyMjJUunRpvf322/YuB0Ae2j3w1bwuwSnUmjIjr0sA8C/YPZz5+fkpOjr6hn3FihXTl19+ae8SAAAA7hmG/PomAAAAZ0U4AwAAMBDCGQAAgIEQzgAAAAyEcAYAAGAghDMAAAADIZwBAAAYCOEMAADAQAhnAAAABkI4AwAAMBDCGQAAgIEQzgAAAAyEcAYAAGAghDMAAAADIZwBAAAYCOEMAADAQAhnAAAABkI4AwAAMBDCGQAAgIEQzgAAAAyEcAYAAGAghDMAAAADIZwBAAAYCOEMAADAQAhnAAAABkI4AwAAMBDCGQAAgIEQzgAAAAyEcAYAAGAghDMAAAADIZwBAAAYCOEMAADAQAhnAAAABkI4AwAAMBDCGQAAgIEQzgAAAAyEcAYAAGAghDMAAAADIZwBAAAYCOEMAADAQAhnAAAABkI4AwAAMBDCGQAAgIEQzgAAAAyEcAYAAGAghDMAAAADIZwBAAAYCOEMAADAQAhnAAAABkI4AwAAMBDCGQAAgIEQzgAAAAyEcAYAAGAgbnldAHCvOnr0sGbPnqGffz6ifPny6bHHKik8PFJlyjx4yz5JOn/+nGbOjNLevT8qJydHlSpVVr9+/VW6dJm8nRQAIM+xcgbcgbS0NEVG9lWNGrW0Zs0mffLJZ/Lw8NTw4YNu2fenYcMGSJKWLFmpZcs+U758+TR69Gt5NR0AgIEQzoA7kJl5Vf36Rapz525yd3dXwYIFFRoapt9+O3XLvqtXryotLU2PPFJefftGyNvbW97e3mrb9gWdOHFMqampeT01AEAe47QmcAeKFPFTy5atLdtxcX9o1apP1bhxyC37PDw85OHhoeHDX7caLz4+Tvnz51f+/PkdNgcAgDERzoB/IT4+Tu3atVF2drYaN25iFbpu1Wc9RrzmzHlXXbv2kKurq6NKBwAYFKc1gX8hIKC4vvlmp1as+FKSWRERvZWdnW2z708nT55Q37491KhRsDp06OL4CQAADIdwBtwFxYs/oIiIQTpy5LAOHNh3W3179sQqPPwltWnzrAYN4sMAAIBrCGfAHdiyZbM6dXpeZrPZ0ubicu2v0759e27a5+Z27UqCo0cPa/jwQRo4cJg6d+7mwMoBAEZHOAPuQGBgFSUknNecOe8qIyNDaWlpmjPnXRUrFqCnn25z077y5R9VTk6OJkwYqy5duqtp02Z5PRXgnnT+/DmNHv2annrqSTVv3kRDhkTq9OnfJEnHjx/TgAGvKCwsRM2bN9GUKROVmZlpOfbXX3/RwIGvKiwsRE899aTGjBmhxMSEvJoKcB3CGXAH/Pz8FRU1W4cP/6SWLZ9Qu3atlZKSrMmTZ9yyz9PTUz/9dFAnT57Q++/PUUhIPas/+/btyeupAfeEm90rMC0tTQMHvqISJUpq5covtXDhUp08eVxz586UJF25ckUDBvRT6dJl9Nln6/Xhh0t07ly8Jk+ekJfTAazwaU3gDj366GOaOXPeP+6rUqWqtm+PtWdpwH3tz3sFdu/+sry9vSVJbdu+oFdf7a0dO7YrOfmiwsMj5Onpqfz5Cyg8PFIDBoSrT59XlZiYoFq1gtS7d7g8PDzl6empp55qrRkzpuTxrID/IZwBAO4pBQsWvOm9AgsUKCiz2azc3FxLn7e3ty5duqSzZ8+oTJkHrzs2Lu4P+fsXdUjtwO0gnOGeM3jtyLwu4b73TsvxeV0CcNv+eq/AypWryMfHR3PmvKs+ffrpypUr+vDD9+Xi4qKUlOTrjv3556P65JPFeu21G9+HEMgLXHMGALhn/f1egQULFtTEiVE6ceKY2rRproiIPgoObiKTyWT5tPSf9uyJVUREH3Xt+pKaNGmaRzMArsfKGQDgnrRnT6yGDx+kjh27Wt2SpmLFSpozZ4FlOz4+Tjk5OSpatJilbdOmaE2a9JYGDBiisLCWDq0bsIWVMwDAPedm9wrMzMxUdPQ6q1OYO3d+pxIlSsrPz1+S9N1332ry5AmaOHEqwQyGRDgDANxTbnWvwHz58mnhwvmaO3eWMjMzdezYUb3//hx17vyiJOnSpXRNnDheQ4eOUvXqNfOgesA2TmsCAO4pf71X4Pz571n1TZ06U+PGTdTkyRPUvHmIvL191KlTN7Vs2VqStH37NiUlJWr8+NEaP3601bFLl65SQEBxh80DuBnCGQDgnnI79wqcO/fDG7aHhjZXaGhze5QF3DWc1gQAADAQVs4AALfl/ajovC7hvtczku/bBStnAAAAhkI4AwAAMBDCGQAAgIEQzgAAAAyEcAYAAGAghDMAAAADIZwBAAAYCOEMAADAQAhnAAAABkI4AwAAMBDCGQAAgIEQzgAAAAyEcAYAAGAghDMAAAADIZwBAAAYCOEMAADAQAhnAAAABkI4AwAAMBDCGQAAgIEQzgAAAAyEcAYAAGAgbnldAAAAcB6//vqLxo4dqTNnftemTd9KkuLj49ShQ9vr9s3KytLw4a8rLKylLl1K19Spk/Tjj7uVlZWpwMCqGjjwNfn5+Tl6CnbHyhkAAHCImJhNiozso5IlS1u1BwQU15Yt31v9mTv3Q/n4+KhOnXqSpEmT3tKFC+c1f/5H+uSTz+Tu7q5Ro4bkxTTsjnAGAAAcIiPjkt5770PVrVv/lvvl5uZq0qQ31b37yypc2FfJycn65psY9ezZR35+/vL29lbfvhE6ePCAjh//2UHVOw7hDAAAOETLlq1VvPgDNveLjl6njIwrat362qnO48ePKicnR+XLP2rZp1ixABUqVFhHjhy2W715hXAGAAAMIzs7W4sWLdCLL/aQi8u1mHLxYrLc3T3k4eFhta+3t7dSUpLzoky7IpwBAADD+OabGGVlZSkkpKnNfc1msyST/YtyMMIZAAAwjJiYTWrQoJFl1UySfH19lZl5VRkZGVb7pqSkyNfX19El2h3hDAAAGMLVq1f0ww87VKeO9QcGypevIFdXVx09+r/ry86c+V2pqSmqVCnQ0WXaHeEMAAAYwq+//qKrV6+qRIkSVu3e3j564olQvf/+HCUkXFBKSrJmz56h2rXrqEyZB/OmWDviJrQAAMAh2rd/RufOxSsnJ0c5OTkKCbl2D7MhQ0aoWbMWSkhIkCT5+flfd+zAgcM0ffpk9ejRWbm5uapevYaGDh3v0PodhXAGAAAc4pNPVt+y//HHG2r79tgb9nl5eem110bboyzD4bQmAACAgRDOAAAADITTmgAAOIEju6bkdQn3vf8LGnhXxmHlDAAAwEAIZwAAAAZCOAMAADAQwhkAAICBEM4AAAAMhHAGAABgIIQzAAAAAyGcAQAAGAjhDAAAwEAIZwAAAAZCOAMAADAQwhkAAICBEM4AAAAMhHAGAABgIIQzAAAAAyGcAQAAGAjhDAAAwEAIZwAAAAZCOAMAADAQwhkAAICBEM4AAAAMhHAGAABgIIQzAAAAAyGcAQAAGAjhDAAAwEAIZwAAAAZiMpvN5rwuAgAAANewcgYAAGAghDMAAAADIZwBAAAYCOEMAADAQAhnAAAABkI4AwAAMBDCmUEdOHBAPXr0yOsygPtKbGysQkJC7ujYZs2aKSEh4S5XBNzfzpw5o8ceeyyvy9CwYcM0e/bsvC7jtrnldQG4scDAQC1YsCCvywDwX9HR0XldAgAnQTgzqF27dmnkyJGqUaOGfHx8dPjwYZ09e1aVKlXSxIkT9Z///CevS8R/rVixQh988IFycnLk7++vSZMmafXq1Tp79qwuXryoEydOqGTJkpo6daqKFCmikJAQtW/fXl999ZWSkpL0zDPP6NVXX83rady3Zs+ereXLl8vX11fBwcGSpMzMTE2aNEnffvutsrKy9Pzzz6t3796aOHGisrKyNHLkSEnSxYsXFRwcrG+//VY1a9bU1q1bFRAQoHnz5mn58uVyc3NT48aNNWzYMJlMJn366af64IMPlJmZqapVq+qtt96Sp6dnXk7fqXz11VeaNWuWsrOzVbRoUY0fP15XrlzRqFGjlJ6erqysLHXp0kWdOnXK61LvW5999pnee+89SdcWGfr06SNJWrlypRYtWqTU1FQNHjxYLVu2VG5ursaNG6fvv/9eWVlZqlGjht566y3ly5dPw4YN0wMPPKC9e/fq1KlTevDBBzV79mz95z//UUhIiHr16qWVK1cqPj5eLVu21LBhwyRJMTExioqK0uXLl1WmTBlNnjxZvr6+efZ63ClOa94DNm3apBkzZmjz5s1KSkrSp59+mtcl4b8SExM1duxYffjhh9q4caNKly5tWTrfuHGjRo4cqZiYGBUtWlRz5861HLdv3z6tWLFCq1at0scff6yjR4/m1RTuaydOnNDChQu1atUqrVy5Uj///LMkafHixTpx4oTWrFmjtWvXasOGDfr666/VrFkzbdmyxXL8li1bVKdOHRUsWNDSFhsbq5UrV+qLL77QmjVr9OOPPyo6OloHDhzQ9OnTtWjRIm3ZskUFChTQ9OnTHT5nZ/XHH39o1KhRmjVrlqKjo9W4cWONHj1aM2fOVLt27bRu3TotW7ZM33//vTIzM/O63PvSmTNnNGnSJH300UeKjo5WRkaGtmzZotzcXGVnZ2vNmjV67bXXFBUVJena77bY2FitXbtWX331lQ4dOqT169dbxouOjta0adO0adMmJSUladOmTZa+3bt3a/ny5ZZ/Q+Pj4xUXF6fXXntNU6ZMUUxMjIKCgjRmzBhHvwx3BeHsHhASEqLChQvLxcVFTzzxhPbu3ZvXJeG/ihQpoh9//FEBAQGSpJo1a+r333+XJAUFBalUqVKSpCeffNLqfWvdurVcXV1VpEgR1ahRQ3v27HF88U5g9+7dqlWrlvz8/OTq6qqnn35a0rUVlmeffVbu7u7y8vJSq1attHHjRlWpUkVms9kSljdt2qSwsDCrMbdt26ZGjRqpQIECcnd31+LFi/Xkk08qOjpaTZo0UbFixSRJ7du318aNGx07YSf23XffKSgoSGXKlJEkPffcc9q1a5eKFCmiDRs26NChQypcuLBmz54td3f3PK72/vTdd9+pWrVqKlasmEwmk6ZMmaKmTZvKbDarVatWkqTHHntM8fHxkqTQ0FCtWrVK+fLlk4eHhypXrmz591OSGjVqpEKFCsnNzU3ly5dXXFycpe+pp56Sq6urihUrpiJFiiguLk5btmxR5cqVVb58eUnX/g5u2bJFOTk5DnwV7g5Oa94DChUqZHns7e2t1NTUPKwGf5WTk6N3331XMTExysnJ0aVLl1S2bFlJt37ffHx8rB7zntpHSkqK1aqXt7e3JCktLU1TpkzRzJkzJV07zRkYGChJatq0qWJiYlS6dGnt2bNHkydPthrz4sWLKlq0qGX7z0sM0tLStGnTJv3www+SJLPZrKysLPtNDlYuXrxoeX8lqWDBgjKbzXr55Ze1dOlSRUZG6urVq3r55ZfVsWPHPKz0/vX398DDw0Ourq5ydXW1/D1xcXFRbm6uJCkpKUnjxo3T4cOHZTKZlJCQoK5du1qO/+vfXVdXV6uQVaBAgev60tLStH//fjVr1sxqv+Tk5Ls/WTsjnN0DLl68aHmckpJi9YsdeWv9+vWKiYnRxx9/LF9fX3366adas2aNpFu/b3/tS05O5j21E29vb6WlpVm2/3zdixYtqu7du1uuQfur0NBQvfXWWypXrpxq1apl9UtAkgoXLmz1/v11zDZt2mjo0KH2mApsKFKkiNXqdEpKilxcXOTn56cBAwZowIABOnDggHr27Kl69epZ/hOFu6dw4cJW70F6eroSExNvuv+0adPk5uamNWvWyN3dXQMHDvxXz1+0aFHVq1dPM2bM+FfjGAGnNe8B3377rVJTU5WTk6PNmzerZs2aeV0S/isxMVElSpSw/MJev369Ll26JEn68ccfLcvwGzZsUI0aNSzHrV+/Xrm5uUpISNCePXt4T+2kevXq+vHHH5WUlKScnBx9+eWXkq5dKrBixQrl5OTIbDZr9uzZ2rZtm+WYxMRErV69+rpTmn8eu2XLFqWkpCg7O1vh4eHavn27QkJCtHHjRiUlJUmSNm/erHnz5jlusk6ufv36io2NtZwWW7ZsmerXr69+/frp+PHjkqTy5curQIECcnHhV589NGrUSHv27NGZM2dkNpv1+uuva8eOHTfdPzExUeXKlZO7u7uOHj2qvXv3Wv79vBN//xk4cOCAxo8ff8fj5SVWzu4BderUUb9+/XT69GkFBgaqbdu2eV0S/qtly5Zat26dgoOD9dBDD6l///7q06ePUlJSVK9ePb3xxhs6duyYSpUqpREjRliOK1eunJ599lklJiaqS5cuKleuXB7O4v716KOPql27dmrTpo0KFSqkFi1a6NixY+rYsaPOnj2rFi1ayGw2q1KlSpbTKSaTSU888YRWrFihKVOmXDdm1apV1aNHD7Vu3Vru7u5q0KCBWrZsKZPJpN69e6tz587Kzc1VkSJF9MYbbzh6yk4rICBA48aNU9++fZWdna0SJUpo3LhxOnnypAYOHGg5xdyhQwfLdWm4uwICAjR27Fh17dpVrq6uqly5spo2bXrTlazu3btryJAhWrlypYKCgjR06FANGzZMVapUuaPnL1asmMaNG6fw8HBlZWUpf/78Gj58+L+ZUp4xmc1mc14XgZsbNmyYSpcurb59++Z1KfgH3n33XcXHx+vNN9+8ri8kJESTJk1itQwAcEOs7QIAABgI4QwAAMBAOK0JAABgIKycAQAAGAjhDAAAwEAIZwAAAAbCfc4A3BdCQkIs9zb6qxYtWuiVV16543EXLVpk9ZUyAGBvfCAAwH0hJCREAwcOVIsWLe7amImJiQoODtaBAwfu2pgAYAunNQHc906cOKEXX3xRoaGhCgkJ0XvvvWfpu3TpkgYNGqSwsDCFhISoZ8//b+d+QmEL4zCOf03OqGmwUqYshVJqFpY6kZxJWZGFYuUulM1RalYWiliIaSzMRsqSUGbMjGwtlLATqZmSIpFTY2H+6C5uKV333nK7t3PnPp86i/OeP79+u6f3vO/5wv39Pblcjv7+fvL5PKFQiNPTU8LhMFNTU2/Pnp2d0dzcDMDR0RGmabKwsIBlWTiOw+3tLePj41iWRWdnJ7OzsxSLxb/ev4j8WxTORKSsvby8MDY2hmmapNNpdnZ2SCQSbG9vAxCLxXh8fCSRSLC/v08+nycajeL3+5mfn8cwDFKpFMFg8Je1Hh4eaGhoIJ1OU1tbi23bBAIBkskkqVSKq6urd8FQROQjCmciUjbm5uYIhULvjmQyyd3dHSMjIwDU1NQwMDDA7u4uALZts7KygsfjobKykvb2drLZ7KfqFwoF+vr6AMhkMpycnDA6OorH46GqqoqhoaG3uiIiP6INASJSNsLh8HdrzuLxOK+vr+/GC4UCdXV1AFxcXLC0tEQmk6GiogLHcWhsbPxUfa/Xi8/nA+Dp6Qng3WaCUqlEPp//1LtF5P+hcCYiZa2+vh6fz0cqlfrwum3bdHV1EY1GMQyDSCTC8fHxh/d6PB5KpdLbueM4P60LsLGxQXV19W90ICL/G33WFJGy1tbWht/vZ3NzE/g2exWJREgkEsC3dWKtra0YhkE2m+Xg4IDn52cADMOgWCySy+UACAQCnJ+fUywWKRQKbG1t/bBuIBAgGAyyurr6Nra+vs7a2tof6lREyoXCmYiUNa/XSywWIx6PY1kWvb29XF9f09HRAcDk5CQzMzNYlsXy8jLT09Pc3NwwMTFBS0sLTU1NmKbJ3t4eg4ODeL1euru7GR4exjTNn9ZeXFzk8vISy7KwLIvDw0N6enr+Rtsi8g/Tf85EREREXEQzZyIiIiIuonAmIiIi4iIKZyIiIiIuonAmIiIi4iIKZyIiIiIuonAmIiIi4iIKZyIiIiIuonAmIiIi4iIKZyIiIiIu8hVhc7LnTfF2JQ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4CB4B-D1AF-445A-872C-CD27E6E1BDD8}"/>
              </a:ext>
            </a:extLst>
          </p:cNvPr>
          <p:cNvSpPr txBox="1"/>
          <p:nvPr/>
        </p:nvSpPr>
        <p:spPr>
          <a:xfrm>
            <a:off x="1187624" y="325914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APP (Bar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-&gt;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Count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Line -&gt; Attribute Ratio 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05522E-ABE2-42C8-A6C4-1C69D1E79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764"/>
            <a:ext cx="9144000" cy="48694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BCDCC2-2C8D-403A-B73A-59C094F0C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22" y="2052324"/>
            <a:ext cx="5939472" cy="32488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B14DCC9-D760-4479-AEDF-917FFBD6D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2502" y="2052325"/>
            <a:ext cx="1533994" cy="32488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841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9A1E33-A052-4309-9934-5FC0CD4D5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674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8A9F43-D9BF-4AC1-8235-74C9E0A13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6119"/>
            <a:ext cx="6274272" cy="34550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7DD56A-498C-4DA3-B592-587C24906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670" y="1846118"/>
            <a:ext cx="1820507" cy="3455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376000-024C-4055-BC25-AE732FB01F10}"/>
              </a:ext>
            </a:extLst>
          </p:cNvPr>
          <p:cNvSpPr txBox="1"/>
          <p:nvPr/>
        </p:nvSpPr>
        <p:spPr>
          <a:xfrm>
            <a:off x="791580" y="336270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DEVICE (Bar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-&gt;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Count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Line -&gt; Attribute Ratio 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1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2C76415-FD9F-4132-B483-05D2498F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9144000" cy="4736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89BBF8-72F9-40EB-84C6-2E5062FD9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162037"/>
            <a:ext cx="5454353" cy="28511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1275BB-30A0-477B-A060-AE5D9408E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4" y="2162037"/>
            <a:ext cx="1743983" cy="3139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F2D56-2349-47B8-8B13-D8DCF1E77C04}"/>
              </a:ext>
            </a:extLst>
          </p:cNvPr>
          <p:cNvSpPr txBox="1"/>
          <p:nvPr/>
        </p:nvSpPr>
        <p:spPr>
          <a:xfrm>
            <a:off x="791580" y="336270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CHANNEL (Bar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-&gt;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Count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Line -&gt; Attribute Ratio 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6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2CDD79-31F0-4EBA-A6A8-2A988AAB8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6792"/>
            <a:ext cx="9144000" cy="49550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CF9BB1-79BC-46E2-9CB5-164C9AC49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201327"/>
            <a:ext cx="5990752" cy="31718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00A3E4-9DA4-4FAD-A338-637648302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1444" y="2201327"/>
            <a:ext cx="1613880" cy="3545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D5EDF5-0527-4D19-B3E7-3F7E82FF672F}"/>
              </a:ext>
            </a:extLst>
          </p:cNvPr>
          <p:cNvSpPr txBox="1"/>
          <p:nvPr/>
        </p:nvSpPr>
        <p:spPr>
          <a:xfrm>
            <a:off x="791580" y="336270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OS (Bar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-&gt;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Count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Line -&gt; Attribute Ratio 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1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5AAA427-20DA-4CAA-812F-BE84A36B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6792"/>
            <a:ext cx="9144000" cy="476903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CA7B632-EB93-4C51-980A-E32C1B051A25}"/>
              </a:ext>
            </a:extLst>
          </p:cNvPr>
          <p:cNvCxnSpPr/>
          <p:nvPr/>
        </p:nvCxnSpPr>
        <p:spPr>
          <a:xfrm>
            <a:off x="1115616" y="1700808"/>
            <a:ext cx="0" cy="41764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D17409D-0357-4C78-89C7-32EED274F776}"/>
              </a:ext>
            </a:extLst>
          </p:cNvPr>
          <p:cNvCxnSpPr/>
          <p:nvPr/>
        </p:nvCxnSpPr>
        <p:spPr>
          <a:xfrm>
            <a:off x="3635896" y="1700808"/>
            <a:ext cx="0" cy="41764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A8B298E-8DF0-4604-BE07-E3A931975665}"/>
              </a:ext>
            </a:extLst>
          </p:cNvPr>
          <p:cNvCxnSpPr>
            <a:cxnSpLocks/>
          </p:cNvCxnSpPr>
          <p:nvPr/>
        </p:nvCxnSpPr>
        <p:spPr>
          <a:xfrm>
            <a:off x="2339752" y="1916832"/>
            <a:ext cx="115212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48949C9-03BB-474D-AE40-8CDE768FDABE}"/>
              </a:ext>
            </a:extLst>
          </p:cNvPr>
          <p:cNvCxnSpPr>
            <a:cxnSpLocks/>
          </p:cNvCxnSpPr>
          <p:nvPr/>
        </p:nvCxnSpPr>
        <p:spPr>
          <a:xfrm flipH="1">
            <a:off x="1259632" y="1916832"/>
            <a:ext cx="122413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EE5EAF-4469-4C0C-8DB6-61FCFB3201A2}"/>
              </a:ext>
            </a:extLst>
          </p:cNvPr>
          <p:cNvSpPr txBox="1"/>
          <p:nvPr/>
        </p:nvSpPr>
        <p:spPr>
          <a:xfrm>
            <a:off x="1547664" y="1556792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하루의 패턴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47446-C45B-4905-889D-603951B8099B}"/>
              </a:ext>
            </a:extLst>
          </p:cNvPr>
          <p:cNvSpPr txBox="1"/>
          <p:nvPr/>
        </p:nvSpPr>
        <p:spPr>
          <a:xfrm>
            <a:off x="791580" y="336270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How many clicks occur per minutes 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9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200</Words>
  <Application>Microsoft Office PowerPoint</Application>
  <PresentationFormat>화면 슬라이드 쇼(4:3)</PresentationFormat>
  <Paragraphs>40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president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김지미</dc:creator>
  <cp:lastModifiedBy>JAEHOON KIM</cp:lastModifiedBy>
  <cp:revision>21</cp:revision>
  <dcterms:created xsi:type="dcterms:W3CDTF">2018-03-30T06:45:52Z</dcterms:created>
  <dcterms:modified xsi:type="dcterms:W3CDTF">2018-03-30T17:43:18Z</dcterms:modified>
</cp:coreProperties>
</file>