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2772"/>
    <p:restoredTop sz="94660"/>
  </p:normalViewPr>
  <p:slideViewPr>
    <p:cSldViewPr snapToGrid="0">
      <p:cViewPr>
        <p:scale>
          <a:sx n="75" d="100"/>
          <a:sy n="75" d="100"/>
        </p:scale>
        <p:origin x="900" y="9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9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399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3EC6-627B-4A6E-B347-14F8064B35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0273339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63600"/>
            <a:stretch>
              <a:fillRect/>
            </a:stretch>
          </p:blipFill>
          <p:spPr>
            <a:xfrm>
              <a:off x="6534150" y="0"/>
              <a:ext cx="5657850" cy="685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96326" y="3136612"/>
            <a:ext cx="5967939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0" spc="-150">
                <a:latin typeface="나눔스퀘어 Bold"/>
                <a:ea typeface="나눔스퀘어 Bold"/>
              </a:rPr>
              <a:t>AdTracking Fraud Detection Kaggle</a:t>
            </a:r>
            <a:endParaRPr lang="en-US" altLang="ko-KR" sz="3200" b="0" spc="-150"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113" y="3828630"/>
            <a:ext cx="979376" cy="389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Python</a:t>
            </a: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9260" t="15740" b="27810"/>
          <a:stretch>
            <a:fillRect/>
          </a:stretch>
        </p:blipFill>
        <p:spPr>
          <a:xfrm>
            <a:off x="5136669" y="2274874"/>
            <a:ext cx="4493634" cy="861738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 rot="0">
            <a:off x="0" y="1233714"/>
            <a:ext cx="972457" cy="377372"/>
            <a:chOff x="0" y="1233714"/>
            <a:chExt cx="1857829" cy="37737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 rot="0">
            <a:off x="11511163" y="5498032"/>
            <a:ext cx="765006" cy="1002540"/>
            <a:chOff x="11511163" y="5498032"/>
            <a:chExt cx="765006" cy="1002540"/>
          </a:xfrm>
        </p:grpSpPr>
        <p:sp>
          <p:nvSpPr>
            <p:cNvPr id="23" name="직사각형 22"/>
            <p:cNvSpPr/>
            <p:nvPr/>
          </p:nvSpPr>
          <p:spPr>
            <a:xfrm>
              <a:off x="11511164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723098" y="5498032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35032" y="5498032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46965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11163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723097" y="571668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935030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146964" y="571668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11164" y="5934063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723098" y="5934063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35032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146965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11163" y="615271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723097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935030" y="615271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146964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1163" y="6371368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723097" y="6371368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935030" y="6371368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46964" y="6371368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 rot="5400000">
            <a:off x="9446707" y="206830"/>
            <a:ext cx="791032" cy="377372"/>
            <a:chOff x="0" y="1233714"/>
            <a:chExt cx="1857829" cy="37737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f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1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3687535" y="1192407"/>
            <a:ext cx="4816930" cy="859971"/>
            <a:chOff x="3687535" y="1179707"/>
            <a:chExt cx="4816930" cy="859971"/>
          </a:xfrm>
        </p:grpSpPr>
        <p:sp>
          <p:nvSpPr>
            <p:cNvPr id="12" name="직사각형 11"/>
            <p:cNvSpPr/>
            <p:nvPr/>
          </p:nvSpPr>
          <p:spPr>
            <a:xfrm>
              <a:off x="3687535" y="11797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535" y="1409637"/>
              <a:ext cx="48169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atin typeface="나눔스퀘어 Bold"/>
                  <a:ea typeface="나눔스퀘어 Bold"/>
                </a:rPr>
                <a:t>Categorical Data</a:t>
              </a:r>
              <a:endParaRPr lang="en-US" altLang="ko-KR" sz="20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3687536" y="2415269"/>
            <a:ext cx="4816930" cy="853222"/>
            <a:chOff x="1447263" y="2460360"/>
            <a:chExt cx="9428635" cy="853222"/>
          </a:xfrm>
        </p:grpSpPr>
        <p:sp>
          <p:nvSpPr>
            <p:cNvPr id="17" name="직사각형 16"/>
            <p:cNvSpPr/>
            <p:nvPr/>
          </p:nvSpPr>
          <p:spPr>
            <a:xfrm>
              <a:off x="1447263" y="2460360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a1d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7411" y="2684428"/>
              <a:ext cx="9428486" cy="387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i="0">
                  <a:latin typeface="나눔스퀘어 Bold"/>
                  <a:ea typeface="나눔스퀘어 Bold"/>
                </a:rPr>
                <a:t>Groupby?</a:t>
              </a:r>
              <a:endParaRPr lang="en-US" altLang="ko-KR" sz="2000" i="0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687535" y="747907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87535" y="977837"/>
            <a:ext cx="4816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latin typeface="나눔스퀘어 Bold"/>
                <a:ea typeface="나눔스퀘어 Bold"/>
              </a:rPr>
              <a:t>이번</a:t>
            </a:r>
            <a:r>
              <a:rPr lang="en-US" altLang="ko-KR" sz="2000">
                <a:latin typeface="나눔스퀘어 Bold"/>
                <a:ea typeface="나눔스퀘어 Bold"/>
              </a:rPr>
              <a:t> Kaggle</a:t>
            </a:r>
            <a:r>
              <a:rPr lang="ko-KR" altLang="en-US" sz="2000">
                <a:latin typeface="나눔스퀘어 Bold"/>
                <a:ea typeface="나눔스퀘어 Bold"/>
              </a:rPr>
              <a:t> 후기...</a:t>
            </a:r>
            <a:endParaRPr lang="ko-KR" altLang="en-US" sz="2000">
              <a:latin typeface="나눔스퀘어 Bold"/>
              <a:ea typeface="나눔스퀘어 Bold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3577426" y="1564314"/>
            <a:ext cx="467541" cy="42038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3583775" y="2158725"/>
            <a:ext cx="467541" cy="42165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3583775" y="957205"/>
            <a:ext cx="467541" cy="42165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9760" y="2901458"/>
            <a:ext cx="1935480" cy="29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1. 평가함수를 작 확인하자</a:t>
            </a:r>
            <a:endParaRPr lang="ko-KR" altLang="en-US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0235" y="3502218"/>
            <a:ext cx="2964180" cy="296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2.. Pandas</a:t>
            </a: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보다는 </a:t>
            </a:r>
            <a:r>
              <a:rPr lang="en-US" altLang="ko-KR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numpy.array </a:t>
            </a: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를 선호하자 </a:t>
            </a:r>
            <a:endParaRPr lang="ko-KR" altLang="en-US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80235" y="4102978"/>
            <a:ext cx="3373755" cy="295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3. </a:t>
            </a:r>
            <a:r>
              <a:rPr lang="en-US" altLang="ko-KR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Data</a:t>
            </a: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  특성에 ᄄᆞ라 </a:t>
            </a:r>
            <a:r>
              <a:rPr lang="en-US" altLang="ko-KR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sampling</a:t>
            </a: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 기법을 다르게적용</a:t>
            </a:r>
            <a:endParaRPr lang="ko-KR" altLang="en-US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0235" y="4703739"/>
            <a:ext cx="497204" cy="294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옵션</a:t>
            </a:r>
            <a:endParaRPr lang="en-US" altLang="ko-KR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0235" y="5304500"/>
            <a:ext cx="497204" cy="2942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옵션</a:t>
            </a:r>
            <a:endParaRPr lang="en-US" altLang="ko-KR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42" name="직사각형 14"/>
          <p:cNvSpPr/>
          <p:nvPr/>
        </p:nvSpPr>
        <p:spPr>
          <a:xfrm rot="5400000">
            <a:off x="3571074" y="2765150"/>
            <a:ext cx="467541" cy="42165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30"/>
          <p:cNvSpPr txBox="1"/>
          <p:nvPr/>
        </p:nvSpPr>
        <p:spPr>
          <a:xfrm>
            <a:off x="1899282" y="4712578"/>
            <a:ext cx="3059433" cy="295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4.. </a:t>
            </a:r>
            <a:r>
              <a:rPr lang="en-US" altLang="ko-KR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Categorical  Data</a:t>
            </a:r>
            <a:r>
              <a:rPr lang="ko-KR" altLang="en-US" sz="14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의 변수 생성에 대한 경험</a:t>
            </a:r>
            <a:endParaRPr lang="ko-KR" altLang="en-US" sz="14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3339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03"/>
            <a:stretch/>
          </p:blipFill>
          <p:spPr>
            <a:xfrm>
              <a:off x="6534150" y="0"/>
              <a:ext cx="5657850" cy="685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96326" y="3136612"/>
            <a:ext cx="4062651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0" spc="-1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THANKS</a:t>
            </a:r>
            <a:endParaRPr lang="en-US" altLang="ko-KR" sz="8000" spc="-15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9257" t="15737" b="27812"/>
          <a:stretch/>
        </p:blipFill>
        <p:spPr>
          <a:xfrm>
            <a:off x="5136669" y="2274874"/>
            <a:ext cx="4493634" cy="861738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0" y="1233714"/>
            <a:ext cx="972457" cy="377372"/>
            <a:chOff x="0" y="1233714"/>
            <a:chExt cx="1857829" cy="37737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1511163" y="5498032"/>
            <a:ext cx="765006" cy="1002540"/>
            <a:chOff x="11511163" y="5498032"/>
            <a:chExt cx="765006" cy="1002540"/>
          </a:xfrm>
        </p:grpSpPr>
        <p:sp>
          <p:nvSpPr>
            <p:cNvPr id="23" name="직사각형 22"/>
            <p:cNvSpPr/>
            <p:nvPr/>
          </p:nvSpPr>
          <p:spPr>
            <a:xfrm>
              <a:off x="11511164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723098" y="5498032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35032" y="5498032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46965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11163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723097" y="571668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935030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146964" y="571668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11164" y="5934063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723098" y="5934063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35032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146965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11163" y="615271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723097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935030" y="615271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146964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1163" y="6371368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723097" y="6371368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935030" y="6371368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46964" y="6371368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 rot="5400000">
            <a:off x="9446707" y="206830"/>
            <a:ext cx="791032" cy="377372"/>
            <a:chOff x="0" y="1233714"/>
            <a:chExt cx="1857829" cy="37737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3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 rot="0">
            <a:off x="1783784" y="1735616"/>
            <a:ext cx="2774727" cy="859971"/>
            <a:chOff x="1783784" y="2180116"/>
            <a:chExt cx="4816930" cy="859971"/>
          </a:xfrm>
        </p:grpSpPr>
        <p:sp>
          <p:nvSpPr>
            <p:cNvPr id="82" name="직사각형 81"/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83784" y="2410045"/>
              <a:ext cx="48169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/>
                  <a:ea typeface="나눔스퀘어 Bold"/>
                </a:rPr>
                <a:t>목표</a:t>
              </a:r>
              <a:endPara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1678570" y="3429000"/>
            <a:ext cx="797013" cy="769441"/>
            <a:chOff x="1967056" y="3342080"/>
            <a:chExt cx="797013" cy="769441"/>
          </a:xfrm>
        </p:grpSpPr>
        <p:sp>
          <p:nvSpPr>
            <p:cNvPr id="29" name="TextBox 28"/>
            <p:cNvSpPr txBox="1"/>
            <p:nvPr/>
          </p:nvSpPr>
          <p:spPr>
            <a:xfrm>
              <a:off x="2025846" y="3342080"/>
              <a:ext cx="738223" cy="750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400" b="0" spc="-300">
                  <a:latin typeface="나눔스퀘어 Bold"/>
                  <a:ea typeface="나눔스퀘어 Bold"/>
                </a:rPr>
                <a:t>01</a:t>
              </a:r>
              <a:endParaRPr lang="en-US" altLang="ko-KR" sz="4400" b="0" spc="-300">
                <a:latin typeface="나눔스퀘어 Bold"/>
                <a:ea typeface="나눔스퀘어 Bold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 rot="0">
              <a:off x="2022259" y="3813672"/>
              <a:ext cx="675490" cy="139221"/>
              <a:chOff x="1739624" y="3880048"/>
              <a:chExt cx="746125" cy="184643"/>
            </a:xfrm>
          </p:grpSpPr>
          <p:sp>
            <p:nvSpPr>
              <p:cNvPr id="30" name="이등변 삼각형 29"/>
              <p:cNvSpPr/>
              <p:nvPr/>
            </p:nvSpPr>
            <p:spPr>
              <a:xfrm>
                <a:off x="1739624" y="3880051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 flipV="1">
                <a:off x="1739624" y="3880051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/>
          <p:cNvSpPr txBox="1"/>
          <p:nvPr/>
        </p:nvSpPr>
        <p:spPr>
          <a:xfrm>
            <a:off x="1640470" y="4339517"/>
            <a:ext cx="18418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CatBoost tutorials</a:t>
            </a:r>
            <a:endParaRPr lang="en-US" altLang="ko-KR" sz="2000" b="0" spc="-150">
              <a:latin typeface="나눔스퀘어 Bold"/>
              <a:ea typeface="나눔스퀘어 Bold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53170" y="4753703"/>
            <a:ext cx="2637260" cy="235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000" i="0">
              <a:solidFill>
                <a:schemeClr val="tx1">
                  <a:lumMod val="85000"/>
                  <a:lumOff val="1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88" name="그룹 87"/>
          <p:cNvGrpSpPr/>
          <p:nvPr/>
        </p:nvGrpSpPr>
        <p:grpSpPr>
          <a:xfrm rot="0">
            <a:off x="4840869" y="3429000"/>
            <a:ext cx="797014" cy="769441"/>
            <a:chOff x="1967055" y="3342080"/>
            <a:chExt cx="797014" cy="769441"/>
          </a:xfrm>
        </p:grpSpPr>
        <p:sp>
          <p:nvSpPr>
            <p:cNvPr id="89" name="TextBox 88"/>
            <p:cNvSpPr txBox="1"/>
            <p:nvPr/>
          </p:nvSpPr>
          <p:spPr>
            <a:xfrm>
              <a:off x="2025846" y="3342080"/>
              <a:ext cx="738223" cy="750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400" b="0" spc="-300">
                  <a:latin typeface="나눔스퀘어 Bold"/>
                  <a:ea typeface="나눔스퀘어 Bold"/>
                </a:rPr>
                <a:t>02</a:t>
              </a:r>
              <a:endParaRPr lang="en-US" altLang="ko-KR" sz="4400" b="0" spc="-300">
                <a:latin typeface="나눔스퀘어 Bold"/>
                <a:ea typeface="나눔스퀘어 Bold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rot="0">
              <a:off x="2022259" y="3813672"/>
              <a:ext cx="675490" cy="139221"/>
              <a:chOff x="1739624" y="3880048"/>
              <a:chExt cx="746125" cy="184643"/>
            </a:xfrm>
          </p:grpSpPr>
          <p:sp>
            <p:nvSpPr>
              <p:cNvPr id="91" name="이등변 삼각형 90"/>
              <p:cNvSpPr/>
              <p:nvPr/>
            </p:nvSpPr>
            <p:spPr>
              <a:xfrm>
                <a:off x="1739624" y="3880051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1739624" y="3880051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802770" y="4339517"/>
            <a:ext cx="22038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Imbalance Data </a:t>
            </a:r>
            <a:r>
              <a:rPr lang="ko-KR" altLang="en-US" sz="2000" b="0" spc="-150">
                <a:latin typeface="나눔스퀘어 Bold"/>
                <a:ea typeface="나눔스퀘어 Bold"/>
              </a:rPr>
              <a:t>처리</a:t>
            </a:r>
            <a:endParaRPr lang="ko-KR" altLang="en-US" sz="2000" b="0" spc="-150">
              <a:latin typeface="나눔스퀘어 Bold"/>
              <a:ea typeface="나눔스퀘어 Bold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15470" y="4753703"/>
            <a:ext cx="2637260" cy="235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000" i="0">
              <a:solidFill>
                <a:schemeClr val="tx1">
                  <a:lumMod val="85000"/>
                  <a:lumOff val="15000"/>
                </a:schemeClr>
              </a:solidFill>
              <a:latin typeface="나눔스퀘어"/>
              <a:ea typeface="나눔스퀘어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558511" y="3477110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 rot="0">
            <a:off x="7939669" y="3429000"/>
            <a:ext cx="797014" cy="769441"/>
            <a:chOff x="1967055" y="3342080"/>
            <a:chExt cx="797014" cy="769441"/>
          </a:xfrm>
        </p:grpSpPr>
        <p:sp>
          <p:nvSpPr>
            <p:cNvPr id="98" name="TextBox 97"/>
            <p:cNvSpPr txBox="1"/>
            <p:nvPr/>
          </p:nvSpPr>
          <p:spPr>
            <a:xfrm>
              <a:off x="2022671" y="3342080"/>
              <a:ext cx="741397" cy="750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400" b="0" spc="-300">
                  <a:latin typeface="나눔스퀘어 Bold"/>
                  <a:ea typeface="나눔스퀘어 Bold"/>
                </a:rPr>
                <a:t>03</a:t>
              </a:r>
              <a:endParaRPr lang="en-US" altLang="ko-KR" sz="4400" b="0" spc="-300">
                <a:latin typeface="나눔스퀘어 Bold"/>
                <a:ea typeface="나눔스퀘어 Bold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 rot="0">
              <a:off x="2022259" y="3813672"/>
              <a:ext cx="675490" cy="139221"/>
              <a:chOff x="1739624" y="3880048"/>
              <a:chExt cx="746125" cy="184643"/>
            </a:xfrm>
          </p:grpSpPr>
          <p:sp>
            <p:nvSpPr>
              <p:cNvPr id="100" name="이등변 삼각형 99"/>
              <p:cNvSpPr/>
              <p:nvPr/>
            </p:nvSpPr>
            <p:spPr>
              <a:xfrm>
                <a:off x="1739624" y="3880051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flipV="1">
                <a:off x="1739624" y="3880051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7901568" y="4339517"/>
            <a:ext cx="222922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Categorical Data</a:t>
            </a:r>
            <a:r>
              <a:rPr lang="ko-KR" altLang="en-US" sz="2000" b="0" spc="-150">
                <a:latin typeface="나눔스퀘어 Bold"/>
                <a:ea typeface="나눔스퀘어 Bold"/>
              </a:rPr>
              <a:t>처리</a:t>
            </a:r>
            <a:endParaRPr lang="ko-KR" altLang="en-US" sz="2000" b="0" spc="-150">
              <a:latin typeface="나눔스퀘어 Bold"/>
              <a:ea typeface="나눔스퀘어 Bold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914270" y="4753703"/>
            <a:ext cx="2637260" cy="235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000" i="0">
              <a:solidFill>
                <a:schemeClr val="tx1">
                  <a:lumMod val="85000"/>
                  <a:lumOff val="15000"/>
                </a:schemeClr>
              </a:solidFill>
              <a:latin typeface="나눔스퀘어"/>
              <a:ea typeface="나눔스퀘어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657311" y="3477110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f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1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3687535" y="1192407"/>
            <a:ext cx="4816930" cy="859971"/>
            <a:chOff x="3687535" y="1179707"/>
            <a:chExt cx="4816930" cy="859971"/>
          </a:xfrm>
        </p:grpSpPr>
        <p:sp>
          <p:nvSpPr>
            <p:cNvPr id="12" name="직사각형 11"/>
            <p:cNvSpPr/>
            <p:nvPr/>
          </p:nvSpPr>
          <p:spPr>
            <a:xfrm>
              <a:off x="3687535" y="11797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535" y="1409637"/>
              <a:ext cx="48169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atin typeface="나눔스퀘어 Bold"/>
                  <a:ea typeface="나눔스퀘어 Bold"/>
                </a:rPr>
                <a:t>CatBoost tutorials</a:t>
              </a:r>
              <a:endParaRPr lang="en-US" altLang="ko-KR" sz="20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3687536" y="2415269"/>
            <a:ext cx="4816930" cy="853222"/>
            <a:chOff x="1447263" y="2460360"/>
            <a:chExt cx="9428635" cy="853222"/>
          </a:xfrm>
        </p:grpSpPr>
        <p:sp>
          <p:nvSpPr>
            <p:cNvPr id="17" name="직사각형 16"/>
            <p:cNvSpPr/>
            <p:nvPr/>
          </p:nvSpPr>
          <p:spPr>
            <a:xfrm>
              <a:off x="1447263" y="2460360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a1d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7411" y="2684428"/>
              <a:ext cx="9428486" cy="387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000" i="0">
                  <a:latin typeface="나눔스퀘어 Bold"/>
                  <a:ea typeface="나눔스퀘어 Bold"/>
                </a:rPr>
                <a:t>1. </a:t>
              </a:r>
              <a:r>
                <a:rPr lang="en-US" altLang="ko-KR" sz="2000" i="0">
                  <a:latin typeface="나눔스퀘어 Bold"/>
                  <a:ea typeface="나눔스퀘어 Bold"/>
                </a:rPr>
                <a:t>BaseLine</a:t>
              </a:r>
              <a:endParaRPr lang="en-US" altLang="ko-KR" sz="2000" i="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3687499" y="3631382"/>
            <a:ext cx="4816854" cy="853222"/>
            <a:chOff x="1447262" y="3647578"/>
            <a:chExt cx="9428485" cy="853222"/>
          </a:xfrm>
        </p:grpSpPr>
        <p:sp>
          <p:nvSpPr>
            <p:cNvPr id="18" name="직사각형 17"/>
            <p:cNvSpPr/>
            <p:nvPr/>
          </p:nvSpPr>
          <p:spPr>
            <a:xfrm>
              <a:off x="1447263" y="3647578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e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7262" y="3880883"/>
              <a:ext cx="94284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i="0">
                  <a:latin typeface="나눔스퀘어 Bold"/>
                  <a:ea typeface="나눔스퀘어 Bold"/>
                </a:rPr>
                <a:t>2. Classifier? Regreessor?</a:t>
              </a:r>
              <a:endParaRPr lang="en-US" altLang="ko-KR" sz="2000" i="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3687498" y="4847496"/>
            <a:ext cx="4816854" cy="853222"/>
            <a:chOff x="1447261" y="4834796"/>
            <a:chExt cx="9428485" cy="853222"/>
          </a:xfrm>
        </p:grpSpPr>
        <p:sp>
          <p:nvSpPr>
            <p:cNvPr id="19" name="직사각형 18"/>
            <p:cNvSpPr/>
            <p:nvPr/>
          </p:nvSpPr>
          <p:spPr>
            <a:xfrm>
              <a:off x="1447262" y="4834796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a1d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47261" y="5054603"/>
              <a:ext cx="9428485" cy="388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i="0">
                  <a:latin typeface="나눔스퀘어 Bold"/>
                  <a:ea typeface="나눔스퀘어 Bold"/>
                </a:rPr>
                <a:t>3. CPU? GPU?</a:t>
              </a:r>
              <a:endParaRPr lang="en-US" altLang="ko-KR" sz="2000" i="0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687535" y="836807"/>
            <a:ext cx="4816930" cy="859971"/>
            <a:chOff x="3687535" y="760607"/>
            <a:chExt cx="4816930" cy="859971"/>
          </a:xfrm>
        </p:grpSpPr>
        <p:sp>
          <p:nvSpPr>
            <p:cNvPr id="14" name="직사각형 13"/>
            <p:cNvSpPr/>
            <p:nvPr/>
          </p:nvSpPr>
          <p:spPr>
            <a:xfrm>
              <a:off x="3687535" y="7606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535" y="990537"/>
              <a:ext cx="4816930" cy="388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atin typeface="나눔스퀘어 Bold"/>
                  <a:ea typeface="나눔스퀘어 Bold"/>
                </a:rPr>
                <a:t>Base Line</a:t>
              </a:r>
              <a:endParaRPr lang="en-US" altLang="ko-KR" sz="2000">
                <a:latin typeface="나눔스퀘어 Bold"/>
                <a:ea typeface="나눔스퀘어 Bold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058034" y="3897332"/>
            <a:ext cx="1378301" cy="38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Base Line</a:t>
            </a:r>
            <a:endParaRPr lang="en-US" altLang="ko-KR" sz="2000" b="0" spc="-150">
              <a:latin typeface="나눔스퀘어 Bold"/>
              <a:ea typeface="나눔스퀘어 Bold"/>
            </a:endParaRPr>
          </a:p>
        </p:txBody>
      </p:sp>
      <p:sp>
        <p:nvSpPr>
          <p:cNvPr id="57" name="자유형 56"/>
          <p:cNvSpPr/>
          <p:nvPr/>
        </p:nvSpPr>
        <p:spPr>
          <a:xfrm flipH="1">
            <a:off x="3886887" y="3003734"/>
            <a:ext cx="1336697" cy="355600"/>
          </a:xfrm>
          <a:custGeom>
            <a:avLst/>
            <a:gdLst>
              <a:gd name="connsiteX0" fmla="*/ 0 w 2184400"/>
              <a:gd name="connsiteY0" fmla="*/ 0 h 355600"/>
              <a:gd name="connsiteX1" fmla="*/ 1828800 w 2184400"/>
              <a:gd name="connsiteY1" fmla="*/ 0 h 355600"/>
              <a:gd name="connsiteX2" fmla="*/ 2184400 w 2184400"/>
              <a:gd name="connsiteY2" fmla="*/ 355600 h 355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355600">
                <a:moveTo>
                  <a:pt x="0" y="0"/>
                </a:moveTo>
                <a:lnTo>
                  <a:pt x="1828800" y="0"/>
                </a:lnTo>
                <a:lnTo>
                  <a:pt x="2184400" y="355600"/>
                </a:lnTo>
              </a:path>
            </a:pathLst>
          </a:custGeom>
          <a:noFill/>
          <a:ln>
            <a:solidFill>
              <a:srgbClr val="cb929d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486012" y="4337234"/>
            <a:ext cx="737572" cy="0"/>
          </a:xfrm>
          <a:prstGeom prst="line">
            <a:avLst/>
          </a:prstGeom>
          <a:ln>
            <a:solidFill>
              <a:srgbClr val="efc4c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 flipH="1" flipV="1">
            <a:off x="3886887" y="5302435"/>
            <a:ext cx="1336697" cy="355600"/>
          </a:xfrm>
          <a:custGeom>
            <a:avLst/>
            <a:gdLst>
              <a:gd name="connsiteX0" fmla="*/ 0 w 2184400"/>
              <a:gd name="connsiteY0" fmla="*/ 0 h 355600"/>
              <a:gd name="connsiteX1" fmla="*/ 1828800 w 2184400"/>
              <a:gd name="connsiteY1" fmla="*/ 0 h 355600"/>
              <a:gd name="connsiteX2" fmla="*/ 2184400 w 2184400"/>
              <a:gd name="connsiteY2" fmla="*/ 355600 h 355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355600">
                <a:moveTo>
                  <a:pt x="0" y="0"/>
                </a:moveTo>
                <a:lnTo>
                  <a:pt x="1828800" y="0"/>
                </a:lnTo>
                <a:lnTo>
                  <a:pt x="2184400" y="355600"/>
                </a:lnTo>
              </a:path>
            </a:pathLst>
          </a:custGeom>
          <a:noFill/>
          <a:ln>
            <a:solidFill>
              <a:srgbClr val="beaab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596149" y="2557370"/>
            <a:ext cx="2791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XgBoost starter</a:t>
            </a:r>
            <a:endParaRPr lang="en-US" altLang="ko-KR" sz="2000" b="0" spc="-150">
              <a:latin typeface="나눔스퀘어 Bold"/>
              <a:ea typeface="나눔스퀘어 Bol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5128" y="3871933"/>
            <a:ext cx="2784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CatBoost starter</a:t>
            </a:r>
            <a:endParaRPr lang="en-US" altLang="ko-KR" sz="2000" b="0" spc="-150">
              <a:latin typeface="나눔스퀘어 Bold"/>
              <a:ea typeface="나눔스퀘어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88860" y="5186496"/>
            <a:ext cx="2789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atin typeface="나눔스퀘어 Bold"/>
                <a:ea typeface="나눔스퀘어 Bold"/>
              </a:rPr>
              <a:t>LightGbm</a:t>
            </a:r>
            <a:endParaRPr lang="en-US" altLang="ko-KR" sz="2000" b="0" spc="-150">
              <a:latin typeface="나눔스퀘어 Bold"/>
              <a:ea typeface="나눔스퀘어 Bold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4968" y="2990850"/>
            <a:ext cx="6410960" cy="876300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2749" y="4268469"/>
            <a:ext cx="6388097" cy="784860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23228" y="5664198"/>
            <a:ext cx="6352539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30664" y="2260177"/>
            <a:ext cx="3335274" cy="1333924"/>
          </a:xfrm>
          <a:prstGeom prst="roundRect">
            <a:avLst>
              <a:gd name="adj" fmla="val 14773"/>
            </a:avLst>
          </a:prstGeom>
          <a:solidFill>
            <a:srgbClr val="cb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7535" y="760607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7535" y="990537"/>
            <a:ext cx="4816930" cy="38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CatBoost Model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27835" y="2712896"/>
            <a:ext cx="2335530" cy="390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Classifier? Regressor?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1030" y="2260177"/>
            <a:ext cx="3666097" cy="1333924"/>
          </a:xfrm>
          <a:prstGeom prst="roundRect">
            <a:avLst>
              <a:gd name="adj" fmla="val 11917"/>
            </a:avLst>
          </a:prstGeom>
          <a:solidFill>
            <a:srgbClr val="ebb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14010" y="2712896"/>
            <a:ext cx="1459230" cy="390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CPU? GPU?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70389" y="2260177"/>
            <a:ext cx="3666097" cy="1333924"/>
          </a:xfrm>
          <a:prstGeom prst="roundRect">
            <a:avLst>
              <a:gd name="adj" fmla="val 12869"/>
            </a:avLst>
          </a:pr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452485" y="2712896"/>
            <a:ext cx="2021205" cy="390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Parameter Tuning?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09310" y="2399877"/>
            <a:ext cx="430529" cy="38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02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6035" y="2399877"/>
            <a:ext cx="430529" cy="38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01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43060" y="2399877"/>
            <a:ext cx="430529" cy="38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03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f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1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3687535" y="1192407"/>
            <a:ext cx="4816930" cy="859971"/>
            <a:chOff x="3687535" y="1179707"/>
            <a:chExt cx="4816930" cy="859971"/>
          </a:xfrm>
        </p:grpSpPr>
        <p:sp>
          <p:nvSpPr>
            <p:cNvPr id="12" name="직사각형 11"/>
            <p:cNvSpPr/>
            <p:nvPr/>
          </p:nvSpPr>
          <p:spPr>
            <a:xfrm>
              <a:off x="3687535" y="11797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535" y="1409637"/>
              <a:ext cx="48169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atin typeface="나눔스퀘어 Bold"/>
                  <a:ea typeface="나눔스퀘어 Bold"/>
                </a:rPr>
                <a:t>Imblance Data</a:t>
              </a:r>
              <a:endParaRPr lang="en-US" altLang="ko-KR" sz="20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3687536" y="2415269"/>
            <a:ext cx="4816930" cy="853222"/>
            <a:chOff x="1447263" y="2460360"/>
            <a:chExt cx="9428635" cy="853222"/>
          </a:xfrm>
        </p:grpSpPr>
        <p:sp>
          <p:nvSpPr>
            <p:cNvPr id="17" name="직사각형 16"/>
            <p:cNvSpPr/>
            <p:nvPr/>
          </p:nvSpPr>
          <p:spPr>
            <a:xfrm>
              <a:off x="1447263" y="2460360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a1d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7411" y="2684428"/>
              <a:ext cx="9428486" cy="387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i="0">
                  <a:latin typeface="나눔스퀘어 Bold"/>
                  <a:ea typeface="나눔스퀘어 Bold"/>
                </a:rPr>
                <a:t>UnderSampling? OverSampling?</a:t>
              </a:r>
              <a:endParaRPr lang="en-US" altLang="ko-KR" sz="2000" i="0"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83289" y="2260177"/>
            <a:ext cx="3335274" cy="1333924"/>
          </a:xfrm>
          <a:prstGeom prst="roundRect">
            <a:avLst>
              <a:gd name="adj" fmla="val 14773"/>
            </a:avLst>
          </a:prstGeom>
          <a:solidFill>
            <a:srgbClr val="cb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7535" y="760607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7535" y="990537"/>
            <a:ext cx="4816930" cy="38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Inblanced Data 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1935" y="2712896"/>
            <a:ext cx="1649730" cy="390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Undersampling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93655" y="2260177"/>
            <a:ext cx="3666097" cy="1333924"/>
          </a:xfrm>
          <a:prstGeom prst="roundRect">
            <a:avLst>
              <a:gd name="adj" fmla="val 11917"/>
            </a:avLst>
          </a:prstGeom>
          <a:solidFill>
            <a:srgbClr val="ebb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19010" y="2712896"/>
            <a:ext cx="1525905" cy="390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Oversampling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42885" y="2399877"/>
            <a:ext cx="430529" cy="38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02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8660" y="2399877"/>
            <a:ext cx="430530" cy="38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/>
                </a:solidFill>
                <a:latin typeface="나눔스퀘어 Bold"/>
                <a:ea typeface="나눔스퀘어 Bold"/>
              </a:rPr>
              <a:t>01</a:t>
            </a:r>
            <a:endParaRPr lang="en-US" altLang="ko-KR" sz="2000" b="0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14"/>
          <p:cNvSpPr txBox="1"/>
          <p:nvPr/>
        </p:nvSpPr>
        <p:spPr>
          <a:xfrm>
            <a:off x="3077934" y="3949636"/>
            <a:ext cx="4816930" cy="395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1. Counter({0: 24842471, 1: 61419}) 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2" name="TextBox 14"/>
          <p:cNvSpPr txBox="1"/>
          <p:nvPr/>
        </p:nvSpPr>
        <p:spPr>
          <a:xfrm>
            <a:off x="3077934" y="4502086"/>
            <a:ext cx="7763328" cy="39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2. Counter({0: 24842471, 1: 24842471}) : OverSampling(SMOTE) 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3" name="TextBox 14"/>
          <p:cNvSpPr txBox="1"/>
          <p:nvPr/>
        </p:nvSpPr>
        <p:spPr>
          <a:xfrm>
            <a:off x="3077934" y="4978336"/>
            <a:ext cx="8411031" cy="39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3. Counter({0: 61419, 1: 61419}) : UnderSampling(RandomSampling)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687535" y="760607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78010" y="1000062"/>
            <a:ext cx="4816930" cy="38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Inblanced Data 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4" name="TextBox 14"/>
          <p:cNvSpPr txBox="1"/>
          <p:nvPr/>
        </p:nvSpPr>
        <p:spPr>
          <a:xfrm>
            <a:off x="728427" y="2384362"/>
            <a:ext cx="1997529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LightGbm basic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320" y="2987040"/>
            <a:ext cx="5915661" cy="441959"/>
          </a:xfrm>
          <a:prstGeom prst="rect">
            <a:avLst/>
          </a:prstGeom>
        </p:spPr>
      </p:pic>
      <p:sp>
        <p:nvSpPr>
          <p:cNvPr id="47" name="TextBox 14"/>
          <p:cNvSpPr txBox="1"/>
          <p:nvPr/>
        </p:nvSpPr>
        <p:spPr>
          <a:xfrm>
            <a:off x="704393" y="3657536"/>
            <a:ext cx="3915230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LightGbm OverSampling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976" y="4131309"/>
            <a:ext cx="5943600" cy="449580"/>
          </a:xfrm>
          <a:prstGeom prst="rect">
            <a:avLst/>
          </a:prstGeom>
        </p:spPr>
      </p:pic>
      <p:sp>
        <p:nvSpPr>
          <p:cNvPr id="49" name="TextBox 14"/>
          <p:cNvSpPr txBox="1"/>
          <p:nvPr/>
        </p:nvSpPr>
        <p:spPr>
          <a:xfrm>
            <a:off x="713917" y="4610036"/>
            <a:ext cx="3915229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LightGbm OverSampling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070" y="5093970"/>
            <a:ext cx="5915660" cy="480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687535" y="760607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78010" y="1000062"/>
            <a:ext cx="4816930" cy="38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Inblanced Data 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4" name="TextBox 14"/>
          <p:cNvSpPr txBox="1"/>
          <p:nvPr/>
        </p:nvSpPr>
        <p:spPr>
          <a:xfrm>
            <a:off x="728424" y="2384362"/>
            <a:ext cx="1997529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Xgboost basic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7" name="TextBox 14"/>
          <p:cNvSpPr txBox="1"/>
          <p:nvPr/>
        </p:nvSpPr>
        <p:spPr>
          <a:xfrm>
            <a:off x="704391" y="3657536"/>
            <a:ext cx="3915229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Xgboost OverSampling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sp>
        <p:nvSpPr>
          <p:cNvPr id="49" name="TextBox 14"/>
          <p:cNvSpPr txBox="1"/>
          <p:nvPr/>
        </p:nvSpPr>
        <p:spPr>
          <a:xfrm>
            <a:off x="713911" y="4657661"/>
            <a:ext cx="3915230" cy="39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나눔스퀘어 Bold"/>
                <a:ea typeface="나눔스퀘어 Bold"/>
              </a:rPr>
              <a:t>Xgboost OverSampling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165" y="3065145"/>
            <a:ext cx="7056120" cy="441959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2801" y="4131945"/>
            <a:ext cx="7048500" cy="441959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244" y="5251450"/>
            <a:ext cx="710946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209</ep:Words>
  <ep:PresentationFormat>와이드스크린</ep:PresentationFormat>
  <ep:Paragraphs>69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2018-01-19T01:00:58.000</dcterms:created>
  <dc:creator>배수용</dc:creator>
  <cp:lastModifiedBy>beoms</cp:lastModifiedBy>
  <dcterms:modified xsi:type="dcterms:W3CDTF">2018-05-11T22:57:53.480</dcterms:modified>
  <cp:revision>40</cp:revision>
  <dc:title>PowerPoint 프레젠테이션</dc:title>
</cp:coreProperties>
</file>