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63" r:id="rId2"/>
    <p:sldId id="257" r:id="rId3"/>
    <p:sldId id="256" r:id="rId4"/>
    <p:sldId id="264" r:id="rId5"/>
    <p:sldId id="266" r:id="rId6"/>
    <p:sldId id="267" r:id="rId7"/>
    <p:sldId id="273" r:id="rId8"/>
    <p:sldId id="274" r:id="rId9"/>
    <p:sldId id="268" r:id="rId10"/>
    <p:sldId id="269" r:id="rId11"/>
    <p:sldId id="272" r:id="rId12"/>
    <p:sldId id="270" r:id="rId13"/>
    <p:sldId id="286" r:id="rId14"/>
    <p:sldId id="277" r:id="rId15"/>
    <p:sldId id="282" r:id="rId16"/>
    <p:sldId id="288" r:id="rId17"/>
    <p:sldId id="281" r:id="rId18"/>
    <p:sldId id="280" r:id="rId19"/>
    <p:sldId id="278" r:id="rId20"/>
    <p:sldId id="279" r:id="rId21"/>
    <p:sldId id="283" r:id="rId22"/>
    <p:sldId id="285" r:id="rId23"/>
    <p:sldId id="284" r:id="rId24"/>
    <p:sldId id="287" r:id="rId25"/>
    <p:sldId id="276" r:id="rId26"/>
  </p:sldIdLst>
  <p:sldSz cx="12192000" cy="6858000"/>
  <p:notesSz cx="6858000" cy="9144000"/>
  <p:embeddedFontLst>
    <p:embeddedFont>
      <p:font typeface="a치어리더" panose="02020600000000000000" pitchFamily="18" charset="-127"/>
      <p:regular r:id="rId28"/>
    </p:embeddedFont>
    <p:embeddedFont>
      <p:font typeface="210 데이라잇 R" panose="02020603020101020101" pitchFamily="18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210 썬플라워 B" panose="02020603020101020101" pitchFamily="18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>
        <p:scale>
          <a:sx n="75" d="100"/>
          <a:sy n="75" d="100"/>
        </p:scale>
        <p:origin x="28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73E7F-98ED-454A-A116-FE813A705E64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B14B3-9D9F-42A4-B9E4-04DCAC840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53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B14B3-9D9F-42A4-B9E4-04DCAC8405F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6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B52-7F16-44B2-91CF-AAEEB80BA136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9225-E00C-43D0-A9A7-AE18ED44B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0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B52-7F16-44B2-91CF-AAEEB80BA136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9225-E00C-43D0-A9A7-AE18ED44B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7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B52-7F16-44B2-91CF-AAEEB80BA136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9225-E00C-43D0-A9A7-AE18ED44B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9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B52-7F16-44B2-91CF-AAEEB80BA136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9225-E00C-43D0-A9A7-AE18ED44B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05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B52-7F16-44B2-91CF-AAEEB80BA136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9225-E00C-43D0-A9A7-AE18ED44B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4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B52-7F16-44B2-91CF-AAEEB80BA136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9225-E00C-43D0-A9A7-AE18ED44B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68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B52-7F16-44B2-91CF-AAEEB80BA136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9225-E00C-43D0-A9A7-AE18ED44B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75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B52-7F16-44B2-91CF-AAEEB80BA136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9225-E00C-43D0-A9A7-AE18ED44B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9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B52-7F16-44B2-91CF-AAEEB80BA136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9225-E00C-43D0-A9A7-AE18ED44B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29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B52-7F16-44B2-91CF-AAEEB80BA136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9225-E00C-43D0-A9A7-AE18ED44B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6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B52-7F16-44B2-91CF-AAEEB80BA136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9225-E00C-43D0-A9A7-AE18ED44B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3DB52-7F16-44B2-91CF-AAEEB80BA136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225-E00C-43D0-A9A7-AE18ED44B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38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94" y="1655967"/>
            <a:ext cx="2838411" cy="28384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95079" y="4639574"/>
            <a:ext cx="580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Titanic : Machine Learning from Disaster</a:t>
            </a:r>
            <a:r>
              <a:rPr lang="ko-KR" altLang="en-US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</a:t>
            </a:r>
            <a:endParaRPr lang="ko-KR" altLang="en-US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15476" y="176224"/>
            <a:ext cx="862818" cy="932181"/>
            <a:chOff x="732718" y="166895"/>
            <a:chExt cx="862818" cy="932181"/>
          </a:xfrm>
        </p:grpSpPr>
        <p:sp>
          <p:nvSpPr>
            <p:cNvPr id="5" name="이등변 삼각형 4"/>
            <p:cNvSpPr/>
            <p:nvPr/>
          </p:nvSpPr>
          <p:spPr>
            <a:xfrm>
              <a:off x="948364" y="166895"/>
              <a:ext cx="454588" cy="39188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732718" y="391710"/>
              <a:ext cx="862818" cy="7073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dirty="0" err="1" smtClean="0">
                  <a:latin typeface="210 데이라잇 R" panose="02020603020101020101" pitchFamily="18" charset="-127"/>
                  <a:ea typeface="210 데이라잇 R" panose="02020603020101020101" pitchFamily="18" charset="-127"/>
                </a:rPr>
                <a:t>캐글</a:t>
              </a:r>
              <a:endParaRPr lang="en-US" altLang="ko-KR" dirty="0" smtClean="0">
                <a:latin typeface="210 데이라잇 R" panose="02020603020101020101" pitchFamily="18" charset="-127"/>
                <a:ea typeface="210 데이라잇 R" panose="02020603020101020101" pitchFamily="18" charset="-127"/>
              </a:endParaRPr>
            </a:p>
            <a:p>
              <a:pPr algn="dist"/>
              <a:r>
                <a:rPr lang="ko-KR" altLang="en-US" dirty="0" err="1" smtClean="0">
                  <a:latin typeface="210 데이라잇 R" panose="02020603020101020101" pitchFamily="18" charset="-127"/>
                  <a:ea typeface="210 데이라잇 R" panose="02020603020101020101" pitchFamily="18" charset="-127"/>
                </a:rPr>
                <a:t>뽀개기</a:t>
              </a:r>
              <a:endParaRPr lang="ko-KR" altLang="en-US" dirty="0">
                <a:latin typeface="210 데이라잇 R" panose="02020603020101020101" pitchFamily="18" charset="-127"/>
                <a:ea typeface="210 데이라잇 R" panose="02020603020101020101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195078" y="5264725"/>
            <a:ext cx="580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김선빈    </a:t>
            </a:r>
            <a:r>
              <a:rPr lang="ko-KR" altLang="en-US" dirty="0" err="1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조명장</a:t>
            </a:r>
            <a:r>
              <a:rPr lang="ko-KR" altLang="en-US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류성균</a:t>
            </a:r>
            <a:endParaRPr lang="ko-KR" altLang="en-US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258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243" y="793011"/>
            <a:ext cx="8098677" cy="59404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42585"/>
            <a:ext cx="2733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    Data </a:t>
            </a:r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590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2585"/>
            <a:ext cx="2733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파생변수 생성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29360" y="914400"/>
            <a:ext cx="4886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함께 티켓을 구매했다고 가족은 아니다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.</a:t>
            </a:r>
            <a:endParaRPr lang="ko-KR" altLang="en-US" sz="20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20" y="1495073"/>
            <a:ext cx="10439400" cy="10763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50481" y="1385630"/>
            <a:ext cx="497840" cy="12568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44640" y="1385630"/>
            <a:ext cx="955040" cy="12568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29360" y="4146728"/>
            <a:ext cx="10241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Ticketcnt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= &gt; </a:t>
            </a:r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티켓을 함께 구매한 그룹의 수 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(</a:t>
            </a:r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약혼자 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+ </a:t>
            </a:r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유모 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+ </a:t>
            </a:r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친구 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+ </a:t>
            </a:r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직장동료 등등 관계가 있는 사람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)</a:t>
            </a:r>
            <a:endParaRPr lang="ko-KR" altLang="en-US" sz="20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9360" y="5531076"/>
            <a:ext cx="4886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N</a:t>
            </a:r>
            <a:r>
              <a:rPr lang="en-US" altLang="ko-KR" sz="2000" dirty="0" err="1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amelength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= &gt; </a:t>
            </a:r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이름의 길이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?? =&gt; </a:t>
            </a:r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부연설명</a:t>
            </a:r>
            <a:endParaRPr lang="ko-KR" altLang="en-US" sz="20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9360" y="4838902"/>
            <a:ext cx="4886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G</a:t>
            </a:r>
            <a:r>
              <a:rPr lang="en-US" altLang="ko-KR" sz="2000" dirty="0" err="1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roupsize</a:t>
            </a:r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= &gt; MAX(</a:t>
            </a:r>
            <a:r>
              <a:rPr lang="en-US" altLang="ko-KR" sz="2000" dirty="0" err="1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FamilySize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, </a:t>
            </a:r>
            <a:r>
              <a:rPr lang="en-US" altLang="ko-KR" sz="2000" dirty="0" err="1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Ticketcnt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)  </a:t>
            </a:r>
            <a:endParaRPr lang="ko-KR" altLang="en-US" sz="20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29360" y="3454554"/>
            <a:ext cx="862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FamilySize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= &gt; </a:t>
            </a:r>
            <a:r>
              <a:rPr lang="en-US" altLang="ko-KR" sz="2000" dirty="0" err="1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Sibsp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(</a:t>
            </a:r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배우자와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</a:t>
            </a:r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형제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) + Parch(</a:t>
            </a:r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부모와 자식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) + 1(</a:t>
            </a:r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본인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)</a:t>
            </a:r>
            <a:endParaRPr lang="ko-KR" altLang="en-US" sz="20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311" y="4615849"/>
            <a:ext cx="3239309" cy="209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46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2585"/>
            <a:ext cx="2733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    Data </a:t>
            </a:r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70" y="1548299"/>
            <a:ext cx="10896600" cy="50863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184749" y="895442"/>
            <a:ext cx="3803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[ </a:t>
            </a:r>
            <a:r>
              <a:rPr lang="ko-KR" altLang="en-US" dirty="0" smtClean="0"/>
              <a:t>초기 데이터 예측 </a:t>
            </a:r>
            <a:r>
              <a:rPr lang="en-US" altLang="ko-KR" dirty="0" smtClean="0"/>
              <a:t>GBM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388220" y="4413379"/>
            <a:ext cx="1306286" cy="4945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84749" y="5750560"/>
            <a:ext cx="4105811" cy="739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47309" y="5904322"/>
            <a:ext cx="38038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목표 </a:t>
            </a:r>
            <a:r>
              <a:rPr lang="en-US" altLang="ko-KR" sz="2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=&gt; 80</a:t>
            </a:r>
            <a:r>
              <a:rPr lang="ko-KR" altLang="en-US" sz="2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을 넘어보자</a:t>
            </a:r>
            <a:endParaRPr lang="ko-KR" altLang="en-US" sz="24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01681" y="-1957"/>
            <a:ext cx="2369976" cy="513184"/>
          </a:xfrm>
          <a:prstGeom prst="rect">
            <a:avLst/>
          </a:prstGeom>
          <a:solidFill>
            <a:srgbClr val="008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최고점수 </a:t>
            </a:r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: 0.76076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5147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2585"/>
            <a:ext cx="2733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    Data </a:t>
            </a:r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70" y="1548299"/>
            <a:ext cx="10896600" cy="50863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184749" y="895442"/>
            <a:ext cx="3803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[ </a:t>
            </a:r>
            <a:r>
              <a:rPr lang="ko-KR" altLang="en-US" dirty="0" smtClean="0"/>
              <a:t>초기 데이터 예측 </a:t>
            </a:r>
            <a:r>
              <a:rPr lang="en-US" altLang="ko-KR" dirty="0" smtClean="0"/>
              <a:t>GBM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388220" y="4413379"/>
            <a:ext cx="1306286" cy="4945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84749" y="5750560"/>
            <a:ext cx="4105811" cy="739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47309" y="5904322"/>
            <a:ext cx="38038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목표 </a:t>
            </a:r>
            <a:r>
              <a:rPr lang="en-US" altLang="ko-KR" sz="2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=&gt; 80</a:t>
            </a:r>
            <a:r>
              <a:rPr lang="ko-KR" altLang="en-US" sz="2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을 넘어보자</a:t>
            </a:r>
            <a:endParaRPr lang="ko-KR" altLang="en-US" sz="24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01681" y="-1957"/>
            <a:ext cx="2369976" cy="513184"/>
          </a:xfrm>
          <a:prstGeom prst="rect">
            <a:avLst/>
          </a:prstGeom>
          <a:solidFill>
            <a:srgbClr val="008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최고점수 </a:t>
            </a:r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: 0.76076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858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42585"/>
            <a:ext cx="2733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    </a:t>
            </a:r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모델링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9661" y="2975465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혼자 배를 탄 경우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37198" y="6172751"/>
            <a:ext cx="338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가족 또는 그룹이 같이 탄 경우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63" y="1026543"/>
            <a:ext cx="4883805" cy="5241355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5900469" y="3122762"/>
            <a:ext cx="672860" cy="4054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03" y="3877803"/>
            <a:ext cx="2294948" cy="229494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080" y="1067199"/>
            <a:ext cx="1665284" cy="166528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863170" y="3596839"/>
            <a:ext cx="4693105" cy="3050401"/>
          </a:xfrm>
          <a:prstGeom prst="rect">
            <a:avLst/>
          </a:prstGeom>
          <a:noFill/>
          <a:ln w="349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978026" y="584219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model1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63170" y="3596839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model2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901681" y="-1957"/>
            <a:ext cx="2369976" cy="513184"/>
          </a:xfrm>
          <a:prstGeom prst="rect">
            <a:avLst/>
          </a:prstGeom>
          <a:solidFill>
            <a:srgbClr val="008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최고점수 </a:t>
            </a:r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: 0.76076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81424" y="584219"/>
            <a:ext cx="4693105" cy="2907463"/>
          </a:xfrm>
          <a:prstGeom prst="rect">
            <a:avLst/>
          </a:prstGeom>
          <a:noFill/>
          <a:ln w="349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67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42585"/>
            <a:ext cx="2733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    </a:t>
            </a:r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모델링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01681" y="-1957"/>
            <a:ext cx="2369976" cy="513184"/>
          </a:xfrm>
          <a:prstGeom prst="rect">
            <a:avLst/>
          </a:prstGeom>
          <a:solidFill>
            <a:srgbClr val="008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최고점수 </a:t>
            </a:r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: 0.76076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2050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5" y="2149157"/>
            <a:ext cx="1076325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자유형 37"/>
          <p:cNvSpPr/>
          <p:nvPr/>
        </p:nvSpPr>
        <p:spPr>
          <a:xfrm>
            <a:off x="3484880" y="3849370"/>
            <a:ext cx="5140960" cy="669966"/>
          </a:xfrm>
          <a:custGeom>
            <a:avLst/>
            <a:gdLst>
              <a:gd name="connsiteX0" fmla="*/ 0 w 5140960"/>
              <a:gd name="connsiteY0" fmla="*/ 0 h 669966"/>
              <a:gd name="connsiteX1" fmla="*/ 5140960 w 5140960"/>
              <a:gd name="connsiteY1" fmla="*/ 0 h 669966"/>
              <a:gd name="connsiteX2" fmla="*/ 5140960 w 5140960"/>
              <a:gd name="connsiteY2" fmla="*/ 356870 h 669966"/>
              <a:gd name="connsiteX3" fmla="*/ 3704494 w 5140960"/>
              <a:gd name="connsiteY3" fmla="*/ 356870 h 669966"/>
              <a:gd name="connsiteX4" fmla="*/ 3704494 w 5140960"/>
              <a:gd name="connsiteY4" fmla="*/ 669966 h 669966"/>
              <a:gd name="connsiteX5" fmla="*/ 1587382 w 5140960"/>
              <a:gd name="connsiteY5" fmla="*/ 669966 h 669966"/>
              <a:gd name="connsiteX6" fmla="*/ 1587382 w 5140960"/>
              <a:gd name="connsiteY6" fmla="*/ 356870 h 669966"/>
              <a:gd name="connsiteX7" fmla="*/ 0 w 5140960"/>
              <a:gd name="connsiteY7" fmla="*/ 356870 h 66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0960" h="669966">
                <a:moveTo>
                  <a:pt x="0" y="0"/>
                </a:moveTo>
                <a:lnTo>
                  <a:pt x="5140960" y="0"/>
                </a:lnTo>
                <a:lnTo>
                  <a:pt x="5140960" y="356870"/>
                </a:lnTo>
                <a:lnTo>
                  <a:pt x="3704494" y="356870"/>
                </a:lnTo>
                <a:lnTo>
                  <a:pt x="3704494" y="669966"/>
                </a:lnTo>
                <a:lnTo>
                  <a:pt x="1587382" y="669966"/>
                </a:lnTo>
                <a:lnTo>
                  <a:pt x="1587382" y="356870"/>
                </a:lnTo>
                <a:lnTo>
                  <a:pt x="0" y="35687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79898" y="4127541"/>
            <a:ext cx="1920240" cy="643214"/>
          </a:xfrm>
          <a:prstGeom prst="rect">
            <a:avLst/>
          </a:prstGeom>
          <a:solidFill>
            <a:schemeClr val="accent6">
              <a:alpha val="50000"/>
            </a:scheme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042989" y="4127541"/>
            <a:ext cx="1534160" cy="783590"/>
          </a:xfrm>
          <a:prstGeom prst="rect">
            <a:avLst/>
          </a:prstGeom>
          <a:solidFill>
            <a:schemeClr val="accent5">
              <a:alpha val="50000"/>
            </a:schemeClr>
          </a:solidFill>
          <a:ln w="50800">
            <a:solidFill>
              <a:srgbClr val="008F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500188" y="4127541"/>
            <a:ext cx="1534160" cy="783590"/>
          </a:xfrm>
          <a:prstGeom prst="rect">
            <a:avLst/>
          </a:prstGeom>
          <a:solidFill>
            <a:schemeClr val="accent5">
              <a:alpha val="50000"/>
            </a:schemeClr>
          </a:solidFill>
          <a:ln w="50800">
            <a:solidFill>
              <a:srgbClr val="008F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603773" y="4632960"/>
            <a:ext cx="3670820" cy="365760"/>
          </a:xfrm>
          <a:prstGeom prst="rect">
            <a:avLst/>
          </a:prstGeom>
          <a:solidFill>
            <a:schemeClr val="accent5">
              <a:alpha val="50000"/>
            </a:schemeClr>
          </a:solidFill>
          <a:ln w="50800">
            <a:solidFill>
              <a:srgbClr val="008F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146529" y="4160065"/>
            <a:ext cx="1920240" cy="643214"/>
          </a:xfrm>
          <a:prstGeom prst="rect">
            <a:avLst/>
          </a:prstGeom>
          <a:solidFill>
            <a:schemeClr val="accent6">
              <a:alpha val="50000"/>
            </a:scheme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261360" y="3525520"/>
            <a:ext cx="436880" cy="43688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166893" y="3549732"/>
            <a:ext cx="436880" cy="43688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831659" y="3517306"/>
            <a:ext cx="436880" cy="43688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821532" y="3546598"/>
            <a:ext cx="436880" cy="43688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7290978" y="3464898"/>
            <a:ext cx="436880" cy="43688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515959" y="3536274"/>
            <a:ext cx="436880" cy="43688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724772" y="3536274"/>
            <a:ext cx="436880" cy="43688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5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3" grpId="0" animBg="1"/>
      <p:bldP spid="25" grpId="0" animBg="1"/>
      <p:bldP spid="26" grpId="0" animBg="1"/>
      <p:bldP spid="27" grpId="0" animBg="1"/>
      <p:bldP spid="30" grpId="0" animBg="1"/>
      <p:bldP spid="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42585"/>
            <a:ext cx="2733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    </a:t>
            </a:r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모델링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17357" y="1048538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혼자 배를 탄 경우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901681" y="-1957"/>
            <a:ext cx="2369976" cy="513184"/>
          </a:xfrm>
          <a:prstGeom prst="rect">
            <a:avLst/>
          </a:prstGeom>
          <a:solidFill>
            <a:srgbClr val="008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최고점수 </a:t>
            </a:r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: 0.76076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32" y="1529837"/>
            <a:ext cx="6676560" cy="28648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692" y="3526971"/>
            <a:ext cx="7079716" cy="308603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666931" y="3181739"/>
            <a:ext cx="839755" cy="27058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406882" y="5299788"/>
            <a:ext cx="839755" cy="27058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44917" y="3110986"/>
            <a:ext cx="338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가족 또는 그룹이 같이 탄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0674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42585"/>
            <a:ext cx="2733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    </a:t>
            </a:r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모델링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244666"/>
            <a:ext cx="10668000" cy="10858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54" y="1419024"/>
            <a:ext cx="10934700" cy="1123950"/>
          </a:xfrm>
          <a:prstGeom prst="rect">
            <a:avLst/>
          </a:prstGeom>
        </p:spPr>
      </p:pic>
      <p:sp>
        <p:nvSpPr>
          <p:cNvPr id="4" name="아래쪽 화살표 3"/>
          <p:cNvSpPr/>
          <p:nvPr/>
        </p:nvSpPr>
        <p:spPr>
          <a:xfrm>
            <a:off x="5876730" y="2920482"/>
            <a:ext cx="438539" cy="56916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01681" y="-1957"/>
            <a:ext cx="2369976" cy="513184"/>
          </a:xfrm>
          <a:prstGeom prst="rect">
            <a:avLst/>
          </a:prstGeom>
          <a:solidFill>
            <a:srgbClr val="008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최고점수 </a:t>
            </a:r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: 0.76076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7053" y="1399974"/>
            <a:ext cx="10672277" cy="11620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50530" y="4010242"/>
            <a:ext cx="10672277" cy="11620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십자형 4"/>
          <p:cNvSpPr/>
          <p:nvPr/>
        </p:nvSpPr>
        <p:spPr>
          <a:xfrm rot="18782890">
            <a:off x="4293051" y="1394926"/>
            <a:ext cx="3620278" cy="3620278"/>
          </a:xfrm>
          <a:prstGeom prst="plus">
            <a:avLst>
              <a:gd name="adj" fmla="val 4768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83573" y="3599830"/>
            <a:ext cx="3381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$$ </a:t>
            </a:r>
            <a:r>
              <a:rPr lang="ko-KR" altLang="en-US" sz="1600" dirty="0" err="1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조정값</a:t>
            </a:r>
            <a:r>
              <a:rPr lang="ko-KR" altLang="en-US" sz="16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조정</a:t>
            </a:r>
            <a:endParaRPr lang="ko-KR" altLang="en-US" sz="16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387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75211"/>
          <a:stretch/>
        </p:blipFill>
        <p:spPr>
          <a:xfrm>
            <a:off x="9323798" y="2744457"/>
            <a:ext cx="2299802" cy="11620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85" y="896967"/>
            <a:ext cx="5232964" cy="5194487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5900469" y="3122762"/>
            <a:ext cx="672860" cy="4054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69344"/>
          <a:stretch/>
        </p:blipFill>
        <p:spPr>
          <a:xfrm>
            <a:off x="7232974" y="2744457"/>
            <a:ext cx="2844087" cy="11620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128587" y="2744457"/>
            <a:ext cx="4572000" cy="11620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01681" y="-1957"/>
            <a:ext cx="2369976" cy="513184"/>
          </a:xfrm>
          <a:prstGeom prst="rect">
            <a:avLst/>
          </a:prstGeom>
          <a:solidFill>
            <a:srgbClr val="008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최고점수 </a:t>
            </a:r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: 0.76076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21877" y="1847164"/>
            <a:ext cx="3803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다시 통합모델로 넘어와서</a:t>
            </a:r>
            <a:r>
              <a:rPr lang="en-US" altLang="ko-KR" dirty="0" smtClean="0"/>
              <a:t>~]</a:t>
            </a:r>
            <a:endParaRPr lang="ko-KR" altLang="en-US" dirty="0"/>
          </a:p>
        </p:txBody>
      </p:sp>
      <p:sp>
        <p:nvSpPr>
          <p:cNvPr id="12" name="십자형 11"/>
          <p:cNvSpPr/>
          <p:nvPr/>
        </p:nvSpPr>
        <p:spPr>
          <a:xfrm rot="18782890">
            <a:off x="4293051" y="1394926"/>
            <a:ext cx="3620278" cy="3620278"/>
          </a:xfrm>
          <a:prstGeom prst="plus">
            <a:avLst>
              <a:gd name="adj" fmla="val 4768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242585"/>
            <a:ext cx="2733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    </a:t>
            </a:r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모델링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0589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42585"/>
            <a:ext cx="2733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    </a:t>
            </a:r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모델링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27" y="4759807"/>
            <a:ext cx="10506075" cy="1076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27" y="2080434"/>
            <a:ext cx="6219825" cy="18573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19027" y="4665306"/>
            <a:ext cx="10717667" cy="11888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01681" y="-1957"/>
            <a:ext cx="2369976" cy="513184"/>
          </a:xfrm>
          <a:prstGeom prst="rect">
            <a:avLst/>
          </a:prstGeom>
          <a:solidFill>
            <a:srgbClr val="008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최고점수 </a:t>
            </a:r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: 0.79425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63481" y="970384"/>
            <a:ext cx="404637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600" dirty="0" smtClean="0">
                <a:solidFill>
                  <a:srgbClr val="00B050"/>
                </a:solidFill>
                <a:latin typeface="a치어리더" panose="02020600000000000000" pitchFamily="18" charset="-127"/>
                <a:ea typeface="a치어리더" panose="02020600000000000000" pitchFamily="18" charset="-127"/>
              </a:rPr>
              <a:t>갱신</a:t>
            </a:r>
            <a:r>
              <a:rPr lang="en-US" altLang="ko-KR" sz="16600" dirty="0" smtClean="0">
                <a:solidFill>
                  <a:srgbClr val="00B050"/>
                </a:solidFill>
                <a:latin typeface="a치어리더" panose="02020600000000000000" pitchFamily="18" charset="-127"/>
                <a:ea typeface="a치어리더" panose="02020600000000000000" pitchFamily="18" charset="-127"/>
              </a:rPr>
              <a:t>!</a:t>
            </a:r>
            <a:endParaRPr lang="ko-KR" altLang="en-US" sz="16600" dirty="0">
              <a:solidFill>
                <a:srgbClr val="00B050"/>
              </a:solidFill>
              <a:latin typeface="a치어리더" panose="02020600000000000000" pitchFamily="18" charset="-127"/>
              <a:ea typeface="a치어리더" panose="02020600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21485" y="4741743"/>
            <a:ext cx="998375" cy="447869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072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49" y="762337"/>
            <a:ext cx="7812496" cy="17649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42585"/>
            <a:ext cx="2733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참고한 </a:t>
            </a:r>
            <a:r>
              <a:rPr lang="ko-KR" altLang="en-US" dirty="0" err="1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커널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49" y="2659228"/>
            <a:ext cx="7812088" cy="17598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49" y="4551000"/>
            <a:ext cx="7812088" cy="17273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306560" y="1363476"/>
            <a:ext cx="19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숨겨진 그룹 찾기</a:t>
            </a:r>
            <a:endParaRPr lang="ko-KR" altLang="en-US" sz="20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64320" y="3155075"/>
            <a:ext cx="19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기초 데이터 탐색</a:t>
            </a:r>
            <a:endParaRPr lang="ko-KR" altLang="en-US" sz="20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97337" y="4906848"/>
            <a:ext cx="421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cross validation </a:t>
            </a:r>
          </a:p>
          <a:p>
            <a:pPr algn="ctr"/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&amp;</a:t>
            </a:r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public score</a:t>
            </a:r>
            <a:endParaRPr lang="en-US" altLang="ko-KR" sz="20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결과가 비슷함</a:t>
            </a:r>
            <a:r>
              <a:rPr lang="en-US" altLang="ko-KR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=&gt; </a:t>
            </a:r>
            <a:r>
              <a:rPr lang="ko-KR" altLang="en-US" sz="2000" dirty="0" err="1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과적합</a:t>
            </a:r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방지</a:t>
            </a:r>
            <a:endParaRPr lang="ko-KR" altLang="en-US" sz="20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619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07" y="3450771"/>
            <a:ext cx="10491595" cy="328920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57" y="1407229"/>
            <a:ext cx="10506075" cy="1076325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5883921" y="2687716"/>
            <a:ext cx="438539" cy="56916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67053" y="1399974"/>
            <a:ext cx="10672277" cy="11620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0530" y="3435807"/>
            <a:ext cx="10672277" cy="31252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0530" y="3054390"/>
            <a:ext cx="3381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$$ </a:t>
            </a:r>
            <a:r>
              <a:rPr lang="ko-KR" altLang="en-US" sz="1600" dirty="0" err="1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조정값</a:t>
            </a:r>
            <a:r>
              <a:rPr lang="ko-KR" altLang="en-US" sz="16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조정</a:t>
            </a:r>
            <a:endParaRPr lang="ko-KR" altLang="en-US" sz="16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242585"/>
            <a:ext cx="2733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    </a:t>
            </a:r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모델링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01681" y="-1957"/>
            <a:ext cx="2369976" cy="513184"/>
          </a:xfrm>
          <a:prstGeom prst="rect">
            <a:avLst/>
          </a:prstGeom>
          <a:solidFill>
            <a:srgbClr val="008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최고점수 </a:t>
            </a:r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: 0.81818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19827" y="3619954"/>
            <a:ext cx="998375" cy="447869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 rot="20925072">
            <a:off x="6958385" y="4435701"/>
            <a:ext cx="4046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00B050"/>
                </a:solidFill>
                <a:latin typeface="a치어리더" panose="02020600000000000000" pitchFamily="18" charset="-127"/>
                <a:ea typeface="a치어리더" panose="02020600000000000000" pitchFamily="18" charset="-127"/>
              </a:rPr>
              <a:t>또 우연히 걸림</a:t>
            </a:r>
            <a:endParaRPr lang="en-US" altLang="ko-KR" sz="4400" dirty="0" smtClean="0">
              <a:solidFill>
                <a:srgbClr val="00B050"/>
              </a:solidFill>
              <a:latin typeface="a치어리더" panose="02020600000000000000" pitchFamily="18" charset="-127"/>
              <a:ea typeface="a치어리더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306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06"/>
            <a:ext cx="12192000" cy="66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13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06"/>
            <a:ext cx="12192000" cy="665343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-84841"/>
            <a:ext cx="12283126" cy="7117237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69063" y="1621411"/>
            <a:ext cx="5429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1. </a:t>
            </a:r>
            <a:r>
              <a:rPr lang="ko-KR" altLang="en-US" sz="32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데이터의 파티션을 나눈다</a:t>
            </a:r>
            <a:r>
              <a:rPr lang="en-US" altLang="ko-KR" sz="32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.</a:t>
            </a:r>
            <a:r>
              <a:rPr lang="ko-KR" altLang="en-US" sz="32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</a:t>
            </a:r>
            <a:endParaRPr lang="ko-KR" altLang="en-US" sz="32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9063" y="3042574"/>
            <a:ext cx="5429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2</a:t>
            </a:r>
            <a:r>
              <a:rPr lang="en-US" altLang="ko-KR" sz="32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거의 숫자로 나타낸다</a:t>
            </a:r>
            <a:r>
              <a:rPr lang="en-US" altLang="ko-KR" sz="3200" dirty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?</a:t>
            </a:r>
            <a:endParaRPr lang="ko-KR" altLang="en-US" sz="32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9063" y="4463737"/>
            <a:ext cx="5429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3. </a:t>
            </a:r>
            <a:r>
              <a:rPr lang="ko-KR" altLang="en-US" sz="32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랜덤 </a:t>
            </a:r>
            <a:r>
              <a:rPr lang="ko-KR" altLang="en-US" sz="3200" dirty="0" err="1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포레스트로</a:t>
            </a:r>
            <a:r>
              <a:rPr lang="ko-KR" altLang="en-US" sz="32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0.78??</a:t>
            </a:r>
            <a:endParaRPr lang="ko-KR" altLang="en-US" sz="32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031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22" y="1657791"/>
            <a:ext cx="11410950" cy="2543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07909" y="4457404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00B050"/>
                </a:solidFill>
                <a:latin typeface="a치어리더" panose="02020600000000000000" pitchFamily="18" charset="-127"/>
                <a:ea typeface="a치어리더" panose="02020600000000000000" pitchFamily="18" charset="-127"/>
              </a:rPr>
              <a:t>이 </a:t>
            </a:r>
            <a:r>
              <a:rPr lang="ko-KR" altLang="en-US" sz="4400" dirty="0" err="1" smtClean="0">
                <a:solidFill>
                  <a:srgbClr val="00B050"/>
                </a:solidFill>
                <a:latin typeface="a치어리더" panose="02020600000000000000" pitchFamily="18" charset="-127"/>
                <a:ea typeface="a치어리더" panose="02020600000000000000" pitchFamily="18" charset="-127"/>
              </a:rPr>
              <a:t>커널을</a:t>
            </a:r>
            <a:r>
              <a:rPr lang="ko-KR" altLang="en-US" sz="4400" dirty="0" smtClean="0">
                <a:solidFill>
                  <a:srgbClr val="00B050"/>
                </a:solidFill>
                <a:latin typeface="a치어리더" panose="02020600000000000000" pitchFamily="18" charset="-127"/>
                <a:ea typeface="a치어리더" panose="02020600000000000000" pitchFamily="18" charset="-127"/>
              </a:rPr>
              <a:t> 좀 다시 보기로</a:t>
            </a:r>
            <a:r>
              <a:rPr lang="en-US" altLang="ko-KR" sz="4400" dirty="0" smtClean="0">
                <a:solidFill>
                  <a:srgbClr val="00B050"/>
                </a:solidFill>
                <a:latin typeface="a치어리더" panose="02020600000000000000" pitchFamily="18" charset="-127"/>
                <a:ea typeface="a치어리더" panose="02020600000000000000" pitchFamily="18" charset="-127"/>
              </a:rPr>
              <a:t>…</a:t>
            </a:r>
            <a:endParaRPr lang="ko-KR" altLang="en-US" sz="4400" dirty="0">
              <a:solidFill>
                <a:srgbClr val="00B050"/>
              </a:solidFill>
              <a:latin typeface="a치어리더" panose="02020600000000000000" pitchFamily="18" charset="-127"/>
              <a:ea typeface="a치어리더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3897" y="375411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00B050"/>
                </a:solidFill>
                <a:latin typeface="a치어리더" panose="02020600000000000000" pitchFamily="18" charset="-127"/>
                <a:ea typeface="a치어리더" panose="02020600000000000000" pitchFamily="18" charset="-127"/>
              </a:rPr>
              <a:t>시간 </a:t>
            </a:r>
            <a:r>
              <a:rPr lang="ko-KR" altLang="en-US" sz="4400" dirty="0" err="1" smtClean="0">
                <a:solidFill>
                  <a:srgbClr val="00B050"/>
                </a:solidFill>
                <a:latin typeface="a치어리더" panose="02020600000000000000" pitchFamily="18" charset="-127"/>
                <a:ea typeface="a치어리더" panose="02020600000000000000" pitchFamily="18" charset="-127"/>
              </a:rPr>
              <a:t>날때</a:t>
            </a:r>
            <a:r>
              <a:rPr lang="en-US" altLang="ko-KR" sz="4400" dirty="0" smtClean="0">
                <a:solidFill>
                  <a:srgbClr val="00B050"/>
                </a:solidFill>
                <a:latin typeface="a치어리더" panose="02020600000000000000" pitchFamily="18" charset="-127"/>
                <a:ea typeface="a치어리더" panose="02020600000000000000" pitchFamily="18" charset="-127"/>
              </a:rPr>
              <a:t>..</a:t>
            </a:r>
            <a:endParaRPr lang="ko-KR" altLang="en-US" sz="4400" dirty="0">
              <a:solidFill>
                <a:srgbClr val="00B050"/>
              </a:solidFill>
              <a:latin typeface="a치어리더" panose="02020600000000000000" pitchFamily="18" charset="-127"/>
              <a:ea typeface="a치어리더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99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55" y="2113167"/>
            <a:ext cx="2631665" cy="2631665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7782335" y="1940447"/>
            <a:ext cx="2977105" cy="29771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900" dirty="0">
                <a:latin typeface="210 썬플라워 B" panose="02020603020101020101" pitchFamily="18" charset="-127"/>
                <a:ea typeface="210 썬플라워 B" panose="02020603020101020101" pitchFamily="18" charset="-127"/>
              </a:rPr>
              <a:t>R</a:t>
            </a:r>
            <a:endParaRPr lang="ko-KR" altLang="en-US" sz="19900" dirty="0">
              <a:latin typeface="210 썬플라워 B" panose="02020603020101020101" pitchFamily="18" charset="-127"/>
              <a:ea typeface="210 썬플라워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614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7735" y="188096"/>
            <a:ext cx="11812101" cy="6557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94" y="1655967"/>
            <a:ext cx="2838411" cy="2838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95079" y="4494378"/>
            <a:ext cx="5801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Q&amp;A</a:t>
            </a:r>
            <a:endParaRPr lang="ko-KR" altLang="en-US" sz="28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880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3680" y="232425"/>
            <a:ext cx="308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Goal : </a:t>
            </a:r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승객들의</a:t>
            </a:r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생존여부 맞추기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1680" y="2389276"/>
            <a:ext cx="3088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생존 </a:t>
            </a:r>
            <a:r>
              <a:rPr lang="en-US" altLang="ko-KR" sz="72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1</a:t>
            </a:r>
            <a:endParaRPr lang="ko-KR" altLang="en-US" sz="72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51680" y="3195320"/>
            <a:ext cx="3088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죽음 </a:t>
            </a:r>
            <a:r>
              <a:rPr lang="en-US" altLang="ko-KR" sz="6600" b="1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0</a:t>
            </a:r>
            <a:endParaRPr lang="ko-KR" altLang="en-US" sz="6600" b="1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7241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42585"/>
            <a:ext cx="2733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    Data Dictionary 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17" y="728027"/>
            <a:ext cx="10829925" cy="59912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0080" y="3037840"/>
            <a:ext cx="80772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3597" y="3891279"/>
            <a:ext cx="6684963" cy="57678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43597" y="3176167"/>
            <a:ext cx="6684963" cy="57678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06400" y="3347719"/>
            <a:ext cx="233680" cy="2336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1</a:t>
            </a:r>
            <a:endParaRPr lang="ko-KR" altLang="en-US" sz="12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06400" y="4062831"/>
            <a:ext cx="233680" cy="2336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2</a:t>
            </a:r>
            <a:endParaRPr lang="ko-KR" altLang="en-US" sz="12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6170" y="485929"/>
            <a:ext cx="8077329" cy="2308324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Atlas Grotesk"/>
              </a:rPr>
              <a:t>sibsp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  <a:latin typeface="Atlas Grotesk"/>
              </a:rPr>
              <a:t>Sibling = brother, sister, stepbrother, stepsister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  <a:latin typeface="Atlas Grotesk"/>
              </a:rPr>
              <a:t>Spouse = husband, wife (mistresses and fiancés were ignored)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  <a:latin typeface="Atlas Grotesk"/>
              </a:rPr>
              <a:t>parch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  <a:latin typeface="Atlas Grotesk"/>
              </a:rPr>
              <a:t>Parent = mother, father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  <a:latin typeface="Atlas Grotesk"/>
              </a:rPr>
              <a:t>Child = daughter, son, stepdaughter, stepson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  <a:latin typeface="Atlas Grotesk"/>
              </a:rPr>
              <a:t>Some children travelled only with a nanny, therefore parch=0 for them.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49641" y="4606391"/>
            <a:ext cx="2648061" cy="369332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약혼자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유모는 미포함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03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42585"/>
            <a:ext cx="2733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    Data Dictionary 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5238" y="4799011"/>
            <a:ext cx="9062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Atlas Grotesk"/>
              </a:rPr>
              <a:t>pclass</a:t>
            </a:r>
            <a:r>
              <a:rPr lang="en-US" altLang="ko-KR" dirty="0">
                <a:latin typeface="Atlas Grotesk"/>
              </a:rPr>
              <a:t>: A proxy for socio-economic </a:t>
            </a:r>
            <a:r>
              <a:rPr lang="en-US" altLang="ko-KR" dirty="0" smtClean="0">
                <a:latin typeface="Atlas Grotesk"/>
              </a:rPr>
              <a:t>status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latin typeface="Atlas Grotesk"/>
              </a:rPr>
              <a:t>1st = Upper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latin typeface="Atlas Grotesk"/>
              </a:rPr>
              <a:t>2nd = Middle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latin typeface="Atlas Grotesk"/>
              </a:rPr>
              <a:t>3rd = </a:t>
            </a:r>
            <a:r>
              <a:rPr lang="en-US" altLang="ko-KR" dirty="0" smtClean="0">
                <a:latin typeface="Atlas Grotesk"/>
              </a:rPr>
              <a:t>Lower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813" y="-3478626"/>
            <a:ext cx="6720110" cy="100165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90" y="1383903"/>
            <a:ext cx="4029493" cy="264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5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2585"/>
            <a:ext cx="2733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    Data </a:t>
            </a:r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143" y="795531"/>
            <a:ext cx="7004446" cy="43097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13" y="5408814"/>
            <a:ext cx="10282335" cy="6895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681688" y="3125755"/>
            <a:ext cx="1496801" cy="9330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733040" y="3517641"/>
            <a:ext cx="756609" cy="21460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2733039" y="3533356"/>
            <a:ext cx="756609" cy="18317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954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2585"/>
            <a:ext cx="2733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    Data </a:t>
            </a:r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10" y="2499408"/>
            <a:ext cx="5478941" cy="33682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196" y="2499408"/>
            <a:ext cx="5365102" cy="340465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502" y="914221"/>
            <a:ext cx="83629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4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2585"/>
            <a:ext cx="2733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    Data </a:t>
            </a:r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36" y="5835847"/>
            <a:ext cx="9337100" cy="7579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918" y="818479"/>
            <a:ext cx="7956856" cy="481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54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2585"/>
            <a:ext cx="2733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    Data </a:t>
            </a:r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501" y="1304632"/>
            <a:ext cx="5419725" cy="4724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7" y="2444959"/>
            <a:ext cx="4419686" cy="21011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38489" y="2444959"/>
            <a:ext cx="442442" cy="2889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97699" y="3893183"/>
            <a:ext cx="442442" cy="2889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5299" y="3024616"/>
            <a:ext cx="442442" cy="2889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5564985" y="3313526"/>
            <a:ext cx="364142" cy="25070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73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277</Words>
  <Application>Microsoft Office PowerPoint</Application>
  <PresentationFormat>와이드스크린</PresentationFormat>
  <Paragraphs>72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a치어리더</vt:lpstr>
      <vt:lpstr>Atlas Grotesk</vt:lpstr>
      <vt:lpstr>Arial</vt:lpstr>
      <vt:lpstr>210 데이라잇 R</vt:lpstr>
      <vt:lpstr>맑은 고딕</vt:lpstr>
      <vt:lpstr>210 썬플라워 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SUNBIN</dc:creator>
  <cp:lastModifiedBy>SUNBIN</cp:lastModifiedBy>
  <cp:revision>52</cp:revision>
  <dcterms:created xsi:type="dcterms:W3CDTF">2018-04-04T10:33:14Z</dcterms:created>
  <dcterms:modified xsi:type="dcterms:W3CDTF">2018-05-11T21:56:29Z</dcterms:modified>
</cp:coreProperties>
</file>