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71" r:id="rId3"/>
  </p:sldMasterIdLst>
  <p:notesMasterIdLst>
    <p:notesMasterId r:id="rId12"/>
  </p:notesMasterIdLst>
  <p:sldIdLst>
    <p:sldId id="257" r:id="rId4"/>
    <p:sldId id="558" r:id="rId5"/>
    <p:sldId id="559" r:id="rId6"/>
    <p:sldId id="544" r:id="rId7"/>
    <p:sldId id="560" r:id="rId8"/>
    <p:sldId id="561" r:id="rId9"/>
    <p:sldId id="562" r:id="rId10"/>
    <p:sldId id="54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546A"/>
    <a:srgbClr val="FF0000"/>
    <a:srgbClr val="D5E2E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A47F4-410E-48D3-AABE-D01CB6149003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5B93-D02E-402C-AC70-4A88CAC0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7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3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9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655143" y="2396424"/>
            <a:ext cx="5352000" cy="16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8" baseline="0">
                <a:solidFill>
                  <a:srgbClr val="737373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pPr lvl="0"/>
            <a:r>
              <a:rPr lang="en-US" altLang="ko-KR" dirty="0"/>
              <a:t>2015. 00. 00(</a:t>
            </a:r>
            <a:r>
              <a:rPr lang="ko-KR" altLang="en-US" dirty="0"/>
              <a:t>날짜</a:t>
            </a:r>
            <a:r>
              <a:rPr lang="en-US" altLang="ko-KR" dirty="0"/>
              <a:t>)   Design Innovation Team(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8177" y="1784746"/>
            <a:ext cx="9504000" cy="38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8" baseline="0">
                <a:solidFill>
                  <a:srgbClr val="737373"/>
                </a:solidFill>
                <a:latin typeface="Noto Sans Korean Bold" pitchFamily="34" charset="-127"/>
                <a:ea typeface="Noto Sans Korean Bold" pitchFamily="34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655903" y="1169453"/>
            <a:ext cx="9504000" cy="574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90" baseline="0">
                <a:solidFill>
                  <a:srgbClr val="737373"/>
                </a:solidFill>
                <a:latin typeface="Noto Sans Korean Bold" pitchFamily="34" charset="-127"/>
                <a:ea typeface="Noto Sans Korean Bold" pitchFamily="34" charset="-127"/>
              </a:defRPr>
            </a:lvl1pPr>
          </a:lstStyle>
          <a:p>
            <a:pPr lvl="0"/>
            <a:r>
              <a:rPr lang="en-US" altLang="ko-KR" dirty="0"/>
              <a:t>NCSOFT PowerPoint </a:t>
            </a:r>
            <a:r>
              <a:rPr lang="ko-KR" altLang="en-US" dirty="0" err="1"/>
              <a:t>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89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642444" y="4554352"/>
            <a:ext cx="5352000" cy="16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8" baseline="0">
                <a:solidFill>
                  <a:srgbClr val="737373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pPr lvl="0"/>
            <a:r>
              <a:rPr lang="en-US" altLang="ko-KR" dirty="0"/>
              <a:t>2015. 00. 00(</a:t>
            </a:r>
            <a:r>
              <a:rPr lang="ko-KR" altLang="en-US" dirty="0"/>
              <a:t>날짜</a:t>
            </a:r>
            <a:r>
              <a:rPr lang="en-US" altLang="ko-KR" dirty="0"/>
              <a:t>)   Design Innovation Team(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655903" y="1169453"/>
            <a:ext cx="9504000" cy="574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90" baseline="0">
                <a:solidFill>
                  <a:srgbClr val="737373"/>
                </a:solidFill>
                <a:latin typeface="Noto Sans Korean Bold" pitchFamily="34" charset="-127"/>
                <a:ea typeface="Noto Sans Korean Bold" pitchFamily="34" charset="-127"/>
              </a:defRPr>
            </a:lvl1pPr>
          </a:lstStyle>
          <a:p>
            <a:pPr lvl="0"/>
            <a:r>
              <a:rPr lang="en-US" altLang="ko-KR" dirty="0"/>
              <a:t>NCSOFT PowerPoint </a:t>
            </a:r>
            <a:r>
              <a:rPr lang="ko-KR" altLang="en-US" dirty="0" err="1"/>
              <a:t>대제목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8177" y="1784746"/>
            <a:ext cx="9504000" cy="38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8" baseline="0">
                <a:solidFill>
                  <a:srgbClr val="737373"/>
                </a:solidFill>
                <a:latin typeface="Noto Sans Korean Bold" pitchFamily="34" charset="-127"/>
                <a:ea typeface="Noto Sans Korean Bold" pitchFamily="34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14979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F DOCUMENT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5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81577" y="1204037"/>
            <a:ext cx="8640000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1530" baseline="0" dirty="0">
                <a:solidFill>
                  <a:srgbClr val="737373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defRPr>
            </a:lvl1pPr>
          </a:lstStyle>
          <a:p>
            <a:pPr marL="0" lvl="0"/>
            <a:r>
              <a:rPr lang="en-US" altLang="ko-KR" dirty="0"/>
              <a:t>Contents I Chapter </a:t>
            </a:r>
            <a:r>
              <a:rPr lang="ko-KR" altLang="en-US" dirty="0"/>
              <a:t>제목</a:t>
            </a:r>
            <a:r>
              <a:rPr lang="en-US" altLang="ko-KR" dirty="0"/>
              <a:t> 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5761" y="1614398"/>
            <a:ext cx="672075" cy="4246560"/>
          </a:xfrm>
          <a:prstGeom prst="rect">
            <a:avLst/>
          </a:prstGeom>
        </p:spPr>
        <p:txBody>
          <a:bodyPr/>
          <a:lstStyle>
            <a:lvl1pPr marL="0" marR="0" indent="0" algn="l" defTabSz="82296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 baseline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.05p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.06p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.07p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.08p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.09p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.10p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.11p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.12p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.13p</a:t>
            </a:r>
          </a:p>
          <a:p>
            <a:pPr>
              <a:lnSpc>
                <a:spcPct val="150000"/>
              </a:lnSpc>
            </a:pPr>
            <a:r>
              <a:rPr lang="en-US" altLang="ko-KR" sz="1080" dirty="0">
                <a:solidFill>
                  <a:srgbClr val="A6A6A6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.14p</a:t>
            </a:r>
          </a:p>
          <a:p>
            <a:pPr lvl="0"/>
            <a:endParaRPr lang="en-US" altLang="ko-KR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1104001" y="1614398"/>
            <a:ext cx="2688299" cy="4246560"/>
          </a:xfrm>
          <a:prstGeom prst="rect">
            <a:avLst/>
          </a:prstGeom>
        </p:spPr>
        <p:txBody>
          <a:bodyPr/>
          <a:lstStyle>
            <a:lvl1pPr marL="0" marR="0" indent="0" algn="l" defTabSz="82296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 baseline="0">
                <a:solidFill>
                  <a:srgbClr val="737373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pPr lvl="0"/>
            <a:r>
              <a:rPr lang="en-US" altLang="ko-KR" dirty="0"/>
              <a:t>01. Chapter 1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02. Chapter 2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03. Chapter 3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04. Chapter 4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05. Chapter 5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06. Chapter 6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07. Chapter 7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08. Chapter 8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marL="0" marR="0" lvl="0" indent="0" algn="l" defTabSz="82296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8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8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6BDE-6DA0-42E1-9FA2-5070C8140DB7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55C5-D779-4318-A9E1-2AA264189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45" y="5829227"/>
            <a:ext cx="1345073" cy="4900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4" y="6139473"/>
            <a:ext cx="4128683" cy="1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</p:sldLayoutIdLst>
  <p:hf hdr="0" ftr="0" dt="0"/>
  <p:txStyles>
    <p:titleStyle>
      <a:lvl1pPr algn="ctr" defTabSz="617220" rtl="0" eaLnBrk="1" latinLnBrk="1" hangingPunct="1"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38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defTabSz="822960" rtl="0" eaLnBrk="1" latinLnBrk="1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8229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7024" y="1205482"/>
            <a:ext cx="10842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rgbClr val="3FB8ED"/>
                </a:solidFill>
                <a:latin typeface="Hind Madurai"/>
              </a:rPr>
              <a:t>Kaggle</a:t>
            </a:r>
            <a:r>
              <a:rPr lang="en-US" altLang="ko-KR" sz="4000" b="1" dirty="0" smtClean="0">
                <a:solidFill>
                  <a:srgbClr val="3FB8ED"/>
                </a:solidFill>
                <a:latin typeface="Hind Madurai"/>
              </a:rPr>
              <a:t> Competition: Zillow Prize</a:t>
            </a:r>
            <a:endParaRPr lang="en-US" altLang="ko-KR" sz="1400" b="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09" y="2740509"/>
            <a:ext cx="3086101" cy="30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675310" y="1185425"/>
            <a:ext cx="11571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</a:rPr>
              <a:t>Error</a:t>
            </a:r>
            <a:r>
              <a:rPr lang="ko-KR" altLang="en-US" dirty="0">
                <a:latin typeface="Calibri" panose="020F0502020204030204" pitchFamily="34" charset="0"/>
              </a:rPr>
              <a:t>를 </a:t>
            </a:r>
            <a:r>
              <a:rPr lang="ko-KR" altLang="en-US" dirty="0" smtClean="0">
                <a:latin typeface="Calibri" panose="020F0502020204030204" pitchFamily="34" charset="0"/>
              </a:rPr>
              <a:t>예측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</a:rPr>
              <a:t>설명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</a:rPr>
              <a:t>할 </a:t>
            </a:r>
            <a:r>
              <a:rPr lang="ko-KR" altLang="en-US" dirty="0">
                <a:latin typeface="Calibri" panose="020F0502020204030204" pitchFamily="34" charset="0"/>
              </a:rPr>
              <a:t>수 </a:t>
            </a:r>
            <a:r>
              <a:rPr lang="ko-KR" altLang="en-US" dirty="0" smtClean="0">
                <a:latin typeface="Calibri" panose="020F0502020204030204" pitchFamily="34" charset="0"/>
              </a:rPr>
              <a:t>있다</a:t>
            </a:r>
            <a:r>
              <a:rPr lang="en-US" altLang="ko-KR" dirty="0" smtClean="0">
                <a:latin typeface="Calibri" panose="020F0502020204030204" pitchFamily="34" charset="0"/>
              </a:rPr>
              <a:t>?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     </a:t>
            </a:r>
            <a:r>
              <a:rPr lang="en-US" altLang="ko-KR" sz="2000" dirty="0" smtClean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=&gt; </a:t>
            </a:r>
            <a:r>
              <a:rPr lang="en-US" altLang="ko-KR" dirty="0" smtClean="0">
                <a:latin typeface="Calibri" panose="020F0502020204030204" pitchFamily="34" charset="0"/>
              </a:rPr>
              <a:t>Error</a:t>
            </a:r>
            <a:r>
              <a:rPr lang="ko-KR" altLang="en-US" dirty="0" smtClean="0">
                <a:latin typeface="Calibri" panose="020F0502020204030204" pitchFamily="34" charset="0"/>
              </a:rPr>
              <a:t>에 </a:t>
            </a:r>
            <a:r>
              <a:rPr lang="ko-KR" altLang="en-US" b="1" dirty="0" smtClean="0">
                <a:latin typeface="Calibri" panose="020F0502020204030204" pitchFamily="34" charset="0"/>
              </a:rPr>
              <a:t>패턴</a:t>
            </a:r>
            <a:r>
              <a:rPr lang="ko-KR" altLang="en-US" dirty="0" smtClean="0">
                <a:latin typeface="Calibri" panose="020F0502020204030204" pitchFamily="34" charset="0"/>
              </a:rPr>
              <a:t>이 존재한다</a:t>
            </a:r>
            <a:r>
              <a:rPr lang="en-US" altLang="ko-KR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             =&gt; Zillow</a:t>
            </a:r>
            <a:r>
              <a:rPr lang="ko-KR" altLang="en-US" dirty="0" smtClean="0">
                <a:latin typeface="Calibri" panose="020F0502020204030204" pitchFamily="34" charset="0"/>
              </a:rPr>
              <a:t>의 모형이 예측할 수 있는 약간의 </a:t>
            </a:r>
            <a:r>
              <a:rPr lang="ko-KR" altLang="en-US" b="1" dirty="0" smtClean="0">
                <a:latin typeface="Calibri" panose="020F0502020204030204" pitchFamily="34" charset="0"/>
              </a:rPr>
              <a:t>정보를 누락</a:t>
            </a:r>
            <a:r>
              <a:rPr lang="ko-KR" altLang="en-US" dirty="0" smtClean="0">
                <a:latin typeface="Calibri" panose="020F0502020204030204" pitchFamily="34" charset="0"/>
              </a:rPr>
              <a:t>하고 있다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endParaRPr lang="ko-KR" altLang="en-US" sz="2000" dirty="0">
              <a:latin typeface="Calibri" panose="020F0502020204030204" pitchFamily="34" charset="0"/>
            </a:endParaRPr>
          </a:p>
          <a:p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libri" panose="020F0502020204030204" pitchFamily="34" charset="0"/>
              </a:rPr>
              <a:t>Zillow</a:t>
            </a:r>
            <a:r>
              <a:rPr lang="ko-KR" altLang="en-US" dirty="0" smtClean="0">
                <a:latin typeface="Calibri" panose="020F0502020204030204" pitchFamily="34" charset="0"/>
              </a:rPr>
              <a:t>의 모형이 무엇을 누락했을까</a:t>
            </a:r>
            <a:r>
              <a:rPr lang="en-US" altLang="ko-KR" dirty="0" smtClean="0">
                <a:latin typeface="Calibri" panose="020F0502020204030204" pitchFamily="34" charset="0"/>
              </a:rPr>
              <a:t>?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</a:rPr>
              <a:t>     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26" y="180703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대회 개요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1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11738" y="1132670"/>
            <a:ext cx="8166655" cy="1770245"/>
            <a:chOff x="1977490" y="1140008"/>
            <a:chExt cx="7944013" cy="17219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2524" y="1140008"/>
              <a:ext cx="7442977" cy="679507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7095393" y="1705216"/>
              <a:ext cx="24794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54982" y="1705216"/>
              <a:ext cx="24794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26677" y="1705216"/>
              <a:ext cx="13150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/>
            <p:nvPr/>
          </p:nvCxnSpPr>
          <p:spPr>
            <a:xfrm rot="16200000" flipH="1">
              <a:off x="4817938" y="1837346"/>
              <a:ext cx="510446" cy="24618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31321" y="2215662"/>
              <a:ext cx="2347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Zillow </a:t>
              </a:r>
              <a:r>
                <a:rPr lang="ko-KR" altLang="en-US" dirty="0" smtClean="0"/>
                <a:t>회사의 </a:t>
              </a:r>
              <a:endParaRPr lang="en-US" altLang="ko-KR" dirty="0" smtClean="0"/>
            </a:p>
            <a:p>
              <a:r>
                <a:rPr lang="ko-KR" altLang="en-US" dirty="0" smtClean="0"/>
                <a:t>부동산 가격 </a:t>
              </a:r>
              <a:r>
                <a:rPr lang="ko-KR" altLang="en-US" dirty="0" err="1" smtClean="0"/>
                <a:t>예측치</a:t>
              </a:r>
              <a:endParaRPr lang="ko-KR" altLang="en-US" dirty="0"/>
            </a:p>
          </p:txBody>
        </p:sp>
        <p:cxnSp>
          <p:nvCxnSpPr>
            <p:cNvPr id="21" name="꺾인 연결선 20"/>
            <p:cNvCxnSpPr/>
            <p:nvPr/>
          </p:nvCxnSpPr>
          <p:spPr>
            <a:xfrm rot="16200000" flipH="1">
              <a:off x="8079885" y="1837347"/>
              <a:ext cx="510446" cy="24618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73955" y="2215662"/>
              <a:ext cx="234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실제 부동산 가격</a:t>
              </a:r>
              <a:endParaRPr lang="ko-KR" altLang="en-US" dirty="0"/>
            </a:p>
          </p:txBody>
        </p:sp>
        <p:cxnSp>
          <p:nvCxnSpPr>
            <p:cNvPr id="23" name="꺾인 연결선 22"/>
            <p:cNvCxnSpPr/>
            <p:nvPr/>
          </p:nvCxnSpPr>
          <p:spPr>
            <a:xfrm rot="5400000">
              <a:off x="2496865" y="1740536"/>
              <a:ext cx="499570" cy="42893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77490" y="2215662"/>
              <a:ext cx="258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우리가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예측해야할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값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7831" y="5231424"/>
            <a:ext cx="862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Data: </a:t>
            </a:r>
            <a:r>
              <a:rPr lang="ko-KR" altLang="en-US" sz="1600" dirty="0" err="1" smtClean="0"/>
              <a:t>결측값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파생 변수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Model: </a:t>
            </a:r>
            <a:r>
              <a:rPr lang="en-US" altLang="ko-KR" sz="1600" dirty="0" err="1" smtClean="0"/>
              <a:t>Hyperparameter</a:t>
            </a:r>
            <a:r>
              <a:rPr lang="en-US" altLang="ko-KR" sz="1600" dirty="0" smtClean="0"/>
              <a:t> tuning</a:t>
            </a:r>
            <a:r>
              <a:rPr lang="en-US" altLang="ko-KR" sz="1600" dirty="0"/>
              <a:t>, Ensemble(Generalization)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8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6212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Data: Missing value imputation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675310" y="860109"/>
            <a:ext cx="115714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libri" panose="020F0502020204030204" pitchFamily="34" charset="0"/>
              </a:rPr>
              <a:t>Tax</a:t>
            </a:r>
            <a:r>
              <a:rPr lang="ko-KR" altLang="en-US" dirty="0" smtClean="0">
                <a:latin typeface="Calibri" panose="020F0502020204030204" pitchFamily="34" charset="0"/>
              </a:rPr>
              <a:t>관련 변수를 제외하고</a:t>
            </a:r>
            <a:r>
              <a:rPr lang="en-US" altLang="ko-KR" dirty="0" smtClean="0">
                <a:latin typeface="Calibri" panose="020F0502020204030204" pitchFamily="34" charset="0"/>
              </a:rPr>
              <a:t>, 2016</a:t>
            </a:r>
            <a:r>
              <a:rPr lang="ko-KR" altLang="en-US" dirty="0" smtClean="0">
                <a:latin typeface="Calibri" panose="020F0502020204030204" pitchFamily="34" charset="0"/>
              </a:rPr>
              <a:t>년의 </a:t>
            </a:r>
            <a:r>
              <a:rPr lang="ko-KR" altLang="en-US" dirty="0" err="1" smtClean="0">
                <a:latin typeface="Calibri" panose="020F0502020204030204" pitchFamily="34" charset="0"/>
              </a:rPr>
              <a:t>결측값</a:t>
            </a:r>
            <a:r>
              <a:rPr lang="ko-KR" altLang="en-US" dirty="0" smtClean="0">
                <a:latin typeface="Calibri" panose="020F0502020204030204" pitchFamily="34" charset="0"/>
              </a:rPr>
              <a:t> 중 </a:t>
            </a:r>
            <a:r>
              <a:rPr lang="en-US" altLang="ko-KR" dirty="0" smtClean="0">
                <a:latin typeface="Calibri" panose="020F0502020204030204" pitchFamily="34" charset="0"/>
              </a:rPr>
              <a:t>2017</a:t>
            </a:r>
            <a:r>
              <a:rPr lang="ko-KR" altLang="en-US" dirty="0" smtClean="0">
                <a:latin typeface="Calibri" panose="020F0502020204030204" pitchFamily="34" charset="0"/>
              </a:rPr>
              <a:t>년에는 존재하는 값은 그 값으로 대체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      (</a:t>
            </a:r>
            <a:r>
              <a:rPr lang="ko-KR" altLang="en-US" dirty="0" smtClean="0">
                <a:latin typeface="Calibri" panose="020F0502020204030204" pitchFamily="34" charset="0"/>
              </a:rPr>
              <a:t>반대의 경우도 마찬가지로 대체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    </a:t>
            </a:r>
            <a:r>
              <a:rPr lang="en-US" altLang="ko-KR" dirty="0" smtClean="0">
                <a:latin typeface="Calibri" panose="020F0502020204030204" pitchFamily="34" charset="0"/>
              </a:rPr>
              <a:t>  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</a:rPr>
              <a:t>'pooltypeid10', 'pooltypeid2', </a:t>
            </a:r>
            <a:r>
              <a:rPr lang="en-US" altLang="ko-KR" dirty="0" smtClean="0">
                <a:latin typeface="Calibri" panose="020F0502020204030204" pitchFamily="34" charset="0"/>
              </a:rPr>
              <a:t>'pooltypeid7‘</a:t>
            </a:r>
            <a:r>
              <a:rPr lang="ko-KR" altLang="en-US" dirty="0" smtClean="0">
                <a:latin typeface="Calibri" panose="020F0502020204030204" pitchFamily="34" charset="0"/>
              </a:rPr>
              <a:t>는 </a:t>
            </a:r>
            <a:r>
              <a:rPr lang="en-US" altLang="ko-KR" dirty="0" err="1" smtClean="0">
                <a:latin typeface="Calibri" panose="020F0502020204030204" pitchFamily="34" charset="0"/>
              </a:rPr>
              <a:t>pooltype</a:t>
            </a:r>
            <a:r>
              <a:rPr lang="ko-KR" altLang="en-US" dirty="0" smtClean="0">
                <a:latin typeface="Calibri" panose="020F0502020204030204" pitchFamily="34" charset="0"/>
              </a:rPr>
              <a:t>을 </a:t>
            </a:r>
            <a:r>
              <a:rPr lang="ko-KR" altLang="en-US" dirty="0" err="1" smtClean="0">
                <a:latin typeface="Calibri" panose="020F0502020204030204" pitchFamily="34" charset="0"/>
              </a:rPr>
              <a:t>더미변수로</a:t>
            </a:r>
            <a:r>
              <a:rPr lang="ko-KR" altLang="en-US" dirty="0" smtClean="0">
                <a:latin typeface="Calibri" panose="020F0502020204030204" pitchFamily="34" charset="0"/>
              </a:rPr>
              <a:t> 나타낸 형태여서 하나의 변수로 통합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Calibri" panose="020F0502020204030204" pitchFamily="34" charset="0"/>
              </a:rPr>
              <a:t>결측값의</a:t>
            </a:r>
            <a:r>
              <a:rPr lang="ko-KR" altLang="en-US" dirty="0" smtClean="0">
                <a:latin typeface="Calibri" panose="020F0502020204030204" pitchFamily="34" charset="0"/>
              </a:rPr>
              <a:t> 비율이 </a:t>
            </a:r>
            <a:r>
              <a:rPr lang="en-US" altLang="ko-KR" dirty="0" smtClean="0">
                <a:latin typeface="Calibri" panose="020F0502020204030204" pitchFamily="34" charset="0"/>
              </a:rPr>
              <a:t>97% </a:t>
            </a:r>
            <a:r>
              <a:rPr lang="ko-KR" altLang="en-US" dirty="0" smtClean="0">
                <a:latin typeface="Calibri" panose="020F0502020204030204" pitchFamily="34" charset="0"/>
              </a:rPr>
              <a:t>이상인 변수는 제외</a:t>
            </a:r>
            <a:r>
              <a:rPr lang="en-US" altLang="ko-KR" dirty="0" smtClean="0">
                <a:latin typeface="Calibri" panose="020F0502020204030204" pitchFamily="34" charset="0"/>
              </a:rPr>
              <a:t>(97%</a:t>
            </a:r>
            <a:r>
              <a:rPr lang="ko-KR" altLang="en-US" dirty="0" smtClean="0">
                <a:latin typeface="Calibri" panose="020F0502020204030204" pitchFamily="34" charset="0"/>
              </a:rPr>
              <a:t>라는 숫자는 실험적으로 결정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의미가 겹치며 실제로도 값이 거의 일치하는 변수도 제외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다음 변수들은 의미상 </a:t>
            </a:r>
            <a:r>
              <a:rPr lang="ko-KR" altLang="en-US" dirty="0" err="1" smtClean="0">
                <a:latin typeface="Calibri" panose="020F0502020204030204" pitchFamily="34" charset="0"/>
              </a:rPr>
              <a:t>결측값이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0</a:t>
            </a:r>
            <a:r>
              <a:rPr lang="ko-KR" altLang="en-US" dirty="0" smtClean="0">
                <a:latin typeface="Calibri" panose="020F0502020204030204" pitchFamily="34" charset="0"/>
              </a:rPr>
              <a:t>일수도 있을 것이라 판단하여 </a:t>
            </a:r>
            <a:r>
              <a:rPr lang="en-US" altLang="ko-KR" dirty="0" smtClean="0">
                <a:latin typeface="Calibri" panose="020F0502020204030204" pitchFamily="34" charset="0"/>
              </a:rPr>
              <a:t>0</a:t>
            </a:r>
            <a:r>
              <a:rPr lang="ko-KR" altLang="en-US" dirty="0" smtClean="0">
                <a:latin typeface="Calibri" panose="020F0502020204030204" pitchFamily="34" charset="0"/>
              </a:rPr>
              <a:t>으로 채움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99" y="1789694"/>
            <a:ext cx="7629525" cy="809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167" y="2500520"/>
            <a:ext cx="8048625" cy="400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499337" y="2862616"/>
            <a:ext cx="4556113" cy="1313780"/>
            <a:chOff x="3279530" y="3143969"/>
            <a:chExt cx="4556113" cy="13137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5376" y="3143969"/>
              <a:ext cx="984739" cy="106338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79530" y="4149972"/>
              <a:ext cx="195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Properties_2016</a:t>
              </a:r>
              <a:endParaRPr lang="ko-KR" altLang="en-US" sz="14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596" y="3143969"/>
              <a:ext cx="984739" cy="10633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83750" y="4149972"/>
              <a:ext cx="195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Properties_2017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431323" y="3534508"/>
              <a:ext cx="1696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0800000">
              <a:off x="4404947" y="3851031"/>
              <a:ext cx="1696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04" y="5811874"/>
            <a:ext cx="9582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6212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Data: Missing value imputation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3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569806" y="860109"/>
            <a:ext cx="118009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지역과 관련 깊은 </a:t>
            </a:r>
            <a:r>
              <a:rPr lang="en-US" altLang="ko-KR" dirty="0" smtClean="0">
                <a:latin typeface="Calibri" panose="020F0502020204030204" pitchFamily="34" charset="0"/>
              </a:rPr>
              <a:t>Categorical</a:t>
            </a:r>
            <a:r>
              <a:rPr lang="ko-KR" altLang="en-US" dirty="0" smtClean="0">
                <a:latin typeface="Calibri" panose="020F0502020204030204" pitchFamily="34" charset="0"/>
              </a:rPr>
              <a:t> 변수들은 위도와 경도를 </a:t>
            </a:r>
            <a:r>
              <a:rPr lang="en-US" altLang="ko-KR" dirty="0" smtClean="0">
                <a:latin typeface="Calibri" panose="020F0502020204030204" pitchFamily="34" charset="0"/>
              </a:rPr>
              <a:t>x</a:t>
            </a:r>
            <a:r>
              <a:rPr lang="ko-KR" altLang="en-US" dirty="0" smtClean="0">
                <a:latin typeface="Calibri" panose="020F0502020204030204" pitchFamily="34" charset="0"/>
              </a:rPr>
              <a:t>로 한 </a:t>
            </a:r>
            <a:r>
              <a:rPr lang="en-US" altLang="ko-KR" dirty="0" smtClean="0">
                <a:latin typeface="Calibri" panose="020F0502020204030204" pitchFamily="34" charset="0"/>
              </a:rPr>
              <a:t>1-NN classification</a:t>
            </a:r>
            <a:r>
              <a:rPr lang="ko-KR" altLang="en-US" dirty="0" smtClean="0">
                <a:latin typeface="Calibri" panose="020F0502020204030204" pitchFamily="34" charset="0"/>
              </a:rPr>
              <a:t>을 이용하여 </a:t>
            </a:r>
            <a:r>
              <a:rPr lang="ko-KR" altLang="en-US" dirty="0" err="1" smtClean="0">
                <a:latin typeface="Calibri" panose="020F0502020204030204" pitchFamily="34" charset="0"/>
              </a:rPr>
              <a:t>결측값을</a:t>
            </a:r>
            <a:r>
              <a:rPr lang="ko-KR" altLang="en-US" dirty="0" smtClean="0">
                <a:latin typeface="Calibri" panose="020F0502020204030204" pitchFamily="34" charset="0"/>
              </a:rPr>
              <a:t> 채움</a:t>
            </a:r>
            <a:r>
              <a:rPr lang="en-US" altLang="ko-KR" dirty="0" smtClean="0">
                <a:latin typeface="Calibri" panose="020F0502020204030204" pitchFamily="34" charset="0"/>
              </a:rPr>
              <a:t>       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나머지 </a:t>
            </a:r>
            <a:r>
              <a:rPr lang="en-US" altLang="ko-KR" dirty="0" smtClean="0">
                <a:latin typeface="Calibri" panose="020F0502020204030204" pitchFamily="34" charset="0"/>
              </a:rPr>
              <a:t>numerical or Ordinal </a:t>
            </a:r>
            <a:r>
              <a:rPr lang="ko-KR" altLang="en-US" dirty="0" smtClean="0">
                <a:latin typeface="Calibri" panose="020F0502020204030204" pitchFamily="34" charset="0"/>
              </a:rPr>
              <a:t>변수들은 </a:t>
            </a:r>
            <a:r>
              <a:rPr lang="en-US" altLang="ko-KR" dirty="0" smtClean="0">
                <a:latin typeface="Calibri" panose="020F0502020204030204" pitchFamily="34" charset="0"/>
              </a:rPr>
              <a:t>Linear Regression(</a:t>
            </a:r>
            <a:r>
              <a:rPr lang="ko-KR" altLang="en-US" dirty="0" err="1" smtClean="0">
                <a:latin typeface="Calibri" panose="020F0502020204030204" pitchFamily="34" charset="0"/>
              </a:rPr>
              <a:t>예측변수와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correlation</a:t>
            </a:r>
            <a:r>
              <a:rPr lang="ko-KR" altLang="en-US" dirty="0" smtClean="0">
                <a:latin typeface="Calibri" panose="020F0502020204030204" pitchFamily="34" charset="0"/>
              </a:rPr>
              <a:t>이 높은 </a:t>
            </a:r>
            <a:r>
              <a:rPr lang="ko-KR" altLang="en-US" dirty="0" err="1" smtClean="0">
                <a:latin typeface="Calibri" panose="020F0502020204030204" pitchFamily="34" charset="0"/>
              </a:rPr>
              <a:t>설명변수만</a:t>
            </a:r>
            <a:r>
              <a:rPr lang="ko-KR" altLang="en-US" dirty="0" smtClean="0">
                <a:latin typeface="Calibri" panose="020F0502020204030204" pitchFamily="34" charset="0"/>
              </a:rPr>
              <a:t> 이용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</a:rPr>
              <a:t>과            </a:t>
            </a:r>
            <a:r>
              <a:rPr lang="en-US" altLang="ko-KR" dirty="0" smtClean="0">
                <a:latin typeface="Calibri" panose="020F0502020204030204" pitchFamily="34" charset="0"/>
              </a:rPr>
              <a:t>KNN Regression(k=5, </a:t>
            </a:r>
            <a:r>
              <a:rPr lang="ko-KR" altLang="en-US" dirty="0" smtClean="0">
                <a:latin typeface="Calibri" panose="020F0502020204030204" pitchFamily="34" charset="0"/>
              </a:rPr>
              <a:t>설명변수</a:t>
            </a:r>
            <a:r>
              <a:rPr lang="en-US" altLang="ko-KR" dirty="0" smtClean="0">
                <a:latin typeface="Calibri" panose="020F0502020204030204" pitchFamily="34" charset="0"/>
              </a:rPr>
              <a:t>: </a:t>
            </a:r>
            <a:r>
              <a:rPr lang="ko-KR" altLang="en-US" dirty="0" smtClean="0">
                <a:latin typeface="Calibri" panose="020F0502020204030204" pitchFamily="34" charset="0"/>
              </a:rPr>
              <a:t>위도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경도</a:t>
            </a:r>
            <a:r>
              <a:rPr lang="en-US" altLang="ko-KR" dirty="0" smtClean="0">
                <a:latin typeface="Calibri" panose="020F0502020204030204" pitchFamily="34" charset="0"/>
              </a:rPr>
              <a:t>) </a:t>
            </a:r>
            <a:r>
              <a:rPr lang="ko-KR" altLang="en-US" dirty="0" smtClean="0">
                <a:latin typeface="Calibri" panose="020F0502020204030204" pitchFamily="34" charset="0"/>
              </a:rPr>
              <a:t>중 </a:t>
            </a:r>
            <a:r>
              <a:rPr lang="en-US" altLang="ko-KR" dirty="0" smtClean="0">
                <a:latin typeface="Calibri" panose="020F0502020204030204" pitchFamily="34" charset="0"/>
              </a:rPr>
              <a:t>training error</a:t>
            </a:r>
            <a:r>
              <a:rPr lang="ko-KR" altLang="en-US" dirty="0" smtClean="0">
                <a:latin typeface="Calibri" panose="020F0502020204030204" pitchFamily="34" charset="0"/>
              </a:rPr>
              <a:t>가 적은 모델을 이용하여 </a:t>
            </a:r>
            <a:r>
              <a:rPr lang="ko-KR" altLang="en-US" dirty="0" err="1" smtClean="0">
                <a:latin typeface="Calibri" panose="020F0502020204030204" pitchFamily="34" charset="0"/>
              </a:rPr>
              <a:t>결측값을</a:t>
            </a:r>
            <a:r>
              <a:rPr lang="ko-KR" altLang="en-US" dirty="0" smtClean="0">
                <a:latin typeface="Calibri" panose="020F0502020204030204" pitchFamily="34" charset="0"/>
              </a:rPr>
              <a:t> 채움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     (</a:t>
            </a:r>
            <a:r>
              <a:rPr lang="ko-KR" altLang="en-US" dirty="0" smtClean="0">
                <a:latin typeface="Calibri" panose="020F0502020204030204" pitchFamily="34" charset="0"/>
              </a:rPr>
              <a:t>모두 </a:t>
            </a:r>
            <a:r>
              <a:rPr lang="en-US" altLang="ko-KR" dirty="0" smtClean="0">
                <a:latin typeface="Calibri" panose="020F0502020204030204" pitchFamily="34" charset="0"/>
              </a:rPr>
              <a:t>KNN Regression</a:t>
            </a:r>
            <a:r>
              <a:rPr lang="ko-KR" altLang="en-US" dirty="0" smtClean="0">
                <a:latin typeface="Calibri" panose="020F0502020204030204" pitchFamily="34" charset="0"/>
              </a:rPr>
              <a:t>의 성능이 높았음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04" y="1544516"/>
            <a:ext cx="7877175" cy="3048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6" y="1943946"/>
            <a:ext cx="8076714" cy="16609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33" y="5649121"/>
            <a:ext cx="8553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306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Data: </a:t>
            </a:r>
            <a:r>
              <a:rPr lang="ko-KR" altLang="en-US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파생 변수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675310" y="860109"/>
            <a:ext cx="110096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libri" panose="020F0502020204030204" pitchFamily="34" charset="0"/>
              </a:rPr>
              <a:t>Kernel</a:t>
            </a:r>
            <a:r>
              <a:rPr lang="ko-KR" altLang="en-US" dirty="0" smtClean="0">
                <a:latin typeface="Calibri" panose="020F0502020204030204" pitchFamily="34" charset="0"/>
              </a:rPr>
              <a:t>과 </a:t>
            </a:r>
            <a:r>
              <a:rPr lang="en-US" altLang="ko-KR" dirty="0" smtClean="0">
                <a:latin typeface="Calibri" panose="020F0502020204030204" pitchFamily="34" charset="0"/>
              </a:rPr>
              <a:t>boosting </a:t>
            </a:r>
            <a:r>
              <a:rPr lang="ko-KR" altLang="en-US" dirty="0" smtClean="0">
                <a:latin typeface="Calibri" panose="020F0502020204030204" pitchFamily="34" charset="0"/>
              </a:rPr>
              <a:t>모델의 </a:t>
            </a:r>
            <a:r>
              <a:rPr lang="en-US" altLang="ko-KR" dirty="0" smtClean="0">
                <a:latin typeface="Calibri" panose="020F0502020204030204" pitchFamily="34" charset="0"/>
              </a:rPr>
              <a:t>variable importance</a:t>
            </a:r>
            <a:r>
              <a:rPr lang="ko-KR" altLang="en-US" dirty="0">
                <a:latin typeface="Calibri" panose="020F0502020204030204" pitchFamily="34" charset="0"/>
              </a:rPr>
              <a:t>를</a:t>
            </a:r>
            <a:r>
              <a:rPr lang="ko-KR" altLang="en-US" dirty="0" smtClean="0">
                <a:latin typeface="Calibri" panose="020F0502020204030204" pitchFamily="34" charset="0"/>
              </a:rPr>
              <a:t> 참고하여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파생 변수를 추가해보고 성능 변화를 관찰하여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</a:rPr>
              <a:t>추가 여부를 결정</a:t>
            </a:r>
            <a:r>
              <a:rPr lang="en-US" altLang="ko-KR" dirty="0" smtClean="0">
                <a:latin typeface="Calibri" panose="020F0502020204030204" pitchFamily="34" charset="0"/>
              </a:rPr>
              <a:t>     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15" y="1774782"/>
            <a:ext cx="6407393" cy="12632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2" y="3482678"/>
            <a:ext cx="5982433" cy="32422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504" y="3827938"/>
            <a:ext cx="5681496" cy="28109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082" y="1600933"/>
            <a:ext cx="2053014" cy="19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6214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Model: </a:t>
            </a:r>
            <a:r>
              <a:rPr lang="en-US" altLang="ko-KR" sz="3200" b="1" dirty="0" err="1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Hyperparameter</a:t>
            </a:r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tuning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5</a:t>
            </a:r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675310" y="860109"/>
            <a:ext cx="115714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Tuned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XGBoost</a:t>
            </a:r>
            <a:r>
              <a:rPr lang="en-US" altLang="ko-KR" sz="2000" dirty="0" smtClean="0">
                <a:latin typeface="Calibri" panose="020F0502020204030204" pitchFamily="34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vs</a:t>
            </a:r>
            <a:r>
              <a:rPr lang="en-US" altLang="ko-KR" sz="2000" dirty="0" smtClean="0">
                <a:latin typeface="Calibri" panose="020F0502020204030204" pitchFamily="34" charset="0"/>
              </a:rPr>
              <a:t> Tuned self-normalizing neural network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vs</a:t>
            </a:r>
            <a:r>
              <a:rPr lang="en-US" altLang="ko-KR" sz="2000" dirty="0" smtClean="0">
                <a:latin typeface="Calibri" panose="020F0502020204030204" pitchFamily="34" charset="0"/>
              </a:rPr>
              <a:t> default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CatBoost</a:t>
            </a:r>
            <a:endParaRPr lang="en-US" altLang="ko-KR" sz="2000" dirty="0" smtClean="0">
              <a:latin typeface="Calibri" panose="020F0502020204030204" pitchFamily="34" charset="0"/>
            </a:endParaRPr>
          </a:p>
          <a:p>
            <a:endParaRPr lang="ko-KR" altLang="en-US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alibri" panose="020F0502020204030204" pitchFamily="34" charset="0"/>
              </a:rPr>
              <a:t>CatBoost</a:t>
            </a:r>
            <a:r>
              <a:rPr lang="en-US" altLang="ko-KR" dirty="0" smtClean="0">
                <a:latin typeface="Calibri" panose="020F0502020204030204" pitchFamily="34" charset="0"/>
              </a:rPr>
              <a:t> Tuning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alibri" panose="020F0502020204030204" pitchFamily="34" charset="0"/>
              </a:rPr>
              <a:t>       : </a:t>
            </a:r>
            <a:r>
              <a:rPr lang="en-US" altLang="ko-KR" dirty="0" err="1" smtClean="0">
                <a:latin typeface="Calibri" panose="020F0502020204030204" pitchFamily="34" charset="0"/>
              </a:rPr>
              <a:t>CatBoost</a:t>
            </a:r>
            <a:r>
              <a:rPr lang="ko-KR" altLang="en-US" dirty="0" smtClean="0">
                <a:latin typeface="Calibri" panose="020F0502020204030204" pitchFamily="34" charset="0"/>
              </a:rPr>
              <a:t>의 속도가 느려 </a:t>
            </a:r>
            <a:r>
              <a:rPr lang="en-US" altLang="ko-KR" dirty="0" smtClean="0">
                <a:latin typeface="Calibri" panose="020F0502020204030204" pitchFamily="34" charset="0"/>
              </a:rPr>
              <a:t>fold </a:t>
            </a:r>
            <a:r>
              <a:rPr lang="ko-KR" altLang="en-US" dirty="0" smtClean="0">
                <a:latin typeface="Calibri" panose="020F0502020204030204" pitchFamily="34" charset="0"/>
              </a:rPr>
              <a:t>수를 높이기 어려움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적은 </a:t>
            </a:r>
            <a:r>
              <a:rPr lang="en-US" altLang="ko-KR" dirty="0" smtClean="0">
                <a:latin typeface="Calibri" panose="020F0502020204030204" pitchFamily="34" charset="0"/>
              </a:rPr>
              <a:t>fold </a:t>
            </a:r>
            <a:r>
              <a:rPr lang="ko-KR" altLang="en-US" dirty="0" smtClean="0">
                <a:latin typeface="Calibri" panose="020F0502020204030204" pitchFamily="34" charset="0"/>
              </a:rPr>
              <a:t>수의 결과는 </a:t>
            </a:r>
            <a:r>
              <a:rPr lang="en-US" altLang="ko-KR" dirty="0" smtClean="0">
                <a:latin typeface="Calibri" panose="020F0502020204030204" pitchFamily="34" charset="0"/>
              </a:rPr>
              <a:t>leaderboard</a:t>
            </a:r>
            <a:r>
              <a:rPr lang="ko-KR" altLang="en-US" dirty="0" smtClean="0">
                <a:latin typeface="Calibri" panose="020F0502020204030204" pitchFamily="34" charset="0"/>
              </a:rPr>
              <a:t>와 다른 양상을 보임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        -&gt; </a:t>
            </a:r>
            <a:r>
              <a:rPr lang="ko-KR" altLang="en-US" dirty="0" err="1" smtClean="0">
                <a:latin typeface="Calibri" panose="020F0502020204030204" pitchFamily="34" charset="0"/>
              </a:rPr>
              <a:t>휴리스틱한</a:t>
            </a:r>
            <a:r>
              <a:rPr lang="ko-KR" altLang="en-US" dirty="0" smtClean="0">
                <a:latin typeface="Calibri" panose="020F0502020204030204" pitchFamily="34" charset="0"/>
              </a:rPr>
              <a:t> 방법에 의존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65491" y="1565954"/>
            <a:ext cx="4771294" cy="1068627"/>
            <a:chOff x="1831729" y="1574746"/>
            <a:chExt cx="5868864" cy="13144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7479" y="1574746"/>
              <a:ext cx="1773114" cy="97521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1729" y="1574746"/>
              <a:ext cx="4095750" cy="131445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92086" y="3944544"/>
            <a:ext cx="10852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/>
              <a:t>Tree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(iteration), </a:t>
            </a:r>
            <a:r>
              <a:rPr lang="en-US" altLang="ko-KR" sz="1600" dirty="0"/>
              <a:t>learning </a:t>
            </a:r>
            <a:r>
              <a:rPr lang="en-US" altLang="ko-KR" sz="1600" dirty="0" smtClean="0"/>
              <a:t>rate: Tree </a:t>
            </a:r>
            <a:r>
              <a:rPr lang="ko-KR" altLang="en-US" sz="1600" dirty="0" smtClean="0"/>
              <a:t>수를 늘리면 특정 수준까지는 모델 성능이 향상됨</a:t>
            </a:r>
            <a:r>
              <a:rPr lang="en-US" altLang="ko-KR" sz="1600" dirty="0" smtClean="0"/>
              <a:t>, learning rate</a:t>
            </a:r>
            <a:r>
              <a:rPr lang="ko-KR" altLang="en-US" sz="1600" dirty="0" smtClean="0"/>
              <a:t>를 낮추면 성능이 향상되는 </a:t>
            </a:r>
            <a:r>
              <a:rPr lang="en-US" altLang="ko-KR" sz="1600" dirty="0" smtClean="0"/>
              <a:t>Tree</a:t>
            </a:r>
            <a:r>
              <a:rPr lang="ko-KR" altLang="en-US" sz="1600" dirty="0" smtClean="0"/>
              <a:t>수의 한계치가 증가하여 전체적인 모델의 성능이 좋아지지만 지나치게 낮은 </a:t>
            </a:r>
            <a:r>
              <a:rPr lang="en-US" altLang="ko-KR" sz="1600" dirty="0" smtClean="0"/>
              <a:t>learning rate</a:t>
            </a:r>
            <a:r>
              <a:rPr lang="ko-KR" altLang="en-US" sz="1600" dirty="0" smtClean="0"/>
              <a:t>는 모델 성능을 떨어트림 </a:t>
            </a:r>
            <a:r>
              <a:rPr lang="en-US" altLang="ko-KR" sz="1600" dirty="0" smtClean="0"/>
              <a:t>-&gt; (Tree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, learning rate)=(2500, 0.0075), (3000, 0.006)</a:t>
            </a:r>
            <a:r>
              <a:rPr lang="ko-KR" altLang="en-US" sz="1600" dirty="0" smtClean="0"/>
              <a:t>에서 좋은 성능을 보였음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Tree depth: 6</a:t>
            </a:r>
            <a:r>
              <a:rPr lang="ko-KR" altLang="en-US" sz="1600" dirty="0" smtClean="0"/>
              <a:t>에서 좋은 성능을 보임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Randomly </a:t>
            </a:r>
            <a:r>
              <a:rPr lang="en-US" altLang="ko-KR" sz="1600" dirty="0"/>
              <a:t>selected </a:t>
            </a:r>
            <a:r>
              <a:rPr lang="en-US" altLang="ko-KR" sz="1600" dirty="0" smtClean="0"/>
              <a:t>variable(</a:t>
            </a:r>
            <a:r>
              <a:rPr lang="en-US" altLang="ko-KR" sz="1600" dirty="0" err="1" smtClean="0"/>
              <a:t>rsm</a:t>
            </a:r>
            <a:r>
              <a:rPr lang="en-US" altLang="ko-KR" sz="1600" dirty="0" smtClean="0"/>
              <a:t>): 0.95</a:t>
            </a:r>
            <a:r>
              <a:rPr lang="ko-KR" altLang="en-US" sz="1600" dirty="0" smtClean="0"/>
              <a:t>에서 좋은 성능을 보임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L2 regularization(l2_leaf_reg): 5~6</a:t>
            </a:r>
            <a:r>
              <a:rPr lang="ko-KR" altLang="en-US" sz="1600" dirty="0" smtClean="0"/>
              <a:t>에서 좋은 성능을 보임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047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3488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Model: Ensemble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03590" y="2884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6</a:t>
            </a:r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/ 7 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675310" y="860109"/>
            <a:ext cx="11571411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Average voting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vs</a:t>
            </a:r>
            <a:r>
              <a:rPr lang="en-US" altLang="ko-KR" sz="2000" dirty="0" smtClean="0">
                <a:latin typeface="Calibri" panose="020F0502020204030204" pitchFamily="34" charset="0"/>
              </a:rPr>
              <a:t> Weighted average voting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vs</a:t>
            </a:r>
            <a:r>
              <a:rPr lang="en-US" altLang="ko-KR" sz="2000" dirty="0" smtClean="0">
                <a:latin typeface="Calibri" panose="020F0502020204030204" pitchFamily="34" charset="0"/>
              </a:rPr>
              <a:t> Stacking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모델 조합</a:t>
            </a:r>
            <a:r>
              <a:rPr lang="en-US" altLang="ko-KR" dirty="0" smtClean="0">
                <a:latin typeface="Calibri" panose="020F0502020204030204" pitchFamily="34" charset="0"/>
              </a:rPr>
              <a:t>: Diversity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vs</a:t>
            </a:r>
            <a:r>
              <a:rPr lang="en-US" altLang="ko-KR" dirty="0" smtClean="0">
                <a:latin typeface="Calibri" panose="020F0502020204030204" pitchFamily="34" charset="0"/>
              </a:rPr>
              <a:t> Performance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</a:rPr>
              <a:t>최종 제출 모델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lvl="0"/>
            <a:endParaRPr lang="en-US" altLang="ko-KR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alibri" panose="020F0502020204030204" pitchFamily="34" charset="0"/>
              </a:rPr>
              <a:t>     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0998" y="1604036"/>
            <a:ext cx="39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voting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24" y="1565954"/>
            <a:ext cx="1441514" cy="792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0998" y="3323417"/>
            <a:ext cx="494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ko-KR" altLang="en-US" sz="4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60" y="3317315"/>
            <a:ext cx="1441514" cy="792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84954" y="5903278"/>
            <a:ext cx="86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Model1(tree: 2500, learning rate: 0.0075, l2_leaf_reg: 5, </a:t>
            </a:r>
            <a:r>
              <a:rPr lang="en-US" altLang="ko-KR" sz="1600" dirty="0" err="1" smtClean="0"/>
              <a:t>rsm</a:t>
            </a:r>
            <a:r>
              <a:rPr lang="en-US" altLang="ko-KR" sz="1600" dirty="0" smtClean="0"/>
              <a:t>: 0.95, depth: 6)</a:t>
            </a:r>
          </a:p>
          <a:p>
            <a:r>
              <a:rPr lang="en-US" altLang="ko-KR" sz="1600" dirty="0" smtClean="0"/>
              <a:t>- Model2(tree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3000, </a:t>
            </a:r>
            <a:r>
              <a:rPr lang="en-US" altLang="ko-KR" sz="1600" dirty="0"/>
              <a:t>learning rate: </a:t>
            </a:r>
            <a:r>
              <a:rPr lang="en-US" altLang="ko-KR" sz="1600" dirty="0" smtClean="0"/>
              <a:t>0.006, </a:t>
            </a:r>
            <a:r>
              <a:rPr lang="en-US" altLang="ko-KR" sz="1600" dirty="0"/>
              <a:t>l2_leaf_reg: </a:t>
            </a:r>
            <a:r>
              <a:rPr lang="en-US" altLang="ko-KR" sz="1600" dirty="0" smtClean="0"/>
              <a:t>6, </a:t>
            </a:r>
            <a:r>
              <a:rPr lang="en-US" altLang="ko-KR" sz="1600" dirty="0" err="1"/>
              <a:t>rsm</a:t>
            </a:r>
            <a:r>
              <a:rPr lang="en-US" altLang="ko-KR" sz="1600" dirty="0"/>
              <a:t>: 0.95, depth: 6)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28605" y="5121643"/>
                <a:ext cx="83374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𝑴𝒐𝒅𝒆𝒍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𝑴𝒐𝒅𝒆𝒍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ko-KR" sz="4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ko-KR" sz="4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𝟐𝟔</m:t>
                      </m:r>
                    </m:oMath>
                  </m:oMathPara>
                </a14:m>
                <a:endParaRPr lang="ko-KR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5" y="5121643"/>
                <a:ext cx="833742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1553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Results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677" y="1177726"/>
            <a:ext cx="480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1200"/>
              </a:spcAft>
            </a:pPr>
            <a:r>
              <a:rPr lang="ko-KR" altLang="en-US" sz="2400" b="1" dirty="0" smtClean="0">
                <a:solidFill>
                  <a:srgbClr val="444444"/>
                </a:solidFill>
                <a:latin typeface="Hind Madurai"/>
              </a:rPr>
              <a:t>한 때는</a:t>
            </a:r>
            <a:r>
              <a:rPr lang="en-US" altLang="ko-KR" sz="2400" b="1" dirty="0">
                <a:solidFill>
                  <a:srgbClr val="444444"/>
                </a:solidFill>
                <a:latin typeface="Hind Madurai"/>
              </a:rPr>
              <a:t>…(10/7)</a:t>
            </a:r>
            <a:endParaRPr lang="ko-KR" altLang="en-US" sz="2400" dirty="0">
              <a:latin typeface="Hind Madura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962650" y="1177726"/>
            <a:ext cx="0" cy="544190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91570" y="1177726"/>
            <a:ext cx="480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1200"/>
              </a:spcAft>
            </a:pPr>
            <a:r>
              <a:rPr lang="ko-KR" altLang="en-US" sz="2400" b="1" dirty="0" smtClean="0">
                <a:solidFill>
                  <a:srgbClr val="444444"/>
                </a:solidFill>
                <a:latin typeface="Hind Madurai"/>
              </a:rPr>
              <a:t>최종</a:t>
            </a:r>
            <a:r>
              <a:rPr lang="en-US" altLang="ko-KR" sz="2400" b="1" dirty="0" smtClean="0">
                <a:solidFill>
                  <a:srgbClr val="444444"/>
                </a:solidFill>
                <a:latin typeface="Hind Madurai"/>
              </a:rPr>
              <a:t>(10/17)</a:t>
            </a:r>
            <a:endParaRPr lang="ko-KR" altLang="en-US" sz="2400" dirty="0">
              <a:latin typeface="Hind Madurai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366107" y="288424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999999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7 / 7</a:t>
            </a:r>
            <a:endParaRPr lang="en-US" altLang="ko-KR" b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2" y="1863969"/>
            <a:ext cx="4390455" cy="45929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75" y="2013438"/>
            <a:ext cx="5986598" cy="41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타이틀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22467</TotalTime>
  <Words>469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Hind Madurai</vt:lpstr>
      <vt:lpstr>Noto Sans Korean Bold</vt:lpstr>
      <vt:lpstr>Noto Sans Korean Light</vt:lpstr>
      <vt:lpstr>Noto Sans Korean Medium</vt:lpstr>
      <vt:lpstr>맑은 고딕</vt:lpstr>
      <vt:lpstr>Arial</vt:lpstr>
      <vt:lpstr>Calibri</vt:lpstr>
      <vt:lpstr>Cambria Math</vt:lpstr>
      <vt:lpstr>Leelawadee UI</vt:lpstr>
      <vt:lpstr>Times New Roman</vt:lpstr>
      <vt:lpstr>Wingdings</vt:lpstr>
      <vt:lpstr>Office 테마</vt:lpstr>
      <vt:lpstr>타이틀 레이아웃</vt:lpstr>
      <vt:lpstr>컨텐츠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이활석(Hwalsuk Lee)</dc:creator>
  <cp:lastModifiedBy>Seongwon Jang</cp:lastModifiedBy>
  <cp:revision>509</cp:revision>
  <dcterms:created xsi:type="dcterms:W3CDTF">2017-06-14T01:04:25Z</dcterms:created>
  <dcterms:modified xsi:type="dcterms:W3CDTF">2017-10-24T04:10:41Z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Proximal Policy Optimization Algorithms.pptx [복구됨]</vt:lpwstr>
  </property>
</Properties>
</file>