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C7F8DA-70D8-4643-987E-7B9A27E61F1A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B7FC90A-ED92-4616-93CD-EAE433C48397}">
      <dgm:prSet/>
      <dgm:spPr/>
      <dgm:t>
        <a:bodyPr/>
        <a:lstStyle/>
        <a:p>
          <a:r>
            <a:rPr lang="en-US"/>
            <a:t>My app accepts a .csv file given by the user (since Kmeans will return an error on non-numeric and NA/NaN data, the app will remove these on its own)</a:t>
          </a:r>
        </a:p>
      </dgm:t>
    </dgm:pt>
    <dgm:pt modelId="{00B2B9EF-2327-45FD-9790-8E9D337B7ABF}" type="parTrans" cxnId="{F78EEF6D-FAFA-4A22-84C0-6B47633EF0AC}">
      <dgm:prSet/>
      <dgm:spPr/>
      <dgm:t>
        <a:bodyPr/>
        <a:lstStyle/>
        <a:p>
          <a:endParaRPr lang="en-US"/>
        </a:p>
      </dgm:t>
    </dgm:pt>
    <dgm:pt modelId="{EFC781D3-4193-4B7C-8BF4-80494F76632F}" type="sibTrans" cxnId="{F78EEF6D-FAFA-4A22-84C0-6B47633EF0AC}">
      <dgm:prSet/>
      <dgm:spPr/>
      <dgm:t>
        <a:bodyPr/>
        <a:lstStyle/>
        <a:p>
          <a:endParaRPr lang="en-US"/>
        </a:p>
      </dgm:t>
    </dgm:pt>
    <dgm:pt modelId="{BF5CE357-0B98-41AC-AD6A-381C621E1254}">
      <dgm:prSet/>
      <dgm:spPr/>
      <dgm:t>
        <a:bodyPr/>
        <a:lstStyle/>
        <a:p>
          <a:r>
            <a:rPr lang="en-US" dirty="0"/>
            <a:t>The next tab allows the user to view the data to make sure it was loaded correctly</a:t>
          </a:r>
        </a:p>
      </dgm:t>
    </dgm:pt>
    <dgm:pt modelId="{0616B727-2E0D-48FB-A7B0-4AFBAE48C6E0}" type="parTrans" cxnId="{0FFDEA7D-8894-415E-B7D6-78E63369DFA3}">
      <dgm:prSet/>
      <dgm:spPr/>
      <dgm:t>
        <a:bodyPr/>
        <a:lstStyle/>
        <a:p>
          <a:endParaRPr lang="en-US"/>
        </a:p>
      </dgm:t>
    </dgm:pt>
    <dgm:pt modelId="{90A02448-2E90-4E00-A252-33AA63C2206C}" type="sibTrans" cxnId="{0FFDEA7D-8894-415E-B7D6-78E63369DFA3}">
      <dgm:prSet/>
      <dgm:spPr/>
      <dgm:t>
        <a:bodyPr/>
        <a:lstStyle/>
        <a:p>
          <a:endParaRPr lang="en-US"/>
        </a:p>
      </dgm:t>
    </dgm:pt>
    <dgm:pt modelId="{A20FFB2A-7AAA-4246-9C3A-71ED0E96DC04}">
      <dgm:prSet/>
      <dgm:spPr/>
      <dgm:t>
        <a:bodyPr/>
        <a:lstStyle/>
        <a:p>
          <a:r>
            <a:rPr lang="en-US" dirty="0"/>
            <a:t>Then it plots an elbow test of the data to show the optimal number of clusters to use for K-Means clustering </a:t>
          </a:r>
        </a:p>
      </dgm:t>
    </dgm:pt>
    <dgm:pt modelId="{D830A899-79A9-4707-A750-FC99EE24A0A2}" type="parTrans" cxnId="{7F35A9B3-1095-495A-ACA1-110C0F3DC105}">
      <dgm:prSet/>
      <dgm:spPr/>
      <dgm:t>
        <a:bodyPr/>
        <a:lstStyle/>
        <a:p>
          <a:endParaRPr lang="en-US"/>
        </a:p>
      </dgm:t>
    </dgm:pt>
    <dgm:pt modelId="{04643744-CC03-4AC1-97A1-6CA86EC5ED27}" type="sibTrans" cxnId="{7F35A9B3-1095-495A-ACA1-110C0F3DC105}">
      <dgm:prSet/>
      <dgm:spPr/>
      <dgm:t>
        <a:bodyPr/>
        <a:lstStyle/>
        <a:p>
          <a:endParaRPr lang="en-US"/>
        </a:p>
      </dgm:t>
    </dgm:pt>
    <dgm:pt modelId="{CE7EC4D2-0718-4F92-9F11-C14B202F61FA}">
      <dgm:prSet/>
      <dgm:spPr/>
      <dgm:t>
        <a:bodyPr/>
        <a:lstStyle/>
        <a:p>
          <a:r>
            <a:rPr lang="en-US"/>
            <a:t>Finally it does K-Means Clustering and shows the resulting plot. There is a slider to allow the user to change the number of clusters K.</a:t>
          </a:r>
        </a:p>
      </dgm:t>
    </dgm:pt>
    <dgm:pt modelId="{0C404714-6B9F-4E61-AD0D-E824D971A055}" type="parTrans" cxnId="{B5226521-5F1A-4765-B3E6-E6FC8CAB44D4}">
      <dgm:prSet/>
      <dgm:spPr/>
      <dgm:t>
        <a:bodyPr/>
        <a:lstStyle/>
        <a:p>
          <a:endParaRPr lang="en-US"/>
        </a:p>
      </dgm:t>
    </dgm:pt>
    <dgm:pt modelId="{5006F55A-FD1A-4E84-B19F-D432DC93C76E}" type="sibTrans" cxnId="{B5226521-5F1A-4765-B3E6-E6FC8CAB44D4}">
      <dgm:prSet/>
      <dgm:spPr/>
      <dgm:t>
        <a:bodyPr/>
        <a:lstStyle/>
        <a:p>
          <a:endParaRPr lang="en-US"/>
        </a:p>
      </dgm:t>
    </dgm:pt>
    <dgm:pt modelId="{570FB6C7-0FE3-4A22-A0CD-5519869C98D3}" type="pres">
      <dgm:prSet presAssocID="{FFC7F8DA-70D8-4643-987E-7B9A27E61F1A}" presName="root" presStyleCnt="0">
        <dgm:presLayoutVars>
          <dgm:dir/>
          <dgm:resizeHandles val="exact"/>
        </dgm:presLayoutVars>
      </dgm:prSet>
      <dgm:spPr/>
    </dgm:pt>
    <dgm:pt modelId="{40177140-845D-4C77-A478-4BD50E0C036C}" type="pres">
      <dgm:prSet presAssocID="{7B7FC90A-ED92-4616-93CD-EAE433C48397}" presName="compNode" presStyleCnt="0"/>
      <dgm:spPr/>
    </dgm:pt>
    <dgm:pt modelId="{1EA39EE4-FF43-40FF-8CA6-9C96446D5B94}" type="pres">
      <dgm:prSet presAssocID="{7B7FC90A-ED92-4616-93CD-EAE433C48397}" presName="bgRect" presStyleLbl="bgShp" presStyleIdx="0" presStyleCnt="4"/>
      <dgm:spPr/>
    </dgm:pt>
    <dgm:pt modelId="{4F94ED1B-FA8F-41EC-BEE5-5DC860F28A95}" type="pres">
      <dgm:prSet presAssocID="{7B7FC90A-ED92-4616-93CD-EAE433C483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4BEC825-C938-45E6-A7C1-92D7AA279E42}" type="pres">
      <dgm:prSet presAssocID="{7B7FC90A-ED92-4616-93CD-EAE433C48397}" presName="spaceRect" presStyleCnt="0"/>
      <dgm:spPr/>
    </dgm:pt>
    <dgm:pt modelId="{22F04648-87AA-4045-89BA-D479EB3E425A}" type="pres">
      <dgm:prSet presAssocID="{7B7FC90A-ED92-4616-93CD-EAE433C48397}" presName="parTx" presStyleLbl="revTx" presStyleIdx="0" presStyleCnt="4">
        <dgm:presLayoutVars>
          <dgm:chMax val="0"/>
          <dgm:chPref val="0"/>
        </dgm:presLayoutVars>
      </dgm:prSet>
      <dgm:spPr/>
    </dgm:pt>
    <dgm:pt modelId="{5439F671-D7E6-4F36-94FA-CEE1A618EAAC}" type="pres">
      <dgm:prSet presAssocID="{EFC781D3-4193-4B7C-8BF4-80494F76632F}" presName="sibTrans" presStyleCnt="0"/>
      <dgm:spPr/>
    </dgm:pt>
    <dgm:pt modelId="{45E4ECE4-D9C0-4680-BEE1-89CA21C9FA57}" type="pres">
      <dgm:prSet presAssocID="{BF5CE357-0B98-41AC-AD6A-381C621E1254}" presName="compNode" presStyleCnt="0"/>
      <dgm:spPr/>
    </dgm:pt>
    <dgm:pt modelId="{ADFE69FD-8E2C-4C58-B1BD-FDC678743ED5}" type="pres">
      <dgm:prSet presAssocID="{BF5CE357-0B98-41AC-AD6A-381C621E1254}" presName="bgRect" presStyleLbl="bgShp" presStyleIdx="1" presStyleCnt="4"/>
      <dgm:spPr/>
    </dgm:pt>
    <dgm:pt modelId="{B0609788-C4B6-47F8-9A51-7BC1500B9532}" type="pres">
      <dgm:prSet presAssocID="{BF5CE357-0B98-41AC-AD6A-381C621E125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46859DB-45CE-4694-AAC6-1F5EFF5789F0}" type="pres">
      <dgm:prSet presAssocID="{BF5CE357-0B98-41AC-AD6A-381C621E1254}" presName="spaceRect" presStyleCnt="0"/>
      <dgm:spPr/>
    </dgm:pt>
    <dgm:pt modelId="{C4911CA3-3005-4081-8D9E-A761710972BB}" type="pres">
      <dgm:prSet presAssocID="{BF5CE357-0B98-41AC-AD6A-381C621E1254}" presName="parTx" presStyleLbl="revTx" presStyleIdx="1" presStyleCnt="4">
        <dgm:presLayoutVars>
          <dgm:chMax val="0"/>
          <dgm:chPref val="0"/>
        </dgm:presLayoutVars>
      </dgm:prSet>
      <dgm:spPr/>
    </dgm:pt>
    <dgm:pt modelId="{20C426F6-AB6B-454C-87AB-2E7516ACB6DB}" type="pres">
      <dgm:prSet presAssocID="{90A02448-2E90-4E00-A252-33AA63C2206C}" presName="sibTrans" presStyleCnt="0"/>
      <dgm:spPr/>
    </dgm:pt>
    <dgm:pt modelId="{A3A48AA4-F0D9-41A8-B3F1-4E0B5FBA5532}" type="pres">
      <dgm:prSet presAssocID="{A20FFB2A-7AAA-4246-9C3A-71ED0E96DC04}" presName="compNode" presStyleCnt="0"/>
      <dgm:spPr/>
    </dgm:pt>
    <dgm:pt modelId="{B547EC6E-9F46-455F-B691-6F5405A617CC}" type="pres">
      <dgm:prSet presAssocID="{A20FFB2A-7AAA-4246-9C3A-71ED0E96DC04}" presName="bgRect" presStyleLbl="bgShp" presStyleIdx="2" presStyleCnt="4"/>
      <dgm:spPr/>
    </dgm:pt>
    <dgm:pt modelId="{802160B7-84DE-4A50-BBD3-50CB02D6EEC3}" type="pres">
      <dgm:prSet presAssocID="{A20FFB2A-7AAA-4246-9C3A-71ED0E96DC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F2C70E-9091-49F5-8411-7D07AF125FF7}" type="pres">
      <dgm:prSet presAssocID="{A20FFB2A-7AAA-4246-9C3A-71ED0E96DC04}" presName="spaceRect" presStyleCnt="0"/>
      <dgm:spPr/>
    </dgm:pt>
    <dgm:pt modelId="{5D7D71D2-50F0-44AE-B429-0347BF172392}" type="pres">
      <dgm:prSet presAssocID="{A20FFB2A-7AAA-4246-9C3A-71ED0E96DC04}" presName="parTx" presStyleLbl="revTx" presStyleIdx="2" presStyleCnt="4">
        <dgm:presLayoutVars>
          <dgm:chMax val="0"/>
          <dgm:chPref val="0"/>
        </dgm:presLayoutVars>
      </dgm:prSet>
      <dgm:spPr/>
    </dgm:pt>
    <dgm:pt modelId="{B0305FE2-7FB3-46A1-8558-6E6B3400212B}" type="pres">
      <dgm:prSet presAssocID="{04643744-CC03-4AC1-97A1-6CA86EC5ED27}" presName="sibTrans" presStyleCnt="0"/>
      <dgm:spPr/>
    </dgm:pt>
    <dgm:pt modelId="{F9441ED1-1BC7-43A7-AD83-B1C9ABBCEE30}" type="pres">
      <dgm:prSet presAssocID="{CE7EC4D2-0718-4F92-9F11-C14B202F61FA}" presName="compNode" presStyleCnt="0"/>
      <dgm:spPr/>
    </dgm:pt>
    <dgm:pt modelId="{ED20FA58-B13C-4A77-A32A-784909CD2483}" type="pres">
      <dgm:prSet presAssocID="{CE7EC4D2-0718-4F92-9F11-C14B202F61FA}" presName="bgRect" presStyleLbl="bgShp" presStyleIdx="3" presStyleCnt="4"/>
      <dgm:spPr/>
    </dgm:pt>
    <dgm:pt modelId="{1F0EB67D-F6AB-4DE4-BC35-77077B9C43D6}" type="pres">
      <dgm:prSet presAssocID="{CE7EC4D2-0718-4F92-9F11-C14B202F61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5F01C8D-8397-4AA9-9ACD-85A48B4FA61B}" type="pres">
      <dgm:prSet presAssocID="{CE7EC4D2-0718-4F92-9F11-C14B202F61FA}" presName="spaceRect" presStyleCnt="0"/>
      <dgm:spPr/>
    </dgm:pt>
    <dgm:pt modelId="{330ED460-5DD3-48E7-A044-1DFB7604D68B}" type="pres">
      <dgm:prSet presAssocID="{CE7EC4D2-0718-4F92-9F11-C14B202F61F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1887104-87AF-4E66-9D4D-60B9819C2053}" type="presOf" srcId="{A20FFB2A-7AAA-4246-9C3A-71ED0E96DC04}" destId="{5D7D71D2-50F0-44AE-B429-0347BF172392}" srcOrd="0" destOrd="0" presId="urn:microsoft.com/office/officeart/2018/2/layout/IconVerticalSolidList"/>
    <dgm:cxn modelId="{6F07AE15-D905-4F56-95D0-E45AD084B3CF}" type="presOf" srcId="{7B7FC90A-ED92-4616-93CD-EAE433C48397}" destId="{22F04648-87AA-4045-89BA-D479EB3E425A}" srcOrd="0" destOrd="0" presId="urn:microsoft.com/office/officeart/2018/2/layout/IconVerticalSolidList"/>
    <dgm:cxn modelId="{B5226521-5F1A-4765-B3E6-E6FC8CAB44D4}" srcId="{FFC7F8DA-70D8-4643-987E-7B9A27E61F1A}" destId="{CE7EC4D2-0718-4F92-9F11-C14B202F61FA}" srcOrd="3" destOrd="0" parTransId="{0C404714-6B9F-4E61-AD0D-E824D971A055}" sibTransId="{5006F55A-FD1A-4E84-B19F-D432DC93C76E}"/>
    <dgm:cxn modelId="{F78EEF6D-FAFA-4A22-84C0-6B47633EF0AC}" srcId="{FFC7F8DA-70D8-4643-987E-7B9A27E61F1A}" destId="{7B7FC90A-ED92-4616-93CD-EAE433C48397}" srcOrd="0" destOrd="0" parTransId="{00B2B9EF-2327-45FD-9790-8E9D337B7ABF}" sibTransId="{EFC781D3-4193-4B7C-8BF4-80494F76632F}"/>
    <dgm:cxn modelId="{0FFDEA7D-8894-415E-B7D6-78E63369DFA3}" srcId="{FFC7F8DA-70D8-4643-987E-7B9A27E61F1A}" destId="{BF5CE357-0B98-41AC-AD6A-381C621E1254}" srcOrd="1" destOrd="0" parTransId="{0616B727-2E0D-48FB-A7B0-4AFBAE48C6E0}" sibTransId="{90A02448-2E90-4E00-A252-33AA63C2206C}"/>
    <dgm:cxn modelId="{CF2AA5AC-C467-4E00-92E1-B829D7C20DEE}" type="presOf" srcId="{FFC7F8DA-70D8-4643-987E-7B9A27E61F1A}" destId="{570FB6C7-0FE3-4A22-A0CD-5519869C98D3}" srcOrd="0" destOrd="0" presId="urn:microsoft.com/office/officeart/2018/2/layout/IconVerticalSolidList"/>
    <dgm:cxn modelId="{7F35A9B3-1095-495A-ACA1-110C0F3DC105}" srcId="{FFC7F8DA-70D8-4643-987E-7B9A27E61F1A}" destId="{A20FFB2A-7AAA-4246-9C3A-71ED0E96DC04}" srcOrd="2" destOrd="0" parTransId="{D830A899-79A9-4707-A750-FC99EE24A0A2}" sibTransId="{04643744-CC03-4AC1-97A1-6CA86EC5ED27}"/>
    <dgm:cxn modelId="{8F2D5DCF-BAC8-4BDB-8138-7DF561C93DFB}" type="presOf" srcId="{BF5CE357-0B98-41AC-AD6A-381C621E1254}" destId="{C4911CA3-3005-4081-8D9E-A761710972BB}" srcOrd="0" destOrd="0" presId="urn:microsoft.com/office/officeart/2018/2/layout/IconVerticalSolidList"/>
    <dgm:cxn modelId="{D254F0D1-E97A-41E4-8974-6E255012E6DB}" type="presOf" srcId="{CE7EC4D2-0718-4F92-9F11-C14B202F61FA}" destId="{330ED460-5DD3-48E7-A044-1DFB7604D68B}" srcOrd="0" destOrd="0" presId="urn:microsoft.com/office/officeart/2018/2/layout/IconVerticalSolidList"/>
    <dgm:cxn modelId="{A58EDFDA-2D20-442C-A331-62185B447858}" type="presParOf" srcId="{570FB6C7-0FE3-4A22-A0CD-5519869C98D3}" destId="{40177140-845D-4C77-A478-4BD50E0C036C}" srcOrd="0" destOrd="0" presId="urn:microsoft.com/office/officeart/2018/2/layout/IconVerticalSolidList"/>
    <dgm:cxn modelId="{2D076733-17BA-4DF7-BE83-C0ED8F1C547A}" type="presParOf" srcId="{40177140-845D-4C77-A478-4BD50E0C036C}" destId="{1EA39EE4-FF43-40FF-8CA6-9C96446D5B94}" srcOrd="0" destOrd="0" presId="urn:microsoft.com/office/officeart/2018/2/layout/IconVerticalSolidList"/>
    <dgm:cxn modelId="{0A6354DB-DD62-4D08-B682-54FCB638287C}" type="presParOf" srcId="{40177140-845D-4C77-A478-4BD50E0C036C}" destId="{4F94ED1B-FA8F-41EC-BEE5-5DC860F28A95}" srcOrd="1" destOrd="0" presId="urn:microsoft.com/office/officeart/2018/2/layout/IconVerticalSolidList"/>
    <dgm:cxn modelId="{C9821FF2-5545-4F1D-B885-6F4ACCDF2BBE}" type="presParOf" srcId="{40177140-845D-4C77-A478-4BD50E0C036C}" destId="{34BEC825-C938-45E6-A7C1-92D7AA279E42}" srcOrd="2" destOrd="0" presId="urn:microsoft.com/office/officeart/2018/2/layout/IconVerticalSolidList"/>
    <dgm:cxn modelId="{9FE83B7F-C26F-4EA1-B57C-283EE3E61D7F}" type="presParOf" srcId="{40177140-845D-4C77-A478-4BD50E0C036C}" destId="{22F04648-87AA-4045-89BA-D479EB3E425A}" srcOrd="3" destOrd="0" presId="urn:microsoft.com/office/officeart/2018/2/layout/IconVerticalSolidList"/>
    <dgm:cxn modelId="{DFF1FAE8-35F0-42A0-8F4E-488844AF9EF1}" type="presParOf" srcId="{570FB6C7-0FE3-4A22-A0CD-5519869C98D3}" destId="{5439F671-D7E6-4F36-94FA-CEE1A618EAAC}" srcOrd="1" destOrd="0" presId="urn:microsoft.com/office/officeart/2018/2/layout/IconVerticalSolidList"/>
    <dgm:cxn modelId="{DFF2A854-81F4-4735-8F8A-9CD8B01B9E21}" type="presParOf" srcId="{570FB6C7-0FE3-4A22-A0CD-5519869C98D3}" destId="{45E4ECE4-D9C0-4680-BEE1-89CA21C9FA57}" srcOrd="2" destOrd="0" presId="urn:microsoft.com/office/officeart/2018/2/layout/IconVerticalSolidList"/>
    <dgm:cxn modelId="{3A45922F-8FD8-43F8-B984-9AE66FA1CCA2}" type="presParOf" srcId="{45E4ECE4-D9C0-4680-BEE1-89CA21C9FA57}" destId="{ADFE69FD-8E2C-4C58-B1BD-FDC678743ED5}" srcOrd="0" destOrd="0" presId="urn:microsoft.com/office/officeart/2018/2/layout/IconVerticalSolidList"/>
    <dgm:cxn modelId="{8BCAFD86-64E9-405F-9DA7-2B0AA6EB7BDC}" type="presParOf" srcId="{45E4ECE4-D9C0-4680-BEE1-89CA21C9FA57}" destId="{B0609788-C4B6-47F8-9A51-7BC1500B9532}" srcOrd="1" destOrd="0" presId="urn:microsoft.com/office/officeart/2018/2/layout/IconVerticalSolidList"/>
    <dgm:cxn modelId="{EC0CB1FA-645E-4359-B099-BBC91BB0BEA9}" type="presParOf" srcId="{45E4ECE4-D9C0-4680-BEE1-89CA21C9FA57}" destId="{B46859DB-45CE-4694-AAC6-1F5EFF5789F0}" srcOrd="2" destOrd="0" presId="urn:microsoft.com/office/officeart/2018/2/layout/IconVerticalSolidList"/>
    <dgm:cxn modelId="{2E648BBD-8114-4BE8-B0D7-2EEBB5C41271}" type="presParOf" srcId="{45E4ECE4-D9C0-4680-BEE1-89CA21C9FA57}" destId="{C4911CA3-3005-4081-8D9E-A761710972BB}" srcOrd="3" destOrd="0" presId="urn:microsoft.com/office/officeart/2018/2/layout/IconVerticalSolidList"/>
    <dgm:cxn modelId="{A18EB7B8-EDB0-4DF0-8D4F-F5AB4332D01E}" type="presParOf" srcId="{570FB6C7-0FE3-4A22-A0CD-5519869C98D3}" destId="{20C426F6-AB6B-454C-87AB-2E7516ACB6DB}" srcOrd="3" destOrd="0" presId="urn:microsoft.com/office/officeart/2018/2/layout/IconVerticalSolidList"/>
    <dgm:cxn modelId="{EC962739-B20C-49D3-8A26-78A85B5C3641}" type="presParOf" srcId="{570FB6C7-0FE3-4A22-A0CD-5519869C98D3}" destId="{A3A48AA4-F0D9-41A8-B3F1-4E0B5FBA5532}" srcOrd="4" destOrd="0" presId="urn:microsoft.com/office/officeart/2018/2/layout/IconVerticalSolidList"/>
    <dgm:cxn modelId="{68116975-280A-4871-855E-B073D1C6F444}" type="presParOf" srcId="{A3A48AA4-F0D9-41A8-B3F1-4E0B5FBA5532}" destId="{B547EC6E-9F46-455F-B691-6F5405A617CC}" srcOrd="0" destOrd="0" presId="urn:microsoft.com/office/officeart/2018/2/layout/IconVerticalSolidList"/>
    <dgm:cxn modelId="{2D87B34E-C96C-43D4-A5F5-DF2807D2E27C}" type="presParOf" srcId="{A3A48AA4-F0D9-41A8-B3F1-4E0B5FBA5532}" destId="{802160B7-84DE-4A50-BBD3-50CB02D6EEC3}" srcOrd="1" destOrd="0" presId="urn:microsoft.com/office/officeart/2018/2/layout/IconVerticalSolidList"/>
    <dgm:cxn modelId="{802EAA47-8F8F-489B-B100-49356FA3AD7B}" type="presParOf" srcId="{A3A48AA4-F0D9-41A8-B3F1-4E0B5FBA5532}" destId="{4FF2C70E-9091-49F5-8411-7D07AF125FF7}" srcOrd="2" destOrd="0" presId="urn:microsoft.com/office/officeart/2018/2/layout/IconVerticalSolidList"/>
    <dgm:cxn modelId="{ECBE98C7-DA1D-473E-8C74-D5633BBF205B}" type="presParOf" srcId="{A3A48AA4-F0D9-41A8-B3F1-4E0B5FBA5532}" destId="{5D7D71D2-50F0-44AE-B429-0347BF172392}" srcOrd="3" destOrd="0" presId="urn:microsoft.com/office/officeart/2018/2/layout/IconVerticalSolidList"/>
    <dgm:cxn modelId="{F4FD4DAE-DD9F-4505-8802-3B17C88E7C46}" type="presParOf" srcId="{570FB6C7-0FE3-4A22-A0CD-5519869C98D3}" destId="{B0305FE2-7FB3-46A1-8558-6E6B3400212B}" srcOrd="5" destOrd="0" presId="urn:microsoft.com/office/officeart/2018/2/layout/IconVerticalSolidList"/>
    <dgm:cxn modelId="{260E1D43-7B6C-4742-A638-5368EC8A6BDC}" type="presParOf" srcId="{570FB6C7-0FE3-4A22-A0CD-5519869C98D3}" destId="{F9441ED1-1BC7-43A7-AD83-B1C9ABBCEE30}" srcOrd="6" destOrd="0" presId="urn:microsoft.com/office/officeart/2018/2/layout/IconVerticalSolidList"/>
    <dgm:cxn modelId="{B4123FA7-D0CC-49AC-9C81-D73C58FECCD4}" type="presParOf" srcId="{F9441ED1-1BC7-43A7-AD83-B1C9ABBCEE30}" destId="{ED20FA58-B13C-4A77-A32A-784909CD2483}" srcOrd="0" destOrd="0" presId="urn:microsoft.com/office/officeart/2018/2/layout/IconVerticalSolidList"/>
    <dgm:cxn modelId="{A526B04E-AB5A-4447-B744-CB8F2EA4A5B9}" type="presParOf" srcId="{F9441ED1-1BC7-43A7-AD83-B1C9ABBCEE30}" destId="{1F0EB67D-F6AB-4DE4-BC35-77077B9C43D6}" srcOrd="1" destOrd="0" presId="urn:microsoft.com/office/officeart/2018/2/layout/IconVerticalSolidList"/>
    <dgm:cxn modelId="{5F58AC3A-E6A4-412E-A31C-7F82B23FFC84}" type="presParOf" srcId="{F9441ED1-1BC7-43A7-AD83-B1C9ABBCEE30}" destId="{B5F01C8D-8397-4AA9-9ACD-85A48B4FA61B}" srcOrd="2" destOrd="0" presId="urn:microsoft.com/office/officeart/2018/2/layout/IconVerticalSolidList"/>
    <dgm:cxn modelId="{370D4A75-4102-42E4-BCB4-4626BE2BE646}" type="presParOf" srcId="{F9441ED1-1BC7-43A7-AD83-B1C9ABBCEE30}" destId="{330ED460-5DD3-48E7-A044-1DFB7604D6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9EE4-FF43-40FF-8CA6-9C96446D5B94}">
      <dsp:nvSpPr>
        <dsp:cNvPr id="0" name=""/>
        <dsp:cNvSpPr/>
      </dsp:nvSpPr>
      <dsp:spPr>
        <a:xfrm>
          <a:off x="0" y="2315"/>
          <a:ext cx="6261100" cy="11734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94ED1B-FA8F-41EC-BEE5-5DC860F28A95}">
      <dsp:nvSpPr>
        <dsp:cNvPr id="0" name=""/>
        <dsp:cNvSpPr/>
      </dsp:nvSpPr>
      <dsp:spPr>
        <a:xfrm>
          <a:off x="354965" y="266339"/>
          <a:ext cx="645392" cy="645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F04648-87AA-4045-89BA-D479EB3E425A}">
      <dsp:nvSpPr>
        <dsp:cNvPr id="0" name=""/>
        <dsp:cNvSpPr/>
      </dsp:nvSpPr>
      <dsp:spPr>
        <a:xfrm>
          <a:off x="1355324" y="2315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My app accepts a .csv file given by the user (since Kmeans will return an error on non-numeric and NA/NaN data, the app will remove these on its own)</a:t>
          </a:r>
        </a:p>
      </dsp:txBody>
      <dsp:txXfrm>
        <a:off x="1355324" y="2315"/>
        <a:ext cx="4905775" cy="1173440"/>
      </dsp:txXfrm>
    </dsp:sp>
    <dsp:sp modelId="{ADFE69FD-8E2C-4C58-B1BD-FDC678743ED5}">
      <dsp:nvSpPr>
        <dsp:cNvPr id="0" name=""/>
        <dsp:cNvSpPr/>
      </dsp:nvSpPr>
      <dsp:spPr>
        <a:xfrm>
          <a:off x="0" y="1469116"/>
          <a:ext cx="6261100" cy="11734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609788-C4B6-47F8-9A51-7BC1500B9532}">
      <dsp:nvSpPr>
        <dsp:cNvPr id="0" name=""/>
        <dsp:cNvSpPr/>
      </dsp:nvSpPr>
      <dsp:spPr>
        <a:xfrm>
          <a:off x="354965" y="1733140"/>
          <a:ext cx="645392" cy="645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911CA3-3005-4081-8D9E-A761710972BB}">
      <dsp:nvSpPr>
        <dsp:cNvPr id="0" name=""/>
        <dsp:cNvSpPr/>
      </dsp:nvSpPr>
      <dsp:spPr>
        <a:xfrm>
          <a:off x="1355324" y="1469116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next tab allows the user to view the data to make sure it was loaded correctly</a:t>
          </a:r>
        </a:p>
      </dsp:txBody>
      <dsp:txXfrm>
        <a:off x="1355324" y="1469116"/>
        <a:ext cx="4905775" cy="1173440"/>
      </dsp:txXfrm>
    </dsp:sp>
    <dsp:sp modelId="{B547EC6E-9F46-455F-B691-6F5405A617CC}">
      <dsp:nvSpPr>
        <dsp:cNvPr id="0" name=""/>
        <dsp:cNvSpPr/>
      </dsp:nvSpPr>
      <dsp:spPr>
        <a:xfrm>
          <a:off x="0" y="2935917"/>
          <a:ext cx="6261100" cy="11734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2160B7-84DE-4A50-BBD3-50CB02D6EEC3}">
      <dsp:nvSpPr>
        <dsp:cNvPr id="0" name=""/>
        <dsp:cNvSpPr/>
      </dsp:nvSpPr>
      <dsp:spPr>
        <a:xfrm>
          <a:off x="354965" y="3199941"/>
          <a:ext cx="645392" cy="645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7D71D2-50F0-44AE-B429-0347BF172392}">
      <dsp:nvSpPr>
        <dsp:cNvPr id="0" name=""/>
        <dsp:cNvSpPr/>
      </dsp:nvSpPr>
      <dsp:spPr>
        <a:xfrm>
          <a:off x="1355324" y="2935917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Then it plots an elbow test of the data to show the optimal number of clusters to use for K-Means clustering </a:t>
          </a:r>
        </a:p>
      </dsp:txBody>
      <dsp:txXfrm>
        <a:off x="1355324" y="2935917"/>
        <a:ext cx="4905775" cy="1173440"/>
      </dsp:txXfrm>
    </dsp:sp>
    <dsp:sp modelId="{ED20FA58-B13C-4A77-A32A-784909CD2483}">
      <dsp:nvSpPr>
        <dsp:cNvPr id="0" name=""/>
        <dsp:cNvSpPr/>
      </dsp:nvSpPr>
      <dsp:spPr>
        <a:xfrm>
          <a:off x="0" y="4402718"/>
          <a:ext cx="6261100" cy="11734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0EB67D-F6AB-4DE4-BC35-77077B9C43D6}">
      <dsp:nvSpPr>
        <dsp:cNvPr id="0" name=""/>
        <dsp:cNvSpPr/>
      </dsp:nvSpPr>
      <dsp:spPr>
        <a:xfrm>
          <a:off x="354965" y="4666742"/>
          <a:ext cx="645392" cy="645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0ED460-5DD3-48E7-A044-1DFB7604D68B}">
      <dsp:nvSpPr>
        <dsp:cNvPr id="0" name=""/>
        <dsp:cNvSpPr/>
      </dsp:nvSpPr>
      <dsp:spPr>
        <a:xfrm>
          <a:off x="1355324" y="4402718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Finally it does K-Means Clustering and shows the resulting plot. There is a slider to allow the user to change the number of clusters K.</a:t>
          </a:r>
        </a:p>
      </dsp:txBody>
      <dsp:txXfrm>
        <a:off x="1355324" y="4402718"/>
        <a:ext cx="4905775" cy="1173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0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5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684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22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30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8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81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9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9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9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4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6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5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2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28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8067-2A80-47B8-9EE4-8D433E1D4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Shiny Web App: K-Means Clustering with Elbow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669EF-C6C1-4C01-8B6D-9215F0DA4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 224 </a:t>
            </a:r>
          </a:p>
          <a:p>
            <a:r>
              <a:rPr lang="en-US" dirty="0"/>
              <a:t>Jeffrey Cruz</a:t>
            </a:r>
          </a:p>
        </p:txBody>
      </p:sp>
    </p:spTree>
    <p:extLst>
      <p:ext uri="{BB962C8B-B14F-4D97-AF65-F5344CB8AC3E}">
        <p14:creationId xmlns:p14="http://schemas.microsoft.com/office/powerpoint/2010/main" val="296934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1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13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5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C4C25-3FD9-4EE8-8561-9DAA84B9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My App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2A90826F-8F53-4DBB-8E07-9024530F38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497686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6743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764E3F6-59F1-44FF-9EF2-8EF0BCA3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8DF1CE84-BC06-4E42-A5D4-7B92E327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743C7B8-BD05-4C16-9FC9-6B5C5BA3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B9B529-EAD6-442A-92A1-6A496B932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0852E-CC1A-4406-B3AC-8FF8D529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/>
              <a:t>K-Means Clustering</a:t>
            </a:r>
            <a:endParaRPr lang="en-US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0419FA5-A1B5-487F-92D4-03983819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F8C60-C370-496E-904B-59C932C4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1700" dirty="0"/>
              <a:t>K-Means Clustering is an unsupervised learning algorithm</a:t>
            </a:r>
          </a:p>
          <a:p>
            <a:endParaRPr lang="en-US" sz="1700" dirty="0"/>
          </a:p>
          <a:p>
            <a:r>
              <a:rPr lang="en-US" sz="1700" dirty="0"/>
              <a:t>It breaks the data into a K number of clusters, and assigns each data point to one of the clusters.</a:t>
            </a:r>
          </a:p>
          <a:p>
            <a:endParaRPr lang="en-US" sz="1700" dirty="0"/>
          </a:p>
          <a:p>
            <a:r>
              <a:rPr lang="en-US" sz="1700" dirty="0"/>
              <a:t>It analyzes the data and creates K clusters by finding K centroids (the mean of each cluster)</a:t>
            </a:r>
          </a:p>
          <a:p>
            <a:endParaRPr lang="en-US" sz="1700" dirty="0"/>
          </a:p>
          <a:p>
            <a:r>
              <a:rPr lang="en-US" sz="1700" dirty="0"/>
              <a:t>It assigns data points to the cluster that is closest (Euclidean Distance) to it</a:t>
            </a:r>
          </a:p>
        </p:txBody>
      </p:sp>
      <p:pic>
        <p:nvPicPr>
          <p:cNvPr id="1026" name="Picture 2" descr="Image result for K means clustering">
            <a:extLst>
              <a:ext uri="{FF2B5EF4-FFF2-40B4-BE49-F238E27FC236}">
                <a16:creationId xmlns:a16="http://schemas.microsoft.com/office/drawing/2014/main" id="{27A890F9-4611-4029-AE21-7F8164C0F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91" y="2112240"/>
            <a:ext cx="3358478" cy="263352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80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7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Rectangle 7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A4DBD-1295-40EA-87BF-81034609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Elbow Test</a:t>
            </a:r>
          </a:p>
        </p:txBody>
      </p:sp>
      <p:pic>
        <p:nvPicPr>
          <p:cNvPr id="2056" name="Picture 7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F523-0241-4ACE-BAD0-62A56E08F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K, the number of clusters in the model, must be given beforehand. </a:t>
            </a:r>
          </a:p>
          <a:p>
            <a:endParaRPr lang="en-US" sz="1400" dirty="0"/>
          </a:p>
          <a:p>
            <a:r>
              <a:rPr lang="en-US" sz="1400" dirty="0"/>
              <a:t>The elbow test is one of several tests that can give an appropriate amount of clusters for a dataset</a:t>
            </a:r>
          </a:p>
          <a:p>
            <a:endParaRPr lang="en-US" sz="1400" dirty="0"/>
          </a:p>
          <a:p>
            <a:r>
              <a:rPr lang="en-US" sz="1400" dirty="0"/>
              <a:t>To interpret the plot of the elbow test you look for the “Elbow” of the graph, that will give you the appropriate K to use for the dataset</a:t>
            </a:r>
          </a:p>
        </p:txBody>
      </p:sp>
      <p:pic>
        <p:nvPicPr>
          <p:cNvPr id="2050" name="Picture 2" descr="Image result for elbow test clustering">
            <a:extLst>
              <a:ext uri="{FF2B5EF4-FFF2-40B4-BE49-F238E27FC236}">
                <a16:creationId xmlns:a16="http://schemas.microsoft.com/office/drawing/2014/main" id="{4A6585DC-C102-4AD3-808C-91A6B2F5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090" y="1062272"/>
            <a:ext cx="6269479" cy="473345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3452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Shiny Web App: K-Means Clustering with Elbow Test</vt:lpstr>
      <vt:lpstr>My App</vt:lpstr>
      <vt:lpstr>K-Means Clustering</vt:lpstr>
      <vt:lpstr>Elbow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Web App: K-Means Clustering with Elbow Test</dc:title>
  <dc:creator>R Cruz</dc:creator>
  <cp:lastModifiedBy>R Cruz</cp:lastModifiedBy>
  <cp:revision>1</cp:revision>
  <dcterms:created xsi:type="dcterms:W3CDTF">2018-12-07T22:43:30Z</dcterms:created>
  <dcterms:modified xsi:type="dcterms:W3CDTF">2018-12-07T22:44:06Z</dcterms:modified>
</cp:coreProperties>
</file>