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CO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1F4E79"/>
    <a:srgbClr val="EE82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5014"/>
    <p:restoredTop sz="94660"/>
  </p:normalViewPr>
  <p:slideViewPr>
    <p:cSldViewPr snapToGrid="0">
      <p:cViewPr varScale="1">
        <p:scale>
          <a:sx d="100" n="114"/>
          <a:sy d="100" n="114"/>
        </p:scale>
        <p:origin x="474" y="10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F99367F6-B318-4C91-8AA4-75A25AEB24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1008" y="0"/>
            <a:ext cx="12189984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1CD96B4-354B-4DD4-AB4D-EDD4D059D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50" y="2181225"/>
            <a:ext cx="11372850" cy="1872875"/>
          </a:xfrm>
          <a:solidFill>
            <a:srgbClr val="1F4E79"/>
          </a:solidFill>
          <a:ln w="254000" cap="sq">
            <a:noFill/>
            <a:miter lim="800000"/>
          </a:ln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pic>
        <p:nvPicPr>
          <p:cNvPr id="4" name="Imagen 3" descr="Imagen que contiene Texto&#10;&#10;Descripción generada automáticamente">
            <a:extLst>
              <a:ext uri="{FF2B5EF4-FFF2-40B4-BE49-F238E27FC236}">
                <a16:creationId xmlns:a16="http://schemas.microsoft.com/office/drawing/2014/main" id="{FEA6671D-EB4A-4660-93C4-D5EF22E16CE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293" y="5696826"/>
            <a:ext cx="2279314" cy="85474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B608D00-3E85-41B0-864C-7F87AE00610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5" y="5696826"/>
            <a:ext cx="1627028" cy="85474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DBAE6BA-CBEB-4FED-ADDC-0C29EF3FCFE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629650" y="5805110"/>
            <a:ext cx="3429000" cy="638175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A1B5EE16-792D-4445-A599-D2E448F393B7}"/>
              </a:ext>
            </a:extLst>
          </p:cNvPr>
          <p:cNvSpPr txBox="1">
            <a:spLocks/>
          </p:cNvSpPr>
          <p:nvPr userDrawn="1"/>
        </p:nvSpPr>
        <p:spPr>
          <a:xfrm>
            <a:off x="819150" y="3981450"/>
            <a:ext cx="10515600" cy="14089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Poppins Medium" panose="00000600000000000000" pitchFamily="2" charset="0"/>
                <a:ea typeface="+mj-ea"/>
                <a:cs typeface="Poppins Medium" panose="00000600000000000000" pitchFamily="2" charset="0"/>
              </a:defRPr>
            </a:lvl1pPr>
          </a:lstStyle>
          <a:p>
            <a:pPr lvl="0"/>
            <a:r>
              <a:rPr lang="es-ES" sz="2400" dirty="0">
                <a:latin typeface="Roboto" panose="02000000000000000000" pitchFamily="2" charset="0"/>
                <a:ea typeface="Roboto" panose="02000000000000000000" pitchFamily="2" charset="0"/>
              </a:rPr>
              <a:t>Centro de investigaciones para el desarrollo – CID</a:t>
            </a:r>
          </a:p>
          <a:p>
            <a:pPr lvl="0"/>
            <a:r>
              <a:rPr lang="es-ES" sz="2400" dirty="0">
                <a:latin typeface="Roboto" panose="02000000000000000000" pitchFamily="2" charset="0"/>
                <a:ea typeface="Roboto" panose="02000000000000000000" pitchFamily="2" charset="0"/>
              </a:rPr>
              <a:t>Programa de Educación Permanente</a:t>
            </a:r>
          </a:p>
          <a:p>
            <a:pPr lvl="0"/>
            <a:r>
              <a:rPr lang="es-ES" sz="2400" dirty="0">
                <a:latin typeface="Roboto" panose="02000000000000000000" pitchFamily="2" charset="0"/>
                <a:ea typeface="Roboto" panose="02000000000000000000" pitchFamily="2" charset="0"/>
              </a:rPr>
              <a:t>Facultad de Ciencias Económicas</a:t>
            </a:r>
          </a:p>
          <a:p>
            <a:pPr lvl="0"/>
            <a:r>
              <a:rPr lang="es-ES" sz="2400" dirty="0">
                <a:latin typeface="Roboto" panose="02000000000000000000" pitchFamily="2" charset="0"/>
                <a:ea typeface="Roboto" panose="02000000000000000000" pitchFamily="2" charset="0"/>
              </a:rPr>
              <a:t>Sede Bogotá</a:t>
            </a:r>
            <a:endParaRPr lang="es-CO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03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rale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725B7BA0-7787-4A7A-9B47-B911758051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1"/>
          <a:stretch/>
        </p:blipFill>
        <p:spPr>
          <a:xfrm>
            <a:off x="1008" y="3429000"/>
            <a:ext cx="12189984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1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D12C6F48-0139-4CA6-9183-7C967860F8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29"/>
          <a:stretch/>
        </p:blipFill>
        <p:spPr>
          <a:xfrm>
            <a:off x="1008" y="0"/>
            <a:ext cx="5018667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AD8DFF-2C2B-44C9-B67E-C23174825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49" y="3310730"/>
            <a:ext cx="4219575" cy="1516063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2AF72C-CD3A-4371-988A-3A52CE86A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22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D2588F-9578-4A70-BB75-D2CE14165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2450" y="5057775"/>
            <a:ext cx="4219575" cy="81121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13848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C8A0FE9D-41A7-479D-A28F-AA46EFCC63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29"/>
          <a:stretch/>
        </p:blipFill>
        <p:spPr>
          <a:xfrm>
            <a:off x="1008" y="0"/>
            <a:ext cx="5018667" cy="6858000"/>
          </a:xfrm>
          <a:prstGeom prst="rect">
            <a:avLst/>
          </a:prstGeom>
        </p:spPr>
      </p:pic>
      <p:sp>
        <p:nvSpPr>
          <p:cNvPr id="6" name="Marcador de posición de imagen 2">
            <a:extLst>
              <a:ext uri="{FF2B5EF4-FFF2-40B4-BE49-F238E27FC236}">
                <a16:creationId xmlns:a16="http://schemas.microsoft.com/office/drawing/2014/main" id="{F30117CE-1178-4EA4-A31A-76BD92536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57850" y="457200"/>
            <a:ext cx="6172200" cy="5411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444CB91-85B2-49C8-B97C-D96027DFF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49" y="3310730"/>
            <a:ext cx="4219575" cy="1516063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191F8703-4D17-4099-8165-8CFA6A3A9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2450" y="5057775"/>
            <a:ext cx="4219575" cy="81121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44169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A27BE2CA-13AD-4A7E-95F3-3B94665A5E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1008" y="0"/>
            <a:ext cx="12189984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E34A563-7C62-48E0-8759-94194AD82F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47713"/>
            <a:ext cx="10515600" cy="2852737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Gracias</a:t>
            </a:r>
            <a:br>
              <a:rPr lang="es-ES" dirty="0"/>
            </a:br>
            <a:r>
              <a:rPr lang="es-ES" dirty="0"/>
              <a:t>Preguntas</a:t>
            </a:r>
            <a:br>
              <a:rPr lang="es-ES" dirty="0"/>
            </a:br>
            <a:r>
              <a:rPr lang="es-ES" dirty="0"/>
              <a:t>Feliz noche…</a:t>
            </a:r>
            <a:endParaRPr lang="es-CO" dirty="0"/>
          </a:p>
        </p:txBody>
      </p:sp>
      <p:pic>
        <p:nvPicPr>
          <p:cNvPr id="8" name="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B3C4EEF0-36F8-4C61-9BB9-F2A434E859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728" y="5331995"/>
            <a:ext cx="2279314" cy="85474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3A19DDA-7EE3-42EC-8BED-5794F425AF0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5331994"/>
            <a:ext cx="1627028" cy="85474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EBA3147-7E60-4E1E-B552-852F72993B2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72300" y="5440277"/>
            <a:ext cx="3429000" cy="638175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CC104385-C757-4150-995B-E3F1123CEB19}"/>
              </a:ext>
            </a:extLst>
          </p:cNvPr>
          <p:cNvSpPr txBox="1">
            <a:spLocks/>
          </p:cNvSpPr>
          <p:nvPr userDrawn="1"/>
        </p:nvSpPr>
        <p:spPr>
          <a:xfrm>
            <a:off x="844550" y="2604334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Poppins Medium" panose="00000600000000000000" pitchFamily="2" charset="0"/>
                <a:ea typeface="+mj-ea"/>
                <a:cs typeface="Poppins Medium" panose="00000600000000000000" pitchFamily="2" charset="0"/>
              </a:defRPr>
            </a:lvl1pPr>
          </a:lstStyle>
          <a:p>
            <a:endParaRPr lang="es-CO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7981A46-E813-474E-9636-FE916EF52D07}"/>
              </a:ext>
            </a:extLst>
          </p:cNvPr>
          <p:cNvSpPr txBox="1">
            <a:spLocks/>
          </p:cNvSpPr>
          <p:nvPr userDrawn="1"/>
        </p:nvSpPr>
        <p:spPr>
          <a:xfrm>
            <a:off x="819150" y="3886200"/>
            <a:ext cx="10515600" cy="14089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Poppins Medium" panose="00000600000000000000" pitchFamily="2" charset="0"/>
                <a:ea typeface="+mj-ea"/>
                <a:cs typeface="Poppins Medium" panose="00000600000000000000" pitchFamily="2" charset="0"/>
              </a:defRPr>
            </a:lvl1pPr>
          </a:lstStyle>
          <a:p>
            <a:pPr lvl="0" algn="r"/>
            <a:r>
              <a:rPr lang="es-ES" sz="2400" dirty="0">
                <a:latin typeface="Roboto" panose="02000000000000000000" pitchFamily="2" charset="0"/>
                <a:ea typeface="Roboto" panose="02000000000000000000" pitchFamily="2" charset="0"/>
              </a:rPr>
              <a:t>Centro de investigaciones para el desarrollo – CID</a:t>
            </a:r>
          </a:p>
          <a:p>
            <a:pPr lvl="0" algn="r"/>
            <a:r>
              <a:rPr lang="es-ES" sz="2400" dirty="0">
                <a:latin typeface="Roboto" panose="02000000000000000000" pitchFamily="2" charset="0"/>
                <a:ea typeface="Roboto" panose="02000000000000000000" pitchFamily="2" charset="0"/>
              </a:rPr>
              <a:t>Programa de Educación Permanente</a:t>
            </a:r>
          </a:p>
          <a:p>
            <a:pPr lvl="0" algn="r"/>
            <a:r>
              <a:rPr lang="es-ES" sz="2400" dirty="0">
                <a:latin typeface="Roboto" panose="02000000000000000000" pitchFamily="2" charset="0"/>
                <a:ea typeface="Roboto" panose="02000000000000000000" pitchFamily="2" charset="0"/>
              </a:rPr>
              <a:t>Facultad de Ciencias Económicas</a:t>
            </a:r>
          </a:p>
          <a:p>
            <a:pPr lvl="0" algn="r"/>
            <a:r>
              <a:rPr lang="es-ES" sz="2400" dirty="0">
                <a:latin typeface="Roboto" panose="02000000000000000000" pitchFamily="2" charset="0"/>
                <a:ea typeface="Roboto" panose="02000000000000000000" pitchFamily="2" charset="0"/>
              </a:rPr>
              <a:t>Sede Bogotá</a:t>
            </a:r>
            <a:endParaRPr lang="es-CO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97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C8D89B-1971-4C3E-B49F-2004E35B3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1285874"/>
            <a:ext cx="11753849" cy="4981575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1512D4-503F-4CEB-9E04-3216F32D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5" y="1"/>
            <a:ext cx="10972800" cy="1028699"/>
          </a:xfrm>
        </p:spPr>
        <p:txBody>
          <a:bodyPr/>
          <a:lstStyle>
            <a:lvl1pPr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2422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6CDFB281-AFE2-4D13-B390-37ABFCBE18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" y="0"/>
            <a:ext cx="12189984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E34A563-7C62-48E0-8759-94194AD82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25E9F9-4945-4794-93A0-55BB8CD86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4357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65387F-818D-4D2A-BC15-9E1972101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6416" y="2385752"/>
            <a:ext cx="2543694" cy="2244437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78215C-E5DD-494B-B83E-BF991756A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43026"/>
            <a:ext cx="5848350" cy="4924424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72A504A-EAD3-4A94-BF80-A6AC9D9F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"/>
            <a:ext cx="10991850" cy="102869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5130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65387F-818D-4D2A-BC15-9E1972101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5275" y="1343026"/>
            <a:ext cx="5724525" cy="4924424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78215C-E5DD-494B-B83E-BF991756A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43026"/>
            <a:ext cx="5848350" cy="4924424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72A504A-EAD3-4A94-BF80-A6AC9D9F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"/>
            <a:ext cx="10991850" cy="102869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4347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F0180E-A33C-44D4-9A9C-28822281E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1314451"/>
            <a:ext cx="5711825" cy="895350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E8CFB6-AF95-439E-8A42-9CF0F6C3D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14451"/>
            <a:ext cx="5810250" cy="895350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AFC5D7C4-1E0D-48C7-8FAB-8BDC2E72A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"/>
            <a:ext cx="10953750" cy="105727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8383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F0180E-A33C-44D4-9A9C-28822281E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5072063"/>
            <a:ext cx="5768975" cy="82391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E8CFB6-AF95-439E-8A42-9CF0F6C3D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5072063"/>
            <a:ext cx="5791200" cy="82391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AFC5D7C4-1E0D-48C7-8FAB-8BDC2E72A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1"/>
            <a:ext cx="10953750" cy="103822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5269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F52C82E7-AE97-44BC-99DE-F7F0D252B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4" y="1"/>
            <a:ext cx="10934701" cy="105727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1547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512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Descripción generada automáticamente">
            <a:extLst>
              <a:ext uri="{FF2B5EF4-FFF2-40B4-BE49-F238E27FC236}">
                <a16:creationId xmlns:a16="http://schemas.microsoft.com/office/drawing/2014/main" id="{21D46455-2FA6-481E-97C6-619A2776A6F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" y="0"/>
            <a:ext cx="12189984" cy="6858000"/>
          </a:xfrm>
          <a:prstGeom prst="rect">
            <a:avLst/>
          </a:prstGeom>
        </p:spPr>
      </p:pic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755DB9D-5F7D-4299-947E-FF32582AB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49" y="0"/>
            <a:ext cx="10944225" cy="1057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05CAC2-CB42-4D1B-A9DC-D6E0ED111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175" y="1447800"/>
            <a:ext cx="11696700" cy="4848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	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2132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4" r:id="rId5"/>
    <p:sldLayoutId id="2147483653" r:id="rId6"/>
    <p:sldLayoutId id="2147483660" r:id="rId7"/>
    <p:sldLayoutId id="2147483654" r:id="rId8"/>
    <p:sldLayoutId id="2147483655" r:id="rId9"/>
    <p:sldLayoutId id="2147483663" r:id="rId10"/>
    <p:sldLayoutId id="2147483656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Poppins Medium" panose="00000600000000000000" pitchFamily="2" charset="0"/>
          <a:ea typeface="+mj-ea"/>
          <a:cs typeface="Poppins Medium" panose="00000600000000000000" pitchFamily="2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D96B4-354B-4DD4-AB4D-EDD4D059D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50" y="2181225"/>
            <a:ext cx="11372850" cy="1872875"/>
          </a:xfrm>
          <a:solidFill>
            <a:srgbClr val="1F4E79"/>
          </a:solidFill>
          <a:ln cap="sq" w="254000">
            <a:noFill/>
            <a:miter lim="800000"/>
          </a:ln>
        </p:spPr>
        <p:txBody>
          <a:bodyPr/>
          <a:lstStyle/>
          <a:p>
            <a:pPr lvl="0" marL="0" indent="0">
              <a:buNone/>
            </a:pPr>
            <a:r>
              <a:rPr/>
              <a:t>Reporte</a:t>
            </a:r>
          </a:p>
        </p:txBody>
      </p:sp>
      <p:sp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4A563-7C62-48E0-8759-94194AD82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Informe</a:t>
            </a:r>
            <a:r>
              <a:rPr/>
              <a:t> </a:t>
            </a:r>
            <a:r>
              <a:rPr/>
              <a:t>laboral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512D4-503F-4CEB-9E04-3216F32D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5" y="1"/>
            <a:ext cx="10972800" cy="1028699"/>
          </a:xfrm>
        </p:spPr>
        <p:txBody>
          <a:bodyPr/>
          <a:lstStyle/>
          <a:p>
            <a:pPr lvl="0" marL="0" indent="0">
              <a:buNone/>
            </a:pPr>
            <a:r>
              <a:rPr/>
              <a:t>Salario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título</a:t>
            </a:r>
          </a:p>
        </p:txBody>
      </p:sp>
      <p:pic>
        <p:nvPicPr>
          <p:cNvPr descr="07_pptx-formato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282700"/>
            <a:ext cx="6972300" cy="497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512D4-503F-4CEB-9E04-3216F32D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5" y="1"/>
            <a:ext cx="10972800" cy="1028699"/>
          </a:xfrm>
        </p:spPr>
        <p:txBody>
          <a:bodyPr/>
          <a:lstStyle/>
          <a:p>
            <a:pPr lvl="0" marL="0" indent="0">
              <a:buNone/>
            </a:pPr>
            <a:r>
              <a:rPr/>
              <a:t>Top</a:t>
            </a:r>
            <a:r>
              <a:rPr/>
              <a:t> </a:t>
            </a:r>
            <a:r>
              <a:rPr/>
              <a:t>empresas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tiempo</a:t>
            </a:r>
          </a:p>
        </p:txBody>
      </p:sp>
      <p:pic>
        <p:nvPicPr>
          <p:cNvPr descr="07_pptx-formato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282700"/>
            <a:ext cx="6972300" cy="497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4A563-7C62-48E0-8759-94194AD82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sección</a:t>
            </a:r>
            <a:r>
              <a:rPr/>
              <a:t> </a:t>
            </a:r>
            <a:r>
              <a:rPr/>
              <a:t>inventada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512D4-503F-4CEB-9E04-3216F32D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5" y="1"/>
            <a:ext cx="10972800" cy="1028699"/>
          </a:xfrm>
        </p:spPr>
        <p:txBody>
          <a:bodyPr/>
          <a:lstStyle/>
          <a:p>
            <a:pPr lvl="0" marL="0" indent="0">
              <a:buNone/>
            </a:pPr>
            <a:r>
              <a:rPr/>
              <a:t>Top</a:t>
            </a:r>
            <a:r>
              <a:rPr/>
              <a:t> </a:t>
            </a:r>
            <a:r>
              <a:rPr/>
              <a:t>empresas</a:t>
            </a:r>
            <a:r>
              <a:rPr/>
              <a:t> </a:t>
            </a:r>
            <a:r>
              <a:rPr/>
              <a:t>comparativo</a:t>
            </a:r>
          </a:p>
        </p:txBody>
      </p:sp>
      <p:pic>
        <p:nvPicPr>
          <p:cNvPr descr="07_pptx-formato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282700"/>
            <a:ext cx="6972300" cy="497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512D4-503F-4CEB-9E04-3216F32D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5" y="1"/>
            <a:ext cx="10972800" cy="1028699"/>
          </a:xfrm>
        </p:spPr>
        <p:txBody>
          <a:bodyPr/>
          <a:lstStyle/>
          <a:p>
            <a:pPr lvl="0" marL="0" indent="0">
              <a:buNone/>
            </a:pPr>
            <a:r>
              <a:rPr/>
              <a:t>Salario</a:t>
            </a:r>
            <a:r>
              <a:rPr/>
              <a:t> </a:t>
            </a:r>
            <a:r>
              <a:rPr/>
              <a:t>base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años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experiencia</a:t>
            </a:r>
          </a:p>
        </p:txBody>
      </p:sp>
      <p:pic>
        <p:nvPicPr>
          <p:cNvPr descr="/home/cruzj/Dropbox/408_diplodatos/2021-III_50-taller-rmd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282700"/>
            <a:ext cx="6972300" cy="497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512D4-503F-4CEB-9E04-3216F32D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5" y="1"/>
            <a:ext cx="10972800" cy="1028699"/>
          </a:xfrm>
        </p:spPr>
        <p:txBody>
          <a:bodyPr/>
          <a:lstStyle/>
          <a:p>
            <a:pPr lvl="0" marL="0" indent="0">
              <a:buNone/>
            </a:pPr>
            <a:r>
              <a:rPr/>
              <a:t>Fórmula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media</a:t>
            </a:r>
            <a:r>
              <a:rPr/>
              <a:t> </a:t>
            </a:r>
            <a:r>
              <a:rPr/>
              <a:t>muestral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6C8D89B-1971-4C3E-B49F-2004E35B39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bar>
                        <m:barPr>
                          <m:pos m:val="top"/>
                        </m:barPr>
                        <m:e>
                          <m:r>
                            <m:t>x</m:t>
                          </m:r>
                        </m:e>
                      </m:ba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o 1">
      <a:majorFont>
        <a:latin typeface="Poppins SemiBold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Poppins Medium</vt:lpstr>
      <vt:lpstr>Roboto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</dc:title>
  <dc:creator/>
  <cp:keywords/>
  <dcterms:created xsi:type="dcterms:W3CDTF">2021-11-19T16:38:59Z</dcterms:created>
  <dcterms:modified xsi:type="dcterms:W3CDTF">2021-11-19T16:38:59Z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