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3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660B-9E0E-4ECA-9A0D-2CA28D0F1216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B5C8-60FB-4E77-9EDB-6979288E8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55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660B-9E0E-4ECA-9A0D-2CA28D0F1216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B5C8-60FB-4E77-9EDB-6979288E8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660B-9E0E-4ECA-9A0D-2CA28D0F1216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B5C8-60FB-4E77-9EDB-6979288E8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39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660B-9E0E-4ECA-9A0D-2CA28D0F1216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B5C8-60FB-4E77-9EDB-6979288E8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39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660B-9E0E-4ECA-9A0D-2CA28D0F1216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B5C8-60FB-4E77-9EDB-6979288E8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206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660B-9E0E-4ECA-9A0D-2CA28D0F1216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B5C8-60FB-4E77-9EDB-6979288E8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787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660B-9E0E-4ECA-9A0D-2CA28D0F1216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B5C8-60FB-4E77-9EDB-6979288E8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01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660B-9E0E-4ECA-9A0D-2CA28D0F1216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B5C8-60FB-4E77-9EDB-6979288E8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73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660B-9E0E-4ECA-9A0D-2CA28D0F1216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B5C8-60FB-4E77-9EDB-6979288E8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95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660B-9E0E-4ECA-9A0D-2CA28D0F1216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B5C8-60FB-4E77-9EDB-6979288E8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863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660B-9E0E-4ECA-9A0D-2CA28D0F1216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B5C8-60FB-4E77-9EDB-6979288E8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07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1660B-9E0E-4ECA-9A0D-2CA28D0F1216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8B5C8-60FB-4E77-9EDB-6979288E88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03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" y="27669"/>
            <a:ext cx="690562" cy="6905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120" y="300393"/>
            <a:ext cx="957263" cy="957263"/>
          </a:xfrm>
          <a:prstGeom prst="rect">
            <a:avLst/>
          </a:prstGeom>
        </p:spPr>
      </p:pic>
      <p:cxnSp>
        <p:nvCxnSpPr>
          <p:cNvPr id="8" name="Conector recto de flecha 7"/>
          <p:cNvCxnSpPr>
            <a:stCxn id="5" idx="3"/>
            <a:endCxn id="6" idx="1"/>
          </p:cNvCxnSpPr>
          <p:nvPr/>
        </p:nvCxnSpPr>
        <p:spPr>
          <a:xfrm>
            <a:off x="793749" y="372950"/>
            <a:ext cx="669371" cy="40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6" idx="3"/>
            <a:endCxn id="15" idx="1"/>
          </p:cNvCxnSpPr>
          <p:nvPr/>
        </p:nvCxnSpPr>
        <p:spPr>
          <a:xfrm>
            <a:off x="2420383" y="779025"/>
            <a:ext cx="1351517" cy="19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3771900" y="186183"/>
            <a:ext cx="3263900" cy="1567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3771900" y="192134"/>
            <a:ext cx="3263900" cy="361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DETALLES DE PEDIDO</a:t>
            </a:r>
            <a:endParaRPr lang="es-E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853970" y="553765"/>
            <a:ext cx="3099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Cantidad de leña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Bolsas de astillas requeridas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Nombre_cliente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Direccion_cliente</a:t>
            </a:r>
            <a:r>
              <a:rPr lang="es-ES" dirty="0" smtClean="0"/>
              <a:t>-&gt;Pueblo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4607960" y="2023027"/>
            <a:ext cx="59843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>
                <a:latin typeface="Lucida Console" panose="020B0609040504020204" pitchFamily="49" charset="0"/>
              </a:rPr>
              <a:t>Precio_pedido</a:t>
            </a:r>
            <a:r>
              <a:rPr lang="es-ES" sz="1400" dirty="0" smtClean="0">
                <a:latin typeface="Lucida Console" panose="020B0609040504020204" pitchFamily="49" charset="0"/>
              </a:rPr>
              <a:t>=f(cantidad de leña + bolsas de astillas)</a:t>
            </a:r>
          </a:p>
          <a:p>
            <a:r>
              <a:rPr lang="es-ES" sz="1400" dirty="0" err="1" smtClean="0">
                <a:latin typeface="Lucida Console" panose="020B0609040504020204" pitchFamily="49" charset="0"/>
              </a:rPr>
              <a:t>Precio_transporte</a:t>
            </a:r>
            <a:r>
              <a:rPr lang="es-ES" sz="1400" dirty="0" smtClean="0">
                <a:latin typeface="Lucida Console" panose="020B0609040504020204" pitchFamily="49" charset="0"/>
              </a:rPr>
              <a:t>=f(pueblo)</a:t>
            </a:r>
          </a:p>
          <a:p>
            <a:r>
              <a:rPr lang="es-ES" sz="1400" dirty="0" err="1" smtClean="0">
                <a:latin typeface="Lucida Console" panose="020B0609040504020204" pitchFamily="49" charset="0"/>
              </a:rPr>
              <a:t>Evita_duplicidad_datos_clientes</a:t>
            </a:r>
            <a:endParaRPr lang="es-ES" sz="1400" dirty="0">
              <a:latin typeface="Lucida Console" panose="020B0609040504020204" pitchFamily="49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3104343" y="3185256"/>
            <a:ext cx="899156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latin typeface="Lucida Console" panose="020B0609040504020204" pitchFamily="49" charset="0"/>
              </a:rPr>
              <a:t>Actualizar pueblos: nombre y coste de transporte asociado. Añadir/Borrar/Modificar</a:t>
            </a:r>
          </a:p>
          <a:p>
            <a:r>
              <a:rPr lang="es-ES" sz="1400" dirty="0" smtClean="0">
                <a:latin typeface="Lucida Console" panose="020B0609040504020204" pitchFamily="49" charset="0"/>
              </a:rPr>
              <a:t>Precio kilo de leña: Modificar</a:t>
            </a:r>
          </a:p>
          <a:p>
            <a:r>
              <a:rPr lang="es-ES" sz="1400" dirty="0" smtClean="0">
                <a:latin typeface="Lucida Console" panose="020B0609040504020204" pitchFamily="49" charset="0"/>
              </a:rPr>
              <a:t>Precio bolsa de </a:t>
            </a:r>
            <a:r>
              <a:rPr lang="es-ES" sz="1400" dirty="0" err="1" smtClean="0">
                <a:latin typeface="Lucida Console" panose="020B0609040504020204" pitchFamily="49" charset="0"/>
              </a:rPr>
              <a:t>astillas:Modificar</a:t>
            </a:r>
            <a:endParaRPr lang="es-ES" sz="1400" dirty="0" smtClean="0">
              <a:latin typeface="Lucida Console" panose="020B0609040504020204" pitchFamily="49" charset="0"/>
            </a:endParaRPr>
          </a:p>
          <a:p>
            <a:r>
              <a:rPr lang="es-ES" sz="1400" dirty="0" err="1" smtClean="0">
                <a:latin typeface="Lucida Console" panose="020B0609040504020204" pitchFamily="49" charset="0"/>
              </a:rPr>
              <a:t>Cantidad_leña</a:t>
            </a:r>
            <a:r>
              <a:rPr lang="es-ES" sz="1400" dirty="0" smtClean="0">
                <a:latin typeface="Lucida Console" panose="020B0609040504020204" pitchFamily="49" charset="0"/>
              </a:rPr>
              <a:t>: Actualizar (Suministro ++ , Compra --)</a:t>
            </a:r>
          </a:p>
          <a:p>
            <a:endParaRPr lang="es-ES" sz="1400" dirty="0">
              <a:latin typeface="Lucida Console" panose="020B0609040504020204" pitchFamily="49" charset="0"/>
            </a:endParaRPr>
          </a:p>
        </p:txBody>
      </p:sp>
      <p:grpSp>
        <p:nvGrpSpPr>
          <p:cNvPr id="28" name="Grupo 27"/>
          <p:cNvGrpSpPr/>
          <p:nvPr/>
        </p:nvGrpSpPr>
        <p:grpSpPr>
          <a:xfrm>
            <a:off x="530623" y="2134704"/>
            <a:ext cx="1889760" cy="690941"/>
            <a:chOff x="3930110" y="2115725"/>
            <a:chExt cx="1889760" cy="690941"/>
          </a:xfrm>
        </p:grpSpPr>
        <p:sp>
          <p:nvSpPr>
            <p:cNvPr id="26" name="Rectángulo redondeado 25"/>
            <p:cNvSpPr/>
            <p:nvPr/>
          </p:nvSpPr>
          <p:spPr>
            <a:xfrm>
              <a:off x="3930110" y="2115725"/>
              <a:ext cx="1889760" cy="69094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90767" y="2157419"/>
              <a:ext cx="607551" cy="607551"/>
            </a:xfrm>
            <a:prstGeom prst="rect">
              <a:avLst/>
            </a:prstGeom>
          </p:spPr>
        </p:pic>
        <p:sp>
          <p:nvSpPr>
            <p:cNvPr id="27" name="CuadroTexto 26"/>
            <p:cNvSpPr txBox="1"/>
            <p:nvPr/>
          </p:nvSpPr>
          <p:spPr>
            <a:xfrm>
              <a:off x="4658975" y="2277014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>
                  <a:latin typeface="Lucida Console" panose="020B0609040504020204" pitchFamily="49" charset="0"/>
                </a:rPr>
                <a:t>SISTEMA</a:t>
              </a:r>
              <a:endParaRPr lang="es-ES" dirty="0">
                <a:latin typeface="Lucida Console" panose="020B0609040504020204" pitchFamily="49" charset="0"/>
              </a:endParaRPr>
            </a:p>
          </p:txBody>
        </p:sp>
      </p:grpSp>
      <p:cxnSp>
        <p:nvCxnSpPr>
          <p:cNvPr id="29" name="Conector recto de flecha 28"/>
          <p:cNvCxnSpPr>
            <a:stCxn id="15" idx="1"/>
            <a:endCxn id="26" idx="0"/>
          </p:cNvCxnSpPr>
          <p:nvPr/>
        </p:nvCxnSpPr>
        <p:spPr>
          <a:xfrm flipH="1">
            <a:off x="1475503" y="970139"/>
            <a:ext cx="2296397" cy="116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rir llave 31"/>
          <p:cNvSpPr/>
          <p:nvPr/>
        </p:nvSpPr>
        <p:spPr>
          <a:xfrm>
            <a:off x="4482992" y="1984926"/>
            <a:ext cx="155448" cy="9144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Abrir llave 32"/>
          <p:cNvSpPr/>
          <p:nvPr/>
        </p:nvSpPr>
        <p:spPr>
          <a:xfrm>
            <a:off x="2948895" y="3190015"/>
            <a:ext cx="155448" cy="9144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Conector recto de flecha 33"/>
          <p:cNvCxnSpPr>
            <a:stCxn id="27" idx="3"/>
            <a:endCxn id="32" idx="1"/>
          </p:cNvCxnSpPr>
          <p:nvPr/>
        </p:nvCxnSpPr>
        <p:spPr>
          <a:xfrm flipV="1">
            <a:off x="2420383" y="2442126"/>
            <a:ext cx="2062609" cy="38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27" idx="3"/>
            <a:endCxn id="33" idx="1"/>
          </p:cNvCxnSpPr>
          <p:nvPr/>
        </p:nvCxnSpPr>
        <p:spPr>
          <a:xfrm>
            <a:off x="2420383" y="2480659"/>
            <a:ext cx="528512" cy="116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7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9700" y="139700"/>
            <a:ext cx="9444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Diseño de la práctica: Diagrama de clases.</a:t>
            </a:r>
          </a:p>
          <a:p>
            <a:r>
              <a:rPr lang="es-ES" dirty="0" smtClean="0"/>
              <a:t>El diagrama de clases obtenido en la última etapa debe ser entregado junto al código de </a:t>
            </a:r>
            <a:r>
              <a:rPr lang="es-ES" smtClean="0"/>
              <a:t>la práctica.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7015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84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Lucida Console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Cruz Méndez Valverde</dc:creator>
  <cp:lastModifiedBy>Cruz Méndez Valverde</cp:lastModifiedBy>
  <cp:revision>3</cp:revision>
  <dcterms:created xsi:type="dcterms:W3CDTF">2025-03-07T15:09:21Z</dcterms:created>
  <dcterms:modified xsi:type="dcterms:W3CDTF">2025-03-07T15:16:45Z</dcterms:modified>
</cp:coreProperties>
</file>