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5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4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6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0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0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3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78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3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33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75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7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F7808-9664-4ACE-9911-845B01A0FD6B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5A89-3633-4690-B2D9-F5DBF97D5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4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01102" cy="73586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369" y="367933"/>
            <a:ext cx="2240279" cy="2392683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6" name="Objeto 6"/>
          <p:cNvGraphicFramePr/>
          <p:nvPr>
            <p:extLst>
              <p:ext uri="{D42A27DB-BD31-4B8C-83A1-F6EECF244321}">
                <p14:modId xmlns:p14="http://schemas.microsoft.com/office/powerpoint/2010/main" val="3658242052"/>
              </p:ext>
            </p:extLst>
          </p:nvPr>
        </p:nvGraphicFramePr>
        <p:xfrm>
          <a:off x="8060424" y="2957424"/>
          <a:ext cx="1150936" cy="220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Hoja de cálculo" r:id="rId5" imgW="980400" imgH="1875334" progId="Excel.Sheet.12">
                  <p:embed/>
                </p:oleObj>
              </mc:Choice>
              <mc:Fallback>
                <p:oleObj name="Hoja de cálculo" r:id="rId5" imgW="980400" imgH="1875334" progId="Excel.Sheet.12">
                  <p:embed/>
                  <p:pic>
                    <p:nvPicPr>
                      <p:cNvPr id="3" name="Objeto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60424" y="2957424"/>
                        <a:ext cx="1150936" cy="220186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7"/>
          <p:cNvGraphicFramePr/>
          <p:nvPr>
            <p:extLst>
              <p:ext uri="{D42A27DB-BD31-4B8C-83A1-F6EECF244321}">
                <p14:modId xmlns:p14="http://schemas.microsoft.com/office/powerpoint/2010/main" val="1412227460"/>
              </p:ext>
            </p:extLst>
          </p:nvPr>
        </p:nvGraphicFramePr>
        <p:xfrm>
          <a:off x="10471965" y="367933"/>
          <a:ext cx="1295403" cy="147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Hoja de cálculo" r:id="rId7" imgW="1102950" imgH="1254534" progId="Excel.Sheet.12">
                  <p:embed/>
                </p:oleObj>
              </mc:Choice>
              <mc:Fallback>
                <p:oleObj name="Hoja de cálculo" r:id="rId7" imgW="1102950" imgH="1254534" progId="Excel.Sheet.12">
                  <p:embed/>
                  <p:pic>
                    <p:nvPicPr>
                      <p:cNvPr id="4" name="Objeto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1965" y="367933"/>
                        <a:ext cx="1295403" cy="14700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8"/>
          <p:cNvGraphicFramePr/>
          <p:nvPr>
            <p:extLst>
              <p:ext uri="{D42A27DB-BD31-4B8C-83A1-F6EECF244321}">
                <p14:modId xmlns:p14="http://schemas.microsoft.com/office/powerpoint/2010/main" val="2514313459"/>
              </p:ext>
            </p:extLst>
          </p:nvPr>
        </p:nvGraphicFramePr>
        <p:xfrm>
          <a:off x="10471965" y="2034435"/>
          <a:ext cx="1127126" cy="329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Hoja de cálculo" r:id="rId9" imgW="961050" imgH="2806534" progId="Excel.Sheet.12">
                  <p:embed/>
                </p:oleObj>
              </mc:Choice>
              <mc:Fallback>
                <p:oleObj name="Hoja de cálculo" r:id="rId9" imgW="961050" imgH="2806534" progId="Excel.Sheet.12">
                  <p:embed/>
                  <p:pic>
                    <p:nvPicPr>
                      <p:cNvPr id="5" name="Objeto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71965" y="2034435"/>
                        <a:ext cx="1127126" cy="3298826"/>
                      </a:xfrm>
                      <a:prstGeom prst="rect">
                        <a:avLst/>
                      </a:prstGeom>
                      <a:noFill/>
                      <a:ln cap="flat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04747"/>
              </p:ext>
            </p:extLst>
          </p:nvPr>
        </p:nvGraphicFramePr>
        <p:xfrm>
          <a:off x="4266842" y="920155"/>
          <a:ext cx="1362013" cy="5730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62013">
                  <a:extLst>
                    <a:ext uri="{9D8B030D-6E8A-4147-A177-3AD203B41FA5}">
                      <a16:colId xmlns:a16="http://schemas.microsoft.com/office/drawing/2014/main" val="1877375377"/>
                    </a:ext>
                  </a:extLst>
                </a:gridCol>
              </a:tblGrid>
              <a:tr h="192456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TAREAS</a:t>
                      </a:r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776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Clave_primaria_tareas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13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Cod_tarea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322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Cod_subtarea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0663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Cod_accion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7751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Descripcion_tarea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2395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Descripcion_subtarea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79283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Descripcion_accion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73818"/>
                  </a:ext>
                </a:extLst>
              </a:tr>
              <a:tr h="22060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Asociada_a</a:t>
                      </a:r>
                      <a:r>
                        <a:rPr lang="es-ES" sz="1000" dirty="0" smtClean="0"/>
                        <a:t> (Empleados-nombre)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0679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Fecha_inicio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0891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Fecha_fin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5784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Hito_1_descripción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2406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Hito_2_descripción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080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Hito_3_descripcion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53354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Hito_1_fecha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9754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Hito_2_fecha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5477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Hito_3_fecha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08108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Clave_primaria_tareas_cal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21333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Fecha_reunión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13735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Ruta_documentación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7814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Codigo_accion</a:t>
                      </a:r>
                      <a:r>
                        <a:rPr lang="es-ES" sz="1000" baseline="0" dirty="0" smtClean="0"/>
                        <a:t> (OBJETIVOS-CODIGO ACCION)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095895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78315"/>
              </p:ext>
            </p:extLst>
          </p:nvPr>
        </p:nvGraphicFramePr>
        <p:xfrm>
          <a:off x="2243007" y="976224"/>
          <a:ext cx="1667739" cy="201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67739">
                  <a:extLst>
                    <a:ext uri="{9D8B030D-6E8A-4147-A177-3AD203B41FA5}">
                      <a16:colId xmlns:a16="http://schemas.microsoft.com/office/drawing/2014/main" val="1877375377"/>
                    </a:ext>
                  </a:extLst>
                </a:gridCol>
              </a:tblGrid>
              <a:tr h="11925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TAREAS_CONTRATOS</a:t>
                      </a:r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7769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Clave_primaria_contratos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135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Clave_primaria_tareas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3222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Descripcion_necesidad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0663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Estado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23952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Persona_asignada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06795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Codigo_contrato</a:t>
                      </a:r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 (CONTRATOS-FUNDANET)-</a:t>
                      </a:r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cod_contrato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0891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46655"/>
              </p:ext>
            </p:extLst>
          </p:nvPr>
        </p:nvGraphicFramePr>
        <p:xfrm>
          <a:off x="2260047" y="3244450"/>
          <a:ext cx="1362013" cy="2987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2013">
                  <a:extLst>
                    <a:ext uri="{9D8B030D-6E8A-4147-A177-3AD203B41FA5}">
                      <a16:colId xmlns:a16="http://schemas.microsoft.com/office/drawing/2014/main" val="1877375377"/>
                    </a:ext>
                  </a:extLst>
                </a:gridCol>
              </a:tblGrid>
              <a:tr h="135755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OBJETIVOS</a:t>
                      </a:r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776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Clave_primaria_objetivos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13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Cod_objetivo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322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Cod_estrategia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0663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Cod_accion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23952"/>
                  </a:ext>
                </a:extLst>
              </a:tr>
              <a:tr h="22060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Asociada_a</a:t>
                      </a:r>
                      <a:r>
                        <a:rPr lang="es-ES" sz="1000" dirty="0" smtClean="0"/>
                        <a:t> (Empleados-nombre)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0679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Descripcion_objetivo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0891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Descripcion_estrategia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5784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Descripcion_acción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2406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Año_inicio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2080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Año_fin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53354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98161"/>
              </p:ext>
            </p:extLst>
          </p:nvPr>
        </p:nvGraphicFramePr>
        <p:xfrm>
          <a:off x="254096" y="1006704"/>
          <a:ext cx="1660514" cy="2103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2911">
                  <a:extLst>
                    <a:ext uri="{9D8B030D-6E8A-4147-A177-3AD203B41FA5}">
                      <a16:colId xmlns:a16="http://schemas.microsoft.com/office/drawing/2014/main" val="3993320248"/>
                    </a:ext>
                  </a:extLst>
                </a:gridCol>
                <a:gridCol w="1367603">
                  <a:extLst>
                    <a:ext uri="{9D8B030D-6E8A-4147-A177-3AD203B41FA5}">
                      <a16:colId xmlns:a16="http://schemas.microsoft.com/office/drawing/2014/main" val="1877375377"/>
                    </a:ext>
                  </a:extLst>
                </a:gridCol>
              </a:tblGrid>
              <a:tr h="135755">
                <a:tc gridSpan="2">
                  <a:txBody>
                    <a:bodyPr/>
                    <a:lstStyle/>
                    <a:p>
                      <a:r>
                        <a:rPr lang="es-ES" sz="1000" dirty="0" smtClean="0"/>
                        <a:t>CONTRATOS-FUNDANET</a:t>
                      </a:r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7769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r>
                        <a:rPr lang="es-ES" sz="800" dirty="0" smtClean="0">
                          <a:latin typeface="Arial Narrow" panose="020B0606020202030204" pitchFamily="34" charset="0"/>
                        </a:rPr>
                        <a:t>PK</a:t>
                      </a:r>
                      <a:endParaRPr lang="es-ES" sz="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Clave_primaria_contratos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13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Cod_contrato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3222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Valor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0663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Objeto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23952"/>
                  </a:ext>
                </a:extLst>
              </a:tr>
              <a:tr h="220602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Adjudicatario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06795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Solicitante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0891"/>
                  </a:ext>
                </a:extLst>
              </a:tr>
              <a:tr h="135755">
                <a:tc>
                  <a:txBody>
                    <a:bodyPr/>
                    <a:lstStyle/>
                    <a:p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smtClean="0">
                          <a:latin typeface="Arial Narrow" panose="020B0606020202030204" pitchFamily="34" charset="0"/>
                        </a:rPr>
                        <a:t>Fecha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57849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7377"/>
              </p:ext>
            </p:extLst>
          </p:nvPr>
        </p:nvGraphicFramePr>
        <p:xfrm>
          <a:off x="5955290" y="1048611"/>
          <a:ext cx="1667739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67739">
                  <a:extLst>
                    <a:ext uri="{9D8B030D-6E8A-4147-A177-3AD203B41FA5}">
                      <a16:colId xmlns:a16="http://schemas.microsoft.com/office/drawing/2014/main" val="1877375377"/>
                    </a:ext>
                  </a:extLst>
                </a:gridCol>
              </a:tblGrid>
              <a:tr h="119252">
                <a:tc>
                  <a:txBody>
                    <a:bodyPr/>
                    <a:lstStyle/>
                    <a:p>
                      <a:r>
                        <a:rPr lang="es-ES" sz="1000" dirty="0" smtClean="0"/>
                        <a:t>TAREAS_CALENDARIO</a:t>
                      </a:r>
                      <a:endParaRPr lang="es-ES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77769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Clave_primaria_tareas_cal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9135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Calendario_Dia_year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3222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/>
                        <a:t>Facility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40663"/>
                  </a:ext>
                </a:extLst>
              </a:tr>
              <a:tr h="119252">
                <a:tc>
                  <a:txBody>
                    <a:bodyPr/>
                    <a:lstStyle/>
                    <a:p>
                      <a:r>
                        <a:rPr lang="es-ES" sz="1000" dirty="0" err="1" smtClean="0">
                          <a:latin typeface="Arial Narrow" panose="020B0606020202030204" pitchFamily="34" charset="0"/>
                        </a:rPr>
                        <a:t>Asociada_a_Empleados_nombre</a:t>
                      </a:r>
                      <a:endParaRPr lang="es-ES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663472"/>
                  </a:ext>
                </a:extLst>
              </a:tr>
            </a:tbl>
          </a:graphicData>
        </a:graphic>
      </p:graphicFrame>
      <p:cxnSp>
        <p:nvCxnSpPr>
          <p:cNvPr id="19" name="Conector recto 18"/>
          <p:cNvCxnSpPr>
            <a:stCxn id="12" idx="3"/>
            <a:endCxn id="10" idx="1"/>
          </p:cNvCxnSpPr>
          <p:nvPr/>
        </p:nvCxnSpPr>
        <p:spPr>
          <a:xfrm flipV="1">
            <a:off x="1914610" y="1982064"/>
            <a:ext cx="328397" cy="76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9" idx="1"/>
            <a:endCxn id="10" idx="3"/>
          </p:cNvCxnSpPr>
          <p:nvPr/>
        </p:nvCxnSpPr>
        <p:spPr>
          <a:xfrm rot="10800000">
            <a:off x="3910746" y="1982065"/>
            <a:ext cx="356096" cy="1803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7671458" y="5602167"/>
            <a:ext cx="2858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Herramientas:</a:t>
            </a:r>
          </a:p>
          <a:p>
            <a:r>
              <a:rPr lang="es-ES" sz="1400" dirty="0" err="1" smtClean="0"/>
              <a:t>Lucidchart</a:t>
            </a:r>
            <a:endParaRPr lang="es-ES" sz="1400" dirty="0" smtClean="0"/>
          </a:p>
          <a:p>
            <a:r>
              <a:rPr lang="es-ES" sz="1400" dirty="0" smtClean="0"/>
              <a:t>Draw.io</a:t>
            </a:r>
          </a:p>
          <a:p>
            <a:r>
              <a:rPr lang="es-ES" sz="1400" dirty="0" smtClean="0"/>
              <a:t>Modelo entidad relación a relacional</a:t>
            </a:r>
            <a:endParaRPr lang="es-ES" sz="1400" dirty="0"/>
          </a:p>
        </p:txBody>
      </p:sp>
      <p:cxnSp>
        <p:nvCxnSpPr>
          <p:cNvPr id="27" name="Conector angular 26"/>
          <p:cNvCxnSpPr>
            <a:stCxn id="9" idx="3"/>
            <a:endCxn id="13" idx="1"/>
          </p:cNvCxnSpPr>
          <p:nvPr/>
        </p:nvCxnSpPr>
        <p:spPr>
          <a:xfrm flipV="1">
            <a:off x="5628855" y="1734411"/>
            <a:ext cx="326435" cy="2050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5" idx="1"/>
            <a:endCxn id="13" idx="3"/>
          </p:cNvCxnSpPr>
          <p:nvPr/>
        </p:nvCxnSpPr>
        <p:spPr>
          <a:xfrm flipH="1">
            <a:off x="7623029" y="1564275"/>
            <a:ext cx="440340" cy="1701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11" idx="3"/>
            <a:endCxn id="9" idx="2"/>
          </p:cNvCxnSpPr>
          <p:nvPr/>
        </p:nvCxnSpPr>
        <p:spPr>
          <a:xfrm>
            <a:off x="3622060" y="4737970"/>
            <a:ext cx="1325788" cy="1912425"/>
          </a:xfrm>
          <a:prstGeom prst="bentConnector4">
            <a:avLst>
              <a:gd name="adj1" fmla="val 24317"/>
              <a:gd name="adj2" fmla="val 11195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Imagen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1666" y="4058357"/>
            <a:ext cx="1293599" cy="11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8" y="212034"/>
            <a:ext cx="11303444" cy="63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0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Atenuador VEGA 1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587828" y="3451864"/>
            <a:ext cx="1041400" cy="165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961257" y="1830771"/>
            <a:ext cx="1041400" cy="165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 rot="5400000">
            <a:off x="5562040" y="1043223"/>
            <a:ext cx="1426010" cy="3281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/>
          <p:nvPr/>
        </p:nvCxnSpPr>
        <p:spPr>
          <a:xfrm rot="5400000" flipV="1">
            <a:off x="6480604" y="582929"/>
            <a:ext cx="0" cy="441960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 rot="8100000" flipH="1">
            <a:off x="6907166" y="2710180"/>
            <a:ext cx="1041400" cy="165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 rot="8100000">
            <a:off x="7024733" y="4521041"/>
            <a:ext cx="1041400" cy="165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>
            <a:stCxn id="11" idx="2"/>
            <a:endCxn id="10" idx="0"/>
          </p:cNvCxnSpPr>
          <p:nvPr/>
        </p:nvCxnSpPr>
        <p:spPr>
          <a:xfrm rot="5400000" flipH="1">
            <a:off x="6639591" y="3697749"/>
            <a:ext cx="1694117" cy="82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rot="5400000" flipH="1">
            <a:off x="7036649" y="4994807"/>
            <a:ext cx="900000" cy="82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11" idx="2"/>
            <a:endCxn id="18" idx="0"/>
          </p:cNvCxnSpPr>
          <p:nvPr/>
        </p:nvCxnSpPr>
        <p:spPr>
          <a:xfrm rot="5400000" flipH="1">
            <a:off x="6382918" y="3441076"/>
            <a:ext cx="2900" cy="2205385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 rot="2700000" flipH="1">
            <a:off x="4702604" y="4518141"/>
            <a:ext cx="1041400" cy="165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 rot="5400000" flipH="1">
            <a:off x="4814152" y="4017419"/>
            <a:ext cx="0" cy="104400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 rot="5400000">
            <a:off x="7257445" y="5397186"/>
            <a:ext cx="459232" cy="482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 rot="5400000">
            <a:off x="3962798" y="4297976"/>
            <a:ext cx="459232" cy="4828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/>
          <p:cNvCxnSpPr>
            <a:stCxn id="18" idx="0"/>
            <a:endCxn id="27" idx="2"/>
          </p:cNvCxnSpPr>
          <p:nvPr/>
        </p:nvCxnSpPr>
        <p:spPr>
          <a:xfrm rot="5400000" flipH="1">
            <a:off x="4407755" y="3668398"/>
            <a:ext cx="1746078" cy="176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 rot="2700000">
            <a:off x="4817585" y="2655319"/>
            <a:ext cx="1041400" cy="165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29"/>
          <p:cNvCxnSpPr>
            <a:endCxn id="27" idx="2"/>
          </p:cNvCxnSpPr>
          <p:nvPr/>
        </p:nvCxnSpPr>
        <p:spPr>
          <a:xfrm rot="5400000" flipV="1">
            <a:off x="4655301" y="2171629"/>
            <a:ext cx="0" cy="12492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 rot="5400000">
            <a:off x="5541403" y="-684866"/>
            <a:ext cx="1426010" cy="32813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 rot="8100000" flipH="1">
            <a:off x="6886529" y="982092"/>
            <a:ext cx="1041400" cy="165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 rot="2700000">
            <a:off x="4810011" y="927231"/>
            <a:ext cx="1041400" cy="165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/>
          <p:cNvCxnSpPr/>
          <p:nvPr/>
        </p:nvCxnSpPr>
        <p:spPr>
          <a:xfrm rot="5400000">
            <a:off x="7175113" y="1979566"/>
            <a:ext cx="2103120" cy="0"/>
          </a:xfrm>
          <a:prstGeom prst="straightConnector1">
            <a:avLst/>
          </a:prstGeom>
          <a:ln w="57150">
            <a:prstDash val="sys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9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79</Words>
  <Application>Microsoft Office PowerPoint</Application>
  <PresentationFormat>Panorámica</PresentationFormat>
  <Paragraphs>58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Tema de Office</vt:lpstr>
      <vt:lpstr>Hoja de cálculo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Cruz Méndez Valverde</dc:creator>
  <cp:lastModifiedBy>Cruz Méndez Valverde</cp:lastModifiedBy>
  <cp:revision>12</cp:revision>
  <dcterms:created xsi:type="dcterms:W3CDTF">2025-03-05T15:22:07Z</dcterms:created>
  <dcterms:modified xsi:type="dcterms:W3CDTF">2025-03-07T10:08:30Z</dcterms:modified>
</cp:coreProperties>
</file>