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ileron Heavy" charset="1" panose="00000A00000000000000"/>
      <p:regular r:id="rId16"/>
    </p:embeddedFont>
    <p:embeddedFont>
      <p:font typeface="Work Sans" charset="1" panose="00000000000000000000"/>
      <p:regular r:id="rId17"/>
    </p:embeddedFont>
    <p:embeddedFont>
      <p:font typeface="Work Sans Bold" charset="1" panose="00000000000000000000"/>
      <p:regular r:id="rId18"/>
    </p:embeddedFont>
    <p:embeddedFont>
      <p:font typeface="Aileron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https://drive.google.com/drive/folders/14F1C3BzsFwd_if8RqjZBbF-dABZumOkO?usp=sharing" TargetMode="External" Type="http://schemas.openxmlformats.org/officeDocument/2006/relationships/hyperlink"/><Relationship Id="rId3" Target="https://github.com/CruzzR/Hacktiv8_Miniproject"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2DE"/>
        </a:solidFill>
      </p:bgPr>
    </p:bg>
    <p:spTree>
      <p:nvGrpSpPr>
        <p:cNvPr id="1" name=""/>
        <p:cNvGrpSpPr/>
        <p:nvPr/>
      </p:nvGrpSpPr>
      <p:grpSpPr>
        <a:xfrm>
          <a:off x="0" y="0"/>
          <a:ext cx="0" cy="0"/>
          <a:chOff x="0" y="0"/>
          <a:chExt cx="0" cy="0"/>
        </a:xfrm>
      </p:grpSpPr>
      <p:sp>
        <p:nvSpPr>
          <p:cNvPr name="TextBox 2" id="2"/>
          <p:cNvSpPr txBox="true"/>
          <p:nvPr/>
        </p:nvSpPr>
        <p:spPr>
          <a:xfrm rot="0">
            <a:off x="206993" y="220624"/>
            <a:ext cx="13694614" cy="3740862"/>
          </a:xfrm>
          <a:prstGeom prst="rect">
            <a:avLst/>
          </a:prstGeom>
        </p:spPr>
        <p:txBody>
          <a:bodyPr anchor="t" rtlCol="false" tIns="0" lIns="0" bIns="0" rIns="0">
            <a:spAutoFit/>
          </a:bodyPr>
          <a:lstStyle/>
          <a:p>
            <a:pPr algn="l">
              <a:lnSpc>
                <a:spcPts val="28028"/>
              </a:lnSpc>
            </a:pPr>
            <a:r>
              <a:rPr lang="en-US" sz="28028" spc="-1541" b="true">
                <a:solidFill>
                  <a:srgbClr val="1351AA"/>
                </a:solidFill>
                <a:latin typeface="Aileron Heavy"/>
                <a:ea typeface="Aileron Heavy"/>
                <a:cs typeface="Aileron Heavy"/>
                <a:sym typeface="Aileron Heavy"/>
              </a:rPr>
              <a:t>Laporan</a:t>
            </a:r>
          </a:p>
        </p:txBody>
      </p:sp>
      <p:sp>
        <p:nvSpPr>
          <p:cNvPr name="TextBox 3" id="3"/>
          <p:cNvSpPr txBox="true"/>
          <p:nvPr/>
        </p:nvSpPr>
        <p:spPr>
          <a:xfrm rot="0">
            <a:off x="2805258" y="3626027"/>
            <a:ext cx="15482742" cy="3738686"/>
          </a:xfrm>
          <a:prstGeom prst="rect">
            <a:avLst/>
          </a:prstGeom>
        </p:spPr>
        <p:txBody>
          <a:bodyPr anchor="t" rtlCol="false" tIns="0" lIns="0" bIns="0" rIns="0">
            <a:spAutoFit/>
          </a:bodyPr>
          <a:lstStyle/>
          <a:p>
            <a:pPr algn="l" marL="0" indent="0" lvl="0">
              <a:lnSpc>
                <a:spcPts val="28028"/>
              </a:lnSpc>
              <a:spcBef>
                <a:spcPct val="0"/>
              </a:spcBef>
            </a:pPr>
            <a:r>
              <a:rPr lang="en-US" b="true" sz="28028" spc="-1541">
                <a:solidFill>
                  <a:srgbClr val="1351AA"/>
                </a:solidFill>
                <a:latin typeface="Aileron Heavy"/>
                <a:ea typeface="Aileron Heavy"/>
                <a:cs typeface="Aileron Heavy"/>
                <a:sym typeface="Aileron Heavy"/>
              </a:rPr>
              <a:t>dampak</a:t>
            </a:r>
          </a:p>
        </p:txBody>
      </p:sp>
      <p:sp>
        <p:nvSpPr>
          <p:cNvPr name="Freeform 4" id="4"/>
          <p:cNvSpPr/>
          <p:nvPr/>
        </p:nvSpPr>
        <p:spPr>
          <a:xfrm flipH="true" flipV="false" rot="0">
            <a:off x="-1274872" y="3961486"/>
            <a:ext cx="10155943" cy="6578616"/>
          </a:xfrm>
          <a:custGeom>
            <a:avLst/>
            <a:gdLst/>
            <a:ahLst/>
            <a:cxnLst/>
            <a:rect r="r" b="b" t="t" l="l"/>
            <a:pathLst>
              <a:path h="6578616" w="10155943">
                <a:moveTo>
                  <a:pt x="10155942" y="0"/>
                </a:moveTo>
                <a:lnTo>
                  <a:pt x="0" y="0"/>
                </a:lnTo>
                <a:lnTo>
                  <a:pt x="0" y="6578616"/>
                </a:lnTo>
                <a:lnTo>
                  <a:pt x="10155942" y="6578616"/>
                </a:lnTo>
                <a:lnTo>
                  <a:pt x="10155942" y="0"/>
                </a:lnTo>
                <a:close/>
              </a:path>
            </a:pathLst>
          </a:custGeom>
          <a:blipFill>
            <a:blip r:embed="rId2"/>
            <a:stretch>
              <a:fillRect l="0" t="0" r="0" b="-20607"/>
            </a:stretch>
          </a:blipFill>
        </p:spPr>
      </p:sp>
      <p:sp>
        <p:nvSpPr>
          <p:cNvPr name="TextBox 5" id="5"/>
          <p:cNvSpPr txBox="true"/>
          <p:nvPr/>
        </p:nvSpPr>
        <p:spPr>
          <a:xfrm rot="0">
            <a:off x="9614810" y="7374239"/>
            <a:ext cx="7644490" cy="2660015"/>
          </a:xfrm>
          <a:prstGeom prst="rect">
            <a:avLst/>
          </a:prstGeom>
        </p:spPr>
        <p:txBody>
          <a:bodyPr anchor="t" rtlCol="false" tIns="0" lIns="0" bIns="0" rIns="0">
            <a:spAutoFit/>
          </a:bodyPr>
          <a:lstStyle/>
          <a:p>
            <a:pPr algn="l">
              <a:lnSpc>
                <a:spcPts val="3519"/>
              </a:lnSpc>
            </a:pPr>
            <a:r>
              <a:rPr lang="en-US" sz="3199">
                <a:solidFill>
                  <a:srgbClr val="1351AA"/>
                </a:solidFill>
                <a:latin typeface="Work Sans"/>
                <a:ea typeface="Work Sans"/>
                <a:cs typeface="Work Sans"/>
                <a:sym typeface="Work Sans"/>
              </a:rPr>
              <a:t>Ketidakpastian Masa Depan te</a:t>
            </a:r>
            <a:r>
              <a:rPr lang="en-US" sz="3199">
                <a:solidFill>
                  <a:srgbClr val="1351AA"/>
                </a:solidFill>
                <a:latin typeface="Work Sans"/>
                <a:ea typeface="Work Sans"/>
                <a:cs typeface="Work Sans"/>
                <a:sym typeface="Work Sans"/>
              </a:rPr>
              <a:t>RHADAP KESEHATAN MENTAL LULUSAN SMA/SMK/MA DI SEKITAR PENULIS:</a:t>
            </a:r>
          </a:p>
          <a:p>
            <a:pPr algn="l" marL="0" indent="0" lvl="0">
              <a:lnSpc>
                <a:spcPts val="3519"/>
              </a:lnSpc>
            </a:pPr>
            <a:r>
              <a:rPr lang="en-US" sz="3199">
                <a:solidFill>
                  <a:srgbClr val="1351AA"/>
                </a:solidFill>
                <a:latin typeface="Work Sans"/>
                <a:ea typeface="Work Sans"/>
                <a:cs typeface="Work Sans"/>
                <a:sym typeface="Work Sans"/>
              </a:rPr>
              <a:t>ANALISIS DENGAN PENDEKATAN CAMPURAN DAN DIDUKUNG OLEH AI</a:t>
            </a:r>
          </a:p>
        </p:txBody>
      </p:sp>
      <p:sp>
        <p:nvSpPr>
          <p:cNvPr name="TextBox 6" id="6"/>
          <p:cNvSpPr txBox="true"/>
          <p:nvPr/>
        </p:nvSpPr>
        <p:spPr>
          <a:xfrm rot="0">
            <a:off x="13901607" y="1380172"/>
            <a:ext cx="4714956" cy="907415"/>
          </a:xfrm>
          <a:prstGeom prst="rect">
            <a:avLst/>
          </a:prstGeom>
        </p:spPr>
        <p:txBody>
          <a:bodyPr anchor="t" rtlCol="false" tIns="0" lIns="0" bIns="0" rIns="0">
            <a:spAutoFit/>
          </a:bodyPr>
          <a:lstStyle/>
          <a:p>
            <a:pPr algn="l" marL="0" indent="0" lvl="0">
              <a:lnSpc>
                <a:spcPts val="3519"/>
              </a:lnSpc>
            </a:pPr>
            <a:r>
              <a:rPr lang="en-US" sz="3199">
                <a:solidFill>
                  <a:srgbClr val="1351AA"/>
                </a:solidFill>
                <a:latin typeface="Work Sans"/>
                <a:ea typeface="Work Sans"/>
                <a:cs typeface="Work Sans"/>
                <a:sym typeface="Work Sans"/>
              </a:rPr>
              <a:t>Muh. Syahid ikhbarudin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351AA"/>
        </a:solidFill>
      </p:bgPr>
    </p:bg>
    <p:spTree>
      <p:nvGrpSpPr>
        <p:cNvPr id="1" name=""/>
        <p:cNvGrpSpPr/>
        <p:nvPr/>
      </p:nvGrpSpPr>
      <p:grpSpPr>
        <a:xfrm>
          <a:off x="0" y="0"/>
          <a:ext cx="0" cy="0"/>
          <a:chOff x="0" y="0"/>
          <a:chExt cx="0" cy="0"/>
        </a:xfrm>
      </p:grpSpPr>
      <p:grpSp>
        <p:nvGrpSpPr>
          <p:cNvPr name="Group 2" id="2"/>
          <p:cNvGrpSpPr/>
          <p:nvPr/>
        </p:nvGrpSpPr>
        <p:grpSpPr>
          <a:xfrm rot="0">
            <a:off x="503655" y="2627542"/>
            <a:ext cx="1848111" cy="694492"/>
            <a:chOff x="0" y="0"/>
            <a:chExt cx="1081470" cy="406400"/>
          </a:xfrm>
        </p:grpSpPr>
        <p:sp>
          <p:nvSpPr>
            <p:cNvPr name="Freeform 3" id="3"/>
            <p:cNvSpPr/>
            <p:nvPr/>
          </p:nvSpPr>
          <p:spPr>
            <a:xfrm flipH="false" flipV="false" rot="0">
              <a:off x="0" y="0"/>
              <a:ext cx="1081470" cy="406400"/>
            </a:xfrm>
            <a:custGeom>
              <a:avLst/>
              <a:gdLst/>
              <a:ahLst/>
              <a:cxnLst/>
              <a:rect r="r" b="b" t="t" l="l"/>
              <a:pathLst>
                <a:path h="406400" w="1081470">
                  <a:moveTo>
                    <a:pt x="878270" y="0"/>
                  </a:moveTo>
                  <a:cubicBezTo>
                    <a:pt x="990494" y="0"/>
                    <a:pt x="1081470" y="90976"/>
                    <a:pt x="1081470" y="203200"/>
                  </a:cubicBezTo>
                  <a:cubicBezTo>
                    <a:pt x="1081470" y="315424"/>
                    <a:pt x="990494" y="406400"/>
                    <a:pt x="87827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solidFill>
                <a:srgbClr val="E3E2DE"/>
              </a:solidFill>
              <a:prstDash val="solid"/>
              <a:miter/>
            </a:ln>
          </p:spPr>
        </p:sp>
        <p:sp>
          <p:nvSpPr>
            <p:cNvPr name="TextBox 4" id="4"/>
            <p:cNvSpPr txBox="true"/>
            <p:nvPr/>
          </p:nvSpPr>
          <p:spPr>
            <a:xfrm>
              <a:off x="0" y="28575"/>
              <a:ext cx="1081470" cy="377825"/>
            </a:xfrm>
            <a:prstGeom prst="rect">
              <a:avLst/>
            </a:prstGeom>
          </p:spPr>
          <p:txBody>
            <a:bodyPr anchor="ctr" rtlCol="false" tIns="53951" lIns="53951" bIns="53951" rIns="53951"/>
            <a:lstStyle/>
            <a:p>
              <a:pPr algn="ctr" marL="0" indent="0" lvl="0">
                <a:lnSpc>
                  <a:spcPts val="2300"/>
                </a:lnSpc>
                <a:spcBef>
                  <a:spcPct val="0"/>
                </a:spcBef>
              </a:pPr>
            </a:p>
          </p:txBody>
        </p:sp>
      </p:grpSp>
      <p:sp>
        <p:nvSpPr>
          <p:cNvPr name="TextBox 5" id="5"/>
          <p:cNvSpPr txBox="true"/>
          <p:nvPr/>
        </p:nvSpPr>
        <p:spPr>
          <a:xfrm rot="0">
            <a:off x="327696" y="142875"/>
            <a:ext cx="10524979" cy="2158269"/>
          </a:xfrm>
          <a:prstGeom prst="rect">
            <a:avLst/>
          </a:prstGeom>
        </p:spPr>
        <p:txBody>
          <a:bodyPr anchor="t" rtlCol="false" tIns="0" lIns="0" bIns="0" rIns="0">
            <a:spAutoFit/>
          </a:bodyPr>
          <a:lstStyle/>
          <a:p>
            <a:pPr algn="l">
              <a:lnSpc>
                <a:spcPts val="8236"/>
              </a:lnSpc>
            </a:pPr>
            <a:r>
              <a:rPr lang="en-US" sz="8236" spc="-452" b="true">
                <a:solidFill>
                  <a:srgbClr val="E3E2DE"/>
                </a:solidFill>
                <a:latin typeface="Aileron Heavy"/>
                <a:ea typeface="Aileron Heavy"/>
                <a:cs typeface="Aileron Heavy"/>
                <a:sym typeface="Aileron Heavy"/>
              </a:rPr>
              <a:t>Thankyou &amp; there’s raw link</a:t>
            </a:r>
          </a:p>
        </p:txBody>
      </p:sp>
      <p:sp>
        <p:nvSpPr>
          <p:cNvPr name="TextBox 6" id="6"/>
          <p:cNvSpPr txBox="true"/>
          <p:nvPr/>
        </p:nvSpPr>
        <p:spPr>
          <a:xfrm rot="0">
            <a:off x="768127" y="2685228"/>
            <a:ext cx="1319166" cy="674370"/>
          </a:xfrm>
          <a:prstGeom prst="rect">
            <a:avLst/>
          </a:prstGeom>
        </p:spPr>
        <p:txBody>
          <a:bodyPr anchor="t" rtlCol="false" tIns="0" lIns="0" bIns="0" rIns="0">
            <a:spAutoFit/>
          </a:bodyPr>
          <a:lstStyle/>
          <a:p>
            <a:pPr algn="ctr" marL="0" indent="0" lvl="0">
              <a:lnSpc>
                <a:spcPts val="2490"/>
              </a:lnSpc>
              <a:spcBef>
                <a:spcPct val="0"/>
              </a:spcBef>
            </a:pPr>
            <a:r>
              <a:rPr lang="en-US" b="true" sz="3000" spc="-93">
                <a:solidFill>
                  <a:srgbClr val="E3E2DE"/>
                </a:solidFill>
                <a:latin typeface="Work Sans Bold"/>
                <a:ea typeface="Work Sans Bold"/>
                <a:cs typeface="Work Sans Bold"/>
                <a:sym typeface="Work Sans Bold"/>
              </a:rPr>
              <a:t>LINK RAW</a:t>
            </a:r>
          </a:p>
        </p:txBody>
      </p:sp>
      <p:sp>
        <p:nvSpPr>
          <p:cNvPr name="TextBox 7" id="7"/>
          <p:cNvSpPr txBox="true"/>
          <p:nvPr/>
        </p:nvSpPr>
        <p:spPr>
          <a:xfrm rot="0">
            <a:off x="2839648" y="2618017"/>
            <a:ext cx="8455221" cy="676275"/>
          </a:xfrm>
          <a:prstGeom prst="rect">
            <a:avLst/>
          </a:prstGeom>
        </p:spPr>
        <p:txBody>
          <a:bodyPr anchor="t" rtlCol="false" tIns="0" lIns="0" bIns="0" rIns="0">
            <a:spAutoFit/>
          </a:bodyPr>
          <a:lstStyle/>
          <a:p>
            <a:pPr algn="l" marL="0" indent="0" lvl="1">
              <a:lnSpc>
                <a:spcPts val="2639"/>
              </a:lnSpc>
            </a:pPr>
            <a:r>
              <a:rPr lang="en-US" sz="2199" u="sng">
                <a:solidFill>
                  <a:srgbClr val="E3E2DE"/>
                </a:solidFill>
                <a:latin typeface="Work Sans"/>
                <a:ea typeface="Work Sans"/>
                <a:cs typeface="Work Sans"/>
                <a:sym typeface="Work Sans"/>
                <a:hlinkClick r:id="rId2" tooltip="https://drive.google.com/drive/folders/14F1C3BzsFwd_if8RqjZBbF-dABZumOkO?usp=sharing"/>
              </a:rPr>
              <a:t>https://drive.google.com/drive/folders/14F1C3BzsFwd_if8RqjZBbF-dABZumOkO?usp=sharing</a:t>
            </a:r>
          </a:p>
        </p:txBody>
      </p:sp>
      <p:grpSp>
        <p:nvGrpSpPr>
          <p:cNvPr name="Group 8" id="8"/>
          <p:cNvGrpSpPr/>
          <p:nvPr/>
        </p:nvGrpSpPr>
        <p:grpSpPr>
          <a:xfrm rot="0">
            <a:off x="503655" y="4027041"/>
            <a:ext cx="2059622" cy="773975"/>
            <a:chOff x="0" y="0"/>
            <a:chExt cx="1081470" cy="406400"/>
          </a:xfrm>
        </p:grpSpPr>
        <p:sp>
          <p:nvSpPr>
            <p:cNvPr name="Freeform 9" id="9"/>
            <p:cNvSpPr/>
            <p:nvPr/>
          </p:nvSpPr>
          <p:spPr>
            <a:xfrm flipH="false" flipV="false" rot="0">
              <a:off x="0" y="0"/>
              <a:ext cx="1081470" cy="406400"/>
            </a:xfrm>
            <a:custGeom>
              <a:avLst/>
              <a:gdLst/>
              <a:ahLst/>
              <a:cxnLst/>
              <a:rect r="r" b="b" t="t" l="l"/>
              <a:pathLst>
                <a:path h="406400" w="1081470">
                  <a:moveTo>
                    <a:pt x="878270" y="0"/>
                  </a:moveTo>
                  <a:cubicBezTo>
                    <a:pt x="990494" y="0"/>
                    <a:pt x="1081470" y="90976"/>
                    <a:pt x="1081470" y="203200"/>
                  </a:cubicBezTo>
                  <a:cubicBezTo>
                    <a:pt x="1081470" y="315424"/>
                    <a:pt x="990494" y="406400"/>
                    <a:pt x="87827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solidFill>
                <a:srgbClr val="E3E2DE"/>
              </a:solidFill>
              <a:prstDash val="solid"/>
              <a:miter/>
            </a:ln>
          </p:spPr>
        </p:sp>
        <p:sp>
          <p:nvSpPr>
            <p:cNvPr name="TextBox 10" id="10"/>
            <p:cNvSpPr txBox="true"/>
            <p:nvPr/>
          </p:nvSpPr>
          <p:spPr>
            <a:xfrm>
              <a:off x="0" y="28575"/>
              <a:ext cx="1081470" cy="377825"/>
            </a:xfrm>
            <a:prstGeom prst="rect">
              <a:avLst/>
            </a:prstGeom>
          </p:spPr>
          <p:txBody>
            <a:bodyPr anchor="ctr" rtlCol="false" tIns="53951" lIns="53951" bIns="53951" rIns="53951"/>
            <a:lstStyle/>
            <a:p>
              <a:pPr algn="ctr" marL="0" indent="0" lvl="0">
                <a:lnSpc>
                  <a:spcPts val="2300"/>
                </a:lnSpc>
                <a:spcBef>
                  <a:spcPct val="0"/>
                </a:spcBef>
              </a:pPr>
            </a:p>
          </p:txBody>
        </p:sp>
      </p:grpSp>
      <p:sp>
        <p:nvSpPr>
          <p:cNvPr name="TextBox 11" id="11"/>
          <p:cNvSpPr txBox="true"/>
          <p:nvPr/>
        </p:nvSpPr>
        <p:spPr>
          <a:xfrm rot="0">
            <a:off x="768127" y="4164210"/>
            <a:ext cx="1583639" cy="674370"/>
          </a:xfrm>
          <a:prstGeom prst="rect">
            <a:avLst/>
          </a:prstGeom>
        </p:spPr>
        <p:txBody>
          <a:bodyPr anchor="t" rtlCol="false" tIns="0" lIns="0" bIns="0" rIns="0">
            <a:spAutoFit/>
          </a:bodyPr>
          <a:lstStyle/>
          <a:p>
            <a:pPr algn="ctr" marL="0" indent="0" lvl="0">
              <a:lnSpc>
                <a:spcPts val="2490"/>
              </a:lnSpc>
              <a:spcBef>
                <a:spcPct val="0"/>
              </a:spcBef>
            </a:pPr>
            <a:r>
              <a:rPr lang="en-US" b="true" sz="3000" spc="-93">
                <a:solidFill>
                  <a:srgbClr val="E3E2DE"/>
                </a:solidFill>
                <a:latin typeface="Work Sans Bold"/>
                <a:ea typeface="Work Sans Bold"/>
                <a:cs typeface="Work Sans Bold"/>
                <a:sym typeface="Work Sans Bold"/>
              </a:rPr>
              <a:t>LINK GITHUB</a:t>
            </a:r>
          </a:p>
        </p:txBody>
      </p:sp>
      <p:sp>
        <p:nvSpPr>
          <p:cNvPr name="TextBox 12" id="12"/>
          <p:cNvSpPr txBox="true"/>
          <p:nvPr/>
        </p:nvSpPr>
        <p:spPr>
          <a:xfrm rot="0">
            <a:off x="2839648" y="4162305"/>
            <a:ext cx="8455221" cy="676275"/>
          </a:xfrm>
          <a:prstGeom prst="rect">
            <a:avLst/>
          </a:prstGeom>
        </p:spPr>
        <p:txBody>
          <a:bodyPr anchor="t" rtlCol="false" tIns="0" lIns="0" bIns="0" rIns="0">
            <a:spAutoFit/>
          </a:bodyPr>
          <a:lstStyle/>
          <a:p>
            <a:pPr algn="l" marL="0" indent="0" lvl="1">
              <a:lnSpc>
                <a:spcPts val="2639"/>
              </a:lnSpc>
            </a:pPr>
            <a:r>
              <a:rPr lang="en-US" sz="2199" u="sng">
                <a:solidFill>
                  <a:srgbClr val="E3E2DE"/>
                </a:solidFill>
                <a:latin typeface="Work Sans"/>
                <a:ea typeface="Work Sans"/>
                <a:cs typeface="Work Sans"/>
                <a:sym typeface="Work Sans"/>
                <a:hlinkClick r:id="rId3" tooltip="https://github.com/CruzzR/Hacktiv8_Miniproject"/>
              </a:rPr>
              <a:t>https://github.com/CruzzR/Hacktiv8_Miniprojecthttps://github.com/CruzzR/Hacktiv8_Miniproject</a:t>
            </a:r>
          </a:p>
        </p:txBody>
      </p:sp>
    </p:spTree>
  </p:cSld>
  <p:clrMapOvr>
    <a:masterClrMapping/>
  </p:clrMapOvr>
  <p:transition spd="slow">
    <p:fade/>
  </p:transition>
</p:sld>
</file>

<file path=ppt/slides/slide2.xml><?xml version="1.0" encoding="utf-8"?>
<p:sld xmlns:p="http://schemas.openxmlformats.org/presentationml/2006/main" xmlns:a="http://schemas.openxmlformats.org/drawingml/2006/main">
  <p:cSld>
    <p:bg>
      <p:bgPr>
        <a:solidFill>
          <a:srgbClr val="E3E2DE"/>
        </a:solidFill>
      </p:bgPr>
    </p:bg>
    <p:spTree>
      <p:nvGrpSpPr>
        <p:cNvPr id="1" name=""/>
        <p:cNvGrpSpPr/>
        <p:nvPr/>
      </p:nvGrpSpPr>
      <p:grpSpPr>
        <a:xfrm>
          <a:off x="0" y="0"/>
          <a:ext cx="0" cy="0"/>
          <a:chOff x="0" y="0"/>
          <a:chExt cx="0" cy="0"/>
        </a:xfrm>
      </p:grpSpPr>
      <p:sp>
        <p:nvSpPr>
          <p:cNvPr name="TextBox 2" id="2"/>
          <p:cNvSpPr txBox="true"/>
          <p:nvPr/>
        </p:nvSpPr>
        <p:spPr>
          <a:xfrm rot="0">
            <a:off x="476250" y="276225"/>
            <a:ext cx="14078968" cy="2009775"/>
          </a:xfrm>
          <a:prstGeom prst="rect">
            <a:avLst/>
          </a:prstGeom>
        </p:spPr>
        <p:txBody>
          <a:bodyPr anchor="t" rtlCol="false" tIns="0" lIns="0" bIns="0" rIns="0">
            <a:spAutoFit/>
          </a:bodyPr>
          <a:lstStyle/>
          <a:p>
            <a:pPr algn="l">
              <a:lnSpc>
                <a:spcPts val="15000"/>
              </a:lnSpc>
            </a:pPr>
            <a:r>
              <a:rPr lang="en-US" sz="15000" spc="-825" b="true">
                <a:solidFill>
                  <a:srgbClr val="1351AA"/>
                </a:solidFill>
                <a:latin typeface="Aileron Heavy"/>
                <a:ea typeface="Aileron Heavy"/>
                <a:cs typeface="Aileron Heavy"/>
                <a:sym typeface="Aileron Heavy"/>
              </a:rPr>
              <a:t>Latar  Belakang</a:t>
            </a:r>
          </a:p>
        </p:txBody>
      </p:sp>
      <p:sp>
        <p:nvSpPr>
          <p:cNvPr name="TextBox 3" id="3"/>
          <p:cNvSpPr txBox="true"/>
          <p:nvPr/>
        </p:nvSpPr>
        <p:spPr>
          <a:xfrm rot="0">
            <a:off x="476250" y="2574467"/>
            <a:ext cx="17259300" cy="3817366"/>
          </a:xfrm>
          <a:prstGeom prst="rect">
            <a:avLst/>
          </a:prstGeom>
        </p:spPr>
        <p:txBody>
          <a:bodyPr anchor="t" rtlCol="false" tIns="0" lIns="0" bIns="0" rIns="0">
            <a:spAutoFit/>
          </a:bodyPr>
          <a:lstStyle/>
          <a:p>
            <a:pPr algn="just" marL="904204" indent="-452102" lvl="1">
              <a:lnSpc>
                <a:spcPts val="5025"/>
              </a:lnSpc>
              <a:spcBef>
                <a:spcPct val="0"/>
              </a:spcBef>
              <a:buFont typeface="Arial"/>
              <a:buChar char="•"/>
            </a:pPr>
            <a:r>
              <a:rPr lang="en-US" sz="4188">
                <a:solidFill>
                  <a:srgbClr val="1351AA"/>
                </a:solidFill>
                <a:latin typeface="Work Sans"/>
                <a:ea typeface="Work Sans"/>
                <a:cs typeface="Work Sans"/>
                <a:sym typeface="Work Sans"/>
              </a:rPr>
              <a:t>B</a:t>
            </a:r>
            <a:r>
              <a:rPr lang="en-US" sz="4188" strike="noStrike" u="none">
                <a:solidFill>
                  <a:srgbClr val="1351AA"/>
                </a:solidFill>
                <a:latin typeface="Work Sans"/>
                <a:ea typeface="Work Sans"/>
                <a:cs typeface="Work Sans"/>
                <a:sym typeface="Work Sans"/>
              </a:rPr>
              <a:t>anyak alumni menghadapi kebingungan setelah lulus.</a:t>
            </a:r>
          </a:p>
          <a:p>
            <a:pPr algn="just" marL="904204" indent="-452102" lvl="1">
              <a:lnSpc>
                <a:spcPts val="5025"/>
              </a:lnSpc>
              <a:spcBef>
                <a:spcPct val="0"/>
              </a:spcBef>
              <a:buFont typeface="Arial"/>
              <a:buChar char="•"/>
            </a:pPr>
            <a:r>
              <a:rPr lang="en-US" sz="4188" strike="noStrike" u="none">
                <a:solidFill>
                  <a:srgbClr val="1351AA"/>
                </a:solidFill>
                <a:latin typeface="Work Sans"/>
                <a:ea typeface="Work Sans"/>
                <a:cs typeface="Work Sans"/>
                <a:sym typeface="Work Sans"/>
              </a:rPr>
              <a:t>Tekanan sosial, ekonomi, dan kurangnya bimbingan memperparah kecemasan.</a:t>
            </a:r>
          </a:p>
          <a:p>
            <a:pPr algn="just" marL="904204" indent="-452102" lvl="1">
              <a:lnSpc>
                <a:spcPts val="5025"/>
              </a:lnSpc>
              <a:spcBef>
                <a:spcPct val="0"/>
              </a:spcBef>
              <a:buFont typeface="Arial"/>
              <a:buChar char="•"/>
            </a:pPr>
            <a:r>
              <a:rPr lang="en-US" sz="4188" strike="noStrike" u="none">
                <a:solidFill>
                  <a:srgbClr val="1351AA"/>
                </a:solidFill>
                <a:latin typeface="Work Sans"/>
                <a:ea typeface="Work Sans"/>
                <a:cs typeface="Work Sans"/>
                <a:sym typeface="Work Sans"/>
              </a:rPr>
              <a:t>P</a:t>
            </a:r>
            <a:r>
              <a:rPr lang="en-US" sz="4188" strike="noStrike" u="none">
                <a:solidFill>
                  <a:srgbClr val="1351AA"/>
                </a:solidFill>
                <a:latin typeface="Work Sans"/>
                <a:ea typeface="Work Sans"/>
                <a:cs typeface="Work Sans"/>
                <a:sym typeface="Work Sans"/>
              </a:rPr>
              <a:t>erlu pemetaan data nyata dari alumni untuk memahami kondisi psikologis mereka.</a:t>
            </a:r>
          </a:p>
          <a:p>
            <a:pPr algn="just">
              <a:lnSpc>
                <a:spcPts val="5025"/>
              </a:lnSpc>
              <a:spcBef>
                <a:spcPct val="0"/>
              </a:spcBef>
            </a:pPr>
          </a:p>
        </p:txBody>
      </p:sp>
      <p:grpSp>
        <p:nvGrpSpPr>
          <p:cNvPr name="Group 4" id="4"/>
          <p:cNvGrpSpPr/>
          <p:nvPr/>
        </p:nvGrpSpPr>
        <p:grpSpPr>
          <a:xfrm rot="5400000">
            <a:off x="17055150" y="262575"/>
            <a:ext cx="552450" cy="979799"/>
            <a:chOff x="0" y="0"/>
            <a:chExt cx="189122" cy="335417"/>
          </a:xfrm>
        </p:grpSpPr>
        <p:sp>
          <p:nvSpPr>
            <p:cNvPr name="Freeform 5" id="5"/>
            <p:cNvSpPr/>
            <p:nvPr/>
          </p:nvSpPr>
          <p:spPr>
            <a:xfrm flipH="false" flipV="false" rot="0">
              <a:off x="0" y="0"/>
              <a:ext cx="189122" cy="335417"/>
            </a:xfrm>
            <a:custGeom>
              <a:avLst/>
              <a:gdLst/>
              <a:ahLst/>
              <a:cxnLst/>
              <a:rect r="r" b="b" t="t" l="l"/>
              <a:pathLst>
                <a:path h="335417" w="189122">
                  <a:moveTo>
                    <a:pt x="94561" y="0"/>
                  </a:moveTo>
                  <a:lnTo>
                    <a:pt x="94561" y="0"/>
                  </a:lnTo>
                  <a:cubicBezTo>
                    <a:pt x="146785" y="0"/>
                    <a:pt x="189122" y="42336"/>
                    <a:pt x="189122" y="94561"/>
                  </a:cubicBezTo>
                  <a:lnTo>
                    <a:pt x="189122" y="240856"/>
                  </a:lnTo>
                  <a:cubicBezTo>
                    <a:pt x="189122" y="265936"/>
                    <a:pt x="179159" y="289988"/>
                    <a:pt x="161425" y="307721"/>
                  </a:cubicBezTo>
                  <a:cubicBezTo>
                    <a:pt x="143692" y="325455"/>
                    <a:pt x="119640" y="335417"/>
                    <a:pt x="94561" y="335417"/>
                  </a:cubicBezTo>
                  <a:lnTo>
                    <a:pt x="94561" y="335417"/>
                  </a:lnTo>
                  <a:cubicBezTo>
                    <a:pt x="42336" y="335417"/>
                    <a:pt x="0" y="293081"/>
                    <a:pt x="0" y="240856"/>
                  </a:cubicBezTo>
                  <a:lnTo>
                    <a:pt x="0" y="94561"/>
                  </a:lnTo>
                  <a:cubicBezTo>
                    <a:pt x="0" y="69482"/>
                    <a:pt x="9963" y="45430"/>
                    <a:pt x="27696" y="27696"/>
                  </a:cubicBezTo>
                  <a:cubicBezTo>
                    <a:pt x="45430" y="9963"/>
                    <a:pt x="69482" y="0"/>
                    <a:pt x="94561" y="0"/>
                  </a:cubicBezTo>
                  <a:close/>
                </a:path>
              </a:pathLst>
            </a:custGeom>
            <a:solidFill>
              <a:srgbClr val="000000">
                <a:alpha val="0"/>
              </a:srgbClr>
            </a:solidFill>
            <a:ln w="9525" cap="rnd">
              <a:solidFill>
                <a:srgbClr val="1351AA"/>
              </a:solidFill>
              <a:prstDash val="solid"/>
              <a:round/>
            </a:ln>
          </p:spPr>
        </p:sp>
        <p:sp>
          <p:nvSpPr>
            <p:cNvPr name="TextBox 6" id="6"/>
            <p:cNvSpPr txBox="true"/>
            <p:nvPr/>
          </p:nvSpPr>
          <p:spPr>
            <a:xfrm>
              <a:off x="0" y="-9525"/>
              <a:ext cx="189122" cy="344942"/>
            </a:xfrm>
            <a:prstGeom prst="rect">
              <a:avLst/>
            </a:prstGeom>
          </p:spPr>
          <p:txBody>
            <a:bodyPr anchor="ctr" rtlCol="false" tIns="50800" lIns="50800" bIns="50800" rIns="50800"/>
            <a:lstStyle/>
            <a:p>
              <a:pPr algn="ctr">
                <a:lnSpc>
                  <a:spcPts val="3049"/>
                </a:lnSpc>
              </a:pPr>
            </a:p>
          </p:txBody>
        </p:sp>
      </p:grpSp>
      <p:sp>
        <p:nvSpPr>
          <p:cNvPr name="TextBox 7" id="7"/>
          <p:cNvSpPr txBox="true"/>
          <p:nvPr/>
        </p:nvSpPr>
        <p:spPr>
          <a:xfrm rot="0">
            <a:off x="16831951" y="633413"/>
            <a:ext cx="979799" cy="304800"/>
          </a:xfrm>
          <a:prstGeom prst="rect">
            <a:avLst/>
          </a:prstGeom>
        </p:spPr>
        <p:txBody>
          <a:bodyPr anchor="t" rtlCol="false" tIns="0" lIns="0" bIns="0" rIns="0">
            <a:spAutoFit/>
          </a:bodyPr>
          <a:lstStyle/>
          <a:p>
            <a:pPr algn="ctr" marL="0" indent="0" lvl="0">
              <a:lnSpc>
                <a:spcPts val="2249"/>
              </a:lnSpc>
              <a:spcBef>
                <a:spcPct val="0"/>
              </a:spcBef>
            </a:pPr>
            <a:r>
              <a:rPr lang="en-US" b="true" sz="2499">
                <a:solidFill>
                  <a:srgbClr val="1351AA"/>
                </a:solidFill>
                <a:latin typeface="Work Sans Bold"/>
                <a:ea typeface="Work Sans Bold"/>
                <a:cs typeface="Work Sans Bold"/>
                <a:sym typeface="Work Sans Bold"/>
              </a:rPr>
              <a:t>01</a:t>
            </a:r>
          </a:p>
        </p:txBody>
      </p:sp>
    </p:spTree>
  </p:cSld>
  <p:clrMapOvr>
    <a:masterClrMapping/>
  </p:clrMapOvr>
  <p:transition spd="slow">
    <p:fade/>
  </p:transition>
</p:sld>
</file>

<file path=ppt/slides/slide3.xml><?xml version="1.0" encoding="utf-8"?>
<p:sld xmlns:p="http://schemas.openxmlformats.org/presentationml/2006/main" xmlns:a="http://schemas.openxmlformats.org/drawingml/2006/main">
  <p:cSld>
    <p:bg>
      <p:bgPr>
        <a:solidFill>
          <a:srgbClr val="1351AA"/>
        </a:solidFill>
      </p:bgPr>
    </p:bg>
    <p:spTree>
      <p:nvGrpSpPr>
        <p:cNvPr id="1" name=""/>
        <p:cNvGrpSpPr/>
        <p:nvPr/>
      </p:nvGrpSpPr>
      <p:grpSpPr>
        <a:xfrm>
          <a:off x="0" y="0"/>
          <a:ext cx="0" cy="0"/>
          <a:chOff x="0" y="0"/>
          <a:chExt cx="0" cy="0"/>
        </a:xfrm>
      </p:grpSpPr>
      <p:sp>
        <p:nvSpPr>
          <p:cNvPr name="TextBox 2" id="2"/>
          <p:cNvSpPr txBox="true"/>
          <p:nvPr/>
        </p:nvSpPr>
        <p:spPr>
          <a:xfrm rot="0">
            <a:off x="476250" y="4346510"/>
            <a:ext cx="8372906" cy="3914775"/>
          </a:xfrm>
          <a:prstGeom prst="rect">
            <a:avLst/>
          </a:prstGeom>
        </p:spPr>
        <p:txBody>
          <a:bodyPr anchor="t" rtlCol="false" tIns="0" lIns="0" bIns="0" rIns="0">
            <a:spAutoFit/>
          </a:bodyPr>
          <a:lstStyle/>
          <a:p>
            <a:pPr algn="l">
              <a:lnSpc>
                <a:spcPts val="15000"/>
              </a:lnSpc>
            </a:pPr>
            <a:r>
              <a:rPr lang="en-US" sz="15000" spc="-825" b="true">
                <a:solidFill>
                  <a:srgbClr val="E3E2DE"/>
                </a:solidFill>
                <a:latin typeface="Aileron Bold"/>
                <a:ea typeface="Aileron Bold"/>
                <a:cs typeface="Aileron Bold"/>
                <a:sym typeface="Aileron Bold"/>
              </a:rPr>
              <a:t>Tujuan Proyek</a:t>
            </a:r>
          </a:p>
        </p:txBody>
      </p:sp>
      <p:grpSp>
        <p:nvGrpSpPr>
          <p:cNvPr name="Group 3" id="3"/>
          <p:cNvGrpSpPr/>
          <p:nvPr/>
        </p:nvGrpSpPr>
        <p:grpSpPr>
          <a:xfrm rot="0">
            <a:off x="8432942" y="366947"/>
            <a:ext cx="7388143" cy="2085722"/>
            <a:chOff x="0" y="0"/>
            <a:chExt cx="9850857" cy="2780963"/>
          </a:xfrm>
        </p:grpSpPr>
        <p:grpSp>
          <p:nvGrpSpPr>
            <p:cNvPr name="Group 4" id="4"/>
            <p:cNvGrpSpPr/>
            <p:nvPr/>
          </p:nvGrpSpPr>
          <p:grpSpPr>
            <a:xfrm rot="0">
              <a:off x="0" y="0"/>
              <a:ext cx="9850857" cy="2780963"/>
              <a:chOff x="0" y="0"/>
              <a:chExt cx="1927746" cy="544216"/>
            </a:xfrm>
          </p:grpSpPr>
          <p:sp>
            <p:nvSpPr>
              <p:cNvPr name="Freeform 5" id="5"/>
              <p:cNvSpPr/>
              <p:nvPr/>
            </p:nvSpPr>
            <p:spPr>
              <a:xfrm flipH="false" flipV="false" rot="0">
                <a:off x="0" y="0"/>
                <a:ext cx="1927746" cy="544216"/>
              </a:xfrm>
              <a:custGeom>
                <a:avLst/>
                <a:gdLst/>
                <a:ahLst/>
                <a:cxnLst/>
                <a:rect r="r" b="b" t="t" l="l"/>
                <a:pathLst>
                  <a:path h="544216" w="1927746">
                    <a:moveTo>
                      <a:pt x="46549" y="0"/>
                    </a:moveTo>
                    <a:lnTo>
                      <a:pt x="1881197" y="0"/>
                    </a:lnTo>
                    <a:cubicBezTo>
                      <a:pt x="1906905" y="0"/>
                      <a:pt x="1927746" y="20841"/>
                      <a:pt x="1927746" y="46549"/>
                    </a:cubicBezTo>
                    <a:lnTo>
                      <a:pt x="1927746" y="497666"/>
                    </a:lnTo>
                    <a:cubicBezTo>
                      <a:pt x="1927746" y="523375"/>
                      <a:pt x="1906905" y="544216"/>
                      <a:pt x="1881197" y="544216"/>
                    </a:cubicBezTo>
                    <a:lnTo>
                      <a:pt x="46549" y="544216"/>
                    </a:lnTo>
                    <a:cubicBezTo>
                      <a:pt x="20841" y="544216"/>
                      <a:pt x="0" y="523375"/>
                      <a:pt x="0" y="497666"/>
                    </a:cubicBezTo>
                    <a:lnTo>
                      <a:pt x="0" y="46549"/>
                    </a:lnTo>
                    <a:cubicBezTo>
                      <a:pt x="0" y="20841"/>
                      <a:pt x="20841" y="0"/>
                      <a:pt x="46549" y="0"/>
                    </a:cubicBezTo>
                    <a:close/>
                  </a:path>
                </a:pathLst>
              </a:custGeom>
              <a:solidFill>
                <a:srgbClr val="000000">
                  <a:alpha val="0"/>
                </a:srgbClr>
              </a:solidFill>
              <a:ln w="9525" cap="rnd">
                <a:solidFill>
                  <a:srgbClr val="E3E2DE"/>
                </a:solidFill>
                <a:prstDash val="solid"/>
                <a:round/>
              </a:ln>
            </p:spPr>
          </p:sp>
          <p:sp>
            <p:nvSpPr>
              <p:cNvPr name="TextBox 6" id="6"/>
              <p:cNvSpPr txBox="true"/>
              <p:nvPr/>
            </p:nvSpPr>
            <p:spPr>
              <a:xfrm>
                <a:off x="0" y="-19050"/>
                <a:ext cx="1927746" cy="563266"/>
              </a:xfrm>
              <a:prstGeom prst="rect">
                <a:avLst/>
              </a:prstGeom>
            </p:spPr>
            <p:txBody>
              <a:bodyPr anchor="ctr" rtlCol="false" tIns="50800" lIns="50800" bIns="50800" rIns="50800"/>
              <a:lstStyle/>
              <a:p>
                <a:pPr algn="ctr">
                  <a:lnSpc>
                    <a:spcPts val="4270"/>
                  </a:lnSpc>
                </a:pPr>
              </a:p>
            </p:txBody>
          </p:sp>
        </p:grpSp>
        <p:sp>
          <p:nvSpPr>
            <p:cNvPr name="TextBox 7" id="7"/>
            <p:cNvSpPr txBox="true"/>
            <p:nvPr/>
          </p:nvSpPr>
          <p:spPr>
            <a:xfrm rot="0">
              <a:off x="1080706" y="361462"/>
              <a:ext cx="7689445" cy="2105664"/>
            </a:xfrm>
            <a:prstGeom prst="rect">
              <a:avLst/>
            </a:prstGeom>
          </p:spPr>
          <p:txBody>
            <a:bodyPr anchor="t" rtlCol="false" tIns="0" lIns="0" bIns="0" rIns="0">
              <a:spAutoFit/>
            </a:bodyPr>
            <a:lstStyle/>
            <a:p>
              <a:pPr algn="ctr">
                <a:lnSpc>
                  <a:spcPts val="3048"/>
                </a:lnSpc>
              </a:pPr>
              <a:r>
                <a:rPr lang="en-US" b="true" sz="3048">
                  <a:solidFill>
                    <a:srgbClr val="E3E2DE"/>
                  </a:solidFill>
                  <a:latin typeface="Work Sans Bold"/>
                  <a:ea typeface="Work Sans Bold"/>
                  <a:cs typeface="Work Sans Bold"/>
                  <a:sym typeface="Work Sans Bold"/>
                </a:rPr>
                <a:t>MENGETAHUI KONDISI LULUSAN (KULIAH, KERJA, ATAU BELUM).</a:t>
              </a:r>
            </a:p>
            <a:p>
              <a:pPr algn="ctr">
                <a:lnSpc>
                  <a:spcPts val="3048"/>
                </a:lnSpc>
              </a:pPr>
            </a:p>
          </p:txBody>
        </p:sp>
      </p:grpSp>
      <p:grpSp>
        <p:nvGrpSpPr>
          <p:cNvPr name="Group 8" id="8"/>
          <p:cNvGrpSpPr/>
          <p:nvPr/>
        </p:nvGrpSpPr>
        <p:grpSpPr>
          <a:xfrm rot="0">
            <a:off x="8432942" y="6556380"/>
            <a:ext cx="7388143" cy="2278617"/>
            <a:chOff x="0" y="0"/>
            <a:chExt cx="9850857" cy="3038156"/>
          </a:xfrm>
        </p:grpSpPr>
        <p:grpSp>
          <p:nvGrpSpPr>
            <p:cNvPr name="Group 9" id="9"/>
            <p:cNvGrpSpPr/>
            <p:nvPr/>
          </p:nvGrpSpPr>
          <p:grpSpPr>
            <a:xfrm rot="0">
              <a:off x="0" y="0"/>
              <a:ext cx="9850857" cy="3038156"/>
              <a:chOff x="0" y="0"/>
              <a:chExt cx="2078164" cy="640938"/>
            </a:xfrm>
          </p:grpSpPr>
          <p:sp>
            <p:nvSpPr>
              <p:cNvPr name="Freeform 10" id="10"/>
              <p:cNvSpPr/>
              <p:nvPr/>
            </p:nvSpPr>
            <p:spPr>
              <a:xfrm flipH="false" flipV="false" rot="0">
                <a:off x="0" y="0"/>
                <a:ext cx="2078164" cy="640938"/>
              </a:xfrm>
              <a:custGeom>
                <a:avLst/>
                <a:gdLst/>
                <a:ahLst/>
                <a:cxnLst/>
                <a:rect r="r" b="b" t="t" l="l"/>
                <a:pathLst>
                  <a:path h="640938" w="2078164">
                    <a:moveTo>
                      <a:pt x="43180" y="0"/>
                    </a:moveTo>
                    <a:lnTo>
                      <a:pt x="2034984" y="0"/>
                    </a:lnTo>
                    <a:cubicBezTo>
                      <a:pt x="2058831" y="0"/>
                      <a:pt x="2078164" y="19332"/>
                      <a:pt x="2078164" y="43180"/>
                    </a:cubicBezTo>
                    <a:lnTo>
                      <a:pt x="2078164" y="597758"/>
                    </a:lnTo>
                    <a:cubicBezTo>
                      <a:pt x="2078164" y="609210"/>
                      <a:pt x="2073614" y="620193"/>
                      <a:pt x="2065517" y="628291"/>
                    </a:cubicBezTo>
                    <a:cubicBezTo>
                      <a:pt x="2057419" y="636388"/>
                      <a:pt x="2046436" y="640938"/>
                      <a:pt x="2034984" y="640938"/>
                    </a:cubicBezTo>
                    <a:lnTo>
                      <a:pt x="43180" y="640938"/>
                    </a:lnTo>
                    <a:cubicBezTo>
                      <a:pt x="19332" y="640938"/>
                      <a:pt x="0" y="621605"/>
                      <a:pt x="0" y="597758"/>
                    </a:cubicBezTo>
                    <a:lnTo>
                      <a:pt x="0" y="43180"/>
                    </a:lnTo>
                    <a:cubicBezTo>
                      <a:pt x="0" y="19332"/>
                      <a:pt x="19332" y="0"/>
                      <a:pt x="43180" y="0"/>
                    </a:cubicBezTo>
                    <a:close/>
                  </a:path>
                </a:pathLst>
              </a:custGeom>
              <a:solidFill>
                <a:srgbClr val="000000">
                  <a:alpha val="0"/>
                </a:srgbClr>
              </a:solidFill>
              <a:ln w="9525" cap="rnd">
                <a:solidFill>
                  <a:srgbClr val="E3E2DE"/>
                </a:solidFill>
                <a:prstDash val="solid"/>
                <a:round/>
              </a:ln>
            </p:spPr>
          </p:sp>
          <p:sp>
            <p:nvSpPr>
              <p:cNvPr name="TextBox 11" id="11"/>
              <p:cNvSpPr txBox="true"/>
              <p:nvPr/>
            </p:nvSpPr>
            <p:spPr>
              <a:xfrm>
                <a:off x="0" y="-19050"/>
                <a:ext cx="2078164" cy="659988"/>
              </a:xfrm>
              <a:prstGeom prst="rect">
                <a:avLst/>
              </a:prstGeom>
            </p:spPr>
            <p:txBody>
              <a:bodyPr anchor="ctr" rtlCol="false" tIns="50800" lIns="50800" bIns="50800" rIns="50800"/>
              <a:lstStyle/>
              <a:p>
                <a:pPr algn="ctr">
                  <a:lnSpc>
                    <a:spcPts val="4270"/>
                  </a:lnSpc>
                </a:pPr>
              </a:p>
            </p:txBody>
          </p:sp>
        </p:grpSp>
        <p:sp>
          <p:nvSpPr>
            <p:cNvPr name="TextBox 12" id="12"/>
            <p:cNvSpPr txBox="true"/>
            <p:nvPr/>
          </p:nvSpPr>
          <p:spPr>
            <a:xfrm rot="0">
              <a:off x="689337" y="329241"/>
              <a:ext cx="8472182" cy="2417773"/>
            </a:xfrm>
            <a:prstGeom prst="rect">
              <a:avLst/>
            </a:prstGeom>
          </p:spPr>
          <p:txBody>
            <a:bodyPr anchor="t" rtlCol="false" tIns="0" lIns="0" bIns="0" rIns="0">
              <a:spAutoFit/>
            </a:bodyPr>
            <a:lstStyle/>
            <a:p>
              <a:pPr algn="ctr">
                <a:lnSpc>
                  <a:spcPts val="2827"/>
                </a:lnSpc>
              </a:pPr>
            </a:p>
            <a:p>
              <a:pPr algn="ctr">
                <a:lnSpc>
                  <a:spcPts val="2827"/>
                </a:lnSpc>
              </a:pPr>
              <a:r>
                <a:rPr lang="en-US" b="true" sz="2827">
                  <a:solidFill>
                    <a:srgbClr val="E3E2DE"/>
                  </a:solidFill>
                  <a:latin typeface="Work Sans Bold"/>
                  <a:ea typeface="Work Sans Bold"/>
                  <a:cs typeface="Work Sans Bold"/>
                  <a:sym typeface="Work Sans Bold"/>
                </a:rPr>
                <a:t>Memberikan rekom</a:t>
              </a:r>
              <a:r>
                <a:rPr lang="en-US" b="true" sz="2827">
                  <a:solidFill>
                    <a:srgbClr val="E3E2DE"/>
                  </a:solidFill>
                  <a:latin typeface="Work Sans Bold"/>
                  <a:ea typeface="Work Sans Bold"/>
                  <a:cs typeface="Work Sans Bold"/>
                  <a:sym typeface="Work Sans Bold"/>
                </a:rPr>
                <a:t>ENDASI BERBASIS DATA UNTUK GURU BK, KOMUNITAS, DAN PEMBUAT KEBIJAKAN.</a:t>
              </a:r>
            </a:p>
          </p:txBody>
        </p:sp>
      </p:grpSp>
      <p:grpSp>
        <p:nvGrpSpPr>
          <p:cNvPr name="Group 13" id="13"/>
          <p:cNvGrpSpPr/>
          <p:nvPr/>
        </p:nvGrpSpPr>
        <p:grpSpPr>
          <a:xfrm rot="0">
            <a:off x="8432942" y="3121154"/>
            <a:ext cx="7388143" cy="2610882"/>
            <a:chOff x="0" y="0"/>
            <a:chExt cx="9850857" cy="3481177"/>
          </a:xfrm>
        </p:grpSpPr>
        <p:grpSp>
          <p:nvGrpSpPr>
            <p:cNvPr name="Group 14" id="14"/>
            <p:cNvGrpSpPr/>
            <p:nvPr/>
          </p:nvGrpSpPr>
          <p:grpSpPr>
            <a:xfrm rot="0">
              <a:off x="0" y="0"/>
              <a:ext cx="9850857" cy="3481177"/>
              <a:chOff x="0" y="0"/>
              <a:chExt cx="1813693" cy="640938"/>
            </a:xfrm>
          </p:grpSpPr>
          <p:sp>
            <p:nvSpPr>
              <p:cNvPr name="Freeform 15" id="15"/>
              <p:cNvSpPr/>
              <p:nvPr/>
            </p:nvSpPr>
            <p:spPr>
              <a:xfrm flipH="false" flipV="false" rot="0">
                <a:off x="0" y="0"/>
                <a:ext cx="1813693" cy="640938"/>
              </a:xfrm>
              <a:custGeom>
                <a:avLst/>
                <a:gdLst/>
                <a:ahLst/>
                <a:cxnLst/>
                <a:rect r="r" b="b" t="t" l="l"/>
                <a:pathLst>
                  <a:path h="640938" w="1813693">
                    <a:moveTo>
                      <a:pt x="49476" y="0"/>
                    </a:moveTo>
                    <a:lnTo>
                      <a:pt x="1764217" y="0"/>
                    </a:lnTo>
                    <a:cubicBezTo>
                      <a:pt x="1791542" y="0"/>
                      <a:pt x="1813693" y="22151"/>
                      <a:pt x="1813693" y="49476"/>
                    </a:cubicBezTo>
                    <a:lnTo>
                      <a:pt x="1813693" y="591461"/>
                    </a:lnTo>
                    <a:cubicBezTo>
                      <a:pt x="1813693" y="604583"/>
                      <a:pt x="1808480" y="617168"/>
                      <a:pt x="1799202" y="626446"/>
                    </a:cubicBezTo>
                    <a:cubicBezTo>
                      <a:pt x="1789923" y="635725"/>
                      <a:pt x="1777338" y="640938"/>
                      <a:pt x="1764217" y="640938"/>
                    </a:cubicBezTo>
                    <a:lnTo>
                      <a:pt x="49476" y="640938"/>
                    </a:lnTo>
                    <a:cubicBezTo>
                      <a:pt x="22151" y="640938"/>
                      <a:pt x="0" y="618786"/>
                      <a:pt x="0" y="591461"/>
                    </a:cubicBezTo>
                    <a:lnTo>
                      <a:pt x="0" y="49476"/>
                    </a:lnTo>
                    <a:cubicBezTo>
                      <a:pt x="0" y="36354"/>
                      <a:pt x="5213" y="23770"/>
                      <a:pt x="14491" y="14491"/>
                    </a:cubicBezTo>
                    <a:cubicBezTo>
                      <a:pt x="23770" y="5213"/>
                      <a:pt x="36354" y="0"/>
                      <a:pt x="49476" y="0"/>
                    </a:cubicBezTo>
                    <a:close/>
                  </a:path>
                </a:pathLst>
              </a:custGeom>
              <a:solidFill>
                <a:srgbClr val="000000">
                  <a:alpha val="0"/>
                </a:srgbClr>
              </a:solidFill>
              <a:ln w="9525" cap="rnd">
                <a:solidFill>
                  <a:srgbClr val="E3E2DE"/>
                </a:solidFill>
                <a:prstDash val="solid"/>
                <a:round/>
              </a:ln>
            </p:spPr>
          </p:sp>
          <p:sp>
            <p:nvSpPr>
              <p:cNvPr name="TextBox 16" id="16"/>
              <p:cNvSpPr txBox="true"/>
              <p:nvPr/>
            </p:nvSpPr>
            <p:spPr>
              <a:xfrm>
                <a:off x="0" y="-19050"/>
                <a:ext cx="1813693" cy="659988"/>
              </a:xfrm>
              <a:prstGeom prst="rect">
                <a:avLst/>
              </a:prstGeom>
            </p:spPr>
            <p:txBody>
              <a:bodyPr anchor="ctr" rtlCol="false" tIns="50800" lIns="50800" bIns="50800" rIns="50800"/>
              <a:lstStyle/>
              <a:p>
                <a:pPr algn="ctr">
                  <a:lnSpc>
                    <a:spcPts val="4269"/>
                  </a:lnSpc>
                </a:pPr>
              </a:p>
            </p:txBody>
          </p:sp>
        </p:grpSp>
        <p:sp>
          <p:nvSpPr>
            <p:cNvPr name="TextBox 17" id="17"/>
            <p:cNvSpPr txBox="true"/>
            <p:nvPr/>
          </p:nvSpPr>
          <p:spPr>
            <a:xfrm rot="0">
              <a:off x="493653" y="381220"/>
              <a:ext cx="8863551" cy="2766361"/>
            </a:xfrm>
            <a:prstGeom prst="rect">
              <a:avLst/>
            </a:prstGeom>
          </p:spPr>
          <p:txBody>
            <a:bodyPr anchor="t" rtlCol="false" tIns="0" lIns="0" bIns="0" rIns="0">
              <a:spAutoFit/>
            </a:bodyPr>
            <a:lstStyle/>
            <a:p>
              <a:pPr algn="ctr">
                <a:lnSpc>
                  <a:spcPts val="3240"/>
                </a:lnSpc>
              </a:pPr>
              <a:r>
                <a:rPr lang="en-US" b="true" sz="3240">
                  <a:solidFill>
                    <a:srgbClr val="E3E2DE"/>
                  </a:solidFill>
                  <a:latin typeface="Work Sans Bold"/>
                  <a:ea typeface="Work Sans Bold"/>
                  <a:cs typeface="Work Sans Bold"/>
                  <a:sym typeface="Work Sans Bold"/>
                </a:rPr>
                <a:t>MENGANALISIS NARASI TERBUKA MENGGUNAKAN AI &amp; NLP.</a:t>
              </a:r>
            </a:p>
            <a:p>
              <a:pPr algn="ctr">
                <a:lnSpc>
                  <a:spcPts val="3240"/>
                </a:lnSpc>
              </a:pPr>
            </a:p>
            <a:p>
              <a:pPr algn="ctr">
                <a:lnSpc>
                  <a:spcPts val="3240"/>
                </a:lnSpc>
              </a:pPr>
            </a:p>
          </p:txBody>
        </p:sp>
      </p:grpSp>
      <p:grpSp>
        <p:nvGrpSpPr>
          <p:cNvPr name="Group 18" id="18"/>
          <p:cNvGrpSpPr/>
          <p:nvPr/>
        </p:nvGrpSpPr>
        <p:grpSpPr>
          <a:xfrm rot="5400000">
            <a:off x="17045625" y="262575"/>
            <a:ext cx="552450" cy="979799"/>
            <a:chOff x="0" y="0"/>
            <a:chExt cx="189122" cy="335417"/>
          </a:xfrm>
        </p:grpSpPr>
        <p:sp>
          <p:nvSpPr>
            <p:cNvPr name="Freeform 19" id="19"/>
            <p:cNvSpPr/>
            <p:nvPr/>
          </p:nvSpPr>
          <p:spPr>
            <a:xfrm flipH="false" flipV="false" rot="0">
              <a:off x="0" y="0"/>
              <a:ext cx="189122" cy="335417"/>
            </a:xfrm>
            <a:custGeom>
              <a:avLst/>
              <a:gdLst/>
              <a:ahLst/>
              <a:cxnLst/>
              <a:rect r="r" b="b" t="t" l="l"/>
              <a:pathLst>
                <a:path h="335417" w="189122">
                  <a:moveTo>
                    <a:pt x="94561" y="0"/>
                  </a:moveTo>
                  <a:lnTo>
                    <a:pt x="94561" y="0"/>
                  </a:lnTo>
                  <a:cubicBezTo>
                    <a:pt x="146785" y="0"/>
                    <a:pt x="189122" y="42336"/>
                    <a:pt x="189122" y="94561"/>
                  </a:cubicBezTo>
                  <a:lnTo>
                    <a:pt x="189122" y="240856"/>
                  </a:lnTo>
                  <a:cubicBezTo>
                    <a:pt x="189122" y="265936"/>
                    <a:pt x="179159" y="289988"/>
                    <a:pt x="161425" y="307721"/>
                  </a:cubicBezTo>
                  <a:cubicBezTo>
                    <a:pt x="143692" y="325455"/>
                    <a:pt x="119640" y="335417"/>
                    <a:pt x="94561" y="335417"/>
                  </a:cubicBezTo>
                  <a:lnTo>
                    <a:pt x="94561" y="335417"/>
                  </a:lnTo>
                  <a:cubicBezTo>
                    <a:pt x="42336" y="335417"/>
                    <a:pt x="0" y="293081"/>
                    <a:pt x="0" y="240856"/>
                  </a:cubicBezTo>
                  <a:lnTo>
                    <a:pt x="0" y="94561"/>
                  </a:lnTo>
                  <a:cubicBezTo>
                    <a:pt x="0" y="69482"/>
                    <a:pt x="9963" y="45430"/>
                    <a:pt x="27696" y="27696"/>
                  </a:cubicBezTo>
                  <a:cubicBezTo>
                    <a:pt x="45430" y="9963"/>
                    <a:pt x="69482" y="0"/>
                    <a:pt x="94561" y="0"/>
                  </a:cubicBezTo>
                  <a:close/>
                </a:path>
              </a:pathLst>
            </a:custGeom>
            <a:solidFill>
              <a:srgbClr val="000000">
                <a:alpha val="0"/>
              </a:srgbClr>
            </a:solidFill>
            <a:ln w="9525" cap="rnd">
              <a:solidFill>
                <a:srgbClr val="E3E2DE"/>
              </a:solidFill>
              <a:prstDash val="solid"/>
              <a:round/>
            </a:ln>
          </p:spPr>
        </p:sp>
        <p:sp>
          <p:nvSpPr>
            <p:cNvPr name="TextBox 20" id="20"/>
            <p:cNvSpPr txBox="true"/>
            <p:nvPr/>
          </p:nvSpPr>
          <p:spPr>
            <a:xfrm>
              <a:off x="0" y="-9525"/>
              <a:ext cx="189122" cy="344942"/>
            </a:xfrm>
            <a:prstGeom prst="rect">
              <a:avLst/>
            </a:prstGeom>
          </p:spPr>
          <p:txBody>
            <a:bodyPr anchor="ctr" rtlCol="false" tIns="50800" lIns="50800" bIns="50800" rIns="50800"/>
            <a:lstStyle/>
            <a:p>
              <a:pPr algn="ctr">
                <a:lnSpc>
                  <a:spcPts val="3049"/>
                </a:lnSpc>
              </a:pPr>
            </a:p>
          </p:txBody>
        </p:sp>
      </p:grpSp>
      <p:sp>
        <p:nvSpPr>
          <p:cNvPr name="TextBox 21" id="21"/>
          <p:cNvSpPr txBox="true"/>
          <p:nvPr/>
        </p:nvSpPr>
        <p:spPr>
          <a:xfrm rot="0">
            <a:off x="16831951" y="633413"/>
            <a:ext cx="979799" cy="304800"/>
          </a:xfrm>
          <a:prstGeom prst="rect">
            <a:avLst/>
          </a:prstGeom>
        </p:spPr>
        <p:txBody>
          <a:bodyPr anchor="t" rtlCol="false" tIns="0" lIns="0" bIns="0" rIns="0">
            <a:spAutoFit/>
          </a:bodyPr>
          <a:lstStyle/>
          <a:p>
            <a:pPr algn="ctr" marL="0" indent="0" lvl="0">
              <a:lnSpc>
                <a:spcPts val="2249"/>
              </a:lnSpc>
              <a:spcBef>
                <a:spcPct val="0"/>
              </a:spcBef>
            </a:pPr>
            <a:r>
              <a:rPr lang="en-US" b="true" sz="2499">
                <a:solidFill>
                  <a:srgbClr val="E3E2DE"/>
                </a:solidFill>
                <a:latin typeface="Work Sans Bold"/>
                <a:ea typeface="Work Sans Bold"/>
                <a:cs typeface="Work Sans Bold"/>
                <a:sym typeface="Work Sans Bold"/>
              </a:rPr>
              <a:t>02</a:t>
            </a:r>
          </a:p>
        </p:txBody>
      </p:sp>
    </p:spTree>
  </p:cSld>
  <p:clrMapOvr>
    <a:masterClrMapping/>
  </p:clrMapOvr>
  <p:transition spd="slow">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351AA"/>
        </a:solidFill>
      </p:bgPr>
    </p:bg>
    <p:spTree>
      <p:nvGrpSpPr>
        <p:cNvPr id="1" name=""/>
        <p:cNvGrpSpPr/>
        <p:nvPr/>
      </p:nvGrpSpPr>
      <p:grpSpPr>
        <a:xfrm>
          <a:off x="0" y="0"/>
          <a:ext cx="0" cy="0"/>
          <a:chOff x="0" y="0"/>
          <a:chExt cx="0" cy="0"/>
        </a:xfrm>
      </p:grpSpPr>
      <p:grpSp>
        <p:nvGrpSpPr>
          <p:cNvPr name="Group 2" id="2"/>
          <p:cNvGrpSpPr/>
          <p:nvPr/>
        </p:nvGrpSpPr>
        <p:grpSpPr>
          <a:xfrm rot="5400000">
            <a:off x="17045625" y="262575"/>
            <a:ext cx="552450" cy="979799"/>
            <a:chOff x="0" y="0"/>
            <a:chExt cx="189122" cy="335417"/>
          </a:xfrm>
        </p:grpSpPr>
        <p:sp>
          <p:nvSpPr>
            <p:cNvPr name="Freeform 3" id="3"/>
            <p:cNvSpPr/>
            <p:nvPr/>
          </p:nvSpPr>
          <p:spPr>
            <a:xfrm flipH="false" flipV="false" rot="0">
              <a:off x="0" y="0"/>
              <a:ext cx="189122" cy="335417"/>
            </a:xfrm>
            <a:custGeom>
              <a:avLst/>
              <a:gdLst/>
              <a:ahLst/>
              <a:cxnLst/>
              <a:rect r="r" b="b" t="t" l="l"/>
              <a:pathLst>
                <a:path h="335417" w="189122">
                  <a:moveTo>
                    <a:pt x="94561" y="0"/>
                  </a:moveTo>
                  <a:lnTo>
                    <a:pt x="94561" y="0"/>
                  </a:lnTo>
                  <a:cubicBezTo>
                    <a:pt x="146785" y="0"/>
                    <a:pt x="189122" y="42336"/>
                    <a:pt x="189122" y="94561"/>
                  </a:cubicBezTo>
                  <a:lnTo>
                    <a:pt x="189122" y="240856"/>
                  </a:lnTo>
                  <a:cubicBezTo>
                    <a:pt x="189122" y="265936"/>
                    <a:pt x="179159" y="289988"/>
                    <a:pt x="161425" y="307721"/>
                  </a:cubicBezTo>
                  <a:cubicBezTo>
                    <a:pt x="143692" y="325455"/>
                    <a:pt x="119640" y="335417"/>
                    <a:pt x="94561" y="335417"/>
                  </a:cubicBezTo>
                  <a:lnTo>
                    <a:pt x="94561" y="335417"/>
                  </a:lnTo>
                  <a:cubicBezTo>
                    <a:pt x="42336" y="335417"/>
                    <a:pt x="0" y="293081"/>
                    <a:pt x="0" y="240856"/>
                  </a:cubicBezTo>
                  <a:lnTo>
                    <a:pt x="0" y="94561"/>
                  </a:lnTo>
                  <a:cubicBezTo>
                    <a:pt x="0" y="69482"/>
                    <a:pt x="9963" y="45430"/>
                    <a:pt x="27696" y="27696"/>
                  </a:cubicBezTo>
                  <a:cubicBezTo>
                    <a:pt x="45430" y="9963"/>
                    <a:pt x="69482" y="0"/>
                    <a:pt x="94561" y="0"/>
                  </a:cubicBezTo>
                  <a:close/>
                </a:path>
              </a:pathLst>
            </a:custGeom>
            <a:solidFill>
              <a:srgbClr val="000000">
                <a:alpha val="0"/>
              </a:srgbClr>
            </a:solidFill>
            <a:ln w="9525" cap="rnd">
              <a:solidFill>
                <a:srgbClr val="E3E2DE"/>
              </a:solidFill>
              <a:prstDash val="solid"/>
              <a:round/>
            </a:ln>
          </p:spPr>
        </p:sp>
        <p:sp>
          <p:nvSpPr>
            <p:cNvPr name="TextBox 4" id="4"/>
            <p:cNvSpPr txBox="true"/>
            <p:nvPr/>
          </p:nvSpPr>
          <p:spPr>
            <a:xfrm>
              <a:off x="0" y="-9525"/>
              <a:ext cx="189122" cy="344942"/>
            </a:xfrm>
            <a:prstGeom prst="rect">
              <a:avLst/>
            </a:prstGeom>
          </p:spPr>
          <p:txBody>
            <a:bodyPr anchor="ctr" rtlCol="false" tIns="50800" lIns="50800" bIns="50800" rIns="50800"/>
            <a:lstStyle/>
            <a:p>
              <a:pPr algn="ctr">
                <a:lnSpc>
                  <a:spcPts val="3049"/>
                </a:lnSpc>
              </a:pPr>
            </a:p>
          </p:txBody>
        </p:sp>
      </p:grpSp>
      <p:sp>
        <p:nvSpPr>
          <p:cNvPr name="TextBox 5" id="5"/>
          <p:cNvSpPr txBox="true"/>
          <p:nvPr/>
        </p:nvSpPr>
        <p:spPr>
          <a:xfrm rot="0">
            <a:off x="508159" y="2560878"/>
            <a:ext cx="10782486" cy="5248275"/>
          </a:xfrm>
          <a:prstGeom prst="rect">
            <a:avLst/>
          </a:prstGeom>
        </p:spPr>
        <p:txBody>
          <a:bodyPr anchor="t" rtlCol="false" tIns="0" lIns="0" bIns="0" rIns="0">
            <a:spAutoFit/>
          </a:bodyPr>
          <a:lstStyle/>
          <a:p>
            <a:pPr algn="just" marL="752100" indent="-376050" lvl="1">
              <a:lnSpc>
                <a:spcPts val="4180"/>
              </a:lnSpc>
              <a:buFont typeface="Arial"/>
              <a:buChar char="•"/>
            </a:pPr>
            <a:r>
              <a:rPr lang="en-US" b="true" sz="3483">
                <a:solidFill>
                  <a:srgbClr val="E3E2DE"/>
                </a:solidFill>
                <a:latin typeface="Work Sans Bold"/>
                <a:ea typeface="Work Sans Bold"/>
                <a:cs typeface="Work Sans Bold"/>
                <a:sym typeface="Work Sans Bold"/>
              </a:rPr>
              <a:t>Survei online → Data kuantitatif &amp; kualitatif</a:t>
            </a:r>
          </a:p>
          <a:p>
            <a:pPr algn="just">
              <a:lnSpc>
                <a:spcPts val="4180"/>
              </a:lnSpc>
            </a:pPr>
          </a:p>
          <a:p>
            <a:pPr algn="just" marL="752100" indent="-376050" lvl="1">
              <a:lnSpc>
                <a:spcPts val="4180"/>
              </a:lnSpc>
              <a:buFont typeface="Arial"/>
              <a:buChar char="•"/>
            </a:pPr>
            <a:r>
              <a:rPr lang="en-US" b="true" sz="3483">
                <a:solidFill>
                  <a:srgbClr val="E3E2DE"/>
                </a:solidFill>
                <a:latin typeface="Work Sans Bold"/>
                <a:ea typeface="Work Sans Bold"/>
                <a:cs typeface="Work Sans Bold"/>
                <a:sym typeface="Work Sans Bold"/>
              </a:rPr>
              <a:t>Analis</a:t>
            </a:r>
            <a:r>
              <a:rPr lang="en-US" b="true" sz="3483" strike="noStrike" u="none">
                <a:solidFill>
                  <a:srgbClr val="E3E2DE"/>
                </a:solidFill>
                <a:latin typeface="Work Sans Bold"/>
                <a:ea typeface="Work Sans Bold"/>
                <a:cs typeface="Work Sans Bold"/>
                <a:sym typeface="Work Sans Bold"/>
              </a:rPr>
              <a:t>is campuran (mixed-method)</a:t>
            </a:r>
          </a:p>
          <a:p>
            <a:pPr algn="just">
              <a:lnSpc>
                <a:spcPts val="4180"/>
              </a:lnSpc>
            </a:pPr>
          </a:p>
          <a:p>
            <a:pPr algn="just" marL="752100" indent="-376050" lvl="1">
              <a:lnSpc>
                <a:spcPts val="4180"/>
              </a:lnSpc>
              <a:buFont typeface="Arial"/>
              <a:buChar char="•"/>
            </a:pPr>
            <a:r>
              <a:rPr lang="en-US" b="true" sz="3483" strike="noStrike" u="none">
                <a:solidFill>
                  <a:srgbClr val="E3E2DE"/>
                </a:solidFill>
                <a:latin typeface="Work Sans Bold"/>
                <a:ea typeface="Work Sans Bold"/>
                <a:cs typeface="Work Sans Bold"/>
                <a:sym typeface="Work Sans Bold"/>
              </a:rPr>
              <a:t>Statistik deskriptif (grafik, tabel)</a:t>
            </a:r>
          </a:p>
          <a:p>
            <a:pPr algn="just">
              <a:lnSpc>
                <a:spcPts val="4180"/>
              </a:lnSpc>
            </a:pPr>
          </a:p>
          <a:p>
            <a:pPr algn="just" marL="752100" indent="-376050" lvl="1">
              <a:lnSpc>
                <a:spcPts val="4180"/>
              </a:lnSpc>
              <a:buFont typeface="Arial"/>
              <a:buChar char="•"/>
            </a:pPr>
            <a:r>
              <a:rPr lang="en-US" b="true" sz="3483" strike="noStrike" u="none">
                <a:solidFill>
                  <a:srgbClr val="E3E2DE"/>
                </a:solidFill>
                <a:latin typeface="Work Sans Bold"/>
                <a:ea typeface="Work Sans Bold"/>
                <a:cs typeface="Work Sans Bold"/>
                <a:sym typeface="Work Sans Bold"/>
              </a:rPr>
              <a:t>NLP untuk klasifikasi narasi </a:t>
            </a:r>
          </a:p>
          <a:p>
            <a:pPr algn="just">
              <a:lnSpc>
                <a:spcPts val="4180"/>
              </a:lnSpc>
            </a:pPr>
          </a:p>
          <a:p>
            <a:pPr algn="just" marL="752100" indent="-376050" lvl="1">
              <a:lnSpc>
                <a:spcPts val="4180"/>
              </a:lnSpc>
              <a:buFont typeface="Arial"/>
              <a:buChar char="•"/>
            </a:pPr>
            <a:r>
              <a:rPr lang="en-US" b="true" sz="3483" strike="noStrike" u="none">
                <a:solidFill>
                  <a:srgbClr val="E3E2DE"/>
                </a:solidFill>
                <a:latin typeface="Work Sans Bold"/>
                <a:ea typeface="Work Sans Bold"/>
                <a:cs typeface="Work Sans Bold"/>
                <a:sym typeface="Work Sans Bold"/>
              </a:rPr>
              <a:t>Tools: Google Colab + Python + Pandas + AI (OpenAI), Replicate.</a:t>
            </a:r>
          </a:p>
        </p:txBody>
      </p:sp>
      <p:sp>
        <p:nvSpPr>
          <p:cNvPr name="Freeform 6" id="6"/>
          <p:cNvSpPr/>
          <p:nvPr/>
        </p:nvSpPr>
        <p:spPr>
          <a:xfrm flipH="true" flipV="false" rot="1166212">
            <a:off x="9789410" y="1140488"/>
            <a:ext cx="1376588" cy="4114800"/>
          </a:xfrm>
          <a:custGeom>
            <a:avLst/>
            <a:gdLst/>
            <a:ahLst/>
            <a:cxnLst/>
            <a:rect r="r" b="b" t="t" l="l"/>
            <a:pathLst>
              <a:path h="4114800" w="1376588">
                <a:moveTo>
                  <a:pt x="1376588" y="0"/>
                </a:moveTo>
                <a:lnTo>
                  <a:pt x="0" y="0"/>
                </a:lnTo>
                <a:lnTo>
                  <a:pt x="0" y="4114800"/>
                </a:lnTo>
                <a:lnTo>
                  <a:pt x="1376588" y="4114800"/>
                </a:lnTo>
                <a:lnTo>
                  <a:pt x="13765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147414" y="276225"/>
            <a:ext cx="10663994" cy="2009775"/>
          </a:xfrm>
          <a:prstGeom prst="rect">
            <a:avLst/>
          </a:prstGeom>
        </p:spPr>
        <p:txBody>
          <a:bodyPr anchor="t" rtlCol="false" tIns="0" lIns="0" bIns="0" rIns="0">
            <a:spAutoFit/>
          </a:bodyPr>
          <a:lstStyle/>
          <a:p>
            <a:pPr algn="l">
              <a:lnSpc>
                <a:spcPts val="15000"/>
              </a:lnSpc>
            </a:pPr>
            <a:r>
              <a:rPr lang="en-US" sz="15000" spc="-825" b="true">
                <a:solidFill>
                  <a:srgbClr val="E3E2DE"/>
                </a:solidFill>
                <a:latin typeface="Aileron Heavy"/>
                <a:ea typeface="Aileron Heavy"/>
                <a:cs typeface="Aileron Heavy"/>
                <a:sym typeface="Aileron Heavy"/>
              </a:rPr>
              <a:t>Metodologi</a:t>
            </a:r>
          </a:p>
        </p:txBody>
      </p:sp>
      <p:sp>
        <p:nvSpPr>
          <p:cNvPr name="TextBox 8" id="8"/>
          <p:cNvSpPr txBox="true"/>
          <p:nvPr/>
        </p:nvSpPr>
        <p:spPr>
          <a:xfrm rot="0">
            <a:off x="16831951" y="633413"/>
            <a:ext cx="979799" cy="304800"/>
          </a:xfrm>
          <a:prstGeom prst="rect">
            <a:avLst/>
          </a:prstGeom>
        </p:spPr>
        <p:txBody>
          <a:bodyPr anchor="t" rtlCol="false" tIns="0" lIns="0" bIns="0" rIns="0">
            <a:spAutoFit/>
          </a:bodyPr>
          <a:lstStyle/>
          <a:p>
            <a:pPr algn="ctr" marL="0" indent="0" lvl="0">
              <a:lnSpc>
                <a:spcPts val="2249"/>
              </a:lnSpc>
              <a:spcBef>
                <a:spcPct val="0"/>
              </a:spcBef>
            </a:pPr>
            <a:r>
              <a:rPr lang="en-US" b="true" sz="2499">
                <a:solidFill>
                  <a:srgbClr val="E3E2DE"/>
                </a:solidFill>
                <a:latin typeface="Work Sans Bold"/>
                <a:ea typeface="Work Sans Bold"/>
                <a:cs typeface="Work Sans Bold"/>
                <a:sym typeface="Work Sans Bold"/>
              </a:rPr>
              <a:t>03</a:t>
            </a:r>
          </a:p>
        </p:txBody>
      </p:sp>
    </p:spTree>
  </p:cSld>
  <p:clrMapOvr>
    <a:masterClrMapping/>
  </p:clrMapOvr>
  <p:transition spd="slow">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351AA"/>
        </a:solidFill>
      </p:bgPr>
    </p:bg>
    <p:spTree>
      <p:nvGrpSpPr>
        <p:cNvPr id="1" name=""/>
        <p:cNvGrpSpPr/>
        <p:nvPr/>
      </p:nvGrpSpPr>
      <p:grpSpPr>
        <a:xfrm>
          <a:off x="0" y="0"/>
          <a:ext cx="0" cy="0"/>
          <a:chOff x="0" y="0"/>
          <a:chExt cx="0" cy="0"/>
        </a:xfrm>
      </p:grpSpPr>
      <p:grpSp>
        <p:nvGrpSpPr>
          <p:cNvPr name="Group 2" id="2"/>
          <p:cNvGrpSpPr/>
          <p:nvPr/>
        </p:nvGrpSpPr>
        <p:grpSpPr>
          <a:xfrm rot="0">
            <a:off x="14530311" y="9195009"/>
            <a:ext cx="3281439" cy="694492"/>
            <a:chOff x="0" y="0"/>
            <a:chExt cx="1920219" cy="406400"/>
          </a:xfrm>
        </p:grpSpPr>
        <p:sp>
          <p:nvSpPr>
            <p:cNvPr name="Freeform 3" id="3"/>
            <p:cNvSpPr/>
            <p:nvPr/>
          </p:nvSpPr>
          <p:spPr>
            <a:xfrm flipH="false" flipV="false" rot="0">
              <a:off x="0" y="0"/>
              <a:ext cx="1920219" cy="406400"/>
            </a:xfrm>
            <a:custGeom>
              <a:avLst/>
              <a:gdLst/>
              <a:ahLst/>
              <a:cxnLst/>
              <a:rect r="r" b="b" t="t" l="l"/>
              <a:pathLst>
                <a:path h="406400" w="1920219">
                  <a:moveTo>
                    <a:pt x="1717019" y="0"/>
                  </a:moveTo>
                  <a:cubicBezTo>
                    <a:pt x="1829243" y="0"/>
                    <a:pt x="1920219" y="90976"/>
                    <a:pt x="1920219" y="203200"/>
                  </a:cubicBezTo>
                  <a:cubicBezTo>
                    <a:pt x="1920219" y="315424"/>
                    <a:pt x="1829243" y="406400"/>
                    <a:pt x="1717019"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solidFill>
                <a:srgbClr val="E3E2DE"/>
              </a:solidFill>
              <a:prstDash val="solid"/>
              <a:miter/>
            </a:ln>
          </p:spPr>
        </p:sp>
        <p:sp>
          <p:nvSpPr>
            <p:cNvPr name="TextBox 4" id="4"/>
            <p:cNvSpPr txBox="true"/>
            <p:nvPr/>
          </p:nvSpPr>
          <p:spPr>
            <a:xfrm>
              <a:off x="0" y="28575"/>
              <a:ext cx="1920219" cy="377825"/>
            </a:xfrm>
            <a:prstGeom prst="rect">
              <a:avLst/>
            </a:prstGeom>
          </p:spPr>
          <p:txBody>
            <a:bodyPr anchor="ctr" rtlCol="false" tIns="53951" lIns="53951" bIns="53951" rIns="53951"/>
            <a:lstStyle/>
            <a:p>
              <a:pPr algn="ctr" marL="0" indent="0" lvl="0">
                <a:lnSpc>
                  <a:spcPts val="2300"/>
                </a:lnSpc>
                <a:spcBef>
                  <a:spcPct val="0"/>
                </a:spcBef>
              </a:pPr>
            </a:p>
          </p:txBody>
        </p:sp>
      </p:grpSp>
      <p:grpSp>
        <p:nvGrpSpPr>
          <p:cNvPr name="Group 5" id="5"/>
          <p:cNvGrpSpPr/>
          <p:nvPr/>
        </p:nvGrpSpPr>
        <p:grpSpPr>
          <a:xfrm rot="5400000">
            <a:off x="17045625" y="262575"/>
            <a:ext cx="552450" cy="979799"/>
            <a:chOff x="0" y="0"/>
            <a:chExt cx="189122" cy="335417"/>
          </a:xfrm>
        </p:grpSpPr>
        <p:sp>
          <p:nvSpPr>
            <p:cNvPr name="Freeform 6" id="6"/>
            <p:cNvSpPr/>
            <p:nvPr/>
          </p:nvSpPr>
          <p:spPr>
            <a:xfrm flipH="false" flipV="false" rot="0">
              <a:off x="0" y="0"/>
              <a:ext cx="189122" cy="335417"/>
            </a:xfrm>
            <a:custGeom>
              <a:avLst/>
              <a:gdLst/>
              <a:ahLst/>
              <a:cxnLst/>
              <a:rect r="r" b="b" t="t" l="l"/>
              <a:pathLst>
                <a:path h="335417" w="189122">
                  <a:moveTo>
                    <a:pt x="94561" y="0"/>
                  </a:moveTo>
                  <a:lnTo>
                    <a:pt x="94561" y="0"/>
                  </a:lnTo>
                  <a:cubicBezTo>
                    <a:pt x="146785" y="0"/>
                    <a:pt x="189122" y="42336"/>
                    <a:pt x="189122" y="94561"/>
                  </a:cubicBezTo>
                  <a:lnTo>
                    <a:pt x="189122" y="240856"/>
                  </a:lnTo>
                  <a:cubicBezTo>
                    <a:pt x="189122" y="265936"/>
                    <a:pt x="179159" y="289988"/>
                    <a:pt x="161425" y="307721"/>
                  </a:cubicBezTo>
                  <a:cubicBezTo>
                    <a:pt x="143692" y="325455"/>
                    <a:pt x="119640" y="335417"/>
                    <a:pt x="94561" y="335417"/>
                  </a:cubicBezTo>
                  <a:lnTo>
                    <a:pt x="94561" y="335417"/>
                  </a:lnTo>
                  <a:cubicBezTo>
                    <a:pt x="42336" y="335417"/>
                    <a:pt x="0" y="293081"/>
                    <a:pt x="0" y="240856"/>
                  </a:cubicBezTo>
                  <a:lnTo>
                    <a:pt x="0" y="94561"/>
                  </a:lnTo>
                  <a:cubicBezTo>
                    <a:pt x="0" y="69482"/>
                    <a:pt x="9963" y="45430"/>
                    <a:pt x="27696" y="27696"/>
                  </a:cubicBezTo>
                  <a:cubicBezTo>
                    <a:pt x="45430" y="9963"/>
                    <a:pt x="69482" y="0"/>
                    <a:pt x="94561" y="0"/>
                  </a:cubicBezTo>
                  <a:close/>
                </a:path>
              </a:pathLst>
            </a:custGeom>
            <a:solidFill>
              <a:srgbClr val="000000">
                <a:alpha val="0"/>
              </a:srgbClr>
            </a:solidFill>
            <a:ln w="9525" cap="rnd">
              <a:solidFill>
                <a:srgbClr val="E3E2DE"/>
              </a:solidFill>
              <a:prstDash val="solid"/>
              <a:round/>
            </a:ln>
          </p:spPr>
        </p:sp>
        <p:sp>
          <p:nvSpPr>
            <p:cNvPr name="TextBox 7" id="7"/>
            <p:cNvSpPr txBox="true"/>
            <p:nvPr/>
          </p:nvSpPr>
          <p:spPr>
            <a:xfrm>
              <a:off x="0" y="-9525"/>
              <a:ext cx="189122" cy="344942"/>
            </a:xfrm>
            <a:prstGeom prst="rect">
              <a:avLst/>
            </a:prstGeom>
          </p:spPr>
          <p:txBody>
            <a:bodyPr anchor="ctr" rtlCol="false" tIns="50800" lIns="50800" bIns="50800" rIns="50800"/>
            <a:lstStyle/>
            <a:p>
              <a:pPr algn="ctr">
                <a:lnSpc>
                  <a:spcPts val="3049"/>
                </a:lnSpc>
              </a:pPr>
            </a:p>
          </p:txBody>
        </p:sp>
      </p:grpSp>
      <p:sp>
        <p:nvSpPr>
          <p:cNvPr name="Freeform 8" id="8"/>
          <p:cNvSpPr/>
          <p:nvPr/>
        </p:nvSpPr>
        <p:spPr>
          <a:xfrm flipH="false" flipV="false" rot="0">
            <a:off x="11821545" y="1901093"/>
            <a:ext cx="5990205" cy="5690094"/>
          </a:xfrm>
          <a:custGeom>
            <a:avLst/>
            <a:gdLst/>
            <a:ahLst/>
            <a:cxnLst/>
            <a:rect r="r" b="b" t="t" l="l"/>
            <a:pathLst>
              <a:path h="5690094" w="5990205">
                <a:moveTo>
                  <a:pt x="0" y="0"/>
                </a:moveTo>
                <a:lnTo>
                  <a:pt x="5990205" y="0"/>
                </a:lnTo>
                <a:lnTo>
                  <a:pt x="5990205" y="5690094"/>
                </a:lnTo>
                <a:lnTo>
                  <a:pt x="0" y="5690094"/>
                </a:lnTo>
                <a:lnTo>
                  <a:pt x="0" y="0"/>
                </a:lnTo>
                <a:close/>
              </a:path>
            </a:pathLst>
          </a:custGeom>
          <a:blipFill>
            <a:blip r:embed="rId2"/>
            <a:stretch>
              <a:fillRect l="0" t="0" r="0" b="0"/>
            </a:stretch>
          </a:blipFill>
        </p:spPr>
      </p:sp>
      <p:sp>
        <p:nvSpPr>
          <p:cNvPr name="TextBox 9" id="9"/>
          <p:cNvSpPr txBox="true"/>
          <p:nvPr/>
        </p:nvSpPr>
        <p:spPr>
          <a:xfrm rot="0">
            <a:off x="476250" y="276225"/>
            <a:ext cx="14824720" cy="1942619"/>
          </a:xfrm>
          <a:prstGeom prst="rect">
            <a:avLst/>
          </a:prstGeom>
        </p:spPr>
        <p:txBody>
          <a:bodyPr anchor="t" rtlCol="false" tIns="0" lIns="0" bIns="0" rIns="0">
            <a:spAutoFit/>
          </a:bodyPr>
          <a:lstStyle/>
          <a:p>
            <a:pPr algn="l">
              <a:lnSpc>
                <a:spcPts val="14559"/>
              </a:lnSpc>
            </a:pPr>
            <a:r>
              <a:rPr lang="en-US" sz="14559" spc="-800" b="true">
                <a:solidFill>
                  <a:srgbClr val="E3E2DE"/>
                </a:solidFill>
                <a:latin typeface="Aileron Heavy"/>
                <a:ea typeface="Aileron Heavy"/>
                <a:cs typeface="Aileron Heavy"/>
                <a:sym typeface="Aileron Heavy"/>
              </a:rPr>
              <a:t>Struktur Data</a:t>
            </a:r>
          </a:p>
        </p:txBody>
      </p:sp>
      <p:sp>
        <p:nvSpPr>
          <p:cNvPr name="TextBox 10" id="10"/>
          <p:cNvSpPr txBox="true"/>
          <p:nvPr/>
        </p:nvSpPr>
        <p:spPr>
          <a:xfrm rot="0">
            <a:off x="14530311" y="9419366"/>
            <a:ext cx="3281439" cy="350553"/>
          </a:xfrm>
          <a:prstGeom prst="rect">
            <a:avLst/>
          </a:prstGeom>
        </p:spPr>
        <p:txBody>
          <a:bodyPr anchor="t" rtlCol="false" tIns="0" lIns="0" bIns="0" rIns="0">
            <a:spAutoFit/>
          </a:bodyPr>
          <a:lstStyle/>
          <a:p>
            <a:pPr algn="ctr" marL="0" indent="0" lvl="0">
              <a:lnSpc>
                <a:spcPts val="2490"/>
              </a:lnSpc>
              <a:spcBef>
                <a:spcPct val="0"/>
              </a:spcBef>
            </a:pPr>
            <a:r>
              <a:rPr lang="en-US" b="true" sz="3000" spc="-93">
                <a:solidFill>
                  <a:srgbClr val="E3E2DE"/>
                </a:solidFill>
                <a:latin typeface="Aileron Bold"/>
                <a:ea typeface="Aileron Bold"/>
                <a:cs typeface="Aileron Bold"/>
                <a:sym typeface="Aileron Bold"/>
              </a:rPr>
              <a:t>CLAUDIA ALVES</a:t>
            </a:r>
          </a:p>
        </p:txBody>
      </p:sp>
      <p:sp>
        <p:nvSpPr>
          <p:cNvPr name="TextBox 11" id="11"/>
          <p:cNvSpPr txBox="true"/>
          <p:nvPr/>
        </p:nvSpPr>
        <p:spPr>
          <a:xfrm rot="0">
            <a:off x="476250" y="2466975"/>
            <a:ext cx="10964428" cy="2152650"/>
          </a:xfrm>
          <a:prstGeom prst="rect">
            <a:avLst/>
          </a:prstGeom>
        </p:spPr>
        <p:txBody>
          <a:bodyPr anchor="t" rtlCol="false" tIns="0" lIns="0" bIns="0" rIns="0">
            <a:spAutoFit/>
          </a:bodyPr>
          <a:lstStyle/>
          <a:p>
            <a:pPr algn="just">
              <a:lnSpc>
                <a:spcPts val="3388"/>
              </a:lnSpc>
            </a:pPr>
            <a:r>
              <a:rPr lang="en-US" sz="2823">
                <a:solidFill>
                  <a:srgbClr val="E3E2DE"/>
                </a:solidFill>
                <a:latin typeface="Work Sans"/>
                <a:ea typeface="Work Sans"/>
                <a:cs typeface="Work Sans"/>
                <a:sym typeface="Work Sans"/>
              </a:rPr>
              <a:t>Dari 20 responden yang ikut serta dalam survei ini, kita bisa melihat bahwa mereka terbagi ke dalam beberapa kategori utama yaitu sedang kuliah, bekerja, atau masih bingung dalam fase transisi. Mayoritas responden berasal dari wilayah Pandeglang dan sekitarnya.</a:t>
            </a:r>
          </a:p>
        </p:txBody>
      </p:sp>
      <p:sp>
        <p:nvSpPr>
          <p:cNvPr name="TextBox 12" id="12"/>
          <p:cNvSpPr txBox="true"/>
          <p:nvPr/>
        </p:nvSpPr>
        <p:spPr>
          <a:xfrm rot="0">
            <a:off x="16831951" y="633413"/>
            <a:ext cx="979799" cy="304800"/>
          </a:xfrm>
          <a:prstGeom prst="rect">
            <a:avLst/>
          </a:prstGeom>
        </p:spPr>
        <p:txBody>
          <a:bodyPr anchor="t" rtlCol="false" tIns="0" lIns="0" bIns="0" rIns="0">
            <a:spAutoFit/>
          </a:bodyPr>
          <a:lstStyle/>
          <a:p>
            <a:pPr algn="ctr" marL="0" indent="0" lvl="0">
              <a:lnSpc>
                <a:spcPts val="2249"/>
              </a:lnSpc>
              <a:spcBef>
                <a:spcPct val="0"/>
              </a:spcBef>
            </a:pPr>
            <a:r>
              <a:rPr lang="en-US" b="true" sz="2499">
                <a:solidFill>
                  <a:srgbClr val="E3E2DE"/>
                </a:solidFill>
                <a:latin typeface="Work Sans Bold"/>
                <a:ea typeface="Work Sans Bold"/>
                <a:cs typeface="Work Sans Bold"/>
                <a:sym typeface="Work Sans Bold"/>
              </a:rPr>
              <a:t>04</a:t>
            </a:r>
          </a:p>
        </p:txBody>
      </p:sp>
    </p:spTree>
  </p:cSld>
  <p:clrMapOvr>
    <a:masterClrMapping/>
  </p:clrMapOvr>
  <p:transition spd="slow">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2DE"/>
        </a:solidFill>
      </p:bgPr>
    </p:bg>
    <p:spTree>
      <p:nvGrpSpPr>
        <p:cNvPr id="1" name=""/>
        <p:cNvGrpSpPr/>
        <p:nvPr/>
      </p:nvGrpSpPr>
      <p:grpSpPr>
        <a:xfrm>
          <a:off x="0" y="0"/>
          <a:ext cx="0" cy="0"/>
          <a:chOff x="0" y="0"/>
          <a:chExt cx="0" cy="0"/>
        </a:xfrm>
      </p:grpSpPr>
      <p:grpSp>
        <p:nvGrpSpPr>
          <p:cNvPr name="Group 2" id="2"/>
          <p:cNvGrpSpPr/>
          <p:nvPr/>
        </p:nvGrpSpPr>
        <p:grpSpPr>
          <a:xfrm rot="0">
            <a:off x="14530311" y="9195009"/>
            <a:ext cx="3281439" cy="694492"/>
            <a:chOff x="0" y="0"/>
            <a:chExt cx="1920219" cy="406400"/>
          </a:xfrm>
        </p:grpSpPr>
        <p:sp>
          <p:nvSpPr>
            <p:cNvPr name="Freeform 3" id="3"/>
            <p:cNvSpPr/>
            <p:nvPr/>
          </p:nvSpPr>
          <p:spPr>
            <a:xfrm flipH="false" flipV="false" rot="0">
              <a:off x="0" y="0"/>
              <a:ext cx="1920219" cy="406400"/>
            </a:xfrm>
            <a:custGeom>
              <a:avLst/>
              <a:gdLst/>
              <a:ahLst/>
              <a:cxnLst/>
              <a:rect r="r" b="b" t="t" l="l"/>
              <a:pathLst>
                <a:path h="406400" w="1920219">
                  <a:moveTo>
                    <a:pt x="1717019" y="0"/>
                  </a:moveTo>
                  <a:cubicBezTo>
                    <a:pt x="1829243" y="0"/>
                    <a:pt x="1920219" y="90976"/>
                    <a:pt x="1920219" y="203200"/>
                  </a:cubicBezTo>
                  <a:cubicBezTo>
                    <a:pt x="1920219" y="315424"/>
                    <a:pt x="1829243" y="406400"/>
                    <a:pt x="1717019"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solidFill>
                <a:srgbClr val="E3E2DE"/>
              </a:solidFill>
              <a:prstDash val="solid"/>
              <a:miter/>
            </a:ln>
          </p:spPr>
        </p:sp>
        <p:sp>
          <p:nvSpPr>
            <p:cNvPr name="TextBox 4" id="4"/>
            <p:cNvSpPr txBox="true"/>
            <p:nvPr/>
          </p:nvSpPr>
          <p:spPr>
            <a:xfrm>
              <a:off x="0" y="28575"/>
              <a:ext cx="1920219" cy="377825"/>
            </a:xfrm>
            <a:prstGeom prst="rect">
              <a:avLst/>
            </a:prstGeom>
          </p:spPr>
          <p:txBody>
            <a:bodyPr anchor="ctr" rtlCol="false" tIns="53951" lIns="53951" bIns="53951" rIns="53951"/>
            <a:lstStyle/>
            <a:p>
              <a:pPr algn="ctr" marL="0" indent="0" lvl="0">
                <a:lnSpc>
                  <a:spcPts val="2300"/>
                </a:lnSpc>
                <a:spcBef>
                  <a:spcPct val="0"/>
                </a:spcBef>
              </a:pPr>
            </a:p>
          </p:txBody>
        </p:sp>
      </p:grpSp>
      <p:grpSp>
        <p:nvGrpSpPr>
          <p:cNvPr name="Group 5" id="5"/>
          <p:cNvGrpSpPr/>
          <p:nvPr/>
        </p:nvGrpSpPr>
        <p:grpSpPr>
          <a:xfrm rot="5400000">
            <a:off x="17045625" y="262575"/>
            <a:ext cx="552450" cy="979799"/>
            <a:chOff x="0" y="0"/>
            <a:chExt cx="189122" cy="335417"/>
          </a:xfrm>
        </p:grpSpPr>
        <p:sp>
          <p:nvSpPr>
            <p:cNvPr name="Freeform 6" id="6"/>
            <p:cNvSpPr/>
            <p:nvPr/>
          </p:nvSpPr>
          <p:spPr>
            <a:xfrm flipH="false" flipV="false" rot="0">
              <a:off x="0" y="0"/>
              <a:ext cx="189122" cy="335417"/>
            </a:xfrm>
            <a:custGeom>
              <a:avLst/>
              <a:gdLst/>
              <a:ahLst/>
              <a:cxnLst/>
              <a:rect r="r" b="b" t="t" l="l"/>
              <a:pathLst>
                <a:path h="335417" w="189122">
                  <a:moveTo>
                    <a:pt x="94561" y="0"/>
                  </a:moveTo>
                  <a:lnTo>
                    <a:pt x="94561" y="0"/>
                  </a:lnTo>
                  <a:cubicBezTo>
                    <a:pt x="146785" y="0"/>
                    <a:pt x="189122" y="42336"/>
                    <a:pt x="189122" y="94561"/>
                  </a:cubicBezTo>
                  <a:lnTo>
                    <a:pt x="189122" y="240856"/>
                  </a:lnTo>
                  <a:cubicBezTo>
                    <a:pt x="189122" y="265936"/>
                    <a:pt x="179159" y="289988"/>
                    <a:pt x="161425" y="307721"/>
                  </a:cubicBezTo>
                  <a:cubicBezTo>
                    <a:pt x="143692" y="325455"/>
                    <a:pt x="119640" y="335417"/>
                    <a:pt x="94561" y="335417"/>
                  </a:cubicBezTo>
                  <a:lnTo>
                    <a:pt x="94561" y="335417"/>
                  </a:lnTo>
                  <a:cubicBezTo>
                    <a:pt x="42336" y="335417"/>
                    <a:pt x="0" y="293081"/>
                    <a:pt x="0" y="240856"/>
                  </a:cubicBezTo>
                  <a:lnTo>
                    <a:pt x="0" y="94561"/>
                  </a:lnTo>
                  <a:cubicBezTo>
                    <a:pt x="0" y="69482"/>
                    <a:pt x="9963" y="45430"/>
                    <a:pt x="27696" y="27696"/>
                  </a:cubicBezTo>
                  <a:cubicBezTo>
                    <a:pt x="45430" y="9963"/>
                    <a:pt x="69482" y="0"/>
                    <a:pt x="94561" y="0"/>
                  </a:cubicBezTo>
                  <a:close/>
                </a:path>
              </a:pathLst>
            </a:custGeom>
            <a:solidFill>
              <a:srgbClr val="000000">
                <a:alpha val="0"/>
              </a:srgbClr>
            </a:solidFill>
            <a:ln w="9525" cap="rnd">
              <a:solidFill>
                <a:srgbClr val="1351AA"/>
              </a:solidFill>
              <a:prstDash val="solid"/>
              <a:round/>
            </a:ln>
          </p:spPr>
        </p:sp>
        <p:sp>
          <p:nvSpPr>
            <p:cNvPr name="TextBox 7" id="7"/>
            <p:cNvSpPr txBox="true"/>
            <p:nvPr/>
          </p:nvSpPr>
          <p:spPr>
            <a:xfrm>
              <a:off x="0" y="-9525"/>
              <a:ext cx="189122" cy="344942"/>
            </a:xfrm>
            <a:prstGeom prst="rect">
              <a:avLst/>
            </a:prstGeom>
          </p:spPr>
          <p:txBody>
            <a:bodyPr anchor="ctr" rtlCol="false" tIns="50800" lIns="50800" bIns="50800" rIns="50800"/>
            <a:lstStyle/>
            <a:p>
              <a:pPr algn="ctr">
                <a:lnSpc>
                  <a:spcPts val="3049"/>
                </a:lnSpc>
              </a:pPr>
            </a:p>
          </p:txBody>
        </p:sp>
      </p:grpSp>
      <p:sp>
        <p:nvSpPr>
          <p:cNvPr name="Freeform 8" id="8"/>
          <p:cNvSpPr/>
          <p:nvPr/>
        </p:nvSpPr>
        <p:spPr>
          <a:xfrm flipH="false" flipV="false" rot="0">
            <a:off x="7578134" y="2286000"/>
            <a:ext cx="10399731" cy="5314569"/>
          </a:xfrm>
          <a:custGeom>
            <a:avLst/>
            <a:gdLst/>
            <a:ahLst/>
            <a:cxnLst/>
            <a:rect r="r" b="b" t="t" l="l"/>
            <a:pathLst>
              <a:path h="5314569" w="10399731">
                <a:moveTo>
                  <a:pt x="0" y="0"/>
                </a:moveTo>
                <a:lnTo>
                  <a:pt x="10399731" y="0"/>
                </a:lnTo>
                <a:lnTo>
                  <a:pt x="10399731" y="5314569"/>
                </a:lnTo>
                <a:lnTo>
                  <a:pt x="0" y="5314569"/>
                </a:lnTo>
                <a:lnTo>
                  <a:pt x="0" y="0"/>
                </a:lnTo>
                <a:close/>
              </a:path>
            </a:pathLst>
          </a:custGeom>
          <a:blipFill>
            <a:blip r:embed="rId2"/>
            <a:stretch>
              <a:fillRect l="0" t="0" r="0" b="0"/>
            </a:stretch>
          </a:blipFill>
        </p:spPr>
      </p:sp>
      <p:sp>
        <p:nvSpPr>
          <p:cNvPr name="TextBox 9" id="9"/>
          <p:cNvSpPr txBox="true"/>
          <p:nvPr/>
        </p:nvSpPr>
        <p:spPr>
          <a:xfrm rot="0">
            <a:off x="476250" y="276225"/>
            <a:ext cx="15273408" cy="2009775"/>
          </a:xfrm>
          <a:prstGeom prst="rect">
            <a:avLst/>
          </a:prstGeom>
        </p:spPr>
        <p:txBody>
          <a:bodyPr anchor="t" rtlCol="false" tIns="0" lIns="0" bIns="0" rIns="0">
            <a:spAutoFit/>
          </a:bodyPr>
          <a:lstStyle/>
          <a:p>
            <a:pPr algn="l">
              <a:lnSpc>
                <a:spcPts val="15000"/>
              </a:lnSpc>
            </a:pPr>
            <a:r>
              <a:rPr lang="en-US" sz="15000" spc="-825" b="true">
                <a:solidFill>
                  <a:srgbClr val="1351AA"/>
                </a:solidFill>
                <a:latin typeface="Aileron Heavy"/>
                <a:ea typeface="Aileron Heavy"/>
                <a:cs typeface="Aileron Heavy"/>
                <a:sym typeface="Aileron Heavy"/>
              </a:rPr>
              <a:t>Struktur Data</a:t>
            </a:r>
          </a:p>
        </p:txBody>
      </p:sp>
      <p:sp>
        <p:nvSpPr>
          <p:cNvPr name="TextBox 10" id="10"/>
          <p:cNvSpPr txBox="true"/>
          <p:nvPr/>
        </p:nvSpPr>
        <p:spPr>
          <a:xfrm rot="0">
            <a:off x="14530311" y="9419366"/>
            <a:ext cx="3281439" cy="350553"/>
          </a:xfrm>
          <a:prstGeom prst="rect">
            <a:avLst/>
          </a:prstGeom>
        </p:spPr>
        <p:txBody>
          <a:bodyPr anchor="t" rtlCol="false" tIns="0" lIns="0" bIns="0" rIns="0">
            <a:spAutoFit/>
          </a:bodyPr>
          <a:lstStyle/>
          <a:p>
            <a:pPr algn="ctr" marL="0" indent="0" lvl="0">
              <a:lnSpc>
                <a:spcPts val="2490"/>
              </a:lnSpc>
              <a:spcBef>
                <a:spcPct val="0"/>
              </a:spcBef>
            </a:pPr>
            <a:r>
              <a:rPr lang="en-US" b="true" sz="3000" spc="-93">
                <a:solidFill>
                  <a:srgbClr val="E3E2DE"/>
                </a:solidFill>
                <a:latin typeface="Aileron Bold"/>
                <a:ea typeface="Aileron Bold"/>
                <a:cs typeface="Aileron Bold"/>
                <a:sym typeface="Aileron Bold"/>
              </a:rPr>
              <a:t>CLAUDIA ALVES</a:t>
            </a:r>
          </a:p>
        </p:txBody>
      </p:sp>
      <p:sp>
        <p:nvSpPr>
          <p:cNvPr name="TextBox 11" id="11"/>
          <p:cNvSpPr txBox="true"/>
          <p:nvPr/>
        </p:nvSpPr>
        <p:spPr>
          <a:xfrm rot="0">
            <a:off x="476250" y="2466975"/>
            <a:ext cx="6680675" cy="3867150"/>
          </a:xfrm>
          <a:prstGeom prst="rect">
            <a:avLst/>
          </a:prstGeom>
        </p:spPr>
        <p:txBody>
          <a:bodyPr anchor="t" rtlCol="false" tIns="0" lIns="0" bIns="0" rIns="0">
            <a:spAutoFit/>
          </a:bodyPr>
          <a:lstStyle/>
          <a:p>
            <a:pPr algn="just">
              <a:lnSpc>
                <a:spcPts val="3388"/>
              </a:lnSpc>
            </a:pPr>
            <a:r>
              <a:rPr lang="en-US" sz="2823">
                <a:solidFill>
                  <a:srgbClr val="1351AA"/>
                </a:solidFill>
                <a:latin typeface="Work Sans"/>
                <a:ea typeface="Work Sans"/>
                <a:cs typeface="Work Sans"/>
                <a:sym typeface="Work Sans"/>
              </a:rPr>
              <a:t>Data menunjukkan bahwa terdapat proporsi signifikan responden yang merasakan tekanan mental, terutama karena perbandingan sosial dan ketidakpastian arah masa depan. Ada juga beberapa yang mengungkapkan perasaan minder karena melihat teman sebaya yang sudah ‘melangkah lebih jauh’.</a:t>
            </a:r>
          </a:p>
        </p:txBody>
      </p:sp>
      <p:sp>
        <p:nvSpPr>
          <p:cNvPr name="TextBox 12" id="12"/>
          <p:cNvSpPr txBox="true"/>
          <p:nvPr/>
        </p:nvSpPr>
        <p:spPr>
          <a:xfrm rot="0">
            <a:off x="16831951" y="633413"/>
            <a:ext cx="979799" cy="304800"/>
          </a:xfrm>
          <a:prstGeom prst="rect">
            <a:avLst/>
          </a:prstGeom>
        </p:spPr>
        <p:txBody>
          <a:bodyPr anchor="t" rtlCol="false" tIns="0" lIns="0" bIns="0" rIns="0">
            <a:spAutoFit/>
          </a:bodyPr>
          <a:lstStyle/>
          <a:p>
            <a:pPr algn="ctr" marL="0" indent="0" lvl="0">
              <a:lnSpc>
                <a:spcPts val="2249"/>
              </a:lnSpc>
              <a:spcBef>
                <a:spcPct val="0"/>
              </a:spcBef>
            </a:pPr>
            <a:r>
              <a:rPr lang="en-US" b="true" sz="2499">
                <a:solidFill>
                  <a:srgbClr val="1351AA"/>
                </a:solidFill>
                <a:latin typeface="Work Sans Bold"/>
                <a:ea typeface="Work Sans Bold"/>
                <a:cs typeface="Work Sans Bold"/>
                <a:sym typeface="Work Sans Bold"/>
              </a:rPr>
              <a:t>05</a:t>
            </a:r>
          </a:p>
        </p:txBody>
      </p:sp>
    </p:spTree>
  </p:cSld>
  <p:clrMapOvr>
    <a:masterClrMapping/>
  </p:clrMapOvr>
  <p:transition spd="slow">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351AA"/>
        </a:solidFill>
      </p:bgPr>
    </p:bg>
    <p:spTree>
      <p:nvGrpSpPr>
        <p:cNvPr id="1" name=""/>
        <p:cNvGrpSpPr/>
        <p:nvPr/>
      </p:nvGrpSpPr>
      <p:grpSpPr>
        <a:xfrm>
          <a:off x="0" y="0"/>
          <a:ext cx="0" cy="0"/>
          <a:chOff x="0" y="0"/>
          <a:chExt cx="0" cy="0"/>
        </a:xfrm>
      </p:grpSpPr>
      <p:grpSp>
        <p:nvGrpSpPr>
          <p:cNvPr name="Group 2" id="2"/>
          <p:cNvGrpSpPr/>
          <p:nvPr/>
        </p:nvGrpSpPr>
        <p:grpSpPr>
          <a:xfrm rot="0">
            <a:off x="14530311" y="9195009"/>
            <a:ext cx="3281439" cy="694492"/>
            <a:chOff x="0" y="0"/>
            <a:chExt cx="1920219" cy="406400"/>
          </a:xfrm>
        </p:grpSpPr>
        <p:sp>
          <p:nvSpPr>
            <p:cNvPr name="Freeform 3" id="3"/>
            <p:cNvSpPr/>
            <p:nvPr/>
          </p:nvSpPr>
          <p:spPr>
            <a:xfrm flipH="false" flipV="false" rot="0">
              <a:off x="0" y="0"/>
              <a:ext cx="1920219" cy="406400"/>
            </a:xfrm>
            <a:custGeom>
              <a:avLst/>
              <a:gdLst/>
              <a:ahLst/>
              <a:cxnLst/>
              <a:rect r="r" b="b" t="t" l="l"/>
              <a:pathLst>
                <a:path h="406400" w="1920219">
                  <a:moveTo>
                    <a:pt x="1717019" y="0"/>
                  </a:moveTo>
                  <a:cubicBezTo>
                    <a:pt x="1829243" y="0"/>
                    <a:pt x="1920219" y="90976"/>
                    <a:pt x="1920219" y="203200"/>
                  </a:cubicBezTo>
                  <a:cubicBezTo>
                    <a:pt x="1920219" y="315424"/>
                    <a:pt x="1829243" y="406400"/>
                    <a:pt x="1717019"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solidFill>
                <a:srgbClr val="E3E2DE"/>
              </a:solidFill>
              <a:prstDash val="solid"/>
              <a:miter/>
            </a:ln>
          </p:spPr>
        </p:sp>
        <p:sp>
          <p:nvSpPr>
            <p:cNvPr name="TextBox 4" id="4"/>
            <p:cNvSpPr txBox="true"/>
            <p:nvPr/>
          </p:nvSpPr>
          <p:spPr>
            <a:xfrm>
              <a:off x="0" y="28575"/>
              <a:ext cx="1920219" cy="377825"/>
            </a:xfrm>
            <a:prstGeom prst="rect">
              <a:avLst/>
            </a:prstGeom>
          </p:spPr>
          <p:txBody>
            <a:bodyPr anchor="ctr" rtlCol="false" tIns="53951" lIns="53951" bIns="53951" rIns="53951"/>
            <a:lstStyle/>
            <a:p>
              <a:pPr algn="ctr" marL="0" indent="0" lvl="0">
                <a:lnSpc>
                  <a:spcPts val="2300"/>
                </a:lnSpc>
                <a:spcBef>
                  <a:spcPct val="0"/>
                </a:spcBef>
              </a:pPr>
            </a:p>
          </p:txBody>
        </p:sp>
      </p:grpSp>
      <p:grpSp>
        <p:nvGrpSpPr>
          <p:cNvPr name="Group 5" id="5"/>
          <p:cNvGrpSpPr/>
          <p:nvPr/>
        </p:nvGrpSpPr>
        <p:grpSpPr>
          <a:xfrm rot="5400000">
            <a:off x="17045625" y="262575"/>
            <a:ext cx="552450" cy="979799"/>
            <a:chOff x="0" y="0"/>
            <a:chExt cx="189122" cy="335417"/>
          </a:xfrm>
        </p:grpSpPr>
        <p:sp>
          <p:nvSpPr>
            <p:cNvPr name="Freeform 6" id="6"/>
            <p:cNvSpPr/>
            <p:nvPr/>
          </p:nvSpPr>
          <p:spPr>
            <a:xfrm flipH="false" flipV="false" rot="0">
              <a:off x="0" y="0"/>
              <a:ext cx="189122" cy="335417"/>
            </a:xfrm>
            <a:custGeom>
              <a:avLst/>
              <a:gdLst/>
              <a:ahLst/>
              <a:cxnLst/>
              <a:rect r="r" b="b" t="t" l="l"/>
              <a:pathLst>
                <a:path h="335417" w="189122">
                  <a:moveTo>
                    <a:pt x="94561" y="0"/>
                  </a:moveTo>
                  <a:lnTo>
                    <a:pt x="94561" y="0"/>
                  </a:lnTo>
                  <a:cubicBezTo>
                    <a:pt x="146785" y="0"/>
                    <a:pt x="189122" y="42336"/>
                    <a:pt x="189122" y="94561"/>
                  </a:cubicBezTo>
                  <a:lnTo>
                    <a:pt x="189122" y="240856"/>
                  </a:lnTo>
                  <a:cubicBezTo>
                    <a:pt x="189122" y="265936"/>
                    <a:pt x="179159" y="289988"/>
                    <a:pt x="161425" y="307721"/>
                  </a:cubicBezTo>
                  <a:cubicBezTo>
                    <a:pt x="143692" y="325455"/>
                    <a:pt x="119640" y="335417"/>
                    <a:pt x="94561" y="335417"/>
                  </a:cubicBezTo>
                  <a:lnTo>
                    <a:pt x="94561" y="335417"/>
                  </a:lnTo>
                  <a:cubicBezTo>
                    <a:pt x="42336" y="335417"/>
                    <a:pt x="0" y="293081"/>
                    <a:pt x="0" y="240856"/>
                  </a:cubicBezTo>
                  <a:lnTo>
                    <a:pt x="0" y="94561"/>
                  </a:lnTo>
                  <a:cubicBezTo>
                    <a:pt x="0" y="69482"/>
                    <a:pt x="9963" y="45430"/>
                    <a:pt x="27696" y="27696"/>
                  </a:cubicBezTo>
                  <a:cubicBezTo>
                    <a:pt x="45430" y="9963"/>
                    <a:pt x="69482" y="0"/>
                    <a:pt x="94561" y="0"/>
                  </a:cubicBezTo>
                  <a:close/>
                </a:path>
              </a:pathLst>
            </a:custGeom>
            <a:solidFill>
              <a:srgbClr val="000000">
                <a:alpha val="0"/>
              </a:srgbClr>
            </a:solidFill>
            <a:ln w="9525" cap="rnd">
              <a:solidFill>
                <a:srgbClr val="E3E2DE"/>
              </a:solidFill>
              <a:prstDash val="solid"/>
              <a:round/>
            </a:ln>
          </p:spPr>
        </p:sp>
        <p:sp>
          <p:nvSpPr>
            <p:cNvPr name="TextBox 7" id="7"/>
            <p:cNvSpPr txBox="true"/>
            <p:nvPr/>
          </p:nvSpPr>
          <p:spPr>
            <a:xfrm>
              <a:off x="0" y="-9525"/>
              <a:ext cx="189122" cy="344942"/>
            </a:xfrm>
            <a:prstGeom prst="rect">
              <a:avLst/>
            </a:prstGeom>
          </p:spPr>
          <p:txBody>
            <a:bodyPr anchor="ctr" rtlCol="false" tIns="50800" lIns="50800" bIns="50800" rIns="50800"/>
            <a:lstStyle/>
            <a:p>
              <a:pPr algn="ctr">
                <a:lnSpc>
                  <a:spcPts val="3049"/>
                </a:lnSpc>
              </a:pPr>
            </a:p>
          </p:txBody>
        </p:sp>
      </p:grpSp>
      <p:sp>
        <p:nvSpPr>
          <p:cNvPr name="Freeform 8" id="8"/>
          <p:cNvSpPr/>
          <p:nvPr/>
        </p:nvSpPr>
        <p:spPr>
          <a:xfrm flipH="false" flipV="false" rot="0">
            <a:off x="9384137" y="2372318"/>
            <a:ext cx="8427613" cy="5542364"/>
          </a:xfrm>
          <a:custGeom>
            <a:avLst/>
            <a:gdLst/>
            <a:ahLst/>
            <a:cxnLst/>
            <a:rect r="r" b="b" t="t" l="l"/>
            <a:pathLst>
              <a:path h="5542364" w="8427613">
                <a:moveTo>
                  <a:pt x="0" y="0"/>
                </a:moveTo>
                <a:lnTo>
                  <a:pt x="8427613" y="0"/>
                </a:lnTo>
                <a:lnTo>
                  <a:pt x="8427613" y="5542364"/>
                </a:lnTo>
                <a:lnTo>
                  <a:pt x="0" y="5542364"/>
                </a:lnTo>
                <a:lnTo>
                  <a:pt x="0" y="0"/>
                </a:lnTo>
                <a:close/>
              </a:path>
            </a:pathLst>
          </a:custGeom>
          <a:blipFill>
            <a:blip r:embed="rId2"/>
            <a:stretch>
              <a:fillRect l="0" t="0" r="0" b="0"/>
            </a:stretch>
          </a:blipFill>
        </p:spPr>
      </p:sp>
      <p:sp>
        <p:nvSpPr>
          <p:cNvPr name="TextBox 9" id="9"/>
          <p:cNvSpPr txBox="true"/>
          <p:nvPr/>
        </p:nvSpPr>
        <p:spPr>
          <a:xfrm rot="0">
            <a:off x="476250" y="276225"/>
            <a:ext cx="15273408" cy="2009775"/>
          </a:xfrm>
          <a:prstGeom prst="rect">
            <a:avLst/>
          </a:prstGeom>
        </p:spPr>
        <p:txBody>
          <a:bodyPr anchor="t" rtlCol="false" tIns="0" lIns="0" bIns="0" rIns="0">
            <a:spAutoFit/>
          </a:bodyPr>
          <a:lstStyle/>
          <a:p>
            <a:pPr algn="l">
              <a:lnSpc>
                <a:spcPts val="15000"/>
              </a:lnSpc>
            </a:pPr>
            <a:r>
              <a:rPr lang="en-US" sz="15000" spc="-825" b="true">
                <a:solidFill>
                  <a:srgbClr val="E3E2DE"/>
                </a:solidFill>
                <a:latin typeface="Aileron Heavy"/>
                <a:ea typeface="Aileron Heavy"/>
                <a:cs typeface="Aileron Heavy"/>
                <a:sym typeface="Aileron Heavy"/>
              </a:rPr>
              <a:t>Struktur Data</a:t>
            </a:r>
          </a:p>
        </p:txBody>
      </p:sp>
      <p:sp>
        <p:nvSpPr>
          <p:cNvPr name="TextBox 10" id="10"/>
          <p:cNvSpPr txBox="true"/>
          <p:nvPr/>
        </p:nvSpPr>
        <p:spPr>
          <a:xfrm rot="0">
            <a:off x="14530311" y="9419366"/>
            <a:ext cx="3281439" cy="350553"/>
          </a:xfrm>
          <a:prstGeom prst="rect">
            <a:avLst/>
          </a:prstGeom>
        </p:spPr>
        <p:txBody>
          <a:bodyPr anchor="t" rtlCol="false" tIns="0" lIns="0" bIns="0" rIns="0">
            <a:spAutoFit/>
          </a:bodyPr>
          <a:lstStyle/>
          <a:p>
            <a:pPr algn="ctr" marL="0" indent="0" lvl="0">
              <a:lnSpc>
                <a:spcPts val="2490"/>
              </a:lnSpc>
              <a:spcBef>
                <a:spcPct val="0"/>
              </a:spcBef>
            </a:pPr>
            <a:r>
              <a:rPr lang="en-US" b="true" sz="3000" spc="-93">
                <a:solidFill>
                  <a:srgbClr val="E3E2DE"/>
                </a:solidFill>
                <a:latin typeface="Aileron Bold"/>
                <a:ea typeface="Aileron Bold"/>
                <a:cs typeface="Aileron Bold"/>
                <a:sym typeface="Aileron Bold"/>
              </a:rPr>
              <a:t>CLAUDIA ALVES</a:t>
            </a:r>
          </a:p>
        </p:txBody>
      </p:sp>
      <p:sp>
        <p:nvSpPr>
          <p:cNvPr name="TextBox 11" id="11"/>
          <p:cNvSpPr txBox="true"/>
          <p:nvPr/>
        </p:nvSpPr>
        <p:spPr>
          <a:xfrm rot="0">
            <a:off x="476250" y="2466975"/>
            <a:ext cx="8117805" cy="1724025"/>
          </a:xfrm>
          <a:prstGeom prst="rect">
            <a:avLst/>
          </a:prstGeom>
        </p:spPr>
        <p:txBody>
          <a:bodyPr anchor="t" rtlCol="false" tIns="0" lIns="0" bIns="0" rIns="0">
            <a:spAutoFit/>
          </a:bodyPr>
          <a:lstStyle/>
          <a:p>
            <a:pPr algn="just">
              <a:lnSpc>
                <a:spcPts val="3388"/>
              </a:lnSpc>
            </a:pPr>
            <a:r>
              <a:rPr lang="en-US" sz="2823">
                <a:solidFill>
                  <a:srgbClr val="E3E2DE"/>
                </a:solidFill>
                <a:latin typeface="Work Sans"/>
                <a:ea typeface="Work Sans"/>
                <a:cs typeface="Work Sans"/>
                <a:sym typeface="Work Sans"/>
              </a:rPr>
              <a:t>Jawaban terbuka dari responden kemudian diklasifikasikan menggunakan NLP dan model LLM untuk mengelompokkan tema utama seperti: negatif, positif, dan netral.</a:t>
            </a:r>
          </a:p>
        </p:txBody>
      </p:sp>
      <p:sp>
        <p:nvSpPr>
          <p:cNvPr name="TextBox 12" id="12"/>
          <p:cNvSpPr txBox="true"/>
          <p:nvPr/>
        </p:nvSpPr>
        <p:spPr>
          <a:xfrm rot="0">
            <a:off x="16831951" y="633413"/>
            <a:ext cx="979799" cy="304800"/>
          </a:xfrm>
          <a:prstGeom prst="rect">
            <a:avLst/>
          </a:prstGeom>
        </p:spPr>
        <p:txBody>
          <a:bodyPr anchor="t" rtlCol="false" tIns="0" lIns="0" bIns="0" rIns="0">
            <a:spAutoFit/>
          </a:bodyPr>
          <a:lstStyle/>
          <a:p>
            <a:pPr algn="ctr" marL="0" indent="0" lvl="0">
              <a:lnSpc>
                <a:spcPts val="2249"/>
              </a:lnSpc>
              <a:spcBef>
                <a:spcPct val="0"/>
              </a:spcBef>
            </a:pPr>
            <a:r>
              <a:rPr lang="en-US" b="true" sz="2499">
                <a:solidFill>
                  <a:srgbClr val="E3E2DE"/>
                </a:solidFill>
                <a:latin typeface="Work Sans Bold"/>
                <a:ea typeface="Work Sans Bold"/>
                <a:cs typeface="Work Sans Bold"/>
                <a:sym typeface="Work Sans Bold"/>
              </a:rPr>
              <a:t>06</a:t>
            </a:r>
          </a:p>
        </p:txBody>
      </p:sp>
    </p:spTree>
  </p:cSld>
  <p:clrMapOvr>
    <a:masterClrMapping/>
  </p:clrMapOvr>
  <p:transition spd="slow">
    <p:fade/>
  </p:transition>
</p:sld>
</file>

<file path=ppt/slides/slide8.xml><?xml version="1.0" encoding="utf-8"?>
<p:sld xmlns:p="http://schemas.openxmlformats.org/presentationml/2006/main" xmlns:a="http://schemas.openxmlformats.org/drawingml/2006/main">
  <p:cSld>
    <p:bg>
      <p:bgPr>
        <a:solidFill>
          <a:srgbClr val="E3E2DE"/>
        </a:solidFill>
      </p:bgPr>
    </p:bg>
    <p:spTree>
      <p:nvGrpSpPr>
        <p:cNvPr id="1" name=""/>
        <p:cNvGrpSpPr/>
        <p:nvPr/>
      </p:nvGrpSpPr>
      <p:grpSpPr>
        <a:xfrm>
          <a:off x="0" y="0"/>
          <a:ext cx="0" cy="0"/>
          <a:chOff x="0" y="0"/>
          <a:chExt cx="0" cy="0"/>
        </a:xfrm>
      </p:grpSpPr>
      <p:grpSp>
        <p:nvGrpSpPr>
          <p:cNvPr name="Group 2" id="2"/>
          <p:cNvGrpSpPr/>
          <p:nvPr/>
        </p:nvGrpSpPr>
        <p:grpSpPr>
          <a:xfrm rot="0">
            <a:off x="14530311" y="9195009"/>
            <a:ext cx="3281439" cy="694492"/>
            <a:chOff x="0" y="0"/>
            <a:chExt cx="1920219" cy="406400"/>
          </a:xfrm>
        </p:grpSpPr>
        <p:sp>
          <p:nvSpPr>
            <p:cNvPr name="Freeform 3" id="3"/>
            <p:cNvSpPr/>
            <p:nvPr/>
          </p:nvSpPr>
          <p:spPr>
            <a:xfrm flipH="false" flipV="false" rot="0">
              <a:off x="0" y="0"/>
              <a:ext cx="1920219" cy="406400"/>
            </a:xfrm>
            <a:custGeom>
              <a:avLst/>
              <a:gdLst/>
              <a:ahLst/>
              <a:cxnLst/>
              <a:rect r="r" b="b" t="t" l="l"/>
              <a:pathLst>
                <a:path h="406400" w="1920219">
                  <a:moveTo>
                    <a:pt x="1717019" y="0"/>
                  </a:moveTo>
                  <a:cubicBezTo>
                    <a:pt x="1829243" y="0"/>
                    <a:pt x="1920219" y="90976"/>
                    <a:pt x="1920219" y="203200"/>
                  </a:cubicBezTo>
                  <a:cubicBezTo>
                    <a:pt x="1920219" y="315424"/>
                    <a:pt x="1829243" y="406400"/>
                    <a:pt x="1717019"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solidFill>
                <a:srgbClr val="E3E2DE"/>
              </a:solidFill>
              <a:prstDash val="solid"/>
              <a:miter/>
            </a:ln>
          </p:spPr>
        </p:sp>
        <p:sp>
          <p:nvSpPr>
            <p:cNvPr name="TextBox 4" id="4"/>
            <p:cNvSpPr txBox="true"/>
            <p:nvPr/>
          </p:nvSpPr>
          <p:spPr>
            <a:xfrm>
              <a:off x="0" y="28575"/>
              <a:ext cx="1920219" cy="377825"/>
            </a:xfrm>
            <a:prstGeom prst="rect">
              <a:avLst/>
            </a:prstGeom>
          </p:spPr>
          <p:txBody>
            <a:bodyPr anchor="ctr" rtlCol="false" tIns="53951" lIns="53951" bIns="53951" rIns="53951"/>
            <a:lstStyle/>
            <a:p>
              <a:pPr algn="ctr" marL="0" indent="0" lvl="0">
                <a:lnSpc>
                  <a:spcPts val="2300"/>
                </a:lnSpc>
                <a:spcBef>
                  <a:spcPct val="0"/>
                </a:spcBef>
              </a:pPr>
            </a:p>
          </p:txBody>
        </p:sp>
      </p:grpSp>
      <p:grpSp>
        <p:nvGrpSpPr>
          <p:cNvPr name="Group 5" id="5"/>
          <p:cNvGrpSpPr/>
          <p:nvPr/>
        </p:nvGrpSpPr>
        <p:grpSpPr>
          <a:xfrm rot="5400000">
            <a:off x="17045625" y="262575"/>
            <a:ext cx="552450" cy="979799"/>
            <a:chOff x="0" y="0"/>
            <a:chExt cx="189122" cy="335417"/>
          </a:xfrm>
        </p:grpSpPr>
        <p:sp>
          <p:nvSpPr>
            <p:cNvPr name="Freeform 6" id="6"/>
            <p:cNvSpPr/>
            <p:nvPr/>
          </p:nvSpPr>
          <p:spPr>
            <a:xfrm flipH="false" flipV="false" rot="0">
              <a:off x="0" y="0"/>
              <a:ext cx="189122" cy="335417"/>
            </a:xfrm>
            <a:custGeom>
              <a:avLst/>
              <a:gdLst/>
              <a:ahLst/>
              <a:cxnLst/>
              <a:rect r="r" b="b" t="t" l="l"/>
              <a:pathLst>
                <a:path h="335417" w="189122">
                  <a:moveTo>
                    <a:pt x="94561" y="0"/>
                  </a:moveTo>
                  <a:lnTo>
                    <a:pt x="94561" y="0"/>
                  </a:lnTo>
                  <a:cubicBezTo>
                    <a:pt x="146785" y="0"/>
                    <a:pt x="189122" y="42336"/>
                    <a:pt x="189122" y="94561"/>
                  </a:cubicBezTo>
                  <a:lnTo>
                    <a:pt x="189122" y="240856"/>
                  </a:lnTo>
                  <a:cubicBezTo>
                    <a:pt x="189122" y="265936"/>
                    <a:pt x="179159" y="289988"/>
                    <a:pt x="161425" y="307721"/>
                  </a:cubicBezTo>
                  <a:cubicBezTo>
                    <a:pt x="143692" y="325455"/>
                    <a:pt x="119640" y="335417"/>
                    <a:pt x="94561" y="335417"/>
                  </a:cubicBezTo>
                  <a:lnTo>
                    <a:pt x="94561" y="335417"/>
                  </a:lnTo>
                  <a:cubicBezTo>
                    <a:pt x="42336" y="335417"/>
                    <a:pt x="0" y="293081"/>
                    <a:pt x="0" y="240856"/>
                  </a:cubicBezTo>
                  <a:lnTo>
                    <a:pt x="0" y="94561"/>
                  </a:lnTo>
                  <a:cubicBezTo>
                    <a:pt x="0" y="69482"/>
                    <a:pt x="9963" y="45430"/>
                    <a:pt x="27696" y="27696"/>
                  </a:cubicBezTo>
                  <a:cubicBezTo>
                    <a:pt x="45430" y="9963"/>
                    <a:pt x="69482" y="0"/>
                    <a:pt x="94561" y="0"/>
                  </a:cubicBezTo>
                  <a:close/>
                </a:path>
              </a:pathLst>
            </a:custGeom>
            <a:solidFill>
              <a:srgbClr val="000000">
                <a:alpha val="0"/>
              </a:srgbClr>
            </a:solidFill>
            <a:ln w="9525" cap="rnd">
              <a:solidFill>
                <a:srgbClr val="1351AA"/>
              </a:solidFill>
              <a:prstDash val="solid"/>
              <a:round/>
            </a:ln>
          </p:spPr>
        </p:sp>
        <p:sp>
          <p:nvSpPr>
            <p:cNvPr name="TextBox 7" id="7"/>
            <p:cNvSpPr txBox="true"/>
            <p:nvPr/>
          </p:nvSpPr>
          <p:spPr>
            <a:xfrm>
              <a:off x="0" y="-9525"/>
              <a:ext cx="189122" cy="344942"/>
            </a:xfrm>
            <a:prstGeom prst="rect">
              <a:avLst/>
            </a:prstGeom>
          </p:spPr>
          <p:txBody>
            <a:bodyPr anchor="ctr" rtlCol="false" tIns="50800" lIns="50800" bIns="50800" rIns="50800"/>
            <a:lstStyle/>
            <a:p>
              <a:pPr algn="ctr">
                <a:lnSpc>
                  <a:spcPts val="3049"/>
                </a:lnSpc>
              </a:pPr>
            </a:p>
          </p:txBody>
        </p:sp>
      </p:grpSp>
      <p:sp>
        <p:nvSpPr>
          <p:cNvPr name="TextBox 8" id="8"/>
          <p:cNvSpPr txBox="true"/>
          <p:nvPr/>
        </p:nvSpPr>
        <p:spPr>
          <a:xfrm rot="0">
            <a:off x="476250" y="276225"/>
            <a:ext cx="15273408" cy="2009775"/>
          </a:xfrm>
          <a:prstGeom prst="rect">
            <a:avLst/>
          </a:prstGeom>
        </p:spPr>
        <p:txBody>
          <a:bodyPr anchor="t" rtlCol="false" tIns="0" lIns="0" bIns="0" rIns="0">
            <a:spAutoFit/>
          </a:bodyPr>
          <a:lstStyle/>
          <a:p>
            <a:pPr algn="l">
              <a:lnSpc>
                <a:spcPts val="15000"/>
              </a:lnSpc>
            </a:pPr>
            <a:r>
              <a:rPr lang="en-US" sz="15000" spc="-825" b="true">
                <a:solidFill>
                  <a:srgbClr val="1351AA"/>
                </a:solidFill>
                <a:latin typeface="Aileron Heavy"/>
                <a:ea typeface="Aileron Heavy"/>
                <a:cs typeface="Aileron Heavy"/>
                <a:sym typeface="Aileron Heavy"/>
              </a:rPr>
              <a:t>Temuan </a:t>
            </a:r>
          </a:p>
        </p:txBody>
      </p:sp>
      <p:sp>
        <p:nvSpPr>
          <p:cNvPr name="TextBox 9" id="9"/>
          <p:cNvSpPr txBox="true"/>
          <p:nvPr/>
        </p:nvSpPr>
        <p:spPr>
          <a:xfrm rot="0">
            <a:off x="14530311" y="9419366"/>
            <a:ext cx="3281439" cy="350553"/>
          </a:xfrm>
          <a:prstGeom prst="rect">
            <a:avLst/>
          </a:prstGeom>
        </p:spPr>
        <p:txBody>
          <a:bodyPr anchor="t" rtlCol="false" tIns="0" lIns="0" bIns="0" rIns="0">
            <a:spAutoFit/>
          </a:bodyPr>
          <a:lstStyle/>
          <a:p>
            <a:pPr algn="ctr" marL="0" indent="0" lvl="0">
              <a:lnSpc>
                <a:spcPts val="2490"/>
              </a:lnSpc>
              <a:spcBef>
                <a:spcPct val="0"/>
              </a:spcBef>
            </a:pPr>
            <a:r>
              <a:rPr lang="en-US" b="true" sz="3000" spc="-93">
                <a:solidFill>
                  <a:srgbClr val="E3E2DE"/>
                </a:solidFill>
                <a:latin typeface="Aileron Bold"/>
                <a:ea typeface="Aileron Bold"/>
                <a:cs typeface="Aileron Bold"/>
                <a:sym typeface="Aileron Bold"/>
              </a:rPr>
              <a:t>CLAUDIA ALVES</a:t>
            </a:r>
          </a:p>
        </p:txBody>
      </p:sp>
      <p:sp>
        <p:nvSpPr>
          <p:cNvPr name="TextBox 10" id="10"/>
          <p:cNvSpPr txBox="true"/>
          <p:nvPr/>
        </p:nvSpPr>
        <p:spPr>
          <a:xfrm rot="0">
            <a:off x="476250" y="2266950"/>
            <a:ext cx="13024570" cy="3294343"/>
          </a:xfrm>
          <a:prstGeom prst="rect">
            <a:avLst/>
          </a:prstGeom>
        </p:spPr>
        <p:txBody>
          <a:bodyPr anchor="t" rtlCol="false" tIns="0" lIns="0" bIns="0" rIns="0">
            <a:spAutoFit/>
          </a:bodyPr>
          <a:lstStyle/>
          <a:p>
            <a:pPr algn="just">
              <a:lnSpc>
                <a:spcPts val="4314"/>
              </a:lnSpc>
            </a:pPr>
            <a:r>
              <a:rPr lang="en-US" sz="3595">
                <a:solidFill>
                  <a:srgbClr val="1351AA"/>
                </a:solidFill>
                <a:latin typeface="Work Sans"/>
                <a:ea typeface="Work Sans"/>
                <a:cs typeface="Work Sans"/>
                <a:sym typeface="Work Sans"/>
              </a:rPr>
              <a:t>Berdasarkan data tersebut penulis dapat menyimpulkan bahwa Banyak alumni yang masih tidak punya arah yang jelas, Beberapa responden menyampaikan tekanan emosional &amp; keinginan personal, NLP mampu merangkum insight tersembunyi dalam narasi mereka.</a:t>
            </a:r>
          </a:p>
          <a:p>
            <a:pPr algn="just">
              <a:lnSpc>
                <a:spcPts val="4314"/>
              </a:lnSpc>
            </a:pPr>
          </a:p>
        </p:txBody>
      </p:sp>
      <p:sp>
        <p:nvSpPr>
          <p:cNvPr name="TextBox 11" id="11"/>
          <p:cNvSpPr txBox="true"/>
          <p:nvPr/>
        </p:nvSpPr>
        <p:spPr>
          <a:xfrm rot="0">
            <a:off x="16831951" y="633413"/>
            <a:ext cx="979799" cy="304800"/>
          </a:xfrm>
          <a:prstGeom prst="rect">
            <a:avLst/>
          </a:prstGeom>
        </p:spPr>
        <p:txBody>
          <a:bodyPr anchor="t" rtlCol="false" tIns="0" lIns="0" bIns="0" rIns="0">
            <a:spAutoFit/>
          </a:bodyPr>
          <a:lstStyle/>
          <a:p>
            <a:pPr algn="ctr" marL="0" indent="0" lvl="0">
              <a:lnSpc>
                <a:spcPts val="2249"/>
              </a:lnSpc>
              <a:spcBef>
                <a:spcPct val="0"/>
              </a:spcBef>
            </a:pPr>
            <a:r>
              <a:rPr lang="en-US" b="true" sz="2499">
                <a:solidFill>
                  <a:srgbClr val="1351AA"/>
                </a:solidFill>
                <a:latin typeface="Work Sans Bold"/>
                <a:ea typeface="Work Sans Bold"/>
                <a:cs typeface="Work Sans Bold"/>
                <a:sym typeface="Work Sans Bold"/>
              </a:rPr>
              <a:t>07</a:t>
            </a:r>
          </a:p>
        </p:txBody>
      </p:sp>
    </p:spTree>
  </p:cSld>
  <p:clrMapOvr>
    <a:masterClrMapping/>
  </p:clrMapOvr>
  <p:transition spd="slow">
    <p:fade/>
  </p:transition>
</p:sld>
</file>

<file path=ppt/slides/slide9.xml><?xml version="1.0" encoding="utf-8"?>
<p:sld xmlns:p="http://schemas.openxmlformats.org/presentationml/2006/main" xmlns:a="http://schemas.openxmlformats.org/drawingml/2006/main">
  <p:cSld>
    <p:bg>
      <p:bgPr>
        <a:solidFill>
          <a:srgbClr val="1351AA"/>
        </a:solidFill>
      </p:bgPr>
    </p:bg>
    <p:spTree>
      <p:nvGrpSpPr>
        <p:cNvPr id="1" name=""/>
        <p:cNvGrpSpPr/>
        <p:nvPr/>
      </p:nvGrpSpPr>
      <p:grpSpPr>
        <a:xfrm>
          <a:off x="0" y="0"/>
          <a:ext cx="0" cy="0"/>
          <a:chOff x="0" y="0"/>
          <a:chExt cx="0" cy="0"/>
        </a:xfrm>
      </p:grpSpPr>
      <p:grpSp>
        <p:nvGrpSpPr>
          <p:cNvPr name="Group 2" id="2"/>
          <p:cNvGrpSpPr/>
          <p:nvPr/>
        </p:nvGrpSpPr>
        <p:grpSpPr>
          <a:xfrm rot="0">
            <a:off x="14530311" y="9195009"/>
            <a:ext cx="3281439" cy="694492"/>
            <a:chOff x="0" y="0"/>
            <a:chExt cx="1920219" cy="406400"/>
          </a:xfrm>
        </p:grpSpPr>
        <p:sp>
          <p:nvSpPr>
            <p:cNvPr name="Freeform 3" id="3"/>
            <p:cNvSpPr/>
            <p:nvPr/>
          </p:nvSpPr>
          <p:spPr>
            <a:xfrm flipH="false" flipV="false" rot="0">
              <a:off x="0" y="0"/>
              <a:ext cx="1920219" cy="406400"/>
            </a:xfrm>
            <a:custGeom>
              <a:avLst/>
              <a:gdLst/>
              <a:ahLst/>
              <a:cxnLst/>
              <a:rect r="r" b="b" t="t" l="l"/>
              <a:pathLst>
                <a:path h="406400" w="1920219">
                  <a:moveTo>
                    <a:pt x="1717019" y="0"/>
                  </a:moveTo>
                  <a:cubicBezTo>
                    <a:pt x="1829243" y="0"/>
                    <a:pt x="1920219" y="90976"/>
                    <a:pt x="1920219" y="203200"/>
                  </a:cubicBezTo>
                  <a:cubicBezTo>
                    <a:pt x="1920219" y="315424"/>
                    <a:pt x="1829243" y="406400"/>
                    <a:pt x="1717019"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solidFill>
                <a:srgbClr val="E3E2DE"/>
              </a:solidFill>
              <a:prstDash val="solid"/>
              <a:miter/>
            </a:ln>
          </p:spPr>
        </p:sp>
        <p:sp>
          <p:nvSpPr>
            <p:cNvPr name="TextBox 4" id="4"/>
            <p:cNvSpPr txBox="true"/>
            <p:nvPr/>
          </p:nvSpPr>
          <p:spPr>
            <a:xfrm>
              <a:off x="0" y="28575"/>
              <a:ext cx="1920219" cy="377825"/>
            </a:xfrm>
            <a:prstGeom prst="rect">
              <a:avLst/>
            </a:prstGeom>
          </p:spPr>
          <p:txBody>
            <a:bodyPr anchor="ctr" rtlCol="false" tIns="53951" lIns="53951" bIns="53951" rIns="53951"/>
            <a:lstStyle/>
            <a:p>
              <a:pPr algn="ctr" marL="0" indent="0" lvl="0">
                <a:lnSpc>
                  <a:spcPts val="2300"/>
                </a:lnSpc>
                <a:spcBef>
                  <a:spcPct val="0"/>
                </a:spcBef>
              </a:pPr>
            </a:p>
          </p:txBody>
        </p:sp>
      </p:grpSp>
      <p:grpSp>
        <p:nvGrpSpPr>
          <p:cNvPr name="Group 5" id="5"/>
          <p:cNvGrpSpPr/>
          <p:nvPr/>
        </p:nvGrpSpPr>
        <p:grpSpPr>
          <a:xfrm rot="5400000">
            <a:off x="17045625" y="262575"/>
            <a:ext cx="552450" cy="979799"/>
            <a:chOff x="0" y="0"/>
            <a:chExt cx="189122" cy="335417"/>
          </a:xfrm>
        </p:grpSpPr>
        <p:sp>
          <p:nvSpPr>
            <p:cNvPr name="Freeform 6" id="6"/>
            <p:cNvSpPr/>
            <p:nvPr/>
          </p:nvSpPr>
          <p:spPr>
            <a:xfrm flipH="false" flipV="false" rot="0">
              <a:off x="0" y="0"/>
              <a:ext cx="189122" cy="335417"/>
            </a:xfrm>
            <a:custGeom>
              <a:avLst/>
              <a:gdLst/>
              <a:ahLst/>
              <a:cxnLst/>
              <a:rect r="r" b="b" t="t" l="l"/>
              <a:pathLst>
                <a:path h="335417" w="189122">
                  <a:moveTo>
                    <a:pt x="94561" y="0"/>
                  </a:moveTo>
                  <a:lnTo>
                    <a:pt x="94561" y="0"/>
                  </a:lnTo>
                  <a:cubicBezTo>
                    <a:pt x="146785" y="0"/>
                    <a:pt x="189122" y="42336"/>
                    <a:pt x="189122" y="94561"/>
                  </a:cubicBezTo>
                  <a:lnTo>
                    <a:pt x="189122" y="240856"/>
                  </a:lnTo>
                  <a:cubicBezTo>
                    <a:pt x="189122" y="265936"/>
                    <a:pt x="179159" y="289988"/>
                    <a:pt x="161425" y="307721"/>
                  </a:cubicBezTo>
                  <a:cubicBezTo>
                    <a:pt x="143692" y="325455"/>
                    <a:pt x="119640" y="335417"/>
                    <a:pt x="94561" y="335417"/>
                  </a:cubicBezTo>
                  <a:lnTo>
                    <a:pt x="94561" y="335417"/>
                  </a:lnTo>
                  <a:cubicBezTo>
                    <a:pt x="42336" y="335417"/>
                    <a:pt x="0" y="293081"/>
                    <a:pt x="0" y="240856"/>
                  </a:cubicBezTo>
                  <a:lnTo>
                    <a:pt x="0" y="94561"/>
                  </a:lnTo>
                  <a:cubicBezTo>
                    <a:pt x="0" y="69482"/>
                    <a:pt x="9963" y="45430"/>
                    <a:pt x="27696" y="27696"/>
                  </a:cubicBezTo>
                  <a:cubicBezTo>
                    <a:pt x="45430" y="9963"/>
                    <a:pt x="69482" y="0"/>
                    <a:pt x="94561" y="0"/>
                  </a:cubicBezTo>
                  <a:close/>
                </a:path>
              </a:pathLst>
            </a:custGeom>
            <a:solidFill>
              <a:srgbClr val="000000">
                <a:alpha val="0"/>
              </a:srgbClr>
            </a:solidFill>
            <a:ln w="9525" cap="rnd">
              <a:solidFill>
                <a:srgbClr val="E3E2DE"/>
              </a:solidFill>
              <a:prstDash val="solid"/>
              <a:round/>
            </a:ln>
          </p:spPr>
        </p:sp>
        <p:sp>
          <p:nvSpPr>
            <p:cNvPr name="TextBox 7" id="7"/>
            <p:cNvSpPr txBox="true"/>
            <p:nvPr/>
          </p:nvSpPr>
          <p:spPr>
            <a:xfrm>
              <a:off x="0" y="-9525"/>
              <a:ext cx="189122" cy="344942"/>
            </a:xfrm>
            <a:prstGeom prst="rect">
              <a:avLst/>
            </a:prstGeom>
          </p:spPr>
          <p:txBody>
            <a:bodyPr anchor="ctr" rtlCol="false" tIns="50800" lIns="50800" bIns="50800" rIns="50800"/>
            <a:lstStyle/>
            <a:p>
              <a:pPr algn="ctr">
                <a:lnSpc>
                  <a:spcPts val="3049"/>
                </a:lnSpc>
              </a:pPr>
            </a:p>
          </p:txBody>
        </p:sp>
      </p:grpSp>
      <p:sp>
        <p:nvSpPr>
          <p:cNvPr name="TextBox 8" id="8"/>
          <p:cNvSpPr txBox="true"/>
          <p:nvPr/>
        </p:nvSpPr>
        <p:spPr>
          <a:xfrm rot="0">
            <a:off x="476250" y="276225"/>
            <a:ext cx="15273408" cy="2009775"/>
          </a:xfrm>
          <a:prstGeom prst="rect">
            <a:avLst/>
          </a:prstGeom>
        </p:spPr>
        <p:txBody>
          <a:bodyPr anchor="t" rtlCol="false" tIns="0" lIns="0" bIns="0" rIns="0">
            <a:spAutoFit/>
          </a:bodyPr>
          <a:lstStyle/>
          <a:p>
            <a:pPr algn="l">
              <a:lnSpc>
                <a:spcPts val="15000"/>
              </a:lnSpc>
            </a:pPr>
            <a:r>
              <a:rPr lang="en-US" sz="15000" spc="-825" b="true">
                <a:solidFill>
                  <a:srgbClr val="E3E2DE"/>
                </a:solidFill>
                <a:latin typeface="Aileron Heavy"/>
                <a:ea typeface="Aileron Heavy"/>
                <a:cs typeface="Aileron Heavy"/>
                <a:sym typeface="Aileron Heavy"/>
              </a:rPr>
              <a:t>Solusi</a:t>
            </a:r>
          </a:p>
        </p:txBody>
      </p:sp>
      <p:sp>
        <p:nvSpPr>
          <p:cNvPr name="TextBox 9" id="9"/>
          <p:cNvSpPr txBox="true"/>
          <p:nvPr/>
        </p:nvSpPr>
        <p:spPr>
          <a:xfrm rot="0">
            <a:off x="14530311" y="9419366"/>
            <a:ext cx="3281439" cy="350553"/>
          </a:xfrm>
          <a:prstGeom prst="rect">
            <a:avLst/>
          </a:prstGeom>
        </p:spPr>
        <p:txBody>
          <a:bodyPr anchor="t" rtlCol="false" tIns="0" lIns="0" bIns="0" rIns="0">
            <a:spAutoFit/>
          </a:bodyPr>
          <a:lstStyle/>
          <a:p>
            <a:pPr algn="ctr" marL="0" indent="0" lvl="0">
              <a:lnSpc>
                <a:spcPts val="2490"/>
              </a:lnSpc>
              <a:spcBef>
                <a:spcPct val="0"/>
              </a:spcBef>
            </a:pPr>
            <a:r>
              <a:rPr lang="en-US" b="true" sz="3000" spc="-93">
                <a:solidFill>
                  <a:srgbClr val="E3E2DE"/>
                </a:solidFill>
                <a:latin typeface="Aileron Bold"/>
                <a:ea typeface="Aileron Bold"/>
                <a:cs typeface="Aileron Bold"/>
                <a:sym typeface="Aileron Bold"/>
              </a:rPr>
              <a:t>CLAUDIA ALVES</a:t>
            </a:r>
          </a:p>
        </p:txBody>
      </p:sp>
      <p:sp>
        <p:nvSpPr>
          <p:cNvPr name="TextBox 10" id="10"/>
          <p:cNvSpPr txBox="true"/>
          <p:nvPr/>
        </p:nvSpPr>
        <p:spPr>
          <a:xfrm rot="0">
            <a:off x="476250" y="2466975"/>
            <a:ext cx="11733090" cy="3867150"/>
          </a:xfrm>
          <a:prstGeom prst="rect">
            <a:avLst/>
          </a:prstGeom>
        </p:spPr>
        <p:txBody>
          <a:bodyPr anchor="t" rtlCol="false" tIns="0" lIns="0" bIns="0" rIns="0">
            <a:spAutoFit/>
          </a:bodyPr>
          <a:lstStyle/>
          <a:p>
            <a:pPr algn="just">
              <a:lnSpc>
                <a:spcPts val="3388"/>
              </a:lnSpc>
            </a:pPr>
            <a:r>
              <a:rPr lang="en-US" sz="2823">
                <a:solidFill>
                  <a:srgbClr val="E3E2DE"/>
                </a:solidFill>
                <a:latin typeface="Work Sans"/>
                <a:ea typeface="Work Sans"/>
                <a:cs typeface="Work Sans"/>
                <a:sym typeface="Work Sans"/>
              </a:rPr>
              <a:t>Setelah berpikir dengan keras, penulis menyimpulkan bahwa terdapat beberapa opsi untuk menyelesaikan masalah ini seperti: </a:t>
            </a:r>
          </a:p>
          <a:p>
            <a:pPr algn="just" marL="609565" indent="-304783" lvl="1">
              <a:lnSpc>
                <a:spcPts val="3388"/>
              </a:lnSpc>
              <a:buAutoNum type="arabicPeriod" startAt="1"/>
            </a:pPr>
            <a:r>
              <a:rPr lang="en-US" sz="2823">
                <a:solidFill>
                  <a:srgbClr val="E3E2DE"/>
                </a:solidFill>
                <a:latin typeface="Work Sans"/>
                <a:ea typeface="Work Sans"/>
                <a:cs typeface="Work Sans"/>
                <a:sym typeface="Work Sans"/>
              </a:rPr>
              <a:t>Sekolah perlu menyiapkan bimbingan pasca kelulusan sejak kelas 12.</a:t>
            </a:r>
          </a:p>
          <a:p>
            <a:pPr algn="just" marL="609565" indent="-304783" lvl="1">
              <a:lnSpc>
                <a:spcPts val="3388"/>
              </a:lnSpc>
              <a:buAutoNum type="arabicPeriod" startAt="1"/>
            </a:pPr>
            <a:r>
              <a:rPr lang="en-US" sz="2823">
                <a:solidFill>
                  <a:srgbClr val="E3E2DE"/>
                </a:solidFill>
                <a:latin typeface="Work Sans"/>
                <a:ea typeface="Work Sans"/>
                <a:cs typeface="Work Sans"/>
                <a:sym typeface="Work Sans"/>
              </a:rPr>
              <a:t>Data ini bisa jadi dasar untuk penyusunan program BK yang lebih responsif.</a:t>
            </a:r>
          </a:p>
          <a:p>
            <a:pPr algn="just" marL="609565" indent="-304783" lvl="1">
              <a:lnSpc>
                <a:spcPts val="3388"/>
              </a:lnSpc>
              <a:buAutoNum type="arabicPeriod" startAt="1"/>
            </a:pPr>
            <a:r>
              <a:rPr lang="en-US" sz="2823">
                <a:solidFill>
                  <a:srgbClr val="E3E2DE"/>
                </a:solidFill>
                <a:latin typeface="Work Sans"/>
                <a:ea typeface="Work Sans"/>
                <a:cs typeface="Work Sans"/>
                <a:sym typeface="Work Sans"/>
              </a:rPr>
              <a:t>Kolaborasi komunitas guru dan alumni penting untuk pendampingan psikologis.</a:t>
            </a:r>
          </a:p>
          <a:p>
            <a:pPr algn="just">
              <a:lnSpc>
                <a:spcPts val="3388"/>
              </a:lnSpc>
            </a:pPr>
          </a:p>
        </p:txBody>
      </p:sp>
      <p:sp>
        <p:nvSpPr>
          <p:cNvPr name="TextBox 11" id="11"/>
          <p:cNvSpPr txBox="true"/>
          <p:nvPr/>
        </p:nvSpPr>
        <p:spPr>
          <a:xfrm rot="0">
            <a:off x="16831951" y="633413"/>
            <a:ext cx="979799" cy="304800"/>
          </a:xfrm>
          <a:prstGeom prst="rect">
            <a:avLst/>
          </a:prstGeom>
        </p:spPr>
        <p:txBody>
          <a:bodyPr anchor="t" rtlCol="false" tIns="0" lIns="0" bIns="0" rIns="0">
            <a:spAutoFit/>
          </a:bodyPr>
          <a:lstStyle/>
          <a:p>
            <a:pPr algn="ctr" marL="0" indent="0" lvl="0">
              <a:lnSpc>
                <a:spcPts val="2249"/>
              </a:lnSpc>
              <a:spcBef>
                <a:spcPct val="0"/>
              </a:spcBef>
            </a:pPr>
            <a:r>
              <a:rPr lang="en-US" b="true" sz="2499">
                <a:solidFill>
                  <a:srgbClr val="E3E2DE"/>
                </a:solidFill>
                <a:latin typeface="Work Sans Bold"/>
                <a:ea typeface="Work Sans Bold"/>
                <a:cs typeface="Work Sans Bold"/>
                <a:sym typeface="Work Sans Bold"/>
              </a:rPr>
              <a:t>08</a:t>
            </a: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DAGu72Cx13k</dc:identifier>
  <dcterms:modified xsi:type="dcterms:W3CDTF">2011-08-01T06:04:30Z</dcterms:modified>
  <cp:revision>1</cp:revision>
  <dc:title>hasilriset_syahid</dc:title>
</cp:coreProperties>
</file>