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598F-01CB-47C4-9C62-F9972FEC5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C4A4A0AC-5B38-46D3-B198-237235750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E1E4174A-46D2-4618-964C-DBD57B018909}"/>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72E3D626-DCAB-42EB-97F8-C1DF069C94D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86CDD5B-6580-4D1E-8469-275ABED834C4}"/>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413917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13B1-B419-4D12-AD05-1CDAC6C4FF11}"/>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B785ECCF-F8CC-49F1-A969-2BC27FE2F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199FF0E-DFEC-45BF-960E-7CE4A81B9E7F}"/>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75EB051F-4346-46C7-8110-D46A71E1D100}"/>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04B1129-7ECA-4C75-BE0B-74F68F3D2A90}"/>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259510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07CE9E-50E5-46E4-A90B-8651CEB5F9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4C00D349-BA66-4207-97D4-630CB9F312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993AC959-AAC1-47AB-A98F-5FCA7FBA1DF7}"/>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ECF0DC07-C0F9-46A7-B4F5-148AF778E74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5D55F0E0-ED24-4EBF-8459-7058AC6414A0}"/>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45247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62E2-987B-42BE-88EF-32C7A04DB1BC}"/>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DE3AE528-B2E8-4CB6-A969-7128952002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FB47B39-D948-4062-A851-5603C24F96B2}"/>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B119F55F-A81D-4AA0-A056-61CA390C910C}"/>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F75EAFD-406D-4AD3-836E-3E6571AC94D4}"/>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258151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7F93-6B70-4651-B83B-E0D0DBF181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14CEA886-017F-40DC-8235-086C2E82B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EEE4D7-C1B1-48AA-822E-7E29EB312145}"/>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D129A240-6AE2-4E2A-827E-3DB56E4EA04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B5EC3F6-DADB-45EA-B398-5AC5A0CB0735}"/>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85670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89C-99A7-4B95-B731-4120190C3603}"/>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D51BD6E5-ABF2-4866-A28B-23BAA454CE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4BE0B1B2-5A98-4692-8127-AB1521971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8897B7F0-96F6-4CFF-875E-5E50AC083E03}"/>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6" name="Footer Placeholder 5">
            <a:extLst>
              <a:ext uri="{FF2B5EF4-FFF2-40B4-BE49-F238E27FC236}">
                <a16:creationId xmlns:a16="http://schemas.microsoft.com/office/drawing/2014/main" id="{2041E4E3-B6AC-479D-BE41-455971B97890}"/>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8B3A5A11-9BFD-44B9-B6EB-656163DCA0FD}"/>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335194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05DB0-81F1-443B-8B8F-49BA61838AF1}"/>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871F9C98-DE3D-4FEE-9354-D86848D4F6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98F06-19FC-44AF-B982-0A7025276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53C4D3BC-634F-41F8-936B-AFE60BB5F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8EBB0-6D18-44B9-B6E4-43240FF89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8E19B3DC-CBDE-43AC-A806-D70F44190CFF}"/>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8" name="Footer Placeholder 7">
            <a:extLst>
              <a:ext uri="{FF2B5EF4-FFF2-40B4-BE49-F238E27FC236}">
                <a16:creationId xmlns:a16="http://schemas.microsoft.com/office/drawing/2014/main" id="{8FD3B2DE-772B-444C-ADD6-BC9D6459A354}"/>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2C1A601E-D39D-402D-819C-CD1C6A2B193B}"/>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213135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7F38-262A-4048-82FD-3180EA578DE1}"/>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43ACD1F4-1FB9-4255-92D6-B75BF2280678}"/>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4" name="Footer Placeholder 3">
            <a:extLst>
              <a:ext uri="{FF2B5EF4-FFF2-40B4-BE49-F238E27FC236}">
                <a16:creationId xmlns:a16="http://schemas.microsoft.com/office/drawing/2014/main" id="{1CFF16C7-AF35-4CB6-8551-C8FBF62FFC30}"/>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473D4A29-4C8B-476C-8145-9D14E9B0D3E4}"/>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352740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19DAA-DBF1-4D7D-9BFB-AB4690DE81E4}"/>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3" name="Footer Placeholder 2">
            <a:extLst>
              <a:ext uri="{FF2B5EF4-FFF2-40B4-BE49-F238E27FC236}">
                <a16:creationId xmlns:a16="http://schemas.microsoft.com/office/drawing/2014/main" id="{150F0D0C-9FE2-41A2-819E-FB57C4D37FB8}"/>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771CAC58-EEE7-41F2-95CF-552E2FEB5343}"/>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291297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5FE4-F99C-4977-BF28-F10B3EFDF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89326D0A-E3BF-4755-948A-14D7E47D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B326FB03-4FF0-4A45-AE9A-B2ECC0E8F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E581D-E562-4BF2-87F3-0B19F9721E4A}"/>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6" name="Footer Placeholder 5">
            <a:extLst>
              <a:ext uri="{FF2B5EF4-FFF2-40B4-BE49-F238E27FC236}">
                <a16:creationId xmlns:a16="http://schemas.microsoft.com/office/drawing/2014/main" id="{C5DB153E-90BA-41BF-9263-C53CD12905A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AB4392CF-9A57-48A1-AA53-B4E538C4AD65}"/>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379111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323E-AE2C-4375-8473-B473C62D7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7A9212A0-C882-4B7B-96B9-9A0C5B7FB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1766F6AF-2C78-4BE4-BFB6-67B252085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EE0CB-9136-48D0-BA21-740BAF0A7E42}"/>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6" name="Footer Placeholder 5">
            <a:extLst>
              <a:ext uri="{FF2B5EF4-FFF2-40B4-BE49-F238E27FC236}">
                <a16:creationId xmlns:a16="http://schemas.microsoft.com/office/drawing/2014/main" id="{D8BEC2CA-8E13-4B0A-821B-48933C05FB35}"/>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8B4E8E9-F50B-4F7C-A801-B3F95C68AAB9}"/>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338957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39A98-282D-4555-BE1D-B379D48145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1845D06D-8B8F-459D-9ED6-D8401FECB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FB0D87C8-5B6B-45D2-9EE8-FCEF9B85D3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22500C90-A51F-4D82-A404-9C94217ED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8266DCB3-E6AC-40F8-8B2A-C53209E83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C91AC-500E-4C6F-BE25-06F2CF436774}" type="slidenum">
              <a:rPr lang="es-MX" smtClean="0"/>
              <a:t>‹Nº›</a:t>
            </a:fld>
            <a:endParaRPr lang="es-MX"/>
          </a:p>
        </p:txBody>
      </p:sp>
    </p:spTree>
    <p:extLst>
      <p:ext uri="{BB962C8B-B14F-4D97-AF65-F5344CB8AC3E}">
        <p14:creationId xmlns:p14="http://schemas.microsoft.com/office/powerpoint/2010/main" val="297074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ojs.urepublicana.edu.co/index.php/ingenieria/article/view/347/314" TargetMode="External"/><Relationship Id="rId7" Type="http://schemas.openxmlformats.org/officeDocument/2006/relationships/hyperlink" Target="https://www.geogebra.org/m/XCrwWHzy" TargetMode="External"/><Relationship Id="rId2" Type="http://schemas.openxmlformats.org/officeDocument/2006/relationships/hyperlink" Target="http://test.cua.uam.mx/MN/Methods/Raices/NewtonRaphson/NewtonRaphson.php" TargetMode="External"/><Relationship Id="rId1" Type="http://schemas.openxmlformats.org/officeDocument/2006/relationships/slideLayout" Target="../slideLayouts/slideLayout2.xml"/><Relationship Id="rId6" Type="http://schemas.openxmlformats.org/officeDocument/2006/relationships/hyperlink" Target="https://pythonguides.com/python-tkinter-treeview/" TargetMode="External"/><Relationship Id="rId5" Type="http://schemas.openxmlformats.org/officeDocument/2006/relationships/hyperlink" Target="https://docs.sympy.org/latest/index.html" TargetMode="External"/><Relationship Id="rId4" Type="http://schemas.openxmlformats.org/officeDocument/2006/relationships/hyperlink" Target="https://mathworld.wolfram.com/LagrangeInterpolatingPolynomia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5B0C-8BBA-46B6-BDEC-A64C0B9A947E}"/>
              </a:ext>
            </a:extLst>
          </p:cNvPr>
          <p:cNvSpPr>
            <a:spLocks noGrp="1"/>
          </p:cNvSpPr>
          <p:nvPr>
            <p:ph type="ctrTitle"/>
          </p:nvPr>
        </p:nvSpPr>
        <p:spPr>
          <a:xfrm>
            <a:off x="7464614" y="1783959"/>
            <a:ext cx="4087306" cy="2889114"/>
          </a:xfrm>
        </p:spPr>
        <p:txBody>
          <a:bodyPr anchor="b">
            <a:normAutofit/>
          </a:bodyPr>
          <a:lstStyle/>
          <a:p>
            <a:pPr algn="l"/>
            <a:r>
              <a:rPr lang="es-MX" sz="5400"/>
              <a:t>Métodos Numéricos</a:t>
            </a:r>
          </a:p>
        </p:txBody>
      </p:sp>
      <p:sp>
        <p:nvSpPr>
          <p:cNvPr id="3" name="Subtitle 2">
            <a:extLst>
              <a:ext uri="{FF2B5EF4-FFF2-40B4-BE49-F238E27FC236}">
                <a16:creationId xmlns:a16="http://schemas.microsoft.com/office/drawing/2014/main" id="{7FA1420D-A473-499B-92DD-38AEF7218AE8}"/>
              </a:ext>
            </a:extLst>
          </p:cNvPr>
          <p:cNvSpPr>
            <a:spLocks noGrp="1"/>
          </p:cNvSpPr>
          <p:nvPr>
            <p:ph type="subTitle" idx="1"/>
          </p:nvPr>
        </p:nvSpPr>
        <p:spPr>
          <a:xfrm>
            <a:off x="7464612" y="4750893"/>
            <a:ext cx="4087305" cy="1147863"/>
          </a:xfrm>
        </p:spPr>
        <p:txBody>
          <a:bodyPr anchor="t">
            <a:normAutofit/>
          </a:bodyPr>
          <a:lstStyle/>
          <a:p>
            <a:pPr algn="l"/>
            <a:r>
              <a:rPr lang="es-MX" sz="2000"/>
              <a:t>Jordy Lagunas Higuera, 1930136</a:t>
            </a:r>
          </a:p>
          <a:p>
            <a:pPr algn="l"/>
            <a:r>
              <a:rPr lang="es-MX" sz="2000"/>
              <a:t>Juan Carlos Monreal Romero, 1930345</a:t>
            </a:r>
          </a:p>
        </p:txBody>
      </p:sp>
      <p:sp>
        <p:nvSpPr>
          <p:cNvPr id="73" name="Freeform: Shape 7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a:extLst>
              <a:ext uri="{FF2B5EF4-FFF2-40B4-BE49-F238E27FC236}">
                <a16:creationId xmlns:a16="http://schemas.microsoft.com/office/drawing/2014/main" id="{459961D0-28D5-4FA8-80C9-CAFA360541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17" r="13379"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50D4FD-E1D4-4197-8E18-0CEF77051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288" y="574182"/>
            <a:ext cx="4059629" cy="1347924"/>
          </a:xfrm>
          <a:prstGeom prst="rect">
            <a:avLst/>
          </a:prstGeom>
        </p:spPr>
      </p:pic>
    </p:spTree>
    <p:extLst>
      <p:ext uri="{BB962C8B-B14F-4D97-AF65-F5344CB8AC3E}">
        <p14:creationId xmlns:p14="http://schemas.microsoft.com/office/powerpoint/2010/main" val="37620460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07F2AB-DEDA-4C60-9436-231A18A3F46B}"/>
              </a:ext>
            </a:extLst>
          </p:cNvPr>
          <p:cNvSpPr>
            <a:spLocks noGrp="1"/>
          </p:cNvSpPr>
          <p:nvPr>
            <p:ph type="title"/>
          </p:nvPr>
        </p:nvSpPr>
        <p:spPr>
          <a:xfrm>
            <a:off x="2311147" y="365760"/>
            <a:ext cx="7569706" cy="1288238"/>
          </a:xfrm>
        </p:spPr>
        <p:txBody>
          <a:bodyPr anchor="ctr">
            <a:normAutofit/>
          </a:bodyPr>
          <a:lstStyle/>
          <a:p>
            <a:pPr algn="ctr"/>
            <a:r>
              <a:rPr lang="es-ES" dirty="0"/>
              <a:t>¿Qué es un método numérico? </a:t>
            </a:r>
            <a:endParaRPr lang="es-MX"/>
          </a:p>
        </p:txBody>
      </p:sp>
      <p:sp>
        <p:nvSpPr>
          <p:cNvPr id="3" name="Content Placeholder 2">
            <a:extLst>
              <a:ext uri="{FF2B5EF4-FFF2-40B4-BE49-F238E27FC236}">
                <a16:creationId xmlns:a16="http://schemas.microsoft.com/office/drawing/2014/main" id="{D95AF2E2-3D3C-4979-A281-EC60227124E7}"/>
              </a:ext>
            </a:extLst>
          </p:cNvPr>
          <p:cNvSpPr>
            <a:spLocks noGrp="1"/>
          </p:cNvSpPr>
          <p:nvPr>
            <p:ph idx="1"/>
          </p:nvPr>
        </p:nvSpPr>
        <p:spPr>
          <a:xfrm>
            <a:off x="2165569" y="1956816"/>
            <a:ext cx="7860863" cy="4024884"/>
          </a:xfrm>
        </p:spPr>
        <p:txBody>
          <a:bodyPr anchor="t">
            <a:normAutofit/>
          </a:bodyPr>
          <a:lstStyle/>
          <a:p>
            <a:r>
              <a:rPr lang="es-ES" sz="2400" dirty="0"/>
              <a:t>Un método numérico es un procedimiento mediante el cual se obtiene, casi siempre de manera aproximada, la solución de ciertos problemas realizando cálculos puramente aritméticos y lógicos. Donde tal procedimiento consiste de una lista finita de instrucciones precisas que especifican una secuencia de operaciones algebraicas y lógicas (algoritmo), que producen o bien una aproximación de la solución del problema (solución numérica) o bien un mensaje. </a:t>
            </a:r>
            <a:endParaRPr lang="es-MX" sz="2400" dirty="0"/>
          </a:p>
        </p:txBody>
      </p:sp>
    </p:spTree>
    <p:extLst>
      <p:ext uri="{BB962C8B-B14F-4D97-AF65-F5344CB8AC3E}">
        <p14:creationId xmlns:p14="http://schemas.microsoft.com/office/powerpoint/2010/main" val="2425492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42AF15-F7EE-4F2A-8761-79A3FEBE3F2B}"/>
              </a:ext>
            </a:extLst>
          </p:cNvPr>
          <p:cNvSpPr>
            <a:spLocks noGrp="1"/>
          </p:cNvSpPr>
          <p:nvPr>
            <p:ph type="title"/>
          </p:nvPr>
        </p:nvSpPr>
        <p:spPr>
          <a:xfrm>
            <a:off x="804671" y="1330007"/>
            <a:ext cx="3820669" cy="4692396"/>
          </a:xfrm>
        </p:spPr>
        <p:txBody>
          <a:bodyPr anchor="ctr">
            <a:normAutofit/>
          </a:bodyPr>
          <a:lstStyle/>
          <a:p>
            <a:r>
              <a:rPr lang="es-MX" sz="5400"/>
              <a:t>Método de Newton - Raphson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C80CC2-1947-4DF6-A532-2C4053282F84}"/>
                  </a:ext>
                </a:extLst>
              </p:cNvPr>
              <p:cNvSpPr>
                <a:spLocks noGrp="1"/>
              </p:cNvSpPr>
              <p:nvPr>
                <p:ph idx="1"/>
              </p:nvPr>
            </p:nvSpPr>
            <p:spPr>
              <a:xfrm>
                <a:off x="6071616" y="1330007"/>
                <a:ext cx="5477256" cy="4692396"/>
              </a:xfrm>
            </p:spPr>
            <p:txBody>
              <a:bodyPr anchor="ctr">
                <a:normAutofit/>
              </a:bodyPr>
              <a:lstStyle/>
              <a:p>
                <a:r>
                  <a:rPr lang="es-ES" sz="2200"/>
                  <a:t>Este método de resolución numérica busca un cero de la función</a:t>
                </a:r>
                <a:r>
                  <a:rPr lang="es-ES" sz="2200" b="1"/>
                  <a:t> f(x)</a:t>
                </a:r>
                <a:r>
                  <a:rPr lang="es-ES" sz="2200"/>
                  <a:t> por aproximaciones sucesivas a partir de un valor inicial </a:t>
                </a:r>
                <a:r>
                  <a:rPr lang="es-ES" sz="2200" b="1"/>
                  <a:t>x</a:t>
                </a:r>
                <a:r>
                  <a:rPr lang="es-ES" sz="2200" b="1" baseline="-25000"/>
                  <a:t>0</a:t>
                </a:r>
                <a:r>
                  <a:rPr lang="es-ES" sz="2200"/>
                  <a:t>. El valor sucesivo </a:t>
                </a:r>
                <a:r>
                  <a:rPr lang="es-ES" sz="2200" b="1"/>
                  <a:t>x</a:t>
                </a:r>
                <a:r>
                  <a:rPr lang="es-ES" sz="2200" b="1" baseline="-25000"/>
                  <a:t>n+1</a:t>
                </a:r>
                <a:r>
                  <a:rPr lang="es-ES" sz="2200"/>
                  <a:t> es la abscisa del punto en que la tangente a la gráfica de </a:t>
                </a:r>
                <a:r>
                  <a:rPr lang="es-ES" sz="2200" b="1"/>
                  <a:t>f(x)</a:t>
                </a:r>
                <a:r>
                  <a:rPr lang="es-ES" sz="2200"/>
                  <a:t> en </a:t>
                </a:r>
                <a:r>
                  <a:rPr lang="es-ES" sz="2200" b="1"/>
                  <a:t>x</a:t>
                </a:r>
                <a:r>
                  <a:rPr lang="es-ES" sz="2200" b="1" baseline="-25000"/>
                  <a:t>n</a:t>
                </a:r>
                <a:r>
                  <a:rPr lang="es-ES" sz="2200"/>
                  <a:t> corta al eje </a:t>
                </a:r>
                <a:r>
                  <a:rPr lang="es-ES" sz="2200" b="1"/>
                  <a:t>Ox</a:t>
                </a:r>
                <a:r>
                  <a:rPr lang="es-ES" sz="2200"/>
                  <a:t>. Es decir,</a:t>
                </a:r>
                <a:r>
                  <a:rPr lang="es-MX" sz="2200"/>
                  <a:t>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𝑓</m:t>
                        </m:r>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num>
                      <m:den>
                        <m:r>
                          <a:rPr lang="en-US" sz="2200" b="0" i="1">
                            <a:latin typeface="Cambria Math" panose="02040503050406030204" pitchFamily="18" charset="0"/>
                          </a:rPr>
                          <m:t>𝑓</m:t>
                        </m:r>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den>
                    </m:f>
                  </m:oMath>
                </a14:m>
                <a:endParaRPr lang="es-ES" sz="2200"/>
              </a:p>
            </p:txBody>
          </p:sp>
        </mc:Choice>
        <mc:Fallback xmlns="">
          <p:sp>
            <p:nvSpPr>
              <p:cNvPr id="3" name="Content Placeholder 2">
                <a:extLst>
                  <a:ext uri="{FF2B5EF4-FFF2-40B4-BE49-F238E27FC236}">
                    <a16:creationId xmlns:a16="http://schemas.microsoft.com/office/drawing/2014/main" id="{5CC80CC2-1947-4DF6-A532-2C4053282F84}"/>
                  </a:ext>
                </a:extLst>
              </p:cNvPr>
              <p:cNvSpPr>
                <a:spLocks noGrp="1" noRot="1" noChangeAspect="1" noMove="1" noResize="1" noEditPoints="1" noAdjustHandles="1" noChangeArrowheads="1" noChangeShapeType="1" noTextEdit="1"/>
              </p:cNvSpPr>
              <p:nvPr>
                <p:ph idx="1"/>
              </p:nvPr>
            </p:nvSpPr>
            <p:spPr>
              <a:xfrm>
                <a:off x="6071616" y="1330007"/>
                <a:ext cx="5477256" cy="4692396"/>
              </a:xfrm>
              <a:blipFill>
                <a:blip r:embed="rId2"/>
                <a:stretch>
                  <a:fillRect l="-1224"/>
                </a:stretch>
              </a:blipFill>
            </p:spPr>
            <p:txBody>
              <a:bodyPr/>
              <a:lstStyle/>
              <a:p>
                <a:r>
                  <a:rPr lang="es-MX">
                    <a:noFill/>
                  </a:rPr>
                  <a:t> </a:t>
                </a:r>
              </a:p>
            </p:txBody>
          </p:sp>
        </mc:Fallback>
      </mc:AlternateContent>
    </p:spTree>
    <p:extLst>
      <p:ext uri="{BB962C8B-B14F-4D97-AF65-F5344CB8AC3E}">
        <p14:creationId xmlns:p14="http://schemas.microsoft.com/office/powerpoint/2010/main" val="18533915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92923-7382-4979-8307-5E5319B09CC3}"/>
              </a:ext>
            </a:extLst>
          </p:cNvPr>
          <p:cNvSpPr>
            <a:spLocks noGrp="1"/>
          </p:cNvSpPr>
          <p:nvPr>
            <p:ph type="title"/>
          </p:nvPr>
        </p:nvSpPr>
        <p:spPr>
          <a:xfrm>
            <a:off x="841247" y="474146"/>
            <a:ext cx="10515593" cy="1197864"/>
          </a:xfrm>
        </p:spPr>
        <p:txBody>
          <a:bodyPr>
            <a:normAutofit/>
          </a:bodyPr>
          <a:lstStyle/>
          <a:p>
            <a:r>
              <a:rPr lang="es-MX" dirty="0"/>
              <a:t>Interpolación de Lagrange</a:t>
            </a:r>
          </a:p>
        </p:txBody>
      </p:sp>
      <p:sp>
        <p:nvSpPr>
          <p:cNvPr id="14"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A3FDC6-76AF-401F-8C6E-1C5F1D5A7CD9}"/>
              </a:ext>
            </a:extLst>
          </p:cNvPr>
          <p:cNvPicPr>
            <a:picLocks noChangeAspect="1"/>
          </p:cNvPicPr>
          <p:nvPr/>
        </p:nvPicPr>
        <p:blipFill rotWithShape="1">
          <a:blip r:embed="rId2"/>
          <a:srcRect t="1482" r="-1" b="-1"/>
          <a:stretch/>
        </p:blipFill>
        <p:spPr>
          <a:xfrm>
            <a:off x="835153" y="2002117"/>
            <a:ext cx="6215794" cy="4171569"/>
          </a:xfrm>
          <a:prstGeom prst="rect">
            <a:avLst/>
          </a:prstGeom>
        </p:spPr>
      </p:pic>
      <p:sp>
        <p:nvSpPr>
          <p:cNvPr id="3" name="Content Placeholder 2">
            <a:extLst>
              <a:ext uri="{FF2B5EF4-FFF2-40B4-BE49-F238E27FC236}">
                <a16:creationId xmlns:a16="http://schemas.microsoft.com/office/drawing/2014/main" id="{C7B269D4-17E3-4C35-B6FD-329FF5242491}"/>
              </a:ext>
            </a:extLst>
          </p:cNvPr>
          <p:cNvSpPr>
            <a:spLocks noGrp="1"/>
          </p:cNvSpPr>
          <p:nvPr>
            <p:ph idx="1"/>
          </p:nvPr>
        </p:nvSpPr>
        <p:spPr>
          <a:xfrm>
            <a:off x="7533314" y="1999578"/>
            <a:ext cx="3823525" cy="4171568"/>
          </a:xfrm>
        </p:spPr>
        <p:txBody>
          <a:bodyPr anchor="ctr">
            <a:normAutofit/>
          </a:bodyPr>
          <a:lstStyle/>
          <a:p>
            <a:r>
              <a:rPr lang="es-ES" sz="2000" dirty="0"/>
              <a:t>El polinomio de interpolación de Lagrange es una reformulación del polinomio de interpolación de Newton, el método evita el cálculo de las diferencias divididas. El método tolera las diferencias entre las distancias x entre puntos.</a:t>
            </a:r>
          </a:p>
          <a:p>
            <a:r>
              <a:rPr lang="es-ES" sz="2000" dirty="0"/>
              <a:t>Donde una vez que se han seleccionado los puntos a usar, se generan la misma cantidad de términos que puntos.</a:t>
            </a:r>
            <a:endParaRPr lang="es-MX" sz="2000" dirty="0"/>
          </a:p>
        </p:txBody>
      </p:sp>
    </p:spTree>
    <p:extLst>
      <p:ext uri="{BB962C8B-B14F-4D97-AF65-F5344CB8AC3E}">
        <p14:creationId xmlns:p14="http://schemas.microsoft.com/office/powerpoint/2010/main" val="10926015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B903A-6990-447D-A529-2E9923160B96}"/>
              </a:ext>
            </a:extLst>
          </p:cNvPr>
          <p:cNvSpPr>
            <a:spLocks noGrp="1"/>
          </p:cNvSpPr>
          <p:nvPr>
            <p:ph type="title"/>
          </p:nvPr>
        </p:nvSpPr>
        <p:spPr>
          <a:xfrm>
            <a:off x="838200" y="963877"/>
            <a:ext cx="3494362" cy="4930246"/>
          </a:xfrm>
        </p:spPr>
        <p:txBody>
          <a:bodyPr>
            <a:normAutofit/>
          </a:bodyPr>
          <a:lstStyle/>
          <a:p>
            <a:pPr algn="r"/>
            <a:r>
              <a:rPr lang="es-MX"/>
              <a:t>Conclusión</a:t>
            </a:r>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5214F2-C203-4ECB-9DB1-22C040214F66}"/>
              </a:ext>
            </a:extLst>
          </p:cNvPr>
          <p:cNvSpPr>
            <a:spLocks noGrp="1"/>
          </p:cNvSpPr>
          <p:nvPr>
            <p:ph idx="1"/>
          </p:nvPr>
        </p:nvSpPr>
        <p:spPr>
          <a:xfrm>
            <a:off x="4976031" y="963877"/>
            <a:ext cx="6377769" cy="4930246"/>
          </a:xfrm>
        </p:spPr>
        <p:txBody>
          <a:bodyPr anchor="ctr">
            <a:normAutofit/>
          </a:bodyPr>
          <a:lstStyle/>
          <a:p>
            <a:r>
              <a:rPr lang="es-MX" sz="2400" dirty="0"/>
              <a:t>Los métodos numéricos son un método el cual nos sirve bastante para estudios e investigaciones a la hora de acercarnos a cierto resultado y con dicha aproximación podría tener miles de usos dentro de la programación</a:t>
            </a:r>
          </a:p>
        </p:txBody>
      </p:sp>
    </p:spTree>
    <p:extLst>
      <p:ext uri="{BB962C8B-B14F-4D97-AF65-F5344CB8AC3E}">
        <p14:creationId xmlns:p14="http://schemas.microsoft.com/office/powerpoint/2010/main" val="23525973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C6725-C59A-440E-B331-DBC57DCD857B}"/>
              </a:ext>
            </a:extLst>
          </p:cNvPr>
          <p:cNvSpPr>
            <a:spLocks noGrp="1"/>
          </p:cNvSpPr>
          <p:nvPr>
            <p:ph type="title"/>
          </p:nvPr>
        </p:nvSpPr>
        <p:spPr>
          <a:xfrm>
            <a:off x="943276" y="712268"/>
            <a:ext cx="10410524" cy="1193533"/>
          </a:xfrm>
        </p:spPr>
        <p:txBody>
          <a:bodyPr>
            <a:normAutofit/>
          </a:bodyPr>
          <a:lstStyle/>
          <a:p>
            <a:r>
              <a:rPr lang="es-MX">
                <a:solidFill>
                  <a:srgbClr val="FFFFFF"/>
                </a:solidFill>
              </a:rPr>
              <a:t>Referencias</a:t>
            </a:r>
            <a:endParaRPr lang="es-MX"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90D524-7217-41D7-8508-E8136772B802}"/>
              </a:ext>
            </a:extLst>
          </p:cNvPr>
          <p:cNvSpPr>
            <a:spLocks noGrp="1"/>
          </p:cNvSpPr>
          <p:nvPr>
            <p:ph idx="1"/>
          </p:nvPr>
        </p:nvSpPr>
        <p:spPr>
          <a:xfrm>
            <a:off x="943276" y="2050181"/>
            <a:ext cx="10410524" cy="4126782"/>
          </a:xfrm>
        </p:spPr>
        <p:txBody>
          <a:bodyPr>
            <a:normAutofit/>
          </a:bodyPr>
          <a:lstStyle/>
          <a:p>
            <a:r>
              <a:rPr lang="es-MX" sz="2400" dirty="0">
                <a:solidFill>
                  <a:srgbClr val="FFFFFF"/>
                </a:solidFill>
                <a:hlinkClick r:id="rId2"/>
              </a:rPr>
              <a:t>http://test.cua.uam.mx/MN/Methods/Raices/NewtonRaphson/NewtonRaphson.php</a:t>
            </a:r>
            <a:endParaRPr lang="es-MX" sz="2400" dirty="0">
              <a:solidFill>
                <a:srgbClr val="FFFFFF"/>
              </a:solidFill>
            </a:endParaRPr>
          </a:p>
          <a:p>
            <a:r>
              <a:rPr lang="es-MX" sz="2400" dirty="0">
                <a:solidFill>
                  <a:srgbClr val="FFFFFF"/>
                </a:solidFill>
                <a:hlinkClick r:id="rId3"/>
              </a:rPr>
              <a:t>http://ojs.urepublicana.edu.co/index.php/ingenieria/article/view/347/314</a:t>
            </a:r>
            <a:endParaRPr lang="es-MX" sz="2400" dirty="0">
              <a:solidFill>
                <a:srgbClr val="FFFFFF"/>
              </a:solidFill>
            </a:endParaRPr>
          </a:p>
          <a:p>
            <a:r>
              <a:rPr lang="es-MX" sz="2400" dirty="0">
                <a:solidFill>
                  <a:srgbClr val="FFFFFF"/>
                </a:solidFill>
                <a:hlinkClick r:id="rId4"/>
              </a:rPr>
              <a:t>https://mathworld.wolfram.com/LagrangeInterpolatingPolynomial.html</a:t>
            </a:r>
            <a:endParaRPr lang="es-MX" sz="2400" dirty="0">
              <a:solidFill>
                <a:srgbClr val="FFFFFF"/>
              </a:solidFill>
            </a:endParaRPr>
          </a:p>
          <a:p>
            <a:r>
              <a:rPr lang="es-MX" sz="2400" dirty="0">
                <a:solidFill>
                  <a:srgbClr val="FFFFFF"/>
                </a:solidFill>
                <a:hlinkClick r:id="rId5"/>
              </a:rPr>
              <a:t>https://docs.sympy.org/latest/index.html</a:t>
            </a:r>
            <a:endParaRPr lang="es-MX" sz="2400" dirty="0">
              <a:solidFill>
                <a:srgbClr val="FFFFFF"/>
              </a:solidFill>
            </a:endParaRPr>
          </a:p>
          <a:p>
            <a:r>
              <a:rPr lang="es-MX" sz="2400" dirty="0">
                <a:solidFill>
                  <a:srgbClr val="FFFFFF"/>
                </a:solidFill>
                <a:hlinkClick r:id="rId6"/>
              </a:rPr>
              <a:t>https://pythonguides.com/python-tkinter-treeview/</a:t>
            </a:r>
            <a:endParaRPr lang="es-MX" sz="2400" dirty="0">
              <a:solidFill>
                <a:srgbClr val="FFFFFF"/>
              </a:solidFill>
            </a:endParaRPr>
          </a:p>
          <a:p>
            <a:r>
              <a:rPr lang="es-MX" sz="2400" dirty="0">
                <a:solidFill>
                  <a:srgbClr val="FFFFFF"/>
                </a:solidFill>
                <a:hlinkClick r:id="rId7"/>
              </a:rPr>
              <a:t>https://www.geogebra.org/m/XCrwWHzy</a:t>
            </a:r>
            <a:endParaRPr lang="es-MX" sz="2400" dirty="0">
              <a:solidFill>
                <a:srgbClr val="FFFFFF"/>
              </a:solidFill>
            </a:endParaRPr>
          </a:p>
          <a:p>
            <a:endParaRPr lang="es-MX" sz="2400" dirty="0">
              <a:solidFill>
                <a:srgbClr val="FFFFFF"/>
              </a:solidFill>
            </a:endParaRPr>
          </a:p>
          <a:p>
            <a:endParaRPr lang="es-MX" sz="2400" dirty="0">
              <a:solidFill>
                <a:srgbClr val="FFFFFF"/>
              </a:solidFill>
            </a:endParaRPr>
          </a:p>
        </p:txBody>
      </p:sp>
    </p:spTree>
    <p:extLst>
      <p:ext uri="{BB962C8B-B14F-4D97-AF65-F5344CB8AC3E}">
        <p14:creationId xmlns:p14="http://schemas.microsoft.com/office/powerpoint/2010/main" val="391576292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348</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Cambria Math</vt:lpstr>
      <vt:lpstr>Office Theme</vt:lpstr>
      <vt:lpstr>Métodos Numéricos</vt:lpstr>
      <vt:lpstr>¿Qué es un método numérico? </vt:lpstr>
      <vt:lpstr>Método de Newton - Raphson</vt:lpstr>
      <vt:lpstr>Interpolación de Lagrange</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Numéricos</dc:title>
  <dc:creator>juan</dc:creator>
  <cp:lastModifiedBy>PC JORGE</cp:lastModifiedBy>
  <cp:revision>3</cp:revision>
  <dcterms:created xsi:type="dcterms:W3CDTF">2021-08-10T05:15:55Z</dcterms:created>
  <dcterms:modified xsi:type="dcterms:W3CDTF">2021-08-10T22:34:33Z</dcterms:modified>
</cp:coreProperties>
</file>