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7" r:id="rId15"/>
    <p:sldId id="278" r:id="rId16"/>
    <p:sldId id="279" r:id="rId17"/>
    <p:sldId id="281" r:id="rId18"/>
    <p:sldId id="280" r:id="rId19"/>
    <p:sldId id="282" r:id="rId20"/>
    <p:sldId id="283" r:id="rId21"/>
    <p:sldId id="296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4" r:id="rId32"/>
    <p:sldId id="295" r:id="rId33"/>
    <p:sldId id="291" r:id="rId34"/>
    <p:sldId id="297" r:id="rId35"/>
    <p:sldId id="29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45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9D617-B030-43F8-9B13-76EB5366B3F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692C16-1FF7-4015-9A75-C5D1E8871EED}">
      <dgm:prSet/>
      <dgm:spPr/>
      <dgm:t>
        <a:bodyPr/>
        <a:lstStyle/>
        <a:p>
          <a:r>
            <a:rPr lang="en-US" dirty="0"/>
            <a:t>Data pre-processing</a:t>
          </a:r>
        </a:p>
      </dgm:t>
    </dgm:pt>
    <dgm:pt modelId="{E4B6A48E-8213-4ABA-9626-9B4065D6CCB5}" type="parTrans" cxnId="{5A7B6EEE-9A55-4916-98E7-7E051A853291}">
      <dgm:prSet/>
      <dgm:spPr/>
      <dgm:t>
        <a:bodyPr/>
        <a:lstStyle/>
        <a:p>
          <a:endParaRPr lang="en-US"/>
        </a:p>
      </dgm:t>
    </dgm:pt>
    <dgm:pt modelId="{8D14DD8D-55A9-44F3-B2BC-EEA5308B16F4}" type="sibTrans" cxnId="{5A7B6EEE-9A55-4916-98E7-7E051A853291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D1A22DF-13A8-4D92-B748-CEC615B027A8}">
      <dgm:prSet/>
      <dgm:spPr/>
      <dgm:t>
        <a:bodyPr/>
        <a:lstStyle/>
        <a:p>
          <a:r>
            <a:rPr lang="en-US" dirty="0"/>
            <a:t>Topic Modelling using LDA model  </a:t>
          </a:r>
        </a:p>
      </dgm:t>
    </dgm:pt>
    <dgm:pt modelId="{F04C7898-AD17-4610-AF69-CAEEEB45C14D}" type="parTrans" cxnId="{AF0D87C6-25BF-4B52-82D4-DF76CAFDC782}">
      <dgm:prSet/>
      <dgm:spPr/>
      <dgm:t>
        <a:bodyPr/>
        <a:lstStyle/>
        <a:p>
          <a:endParaRPr lang="en-US"/>
        </a:p>
      </dgm:t>
    </dgm:pt>
    <dgm:pt modelId="{C19006FF-DCB7-4FC2-AA7B-07C8E0AD3A9E}" type="sibTrans" cxnId="{AF0D87C6-25BF-4B52-82D4-DF76CAFDC78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3701684-42FA-4BD9-BCF7-6246F41A0528}">
      <dgm:prSet/>
      <dgm:spPr/>
      <dgm:t>
        <a:bodyPr/>
        <a:lstStyle/>
        <a:p>
          <a:r>
            <a:rPr lang="en-US" dirty="0"/>
            <a:t>Topic</a:t>
          </a:r>
          <a:r>
            <a:rPr lang="en-US" baseline="0" dirty="0"/>
            <a:t> Selection</a:t>
          </a:r>
          <a:endParaRPr lang="en-US" dirty="0"/>
        </a:p>
      </dgm:t>
    </dgm:pt>
    <dgm:pt modelId="{2E1CFBE1-5E88-43CA-8888-35A52317189C}" type="parTrans" cxnId="{AEF2C7F1-5CE5-4E19-9151-EE73564935E6}">
      <dgm:prSet/>
      <dgm:spPr/>
      <dgm:t>
        <a:bodyPr/>
        <a:lstStyle/>
        <a:p>
          <a:endParaRPr lang="en-US"/>
        </a:p>
      </dgm:t>
    </dgm:pt>
    <dgm:pt modelId="{3C2CA940-CC8D-4259-855B-2167759692CE}" type="sibTrans" cxnId="{AEF2C7F1-5CE5-4E19-9151-EE73564935E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BB66A5B-A15D-4024-AA6B-832C098976CD}">
      <dgm:prSet phldrT="[Text]"/>
      <dgm:spPr/>
      <dgm:t>
        <a:bodyPr/>
        <a:lstStyle/>
        <a:p>
          <a:r>
            <a:rPr lang="en-US" dirty="0"/>
            <a:t>Trend Analysis and Predictive Modelling</a:t>
          </a:r>
        </a:p>
      </dgm:t>
    </dgm:pt>
    <dgm:pt modelId="{15F146D9-BEFD-4403-A922-FE9C6907A9EB}" type="parTrans" cxnId="{4AF335CA-CA1A-4A3D-B2B8-3CAE43AE8CC2}">
      <dgm:prSet/>
      <dgm:spPr/>
      <dgm:t>
        <a:bodyPr/>
        <a:lstStyle/>
        <a:p>
          <a:endParaRPr lang="en-US"/>
        </a:p>
      </dgm:t>
    </dgm:pt>
    <dgm:pt modelId="{EB8090D1-AC43-4DA7-8C09-74DD9FB061C5}" type="sibTrans" cxnId="{4AF335CA-CA1A-4A3D-B2B8-3CAE43AE8CC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C9DC28F-BF57-47C8-925C-87255A033844}" type="pres">
      <dgm:prSet presAssocID="{0DF9D617-B030-43F8-9B13-76EB5366B3F3}" presName="Name0" presStyleCnt="0">
        <dgm:presLayoutVars>
          <dgm:animLvl val="lvl"/>
          <dgm:resizeHandles val="exact"/>
        </dgm:presLayoutVars>
      </dgm:prSet>
      <dgm:spPr/>
    </dgm:pt>
    <dgm:pt modelId="{1F87CD67-95CF-4A71-A14A-C7746265715E}" type="pres">
      <dgm:prSet presAssocID="{08692C16-1FF7-4015-9A75-C5D1E8871EED}" presName="compositeNode" presStyleCnt="0">
        <dgm:presLayoutVars>
          <dgm:bulletEnabled val="1"/>
        </dgm:presLayoutVars>
      </dgm:prSet>
      <dgm:spPr/>
    </dgm:pt>
    <dgm:pt modelId="{F2FBAFCC-EF12-4AFF-B115-04598C88E92F}" type="pres">
      <dgm:prSet presAssocID="{08692C16-1FF7-4015-9A75-C5D1E8871EED}" presName="bgRect" presStyleLbl="alignNode1" presStyleIdx="0" presStyleCnt="4"/>
      <dgm:spPr/>
    </dgm:pt>
    <dgm:pt modelId="{BFC533AE-77AE-4357-87AB-9BEA6C31B100}" type="pres">
      <dgm:prSet presAssocID="{8D14DD8D-55A9-44F3-B2BC-EEA5308B16F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B99AD02-1A99-48C0-BAF5-69E45DF3206C}" type="pres">
      <dgm:prSet presAssocID="{08692C16-1FF7-4015-9A75-C5D1E8871EED}" presName="nodeRect" presStyleLbl="alignNode1" presStyleIdx="0" presStyleCnt="4">
        <dgm:presLayoutVars>
          <dgm:bulletEnabled val="1"/>
        </dgm:presLayoutVars>
      </dgm:prSet>
      <dgm:spPr/>
    </dgm:pt>
    <dgm:pt modelId="{C642CDBE-AEEA-43B8-A085-89C1DF5222B6}" type="pres">
      <dgm:prSet presAssocID="{8D14DD8D-55A9-44F3-B2BC-EEA5308B16F4}" presName="sibTrans" presStyleCnt="0"/>
      <dgm:spPr/>
    </dgm:pt>
    <dgm:pt modelId="{5B59C16C-202A-445D-AE88-EAE2A994519F}" type="pres">
      <dgm:prSet presAssocID="{5D1A22DF-13A8-4D92-B748-CEC615B027A8}" presName="compositeNode" presStyleCnt="0">
        <dgm:presLayoutVars>
          <dgm:bulletEnabled val="1"/>
        </dgm:presLayoutVars>
      </dgm:prSet>
      <dgm:spPr/>
    </dgm:pt>
    <dgm:pt modelId="{81AEC6F0-B60A-43CA-8100-70E44A8BCCF4}" type="pres">
      <dgm:prSet presAssocID="{5D1A22DF-13A8-4D92-B748-CEC615B027A8}" presName="bgRect" presStyleLbl="alignNode1" presStyleIdx="1" presStyleCnt="4"/>
      <dgm:spPr/>
    </dgm:pt>
    <dgm:pt modelId="{8C97ECBA-FDBB-429E-9F8C-94E2161DD5AC}" type="pres">
      <dgm:prSet presAssocID="{C19006FF-DCB7-4FC2-AA7B-07C8E0AD3A9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5197F24-C492-4F42-9B67-A0658B82A67C}" type="pres">
      <dgm:prSet presAssocID="{5D1A22DF-13A8-4D92-B748-CEC615B027A8}" presName="nodeRect" presStyleLbl="alignNode1" presStyleIdx="1" presStyleCnt="4">
        <dgm:presLayoutVars>
          <dgm:bulletEnabled val="1"/>
        </dgm:presLayoutVars>
      </dgm:prSet>
      <dgm:spPr/>
    </dgm:pt>
    <dgm:pt modelId="{E284E983-E4CC-41DE-A6B3-036E4E5BB630}" type="pres">
      <dgm:prSet presAssocID="{C19006FF-DCB7-4FC2-AA7B-07C8E0AD3A9E}" presName="sibTrans" presStyleCnt="0"/>
      <dgm:spPr/>
    </dgm:pt>
    <dgm:pt modelId="{6C2202B3-F947-48E0-A99F-4EFE39C7640E}" type="pres">
      <dgm:prSet presAssocID="{13701684-42FA-4BD9-BCF7-6246F41A0528}" presName="compositeNode" presStyleCnt="0">
        <dgm:presLayoutVars>
          <dgm:bulletEnabled val="1"/>
        </dgm:presLayoutVars>
      </dgm:prSet>
      <dgm:spPr/>
    </dgm:pt>
    <dgm:pt modelId="{316D5D36-5860-44B1-BD96-8337E6F78254}" type="pres">
      <dgm:prSet presAssocID="{13701684-42FA-4BD9-BCF7-6246F41A0528}" presName="bgRect" presStyleLbl="alignNode1" presStyleIdx="2" presStyleCnt="4"/>
      <dgm:spPr/>
    </dgm:pt>
    <dgm:pt modelId="{318863C6-05EB-40D5-97CA-1802375DFBE3}" type="pres">
      <dgm:prSet presAssocID="{3C2CA940-CC8D-4259-855B-2167759692C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CF75279-6D89-4315-8F11-722F88329001}" type="pres">
      <dgm:prSet presAssocID="{13701684-42FA-4BD9-BCF7-6246F41A0528}" presName="nodeRect" presStyleLbl="alignNode1" presStyleIdx="2" presStyleCnt="4">
        <dgm:presLayoutVars>
          <dgm:bulletEnabled val="1"/>
        </dgm:presLayoutVars>
      </dgm:prSet>
      <dgm:spPr/>
    </dgm:pt>
    <dgm:pt modelId="{5693577C-AB93-4B4E-8A74-458E56C04085}" type="pres">
      <dgm:prSet presAssocID="{3C2CA940-CC8D-4259-855B-2167759692CE}" presName="sibTrans" presStyleCnt="0"/>
      <dgm:spPr/>
    </dgm:pt>
    <dgm:pt modelId="{34491C06-1E78-46EF-81BE-21F448A124C4}" type="pres">
      <dgm:prSet presAssocID="{ABB66A5B-A15D-4024-AA6B-832C098976CD}" presName="compositeNode" presStyleCnt="0">
        <dgm:presLayoutVars>
          <dgm:bulletEnabled val="1"/>
        </dgm:presLayoutVars>
      </dgm:prSet>
      <dgm:spPr/>
    </dgm:pt>
    <dgm:pt modelId="{BFB6747B-C074-4A68-8A5A-509501364387}" type="pres">
      <dgm:prSet presAssocID="{ABB66A5B-A15D-4024-AA6B-832C098976CD}" presName="bgRect" presStyleLbl="alignNode1" presStyleIdx="3" presStyleCnt="4"/>
      <dgm:spPr/>
    </dgm:pt>
    <dgm:pt modelId="{6ABEEEE5-3D02-4A78-991A-A181721D2581}" type="pres">
      <dgm:prSet presAssocID="{EB8090D1-AC43-4DA7-8C09-74DD9FB061C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E303DF2-1C9B-4223-A729-6F11064E14EF}" type="pres">
      <dgm:prSet presAssocID="{ABB66A5B-A15D-4024-AA6B-832C098976C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55ACB05-3CBE-48A0-897C-1B88E9A7775B}" type="presOf" srcId="{C19006FF-DCB7-4FC2-AA7B-07C8E0AD3A9E}" destId="{8C97ECBA-FDBB-429E-9F8C-94E2161DD5AC}" srcOrd="0" destOrd="0" presId="urn:microsoft.com/office/officeart/2016/7/layout/LinearBlockProcessNumbered"/>
    <dgm:cxn modelId="{181A4B0E-D2F8-4D0C-A3E5-3BD624A7C376}" type="presOf" srcId="{EB8090D1-AC43-4DA7-8C09-74DD9FB061C5}" destId="{6ABEEEE5-3D02-4A78-991A-A181721D2581}" srcOrd="0" destOrd="0" presId="urn:microsoft.com/office/officeart/2016/7/layout/LinearBlockProcessNumbered"/>
    <dgm:cxn modelId="{4621F336-4B85-471E-BB96-98119BD342F1}" type="presOf" srcId="{08692C16-1FF7-4015-9A75-C5D1E8871EED}" destId="{EB99AD02-1A99-48C0-BAF5-69E45DF3206C}" srcOrd="1" destOrd="0" presId="urn:microsoft.com/office/officeart/2016/7/layout/LinearBlockProcessNumbered"/>
    <dgm:cxn modelId="{14020B3B-5993-44D8-9C81-BFBDC33C0F25}" type="presOf" srcId="{ABB66A5B-A15D-4024-AA6B-832C098976CD}" destId="{9E303DF2-1C9B-4223-A729-6F11064E14EF}" srcOrd="1" destOrd="0" presId="urn:microsoft.com/office/officeart/2016/7/layout/LinearBlockProcessNumbered"/>
    <dgm:cxn modelId="{57DD3E3D-D6D3-4839-AD1B-548C708342CA}" type="presOf" srcId="{5D1A22DF-13A8-4D92-B748-CEC615B027A8}" destId="{81AEC6F0-B60A-43CA-8100-70E44A8BCCF4}" srcOrd="0" destOrd="0" presId="urn:microsoft.com/office/officeart/2016/7/layout/LinearBlockProcessNumbered"/>
    <dgm:cxn modelId="{A4EED360-2438-498E-8389-0477F0097E80}" type="presOf" srcId="{13701684-42FA-4BD9-BCF7-6246F41A0528}" destId="{316D5D36-5860-44B1-BD96-8337E6F78254}" srcOrd="0" destOrd="0" presId="urn:microsoft.com/office/officeart/2016/7/layout/LinearBlockProcessNumbered"/>
    <dgm:cxn modelId="{0F1D0E50-7736-46F1-BDEA-8671E79C4DE0}" type="presOf" srcId="{5D1A22DF-13A8-4D92-B748-CEC615B027A8}" destId="{25197F24-C492-4F42-9B67-A0658B82A67C}" srcOrd="1" destOrd="0" presId="urn:microsoft.com/office/officeart/2016/7/layout/LinearBlockProcessNumbered"/>
    <dgm:cxn modelId="{3B18C27E-03BB-443F-98BB-BD37C6F71EBB}" type="presOf" srcId="{08692C16-1FF7-4015-9A75-C5D1E8871EED}" destId="{F2FBAFCC-EF12-4AFF-B115-04598C88E92F}" srcOrd="0" destOrd="0" presId="urn:microsoft.com/office/officeart/2016/7/layout/LinearBlockProcessNumbered"/>
    <dgm:cxn modelId="{1F7F64AB-B4E3-4F8C-AB74-65220B88F3E0}" type="presOf" srcId="{8D14DD8D-55A9-44F3-B2BC-EEA5308B16F4}" destId="{BFC533AE-77AE-4357-87AB-9BEA6C31B100}" srcOrd="0" destOrd="0" presId="urn:microsoft.com/office/officeart/2016/7/layout/LinearBlockProcessNumbered"/>
    <dgm:cxn modelId="{BD7AA5B5-22B5-4CB5-B2D4-3F83DFF51522}" type="presOf" srcId="{3C2CA940-CC8D-4259-855B-2167759692CE}" destId="{318863C6-05EB-40D5-97CA-1802375DFBE3}" srcOrd="0" destOrd="0" presId="urn:microsoft.com/office/officeart/2016/7/layout/LinearBlockProcessNumbered"/>
    <dgm:cxn modelId="{AB4CEFC1-541A-410B-8DFC-40B2BA14366B}" type="presOf" srcId="{ABB66A5B-A15D-4024-AA6B-832C098976CD}" destId="{BFB6747B-C074-4A68-8A5A-509501364387}" srcOrd="0" destOrd="0" presId="urn:microsoft.com/office/officeart/2016/7/layout/LinearBlockProcessNumbered"/>
    <dgm:cxn modelId="{AF0D87C6-25BF-4B52-82D4-DF76CAFDC782}" srcId="{0DF9D617-B030-43F8-9B13-76EB5366B3F3}" destId="{5D1A22DF-13A8-4D92-B748-CEC615B027A8}" srcOrd="1" destOrd="0" parTransId="{F04C7898-AD17-4610-AF69-CAEEEB45C14D}" sibTransId="{C19006FF-DCB7-4FC2-AA7B-07C8E0AD3A9E}"/>
    <dgm:cxn modelId="{4AF335CA-CA1A-4A3D-B2B8-3CAE43AE8CC2}" srcId="{0DF9D617-B030-43F8-9B13-76EB5366B3F3}" destId="{ABB66A5B-A15D-4024-AA6B-832C098976CD}" srcOrd="3" destOrd="0" parTransId="{15F146D9-BEFD-4403-A922-FE9C6907A9EB}" sibTransId="{EB8090D1-AC43-4DA7-8C09-74DD9FB061C5}"/>
    <dgm:cxn modelId="{CEB3FDD0-DB3B-46C1-9BA5-6658048C37E1}" type="presOf" srcId="{13701684-42FA-4BD9-BCF7-6246F41A0528}" destId="{DCF75279-6D89-4315-8F11-722F88329001}" srcOrd="1" destOrd="0" presId="urn:microsoft.com/office/officeart/2016/7/layout/LinearBlockProcessNumbered"/>
    <dgm:cxn modelId="{1B3EECEA-3BA4-45C2-8258-75CC31BBA520}" type="presOf" srcId="{0DF9D617-B030-43F8-9B13-76EB5366B3F3}" destId="{9C9DC28F-BF57-47C8-925C-87255A033844}" srcOrd="0" destOrd="0" presId="urn:microsoft.com/office/officeart/2016/7/layout/LinearBlockProcessNumbered"/>
    <dgm:cxn modelId="{5A7B6EEE-9A55-4916-98E7-7E051A853291}" srcId="{0DF9D617-B030-43F8-9B13-76EB5366B3F3}" destId="{08692C16-1FF7-4015-9A75-C5D1E8871EED}" srcOrd="0" destOrd="0" parTransId="{E4B6A48E-8213-4ABA-9626-9B4065D6CCB5}" sibTransId="{8D14DD8D-55A9-44F3-B2BC-EEA5308B16F4}"/>
    <dgm:cxn modelId="{AEF2C7F1-5CE5-4E19-9151-EE73564935E6}" srcId="{0DF9D617-B030-43F8-9B13-76EB5366B3F3}" destId="{13701684-42FA-4BD9-BCF7-6246F41A0528}" srcOrd="2" destOrd="0" parTransId="{2E1CFBE1-5E88-43CA-8888-35A52317189C}" sibTransId="{3C2CA940-CC8D-4259-855B-2167759692CE}"/>
    <dgm:cxn modelId="{8BFA04E9-3EBC-4E3F-8B3B-66F2F6B3C597}" type="presParOf" srcId="{9C9DC28F-BF57-47C8-925C-87255A033844}" destId="{1F87CD67-95CF-4A71-A14A-C7746265715E}" srcOrd="0" destOrd="0" presId="urn:microsoft.com/office/officeart/2016/7/layout/LinearBlockProcessNumbered"/>
    <dgm:cxn modelId="{1EC62E6A-5F41-43CD-9659-8EE24B88FE42}" type="presParOf" srcId="{1F87CD67-95CF-4A71-A14A-C7746265715E}" destId="{F2FBAFCC-EF12-4AFF-B115-04598C88E92F}" srcOrd="0" destOrd="0" presId="urn:microsoft.com/office/officeart/2016/7/layout/LinearBlockProcessNumbered"/>
    <dgm:cxn modelId="{842507FE-8215-4BF6-AC6B-176BA09C1C48}" type="presParOf" srcId="{1F87CD67-95CF-4A71-A14A-C7746265715E}" destId="{BFC533AE-77AE-4357-87AB-9BEA6C31B100}" srcOrd="1" destOrd="0" presId="urn:microsoft.com/office/officeart/2016/7/layout/LinearBlockProcessNumbered"/>
    <dgm:cxn modelId="{B1545146-D34E-425E-9CD2-76DA2DE50C34}" type="presParOf" srcId="{1F87CD67-95CF-4A71-A14A-C7746265715E}" destId="{EB99AD02-1A99-48C0-BAF5-69E45DF3206C}" srcOrd="2" destOrd="0" presId="urn:microsoft.com/office/officeart/2016/7/layout/LinearBlockProcessNumbered"/>
    <dgm:cxn modelId="{EDADC28B-BCB5-4F04-8DBB-BB476E57414A}" type="presParOf" srcId="{9C9DC28F-BF57-47C8-925C-87255A033844}" destId="{C642CDBE-AEEA-43B8-A085-89C1DF5222B6}" srcOrd="1" destOrd="0" presId="urn:microsoft.com/office/officeart/2016/7/layout/LinearBlockProcessNumbered"/>
    <dgm:cxn modelId="{91C2F82D-4F8B-43DB-AF93-2EB4EF2A41CE}" type="presParOf" srcId="{9C9DC28F-BF57-47C8-925C-87255A033844}" destId="{5B59C16C-202A-445D-AE88-EAE2A994519F}" srcOrd="2" destOrd="0" presId="urn:microsoft.com/office/officeart/2016/7/layout/LinearBlockProcessNumbered"/>
    <dgm:cxn modelId="{57A6A640-719E-4313-A231-689DF45B9CA9}" type="presParOf" srcId="{5B59C16C-202A-445D-AE88-EAE2A994519F}" destId="{81AEC6F0-B60A-43CA-8100-70E44A8BCCF4}" srcOrd="0" destOrd="0" presId="urn:microsoft.com/office/officeart/2016/7/layout/LinearBlockProcessNumbered"/>
    <dgm:cxn modelId="{EABDEC72-4AAD-4368-B0FE-273FE1E72B85}" type="presParOf" srcId="{5B59C16C-202A-445D-AE88-EAE2A994519F}" destId="{8C97ECBA-FDBB-429E-9F8C-94E2161DD5AC}" srcOrd="1" destOrd="0" presId="urn:microsoft.com/office/officeart/2016/7/layout/LinearBlockProcessNumbered"/>
    <dgm:cxn modelId="{F2E16068-8EF0-4BA3-9B68-806E0E62232F}" type="presParOf" srcId="{5B59C16C-202A-445D-AE88-EAE2A994519F}" destId="{25197F24-C492-4F42-9B67-A0658B82A67C}" srcOrd="2" destOrd="0" presId="urn:microsoft.com/office/officeart/2016/7/layout/LinearBlockProcessNumbered"/>
    <dgm:cxn modelId="{FE7C2427-96A5-479F-A58A-FF22830D3D1B}" type="presParOf" srcId="{9C9DC28F-BF57-47C8-925C-87255A033844}" destId="{E284E983-E4CC-41DE-A6B3-036E4E5BB630}" srcOrd="3" destOrd="0" presId="urn:microsoft.com/office/officeart/2016/7/layout/LinearBlockProcessNumbered"/>
    <dgm:cxn modelId="{FB88CDDF-0B18-4ECA-A8CE-05EE2D855F2F}" type="presParOf" srcId="{9C9DC28F-BF57-47C8-925C-87255A033844}" destId="{6C2202B3-F947-48E0-A99F-4EFE39C7640E}" srcOrd="4" destOrd="0" presId="urn:microsoft.com/office/officeart/2016/7/layout/LinearBlockProcessNumbered"/>
    <dgm:cxn modelId="{DB5A8A02-48B4-4252-8206-5B2F8B0244A1}" type="presParOf" srcId="{6C2202B3-F947-48E0-A99F-4EFE39C7640E}" destId="{316D5D36-5860-44B1-BD96-8337E6F78254}" srcOrd="0" destOrd="0" presId="urn:microsoft.com/office/officeart/2016/7/layout/LinearBlockProcessNumbered"/>
    <dgm:cxn modelId="{B31D9C68-E016-45B6-BBF9-C3B017E7351B}" type="presParOf" srcId="{6C2202B3-F947-48E0-A99F-4EFE39C7640E}" destId="{318863C6-05EB-40D5-97CA-1802375DFBE3}" srcOrd="1" destOrd="0" presId="urn:microsoft.com/office/officeart/2016/7/layout/LinearBlockProcessNumbered"/>
    <dgm:cxn modelId="{F25A4D6E-1A0C-4753-87F8-B412DE99E667}" type="presParOf" srcId="{6C2202B3-F947-48E0-A99F-4EFE39C7640E}" destId="{DCF75279-6D89-4315-8F11-722F88329001}" srcOrd="2" destOrd="0" presId="urn:microsoft.com/office/officeart/2016/7/layout/LinearBlockProcessNumbered"/>
    <dgm:cxn modelId="{B54818F4-0F2F-4D0C-8154-A992959972E9}" type="presParOf" srcId="{9C9DC28F-BF57-47C8-925C-87255A033844}" destId="{5693577C-AB93-4B4E-8A74-458E56C04085}" srcOrd="5" destOrd="0" presId="urn:microsoft.com/office/officeart/2016/7/layout/LinearBlockProcessNumbered"/>
    <dgm:cxn modelId="{1FC35F1D-EFDC-47CA-B5EE-3F403A0DAEA7}" type="presParOf" srcId="{9C9DC28F-BF57-47C8-925C-87255A033844}" destId="{34491C06-1E78-46EF-81BE-21F448A124C4}" srcOrd="6" destOrd="0" presId="urn:microsoft.com/office/officeart/2016/7/layout/LinearBlockProcessNumbered"/>
    <dgm:cxn modelId="{B0029CC7-94FA-472C-B815-447F5B4E9140}" type="presParOf" srcId="{34491C06-1E78-46EF-81BE-21F448A124C4}" destId="{BFB6747B-C074-4A68-8A5A-509501364387}" srcOrd="0" destOrd="0" presId="urn:microsoft.com/office/officeart/2016/7/layout/LinearBlockProcessNumbered"/>
    <dgm:cxn modelId="{F3F7BAEE-F84E-4352-925B-2689E4EA7A91}" type="presParOf" srcId="{34491C06-1E78-46EF-81BE-21F448A124C4}" destId="{6ABEEEE5-3D02-4A78-991A-A181721D2581}" srcOrd="1" destOrd="0" presId="urn:microsoft.com/office/officeart/2016/7/layout/LinearBlockProcessNumbered"/>
    <dgm:cxn modelId="{C55DE287-DE8B-4533-AD90-20BBC5C57E54}" type="presParOf" srcId="{34491C06-1E78-46EF-81BE-21F448A124C4}" destId="{9E303DF2-1C9B-4223-A729-6F11064E14E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AFCC-EF12-4AFF-B115-04598C88E92F}">
      <dsp:nvSpPr>
        <dsp:cNvPr id="0" name=""/>
        <dsp:cNvSpPr/>
      </dsp:nvSpPr>
      <dsp:spPr>
        <a:xfrm>
          <a:off x="200" y="98931"/>
          <a:ext cx="2420094" cy="2904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pre-processing</a:t>
          </a:r>
        </a:p>
      </dsp:txBody>
      <dsp:txXfrm>
        <a:off x="200" y="1260576"/>
        <a:ext cx="2420094" cy="1742467"/>
      </dsp:txXfrm>
    </dsp:sp>
    <dsp:sp modelId="{BFC533AE-77AE-4357-87AB-9BEA6C31B100}">
      <dsp:nvSpPr>
        <dsp:cNvPr id="0" name=""/>
        <dsp:cNvSpPr/>
      </dsp:nvSpPr>
      <dsp:spPr>
        <a:xfrm>
          <a:off x="200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  <a:endParaRPr lang="en-US" sz="6200" kern="1200" dirty="0"/>
        </a:p>
      </dsp:txBody>
      <dsp:txXfrm>
        <a:off x="200" y="98931"/>
        <a:ext cx="2420094" cy="1161645"/>
      </dsp:txXfrm>
    </dsp:sp>
    <dsp:sp modelId="{81AEC6F0-B60A-43CA-8100-70E44A8BCCF4}">
      <dsp:nvSpPr>
        <dsp:cNvPr id="0" name=""/>
        <dsp:cNvSpPr/>
      </dsp:nvSpPr>
      <dsp:spPr>
        <a:xfrm>
          <a:off x="2613902" y="98931"/>
          <a:ext cx="2420094" cy="2904112"/>
        </a:xfrm>
        <a:prstGeom prst="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Topic Modelling using LDA model  </a:t>
          </a:r>
        </a:p>
      </dsp:txBody>
      <dsp:txXfrm>
        <a:off x="2613902" y="1260576"/>
        <a:ext cx="2420094" cy="1742467"/>
      </dsp:txXfrm>
    </dsp:sp>
    <dsp:sp modelId="{8C97ECBA-FDBB-429E-9F8C-94E2161DD5AC}">
      <dsp:nvSpPr>
        <dsp:cNvPr id="0" name=""/>
        <dsp:cNvSpPr/>
      </dsp:nvSpPr>
      <dsp:spPr>
        <a:xfrm>
          <a:off x="2613902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13902" y="98931"/>
        <a:ext cx="2420094" cy="1161645"/>
      </dsp:txXfrm>
    </dsp:sp>
    <dsp:sp modelId="{316D5D36-5860-44B1-BD96-8337E6F78254}">
      <dsp:nvSpPr>
        <dsp:cNvPr id="0" name=""/>
        <dsp:cNvSpPr/>
      </dsp:nvSpPr>
      <dsp:spPr>
        <a:xfrm>
          <a:off x="5227603" y="98931"/>
          <a:ext cx="2420094" cy="2904112"/>
        </a:xfrm>
        <a:prstGeom prst="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Topic</a:t>
          </a:r>
          <a:r>
            <a:rPr lang="en-US" sz="2600" kern="1200" baseline="0" dirty="0"/>
            <a:t> Selection</a:t>
          </a:r>
          <a:endParaRPr lang="en-US" sz="2600" kern="1200" dirty="0"/>
        </a:p>
      </dsp:txBody>
      <dsp:txXfrm>
        <a:off x="5227603" y="1260576"/>
        <a:ext cx="2420094" cy="1742467"/>
      </dsp:txXfrm>
    </dsp:sp>
    <dsp:sp modelId="{318863C6-05EB-40D5-97CA-1802375DFBE3}">
      <dsp:nvSpPr>
        <dsp:cNvPr id="0" name=""/>
        <dsp:cNvSpPr/>
      </dsp:nvSpPr>
      <dsp:spPr>
        <a:xfrm>
          <a:off x="5227603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227603" y="98931"/>
        <a:ext cx="2420094" cy="1161645"/>
      </dsp:txXfrm>
    </dsp:sp>
    <dsp:sp modelId="{BFB6747B-C074-4A68-8A5A-509501364387}">
      <dsp:nvSpPr>
        <dsp:cNvPr id="0" name=""/>
        <dsp:cNvSpPr/>
      </dsp:nvSpPr>
      <dsp:spPr>
        <a:xfrm>
          <a:off x="7841305" y="98931"/>
          <a:ext cx="2420094" cy="290411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Trend Analysis and Predictive Modelling</a:t>
          </a:r>
        </a:p>
      </dsp:txBody>
      <dsp:txXfrm>
        <a:off x="7841305" y="1260576"/>
        <a:ext cx="2420094" cy="1742467"/>
      </dsp:txXfrm>
    </dsp:sp>
    <dsp:sp modelId="{6ABEEEE5-3D02-4A78-991A-A181721D2581}">
      <dsp:nvSpPr>
        <dsp:cNvPr id="0" name=""/>
        <dsp:cNvSpPr/>
      </dsp:nvSpPr>
      <dsp:spPr>
        <a:xfrm>
          <a:off x="7841305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841305" y="98931"/>
        <a:ext cx="2420094" cy="1161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B86B-800B-4CA6-829B-BCCB34A34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en-US" sz="2700" dirty="0"/>
              <a:t>LDA Topic clustering on national miner health and safety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A69DA-69F7-4DC4-9F8A-9E93647FF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Exploring Topic Modelling in Data Narrative Fields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Luke Sturgeon</a:t>
            </a:r>
          </a:p>
        </p:txBody>
      </p:sp>
    </p:spTree>
    <p:extLst>
      <p:ext uri="{BB962C8B-B14F-4D97-AF65-F5344CB8AC3E}">
        <p14:creationId xmlns:p14="http://schemas.microsoft.com/office/powerpoint/2010/main" val="395803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729916-9425-4F17-8F62-321FE647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3377509"/>
            <a:ext cx="4671595" cy="10942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0EFF9-7805-41E4-B944-869A6AB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A6EE6-F692-41B6-AB5C-615DBDBF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995197"/>
            <a:ext cx="4671595" cy="10605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2210-78E9-4797-89D8-7728E8060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Narrative fields are one column out of 57 within AII</a:t>
            </a:r>
          </a:p>
          <a:p>
            <a:r>
              <a:rPr lang="en-US">
                <a:solidFill>
                  <a:srgbClr val="FFFFFF"/>
                </a:solidFill>
              </a:rPr>
              <a:t>Now that we have suspected fatigue related observations, can see if we can predict other variables from the rest of the data</a:t>
            </a:r>
          </a:p>
          <a:p>
            <a:r>
              <a:rPr lang="en-US">
                <a:solidFill>
                  <a:srgbClr val="FFFFFF"/>
                </a:solidFill>
              </a:rPr>
              <a:t>Use association to pick out variables that are associated with each other due to redundancy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4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3372-0BC4-4EE0-9E84-C083A0E0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Association</a:t>
            </a:r>
            <a:br>
              <a:rPr lang="en-US" dirty="0"/>
            </a:br>
            <a:r>
              <a:rPr lang="en-US" sz="1400" dirty="0"/>
              <a:t>Data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4C23-8327-4164-A7CE-0496232D0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The final dataset variables</a:t>
            </a:r>
          </a:p>
          <a:p>
            <a:r>
              <a:rPr lang="en-US" dirty="0"/>
              <a:t>Greatly reduced the dataset from the original</a:t>
            </a:r>
          </a:p>
          <a:p>
            <a:pPr lvl="1"/>
            <a:r>
              <a:rPr lang="en-US" dirty="0"/>
              <a:t>Now working with 812 x 26 dataset</a:t>
            </a:r>
          </a:p>
          <a:p>
            <a:pPr lvl="1"/>
            <a:r>
              <a:rPr lang="en-US" dirty="0"/>
              <a:t>Process will be repeated for underground coal, underground hard rock, and surface hard rock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1442FF0-C81A-42FB-9AC9-EB64BA0D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918" y="1293275"/>
            <a:ext cx="2084359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2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BFB4-750F-4954-A077-DD824927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4ECF-C929-4EED-8300-C9A9418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Interested in being able to predict miner experience and if days work were lost</a:t>
            </a:r>
          </a:p>
          <a:p>
            <a:pPr lvl="1"/>
            <a:r>
              <a:rPr lang="en-US" dirty="0"/>
              <a:t>Dummy coded the variables for classification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tot_exper</a:t>
            </a:r>
            <a:r>
              <a:rPr lang="en-US" dirty="0"/>
              <a:t>” = 0,1 by less than/greater than 5 years experience, respectively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days_lost</a:t>
            </a:r>
            <a:r>
              <a:rPr lang="en-US" dirty="0"/>
              <a:t>” = 1,0 if worker missed work or not, respectively</a:t>
            </a:r>
          </a:p>
          <a:p>
            <a:r>
              <a:rPr lang="en-US" dirty="0"/>
              <a:t>Categorical variables were dummy coded as well</a:t>
            </a:r>
          </a:p>
          <a:p>
            <a:pPr lvl="1"/>
            <a:r>
              <a:rPr lang="en-US" dirty="0"/>
              <a:t>Final dataset size 0f 818 x 926</a:t>
            </a:r>
          </a:p>
        </p:txBody>
      </p:sp>
    </p:spTree>
    <p:extLst>
      <p:ext uri="{BB962C8B-B14F-4D97-AF65-F5344CB8AC3E}">
        <p14:creationId xmlns:p14="http://schemas.microsoft.com/office/powerpoint/2010/main" val="14602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0B0C-1B8C-4796-859C-65895274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Logistic regression, days lost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E4F0E6-D614-481B-874A-CA4286477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525" y="2539724"/>
            <a:ext cx="3619509" cy="889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B4CDC-B7D1-470B-BC3D-47E39C10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25" y="3477279"/>
            <a:ext cx="3619508" cy="3380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10AEBE-049C-4020-BF7F-F115B9BFD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167" y="2772150"/>
            <a:ext cx="5350358" cy="38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20009-CA34-4097-8624-1F5EDA19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Predictive modelling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logistic regression, miner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883802-9888-4998-B868-3ADF1D6D3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such a robust ROC curve, I figured this was too obvious of a variable</a:t>
            </a:r>
          </a:p>
          <a:p>
            <a:r>
              <a:rPr lang="en-US" dirty="0">
                <a:solidFill>
                  <a:schemeClr val="bg1"/>
                </a:solidFill>
              </a:rPr>
              <a:t>Perhaps almost all of the observations resulted in days lost or vice versa</a:t>
            </a:r>
          </a:p>
          <a:p>
            <a:r>
              <a:rPr lang="en-US" dirty="0">
                <a:solidFill>
                  <a:schemeClr val="bg1"/>
                </a:solidFill>
              </a:rPr>
              <a:t>Count data shows it’s more interesting than that</a:t>
            </a:r>
          </a:p>
          <a:p>
            <a:r>
              <a:rPr lang="en-US" dirty="0">
                <a:solidFill>
                  <a:schemeClr val="bg1"/>
                </a:solidFill>
              </a:rPr>
              <a:t>Continue with this for the rest of the analysis</a:t>
            </a:r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8AFC66-B5CD-4E52-AC8C-41FF762E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50775"/>
            <a:ext cx="6250769" cy="37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1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0F03-92C1-4EA5-B49F-A348E195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logistic regression, miner experience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F31A93-0CE1-4F79-998E-CED59CF97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5" y="2453735"/>
            <a:ext cx="3101047" cy="675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429B8-BECB-4D2A-808E-54ABAA6B2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686" y="3268409"/>
            <a:ext cx="3272612" cy="3089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4E153-0F7B-42AB-8848-3D431A701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536" y="2453735"/>
            <a:ext cx="5807327" cy="39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2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0F03-92C1-4EA5-B49F-A348E195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 err="1"/>
              <a:t>knn</a:t>
            </a:r>
            <a:r>
              <a:rPr lang="en-US" sz="1400" dirty="0"/>
              <a:t>, days lost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429B8-BECB-4D2A-808E-54ABAA6B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86" y="3268409"/>
            <a:ext cx="3272612" cy="3089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4E153-0F7B-42AB-8848-3D431A70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536" y="2453735"/>
            <a:ext cx="5807327" cy="3904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6AB2F0-A7A1-4058-A165-DF0A7AB8A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4" y="2542781"/>
            <a:ext cx="2995233" cy="248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B5934-95C1-49AB-96AB-A33D1D759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135" y="2791348"/>
            <a:ext cx="2870952" cy="248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205A3-3B58-4542-A7C0-35B62CFCF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4573" y="3319463"/>
            <a:ext cx="3332295" cy="3057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75A44-4744-4155-BC08-6744F9F742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420" y="2379991"/>
            <a:ext cx="5794617" cy="41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1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0F03-92C1-4EA5-B49F-A348E195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 err="1"/>
              <a:t>knn</a:t>
            </a:r>
            <a:r>
              <a:rPr lang="en-US" sz="1400" dirty="0"/>
              <a:t>, miner experience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429B8-BECB-4D2A-808E-54ABAA6B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86" y="3268409"/>
            <a:ext cx="3272612" cy="3089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4E153-0F7B-42AB-8848-3D431A70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536" y="2453735"/>
            <a:ext cx="5807327" cy="3904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6AB2F0-A7A1-4058-A165-DF0A7AB8A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4" y="2542781"/>
            <a:ext cx="2995233" cy="248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B5934-95C1-49AB-96AB-A33D1D759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135" y="2791348"/>
            <a:ext cx="2870952" cy="248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205A3-3B58-4542-A7C0-35B62CFCF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4573" y="3319463"/>
            <a:ext cx="3332295" cy="3057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75A44-4744-4155-BC08-6744F9F742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420" y="2379991"/>
            <a:ext cx="5794617" cy="4110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E7BDF6-FBAD-45B8-9AE0-4BAE405E19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8307" y="2528258"/>
            <a:ext cx="2846155" cy="263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873D8C-79C4-478B-9C18-B6C0ACB15B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8306" y="2772355"/>
            <a:ext cx="3025524" cy="263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595F9-6C63-4DDB-BEBE-D59AF21FB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9686" y="3188995"/>
            <a:ext cx="3332295" cy="3187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1064EB-6AE1-4840-82FD-008B0A72EF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8843" y="2528258"/>
            <a:ext cx="5782550" cy="39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5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simple Tree, days lost</a:t>
            </a: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20A7C15-28EE-4BE1-9DD0-B97C756D2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38114"/>
            <a:ext cx="4498720" cy="65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6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simple Tree, miner experience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5DC42-A0A6-428F-8631-5F891013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009"/>
            <a:ext cx="4707948" cy="67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6729-8B78-4847-8013-3685F920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B829-5F3F-4C96-A687-20AC40C1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Scope and Deliverables</a:t>
            </a:r>
          </a:p>
          <a:p>
            <a:r>
              <a:rPr lang="en-US" dirty="0"/>
              <a:t>Process Overview</a:t>
            </a:r>
          </a:p>
          <a:p>
            <a:r>
              <a:rPr lang="en-US" dirty="0"/>
              <a:t>LDA Explanation in Context</a:t>
            </a:r>
          </a:p>
          <a:p>
            <a:r>
              <a:rPr lang="en-US" dirty="0"/>
              <a:t>Topic Selection</a:t>
            </a:r>
          </a:p>
          <a:p>
            <a:r>
              <a:rPr lang="en-US" dirty="0"/>
              <a:t>Machine Learning Techniques on Selected Observations</a:t>
            </a:r>
          </a:p>
          <a:p>
            <a:r>
              <a:rPr lang="en-US" dirty="0"/>
              <a:t>Conclusions</a:t>
            </a:r>
          </a:p>
          <a:p>
            <a:r>
              <a:rPr lang="en-US"/>
              <a:t>Future Work/To Do’s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5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Random forest, days lost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BA2A3-372E-4C7A-9754-A93E2F94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751" y="0"/>
            <a:ext cx="4712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1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Random forest, miner experience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449B6-CD5B-4F04-B9C8-DF77FF32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8" y="-1"/>
            <a:ext cx="468288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21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neural network, days lost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D4BB9-FBD5-4BF0-895B-B286B105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389" y="-1"/>
            <a:ext cx="4637517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87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neural network, miner experience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EC008-EF7B-4F72-A6B8-7AC1D266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4654296" cy="680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23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gaussian naïve-</a:t>
            </a:r>
            <a:r>
              <a:rPr lang="en-US" sz="1400" dirty="0" err="1"/>
              <a:t>bayes</a:t>
            </a:r>
            <a:r>
              <a:rPr lang="en-US" sz="1400" dirty="0"/>
              <a:t>, days lost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D22D7-C758-4C17-89D0-A6D9FD61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09" y="-1"/>
            <a:ext cx="4861478" cy="68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gaussian naïve-</a:t>
            </a:r>
            <a:r>
              <a:rPr lang="en-US" sz="1400" dirty="0" err="1"/>
              <a:t>bayes</a:t>
            </a:r>
            <a:r>
              <a:rPr lang="en-US" sz="1400" dirty="0"/>
              <a:t>, miner experience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90C89-2BA8-45D0-9712-D4AD1AA5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-1"/>
            <a:ext cx="462603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gaussian naïve-</a:t>
            </a:r>
            <a:r>
              <a:rPr lang="en-US" sz="1400" dirty="0" err="1"/>
              <a:t>bayes</a:t>
            </a:r>
            <a:r>
              <a:rPr lang="en-US" sz="1400" dirty="0"/>
              <a:t>, miner experience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90C89-2BA8-45D0-9712-D4AD1AA5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-1"/>
            <a:ext cx="462603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7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multinomial naïve-</a:t>
            </a:r>
            <a:r>
              <a:rPr lang="en-US" sz="1400" dirty="0" err="1"/>
              <a:t>bayes</a:t>
            </a:r>
            <a:r>
              <a:rPr lang="en-US" sz="1400" dirty="0"/>
              <a:t>, days lost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2D6E8-2609-4D79-AFA4-4013458D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5782"/>
            <a:ext cx="4654296" cy="676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9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multinomial naïve-</a:t>
            </a:r>
            <a:r>
              <a:rPr lang="en-US" sz="1400" dirty="0" err="1"/>
              <a:t>bayes</a:t>
            </a:r>
            <a:r>
              <a:rPr lang="en-US" sz="1400" dirty="0"/>
              <a:t>, miner experience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D2134-0582-4143-8776-C9627325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98" y="0"/>
            <a:ext cx="4661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59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 err="1"/>
              <a:t>bernoulli</a:t>
            </a:r>
            <a:r>
              <a:rPr lang="en-US" sz="1400" dirty="0"/>
              <a:t> naïve-</a:t>
            </a:r>
            <a:r>
              <a:rPr lang="en-US" sz="1400" dirty="0" err="1"/>
              <a:t>bayes</a:t>
            </a:r>
            <a:r>
              <a:rPr lang="en-US" sz="1400" dirty="0"/>
              <a:t>, days lost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5078D-3EDD-40E4-8F3A-C0131791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22515"/>
            <a:ext cx="4654296" cy="67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DB4E-25C1-4DF9-AB7F-D0DA5268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5576-2FF2-4D45-8938-CA786061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CDC is interested in how fatigue impacts miner safety and health</a:t>
            </a:r>
          </a:p>
          <a:p>
            <a:r>
              <a:rPr lang="en-US" dirty="0"/>
              <a:t>Accident, Injury, Illness data</a:t>
            </a:r>
          </a:p>
          <a:p>
            <a:pPr lvl="1"/>
            <a:r>
              <a:rPr lang="en-US" dirty="0"/>
              <a:t>Continually updated, federally enforced, very large</a:t>
            </a:r>
          </a:p>
          <a:p>
            <a:pPr lvl="1"/>
            <a:r>
              <a:rPr lang="en-US" dirty="0"/>
              <a:t>Narratives fields may be best method to detect fatigue</a:t>
            </a:r>
          </a:p>
          <a:p>
            <a:r>
              <a:rPr lang="en-US" dirty="0"/>
              <a:t>Hasten the process with machine learning techniques</a:t>
            </a:r>
          </a:p>
          <a:p>
            <a:r>
              <a:rPr lang="en-US" dirty="0"/>
              <a:t>Explore any trends within the selected reports</a:t>
            </a:r>
          </a:p>
          <a:p>
            <a:r>
              <a:rPr lang="en-US" dirty="0"/>
              <a:t>Explore predictive model efficacy</a:t>
            </a:r>
          </a:p>
        </p:txBody>
      </p:sp>
    </p:spTree>
    <p:extLst>
      <p:ext uri="{BB962C8B-B14F-4D97-AF65-F5344CB8AC3E}">
        <p14:creationId xmlns:p14="http://schemas.microsoft.com/office/powerpoint/2010/main" val="3889643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 err="1"/>
              <a:t>bernoulli</a:t>
            </a:r>
            <a:r>
              <a:rPr lang="en-US" sz="1400" dirty="0"/>
              <a:t> naïve-</a:t>
            </a:r>
            <a:r>
              <a:rPr lang="en-US" sz="1400" dirty="0" err="1"/>
              <a:t>bayes</a:t>
            </a:r>
            <a:r>
              <a:rPr lang="en-US" sz="1400" dirty="0"/>
              <a:t>, miner experience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A76F5-5399-4485-A87A-A9C0EF42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4704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SVC, days lost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78756-BAD4-4189-A0C0-CDDCC18C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92741"/>
            <a:ext cx="4654295" cy="67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42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8D9F-B475-40BF-9CE6-D69FAC5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400" dirty="0"/>
              <a:t>SVC, miner experience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9F638-5321-43B5-89FF-7476E772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212"/>
            <a:ext cx="4654296" cy="67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19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0920-E8EF-4AFE-BAC3-A79EBCD4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</a:t>
            </a:r>
            <a:br>
              <a:rPr lang="en-US" dirty="0"/>
            </a:br>
            <a:r>
              <a:rPr lang="en-US" sz="1400" dirty="0"/>
              <a:t>summary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A8A2CF-6BE8-4A0D-9FCD-14335440A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870699"/>
              </p:ext>
            </p:extLst>
          </p:nvPr>
        </p:nvGraphicFramePr>
        <p:xfrm>
          <a:off x="2231137" y="2400300"/>
          <a:ext cx="7729726" cy="3676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495">
                  <a:extLst>
                    <a:ext uri="{9D8B030D-6E8A-4147-A177-3AD203B41FA5}">
                      <a16:colId xmlns:a16="http://schemas.microsoft.com/office/drawing/2014/main" val="4263821761"/>
                    </a:ext>
                  </a:extLst>
                </a:gridCol>
                <a:gridCol w="1232937">
                  <a:extLst>
                    <a:ext uri="{9D8B030D-6E8A-4147-A177-3AD203B41FA5}">
                      <a16:colId xmlns:a16="http://schemas.microsoft.com/office/drawing/2014/main" val="771323038"/>
                    </a:ext>
                  </a:extLst>
                </a:gridCol>
                <a:gridCol w="1178970">
                  <a:extLst>
                    <a:ext uri="{9D8B030D-6E8A-4147-A177-3AD203B41FA5}">
                      <a16:colId xmlns:a16="http://schemas.microsoft.com/office/drawing/2014/main" val="3458797243"/>
                    </a:ext>
                  </a:extLst>
                </a:gridCol>
                <a:gridCol w="1909600">
                  <a:extLst>
                    <a:ext uri="{9D8B030D-6E8A-4147-A177-3AD203B41FA5}">
                      <a16:colId xmlns:a16="http://schemas.microsoft.com/office/drawing/2014/main" val="2978030420"/>
                    </a:ext>
                  </a:extLst>
                </a:gridCol>
                <a:gridCol w="1830724">
                  <a:extLst>
                    <a:ext uri="{9D8B030D-6E8A-4147-A177-3AD203B41FA5}">
                      <a16:colId xmlns:a16="http://schemas.microsoft.com/office/drawing/2014/main" val="2105050107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Days Lost Train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Days Lost 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Miner Experience Train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Miner Experience 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007596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13169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09561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Simple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0265097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092223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Neural Network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1491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Guassian 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08672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Multinomial 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59781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Bernoulli 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408701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SVC (linear)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891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318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4701-9202-43AE-8309-3FA39D3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Modelling</a:t>
            </a:r>
            <a:br>
              <a:rPr lang="en-US" dirty="0"/>
            </a:br>
            <a:r>
              <a:rPr lang="en-US" sz="1600" dirty="0"/>
              <a:t>Lasso, Ridge and Logistic regression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3F1076-E966-40DE-A09D-F6B4AF4B6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25" y="3297520"/>
            <a:ext cx="4782849" cy="369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48F18-BD46-445E-8C7B-3CE4F49B3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25" y="2707196"/>
            <a:ext cx="3415205" cy="644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75573-B3EC-4737-B4F5-DA80168A3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25" y="4113741"/>
            <a:ext cx="4343423" cy="904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8FFEB-42AE-43C3-9D3E-2733F4417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825" y="5469998"/>
            <a:ext cx="6635779" cy="9048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7E556E-6EA5-4A37-BCBF-FF6179B9DA08}"/>
              </a:ext>
            </a:extLst>
          </p:cNvPr>
          <p:cNvSpPr txBox="1"/>
          <p:nvPr/>
        </p:nvSpPr>
        <p:spPr>
          <a:xfrm>
            <a:off x="1943100" y="2291853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CA8CB-8A2D-424A-B613-C59F1EC18A81}"/>
              </a:ext>
            </a:extLst>
          </p:cNvPr>
          <p:cNvSpPr txBox="1"/>
          <p:nvPr/>
        </p:nvSpPr>
        <p:spPr>
          <a:xfrm>
            <a:off x="1943100" y="369227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E6831-8CD5-4917-A45E-51A9634C9559}"/>
              </a:ext>
            </a:extLst>
          </p:cNvPr>
          <p:cNvSpPr txBox="1"/>
          <p:nvPr/>
        </p:nvSpPr>
        <p:spPr>
          <a:xfrm>
            <a:off x="1939083" y="506727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4237580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23FC-DCD2-457D-A1BD-60AE7E0C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060E-442E-4E16-A772-C0C52A75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TF-IDF for topic selection</a:t>
            </a:r>
          </a:p>
          <a:p>
            <a:r>
              <a:rPr lang="en-US" dirty="0"/>
              <a:t>Repeat process for underground coal, underground </a:t>
            </a:r>
            <a:r>
              <a:rPr lang="en-US" dirty="0" err="1"/>
              <a:t>hardrock</a:t>
            </a:r>
            <a:r>
              <a:rPr lang="en-US" dirty="0"/>
              <a:t>, and surface hard rock mine types</a:t>
            </a:r>
          </a:p>
          <a:p>
            <a:r>
              <a:rPr lang="en-US" dirty="0"/>
              <a:t>Compare suspected fatigue reports with non-fatigue</a:t>
            </a:r>
          </a:p>
          <a:p>
            <a:pPr lvl="1"/>
            <a:r>
              <a:rPr lang="en-US" dirty="0"/>
              <a:t>Any differences in the non-narrative fields</a:t>
            </a:r>
          </a:p>
          <a:p>
            <a:r>
              <a:rPr lang="en-US" dirty="0"/>
              <a:t>Tune the classification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4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14B68A-15C2-4CE0-AD8C-A3FDE120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Process overview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AA406C3-A40A-45A7-A6F6-59D8185D1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094155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09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58E2-BEE5-4C19-80BA-CB32171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E00C-7338-49D3-B541-9BE6A851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Accident, Injury, Illness (AII) data is large</a:t>
            </a:r>
          </a:p>
          <a:p>
            <a:pPr lvl="1"/>
            <a:r>
              <a:rPr lang="en-US" dirty="0"/>
              <a:t>300,000 x 57, roughly 17M cells</a:t>
            </a:r>
          </a:p>
          <a:p>
            <a:r>
              <a:rPr lang="en-US" dirty="0"/>
              <a:t>Selecting injury reports from surface coal</a:t>
            </a:r>
          </a:p>
          <a:p>
            <a:pPr lvl="1"/>
            <a:r>
              <a:rPr lang="en-US" dirty="0"/>
              <a:t>Smallest subset of data based on mine type</a:t>
            </a:r>
          </a:p>
          <a:p>
            <a:pPr lvl="1"/>
            <a:r>
              <a:rPr lang="en-US" dirty="0"/>
              <a:t>Use smallest dataset to prove process before repeating on other mine types</a:t>
            </a:r>
          </a:p>
          <a:p>
            <a:pPr lvl="1"/>
            <a:r>
              <a:rPr lang="en-US" dirty="0"/>
              <a:t>9438 x 57, roughly 530,000 cells</a:t>
            </a:r>
          </a:p>
        </p:txBody>
      </p:sp>
    </p:spTree>
    <p:extLst>
      <p:ext uri="{BB962C8B-B14F-4D97-AF65-F5344CB8AC3E}">
        <p14:creationId xmlns:p14="http://schemas.microsoft.com/office/powerpoint/2010/main" val="420114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9B5E-7438-4EFB-AB43-269DA0A6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FABE-7D42-4BDA-B9EA-4E73D0362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55521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topicmodel</a:t>
            </a:r>
            <a:r>
              <a:rPr lang="en-US" dirty="0"/>
              <a:t>,” “</a:t>
            </a:r>
            <a:r>
              <a:rPr lang="en-US" dirty="0" err="1"/>
              <a:t>tidytext</a:t>
            </a:r>
            <a:r>
              <a:rPr lang="en-US" dirty="0"/>
              <a:t>,” and “tm” packages in R</a:t>
            </a:r>
          </a:p>
          <a:p>
            <a:r>
              <a:rPr lang="en-US" dirty="0"/>
              <a:t>Narrative fields vectorized using “tm” package</a:t>
            </a:r>
          </a:p>
          <a:p>
            <a:r>
              <a:rPr lang="en-US" dirty="0"/>
              <a:t>Latent Dirichlet allocation (LDA)</a:t>
            </a:r>
          </a:p>
          <a:p>
            <a:pPr lvl="1"/>
            <a:r>
              <a:rPr lang="en-US" dirty="0"/>
              <a:t>Considers each document a mixture of topics</a:t>
            </a:r>
          </a:p>
          <a:p>
            <a:pPr lvl="1"/>
            <a:r>
              <a:rPr lang="en-US" dirty="0"/>
              <a:t>Considers each topic as a mixture of words</a:t>
            </a:r>
          </a:p>
          <a:p>
            <a:pPr lvl="1"/>
            <a:r>
              <a:rPr lang="en-US" dirty="0"/>
              <a:t>Allows documents to overlap between topics</a:t>
            </a:r>
          </a:p>
          <a:p>
            <a:pPr lvl="2"/>
            <a:r>
              <a:rPr lang="en-US" dirty="0"/>
              <a:t>More natural representation of language representation</a:t>
            </a:r>
          </a:p>
          <a:p>
            <a:pPr lvl="1"/>
            <a:r>
              <a:rPr lang="en-US" dirty="0"/>
              <a:t>Number of topics is specified, k=100 for this project</a:t>
            </a:r>
          </a:p>
          <a:p>
            <a:pPr lvl="1"/>
            <a:r>
              <a:rPr lang="en-US" dirty="0"/>
              <a:t>Returns matrix of each document’s proportion belonging to a 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0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88361-D69E-4BCA-AC4C-FBCDF48F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Topic Modelling</a:t>
            </a:r>
            <a:br>
              <a:rPr lang="en-US" dirty="0"/>
            </a:br>
            <a:r>
              <a:rPr lang="en-US" sz="1400" dirty="0"/>
              <a:t>word-Topic probability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D3E4-A0AF-43E4-8FE9-E127F23F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Calculate per-topic-per-word probabilities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Probability that the given word will appear in a given topic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Shown here is the table of the 10 most probable words within each topic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Shown as “beta” in </a:t>
            </a:r>
            <a:r>
              <a:rPr lang="en-US" dirty="0" err="1">
                <a:solidFill>
                  <a:srgbClr val="FFFFFF"/>
                </a:solidFill>
              </a:rPr>
              <a:t>tibble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BA76A-7141-483E-8BE3-DDB767AB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153238"/>
            <a:ext cx="4159568" cy="423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EC460-2926-450F-AF73-1D7344DB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Topic Modelling</a:t>
            </a:r>
            <a:br>
              <a:rPr lang="en-US" sz="2000" dirty="0"/>
            </a:br>
            <a:r>
              <a:rPr lang="en-US" sz="1400" dirty="0"/>
              <a:t>document-topic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69D9-FB51-4EB2-938D-A8D88180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Calculate per-document-per-topic probabilities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proportion of each document belonging to each topic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Computationally burdensome (5+ hours for this subset of data)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Tibble shows which topic has the largest proportion of words within narrative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9C25B-A997-42D4-AEAB-0E0910D2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42" y="956750"/>
            <a:ext cx="4511266" cy="4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6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CCB1-5E7C-4A51-B0D6-D69B9D16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E9BA-ECF6-4708-9C4F-E98E709B4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1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Topics were selected by term frequency</a:t>
            </a:r>
          </a:p>
          <a:p>
            <a:pPr lvl="1"/>
            <a:r>
              <a:rPr lang="en-US" dirty="0"/>
              <a:t>The words with the highest probability of belonging to only one topic, used the most often within each document</a:t>
            </a:r>
          </a:p>
          <a:p>
            <a:r>
              <a:rPr lang="en-US" dirty="0"/>
              <a:t>These reports are a squirrely bunch</a:t>
            </a:r>
          </a:p>
          <a:p>
            <a:pPr lvl="1"/>
            <a:r>
              <a:rPr lang="en-US" dirty="0"/>
              <a:t>Safety officers and the miners involved have incentive to attribute error to process</a:t>
            </a:r>
          </a:p>
          <a:p>
            <a:pPr lvl="1"/>
            <a:r>
              <a:rPr lang="en-US" dirty="0"/>
              <a:t>Fatigue is hard to pick out since “sleep,” “fatigue,” “nap time” were never used in the dataset</a:t>
            </a:r>
          </a:p>
          <a:p>
            <a:pPr lvl="2"/>
            <a:r>
              <a:rPr lang="en-US" dirty="0"/>
              <a:t>I checked</a:t>
            </a:r>
          </a:p>
          <a:p>
            <a:r>
              <a:rPr lang="en-US" dirty="0"/>
              <a:t>Fatigue leads people to use heuristics rather than consider all factors when making decisions</a:t>
            </a:r>
          </a:p>
          <a:p>
            <a:pPr lvl="1"/>
            <a:r>
              <a:rPr lang="en-US" dirty="0"/>
              <a:t>I pulled topics that had words involving judgements and decision making</a:t>
            </a:r>
          </a:p>
          <a:p>
            <a:pPr lvl="2"/>
            <a:r>
              <a:rPr lang="en-US" dirty="0"/>
              <a:t>“investigate,” “decide,” “judge” e.g.</a:t>
            </a:r>
          </a:p>
          <a:p>
            <a:r>
              <a:rPr lang="en-US" dirty="0"/>
              <a:t>Out of 9,438 observations</a:t>
            </a:r>
          </a:p>
        </p:txBody>
      </p:sp>
    </p:spTree>
    <p:extLst>
      <p:ext uri="{BB962C8B-B14F-4D97-AF65-F5344CB8AC3E}">
        <p14:creationId xmlns:p14="http://schemas.microsoft.com/office/powerpoint/2010/main" val="6276114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790</Words>
  <Application>Microsoft Office PowerPoint</Application>
  <PresentationFormat>Widescreen</PresentationFormat>
  <Paragraphs>166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Gill Sans MT</vt:lpstr>
      <vt:lpstr>Parcel</vt:lpstr>
      <vt:lpstr>LDA Topic clustering on national miner health and safety data</vt:lpstr>
      <vt:lpstr>Presentation Overview</vt:lpstr>
      <vt:lpstr>Project Scope</vt:lpstr>
      <vt:lpstr>Process overview</vt:lpstr>
      <vt:lpstr>Data pre-processing</vt:lpstr>
      <vt:lpstr>Topic Modelling</vt:lpstr>
      <vt:lpstr>Topic Modelling word-Topic probability</vt:lpstr>
      <vt:lpstr>Topic Modelling document-topic probability</vt:lpstr>
      <vt:lpstr>Topic Selection</vt:lpstr>
      <vt:lpstr>Association</vt:lpstr>
      <vt:lpstr>Association Data reduction</vt:lpstr>
      <vt:lpstr>Predictive modelling classification</vt:lpstr>
      <vt:lpstr>Predictive modelling Logistic regression, days lost</vt:lpstr>
      <vt:lpstr>Predictive modelling logistic regression, miner experience</vt:lpstr>
      <vt:lpstr>Predictive modelling logistic regression, miner experience</vt:lpstr>
      <vt:lpstr>Predictive modelling knn, days lost</vt:lpstr>
      <vt:lpstr>Predictive modelling knn, miner experience</vt:lpstr>
      <vt:lpstr>Predictive modelling simple Tree, days lost</vt:lpstr>
      <vt:lpstr>Predictive modelling simple Tree, miner experience</vt:lpstr>
      <vt:lpstr>Predictive modelling Random forest, days lost</vt:lpstr>
      <vt:lpstr>Predictive modelling Random forest, miner experience</vt:lpstr>
      <vt:lpstr>Predictive modelling neural network, days lost</vt:lpstr>
      <vt:lpstr>Predictive modelling neural network, miner experience</vt:lpstr>
      <vt:lpstr>Predictive modelling gaussian naïve-bayes, days lost</vt:lpstr>
      <vt:lpstr>Predictive modelling gaussian naïve-bayes, miner experience</vt:lpstr>
      <vt:lpstr>Predictive modelling gaussian naïve-bayes, miner experience</vt:lpstr>
      <vt:lpstr>Predictive modelling multinomial naïve-bayes, days lost</vt:lpstr>
      <vt:lpstr>Predictive modelling multinomial naïve-bayes, miner experience</vt:lpstr>
      <vt:lpstr>Predictive modelling bernoulli naïve-bayes, days lost</vt:lpstr>
      <vt:lpstr>Predictive modelling bernoulli naïve-bayes, miner experience</vt:lpstr>
      <vt:lpstr>Predictive modelling SVC, days lost</vt:lpstr>
      <vt:lpstr>Predictive modelling SVC, miner experience</vt:lpstr>
      <vt:lpstr>Predictive model summary</vt:lpstr>
      <vt:lpstr>Predictive Modelling Lasso, Ridge and Logistic regression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detection using paragraph vectors to support active learning in Systematic Reviews</dc:title>
  <dc:creator>Luke Sturgeon</dc:creator>
  <cp:lastModifiedBy>Luke Sturgeon</cp:lastModifiedBy>
  <cp:revision>22</cp:revision>
  <dcterms:created xsi:type="dcterms:W3CDTF">2018-11-08T03:36:34Z</dcterms:created>
  <dcterms:modified xsi:type="dcterms:W3CDTF">2018-12-04T20:57:05Z</dcterms:modified>
</cp:coreProperties>
</file>