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75" r:id="rId4"/>
    <p:sldId id="257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8" r:id="rId14"/>
    <p:sldId id="269" r:id="rId15"/>
    <p:sldId id="266" r:id="rId16"/>
    <p:sldId id="267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9D617-B030-43F8-9B13-76EB5366B3F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692C16-1FF7-4015-9A75-C5D1E8871EED}">
      <dgm:prSet/>
      <dgm:spPr/>
      <dgm:t>
        <a:bodyPr/>
        <a:lstStyle/>
        <a:p>
          <a:r>
            <a:rPr lang="en-US" dirty="0"/>
            <a:t>Takes a list of unclassified abstracts, list of eligible abstracts, list of ineligible abstracts and uploads to server</a:t>
          </a:r>
        </a:p>
      </dgm:t>
    </dgm:pt>
    <dgm:pt modelId="{E4B6A48E-8213-4ABA-9626-9B4065D6CCB5}" type="parTrans" cxnId="{5A7B6EEE-9A55-4916-98E7-7E051A853291}">
      <dgm:prSet/>
      <dgm:spPr/>
      <dgm:t>
        <a:bodyPr/>
        <a:lstStyle/>
        <a:p>
          <a:endParaRPr lang="en-US"/>
        </a:p>
      </dgm:t>
    </dgm:pt>
    <dgm:pt modelId="{8D14DD8D-55A9-44F3-B2BC-EEA5308B16F4}" type="sibTrans" cxnId="{5A7B6EEE-9A55-4916-98E7-7E051A85329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1A22DF-13A8-4D92-B748-CEC615B027A8}">
      <dgm:prSet/>
      <dgm:spPr/>
      <dgm:t>
        <a:bodyPr/>
        <a:lstStyle/>
        <a:p>
          <a:r>
            <a:rPr lang="en-US" dirty="0"/>
            <a:t>Arranges the unclassified abstracts in order of most to least likely to be eligible (black box)  </a:t>
          </a:r>
        </a:p>
      </dgm:t>
    </dgm:pt>
    <dgm:pt modelId="{F04C7898-AD17-4610-AF69-CAEEEB45C14D}" type="parTrans" cxnId="{AF0D87C6-25BF-4B52-82D4-DF76CAFDC782}">
      <dgm:prSet/>
      <dgm:spPr/>
      <dgm:t>
        <a:bodyPr/>
        <a:lstStyle/>
        <a:p>
          <a:endParaRPr lang="en-US"/>
        </a:p>
      </dgm:t>
    </dgm:pt>
    <dgm:pt modelId="{C19006FF-DCB7-4FC2-AA7B-07C8E0AD3A9E}" type="sibTrans" cxnId="{AF0D87C6-25BF-4B52-82D4-DF76CAFDC78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3701684-42FA-4BD9-BCF7-6246F41A0528}">
      <dgm:prSet/>
      <dgm:spPr/>
      <dgm:t>
        <a:bodyPr/>
        <a:lstStyle/>
        <a:p>
          <a:r>
            <a:rPr lang="en-US" dirty="0"/>
            <a:t>Human goes through list and classifies abstracts as eligible/ineligible</a:t>
          </a:r>
        </a:p>
      </dgm:t>
    </dgm:pt>
    <dgm:pt modelId="{2E1CFBE1-5E88-43CA-8888-35A52317189C}" type="parTrans" cxnId="{AEF2C7F1-5CE5-4E19-9151-EE73564935E6}">
      <dgm:prSet/>
      <dgm:spPr/>
      <dgm:t>
        <a:bodyPr/>
        <a:lstStyle/>
        <a:p>
          <a:endParaRPr lang="en-US"/>
        </a:p>
      </dgm:t>
    </dgm:pt>
    <dgm:pt modelId="{3C2CA940-CC8D-4259-855B-2167759692CE}" type="sibTrans" cxnId="{AEF2C7F1-5CE5-4E19-9151-EE73564935E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BB66A5B-A15D-4024-AA6B-832C098976CD}">
      <dgm:prSet phldrT="[Text]"/>
      <dgm:spPr/>
      <dgm:t>
        <a:bodyPr/>
        <a:lstStyle/>
        <a:p>
          <a:r>
            <a:rPr lang="en-US" dirty="0"/>
            <a:t>RA updates order of inclusion as user classifies articles within the website</a:t>
          </a:r>
        </a:p>
      </dgm:t>
    </dgm:pt>
    <dgm:pt modelId="{15F146D9-BEFD-4403-A922-FE9C6907A9EB}" type="parTrans" cxnId="{4AF335CA-CA1A-4A3D-B2B8-3CAE43AE8CC2}">
      <dgm:prSet/>
      <dgm:spPr/>
      <dgm:t>
        <a:bodyPr/>
        <a:lstStyle/>
        <a:p>
          <a:endParaRPr lang="en-US"/>
        </a:p>
      </dgm:t>
    </dgm:pt>
    <dgm:pt modelId="{EB8090D1-AC43-4DA7-8C09-74DD9FB061C5}" type="sibTrans" cxnId="{4AF335CA-CA1A-4A3D-B2B8-3CAE43AE8CC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C9DC28F-BF57-47C8-925C-87255A033844}" type="pres">
      <dgm:prSet presAssocID="{0DF9D617-B030-43F8-9B13-76EB5366B3F3}" presName="Name0" presStyleCnt="0">
        <dgm:presLayoutVars>
          <dgm:animLvl val="lvl"/>
          <dgm:resizeHandles val="exact"/>
        </dgm:presLayoutVars>
      </dgm:prSet>
      <dgm:spPr/>
    </dgm:pt>
    <dgm:pt modelId="{1F87CD67-95CF-4A71-A14A-C7746265715E}" type="pres">
      <dgm:prSet presAssocID="{08692C16-1FF7-4015-9A75-C5D1E8871EED}" presName="compositeNode" presStyleCnt="0">
        <dgm:presLayoutVars>
          <dgm:bulletEnabled val="1"/>
        </dgm:presLayoutVars>
      </dgm:prSet>
      <dgm:spPr/>
    </dgm:pt>
    <dgm:pt modelId="{F2FBAFCC-EF12-4AFF-B115-04598C88E92F}" type="pres">
      <dgm:prSet presAssocID="{08692C16-1FF7-4015-9A75-C5D1E8871EED}" presName="bgRect" presStyleLbl="alignNode1" presStyleIdx="0" presStyleCnt="4"/>
      <dgm:spPr/>
    </dgm:pt>
    <dgm:pt modelId="{BFC533AE-77AE-4357-87AB-9BEA6C31B100}" type="pres">
      <dgm:prSet presAssocID="{8D14DD8D-55A9-44F3-B2BC-EEA5308B16F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B99AD02-1A99-48C0-BAF5-69E45DF3206C}" type="pres">
      <dgm:prSet presAssocID="{08692C16-1FF7-4015-9A75-C5D1E8871EED}" presName="nodeRect" presStyleLbl="alignNode1" presStyleIdx="0" presStyleCnt="4">
        <dgm:presLayoutVars>
          <dgm:bulletEnabled val="1"/>
        </dgm:presLayoutVars>
      </dgm:prSet>
      <dgm:spPr/>
    </dgm:pt>
    <dgm:pt modelId="{C642CDBE-AEEA-43B8-A085-89C1DF5222B6}" type="pres">
      <dgm:prSet presAssocID="{8D14DD8D-55A9-44F3-B2BC-EEA5308B16F4}" presName="sibTrans" presStyleCnt="0"/>
      <dgm:spPr/>
    </dgm:pt>
    <dgm:pt modelId="{5B59C16C-202A-445D-AE88-EAE2A994519F}" type="pres">
      <dgm:prSet presAssocID="{5D1A22DF-13A8-4D92-B748-CEC615B027A8}" presName="compositeNode" presStyleCnt="0">
        <dgm:presLayoutVars>
          <dgm:bulletEnabled val="1"/>
        </dgm:presLayoutVars>
      </dgm:prSet>
      <dgm:spPr/>
    </dgm:pt>
    <dgm:pt modelId="{81AEC6F0-B60A-43CA-8100-70E44A8BCCF4}" type="pres">
      <dgm:prSet presAssocID="{5D1A22DF-13A8-4D92-B748-CEC615B027A8}" presName="bgRect" presStyleLbl="alignNode1" presStyleIdx="1" presStyleCnt="4"/>
      <dgm:spPr/>
    </dgm:pt>
    <dgm:pt modelId="{8C97ECBA-FDBB-429E-9F8C-94E2161DD5AC}" type="pres">
      <dgm:prSet presAssocID="{C19006FF-DCB7-4FC2-AA7B-07C8E0AD3A9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5197F24-C492-4F42-9B67-A0658B82A67C}" type="pres">
      <dgm:prSet presAssocID="{5D1A22DF-13A8-4D92-B748-CEC615B027A8}" presName="nodeRect" presStyleLbl="alignNode1" presStyleIdx="1" presStyleCnt="4">
        <dgm:presLayoutVars>
          <dgm:bulletEnabled val="1"/>
        </dgm:presLayoutVars>
      </dgm:prSet>
      <dgm:spPr/>
    </dgm:pt>
    <dgm:pt modelId="{E284E983-E4CC-41DE-A6B3-036E4E5BB630}" type="pres">
      <dgm:prSet presAssocID="{C19006FF-DCB7-4FC2-AA7B-07C8E0AD3A9E}" presName="sibTrans" presStyleCnt="0"/>
      <dgm:spPr/>
    </dgm:pt>
    <dgm:pt modelId="{6C2202B3-F947-48E0-A99F-4EFE39C7640E}" type="pres">
      <dgm:prSet presAssocID="{13701684-42FA-4BD9-BCF7-6246F41A0528}" presName="compositeNode" presStyleCnt="0">
        <dgm:presLayoutVars>
          <dgm:bulletEnabled val="1"/>
        </dgm:presLayoutVars>
      </dgm:prSet>
      <dgm:spPr/>
    </dgm:pt>
    <dgm:pt modelId="{316D5D36-5860-44B1-BD96-8337E6F78254}" type="pres">
      <dgm:prSet presAssocID="{13701684-42FA-4BD9-BCF7-6246F41A0528}" presName="bgRect" presStyleLbl="alignNode1" presStyleIdx="2" presStyleCnt="4"/>
      <dgm:spPr/>
    </dgm:pt>
    <dgm:pt modelId="{318863C6-05EB-40D5-97CA-1802375DFBE3}" type="pres">
      <dgm:prSet presAssocID="{3C2CA940-CC8D-4259-855B-2167759692C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CF75279-6D89-4315-8F11-722F88329001}" type="pres">
      <dgm:prSet presAssocID="{13701684-42FA-4BD9-BCF7-6246F41A0528}" presName="nodeRect" presStyleLbl="alignNode1" presStyleIdx="2" presStyleCnt="4">
        <dgm:presLayoutVars>
          <dgm:bulletEnabled val="1"/>
        </dgm:presLayoutVars>
      </dgm:prSet>
      <dgm:spPr/>
    </dgm:pt>
    <dgm:pt modelId="{5693577C-AB93-4B4E-8A74-458E56C04085}" type="pres">
      <dgm:prSet presAssocID="{3C2CA940-CC8D-4259-855B-2167759692CE}" presName="sibTrans" presStyleCnt="0"/>
      <dgm:spPr/>
    </dgm:pt>
    <dgm:pt modelId="{34491C06-1E78-46EF-81BE-21F448A124C4}" type="pres">
      <dgm:prSet presAssocID="{ABB66A5B-A15D-4024-AA6B-832C098976CD}" presName="compositeNode" presStyleCnt="0">
        <dgm:presLayoutVars>
          <dgm:bulletEnabled val="1"/>
        </dgm:presLayoutVars>
      </dgm:prSet>
      <dgm:spPr/>
    </dgm:pt>
    <dgm:pt modelId="{BFB6747B-C074-4A68-8A5A-509501364387}" type="pres">
      <dgm:prSet presAssocID="{ABB66A5B-A15D-4024-AA6B-832C098976CD}" presName="bgRect" presStyleLbl="alignNode1" presStyleIdx="3" presStyleCnt="4"/>
      <dgm:spPr/>
    </dgm:pt>
    <dgm:pt modelId="{6ABEEEE5-3D02-4A78-991A-A181721D2581}" type="pres">
      <dgm:prSet presAssocID="{EB8090D1-AC43-4DA7-8C09-74DD9FB061C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E303DF2-1C9B-4223-A729-6F11064E14EF}" type="pres">
      <dgm:prSet presAssocID="{ABB66A5B-A15D-4024-AA6B-832C098976C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55ACB05-3CBE-48A0-897C-1B88E9A7775B}" type="presOf" srcId="{C19006FF-DCB7-4FC2-AA7B-07C8E0AD3A9E}" destId="{8C97ECBA-FDBB-429E-9F8C-94E2161DD5AC}" srcOrd="0" destOrd="0" presId="urn:microsoft.com/office/officeart/2016/7/layout/LinearBlockProcessNumbered"/>
    <dgm:cxn modelId="{181A4B0E-D2F8-4D0C-A3E5-3BD624A7C376}" type="presOf" srcId="{EB8090D1-AC43-4DA7-8C09-74DD9FB061C5}" destId="{6ABEEEE5-3D02-4A78-991A-A181721D2581}" srcOrd="0" destOrd="0" presId="urn:microsoft.com/office/officeart/2016/7/layout/LinearBlockProcessNumbered"/>
    <dgm:cxn modelId="{4621F336-4B85-471E-BB96-98119BD342F1}" type="presOf" srcId="{08692C16-1FF7-4015-9A75-C5D1E8871EED}" destId="{EB99AD02-1A99-48C0-BAF5-69E45DF3206C}" srcOrd="1" destOrd="0" presId="urn:microsoft.com/office/officeart/2016/7/layout/LinearBlockProcessNumbered"/>
    <dgm:cxn modelId="{14020B3B-5993-44D8-9C81-BFBDC33C0F25}" type="presOf" srcId="{ABB66A5B-A15D-4024-AA6B-832C098976CD}" destId="{9E303DF2-1C9B-4223-A729-6F11064E14EF}" srcOrd="1" destOrd="0" presId="urn:microsoft.com/office/officeart/2016/7/layout/LinearBlockProcessNumbered"/>
    <dgm:cxn modelId="{57DD3E3D-D6D3-4839-AD1B-548C708342CA}" type="presOf" srcId="{5D1A22DF-13A8-4D92-B748-CEC615B027A8}" destId="{81AEC6F0-B60A-43CA-8100-70E44A8BCCF4}" srcOrd="0" destOrd="0" presId="urn:microsoft.com/office/officeart/2016/7/layout/LinearBlockProcessNumbered"/>
    <dgm:cxn modelId="{A4EED360-2438-498E-8389-0477F0097E80}" type="presOf" srcId="{13701684-42FA-4BD9-BCF7-6246F41A0528}" destId="{316D5D36-5860-44B1-BD96-8337E6F78254}" srcOrd="0" destOrd="0" presId="urn:microsoft.com/office/officeart/2016/7/layout/LinearBlockProcessNumbered"/>
    <dgm:cxn modelId="{0F1D0E50-7736-46F1-BDEA-8671E79C4DE0}" type="presOf" srcId="{5D1A22DF-13A8-4D92-B748-CEC615B027A8}" destId="{25197F24-C492-4F42-9B67-A0658B82A67C}" srcOrd="1" destOrd="0" presId="urn:microsoft.com/office/officeart/2016/7/layout/LinearBlockProcessNumbered"/>
    <dgm:cxn modelId="{3B18C27E-03BB-443F-98BB-BD37C6F71EBB}" type="presOf" srcId="{08692C16-1FF7-4015-9A75-C5D1E8871EED}" destId="{F2FBAFCC-EF12-4AFF-B115-04598C88E92F}" srcOrd="0" destOrd="0" presId="urn:microsoft.com/office/officeart/2016/7/layout/LinearBlockProcessNumbered"/>
    <dgm:cxn modelId="{1F7F64AB-B4E3-4F8C-AB74-65220B88F3E0}" type="presOf" srcId="{8D14DD8D-55A9-44F3-B2BC-EEA5308B16F4}" destId="{BFC533AE-77AE-4357-87AB-9BEA6C31B100}" srcOrd="0" destOrd="0" presId="urn:microsoft.com/office/officeart/2016/7/layout/LinearBlockProcessNumbered"/>
    <dgm:cxn modelId="{BD7AA5B5-22B5-4CB5-B2D4-3F83DFF51522}" type="presOf" srcId="{3C2CA940-CC8D-4259-855B-2167759692CE}" destId="{318863C6-05EB-40D5-97CA-1802375DFBE3}" srcOrd="0" destOrd="0" presId="urn:microsoft.com/office/officeart/2016/7/layout/LinearBlockProcessNumbered"/>
    <dgm:cxn modelId="{AB4CEFC1-541A-410B-8DFC-40B2BA14366B}" type="presOf" srcId="{ABB66A5B-A15D-4024-AA6B-832C098976CD}" destId="{BFB6747B-C074-4A68-8A5A-509501364387}" srcOrd="0" destOrd="0" presId="urn:microsoft.com/office/officeart/2016/7/layout/LinearBlockProcessNumbered"/>
    <dgm:cxn modelId="{AF0D87C6-25BF-4B52-82D4-DF76CAFDC782}" srcId="{0DF9D617-B030-43F8-9B13-76EB5366B3F3}" destId="{5D1A22DF-13A8-4D92-B748-CEC615B027A8}" srcOrd="1" destOrd="0" parTransId="{F04C7898-AD17-4610-AF69-CAEEEB45C14D}" sibTransId="{C19006FF-DCB7-4FC2-AA7B-07C8E0AD3A9E}"/>
    <dgm:cxn modelId="{4AF335CA-CA1A-4A3D-B2B8-3CAE43AE8CC2}" srcId="{0DF9D617-B030-43F8-9B13-76EB5366B3F3}" destId="{ABB66A5B-A15D-4024-AA6B-832C098976CD}" srcOrd="3" destOrd="0" parTransId="{15F146D9-BEFD-4403-A922-FE9C6907A9EB}" sibTransId="{EB8090D1-AC43-4DA7-8C09-74DD9FB061C5}"/>
    <dgm:cxn modelId="{CEB3FDD0-DB3B-46C1-9BA5-6658048C37E1}" type="presOf" srcId="{13701684-42FA-4BD9-BCF7-6246F41A0528}" destId="{DCF75279-6D89-4315-8F11-722F88329001}" srcOrd="1" destOrd="0" presId="urn:microsoft.com/office/officeart/2016/7/layout/LinearBlockProcessNumbered"/>
    <dgm:cxn modelId="{1B3EECEA-3BA4-45C2-8258-75CC31BBA520}" type="presOf" srcId="{0DF9D617-B030-43F8-9B13-76EB5366B3F3}" destId="{9C9DC28F-BF57-47C8-925C-87255A033844}" srcOrd="0" destOrd="0" presId="urn:microsoft.com/office/officeart/2016/7/layout/LinearBlockProcessNumbered"/>
    <dgm:cxn modelId="{5A7B6EEE-9A55-4916-98E7-7E051A853291}" srcId="{0DF9D617-B030-43F8-9B13-76EB5366B3F3}" destId="{08692C16-1FF7-4015-9A75-C5D1E8871EED}" srcOrd="0" destOrd="0" parTransId="{E4B6A48E-8213-4ABA-9626-9B4065D6CCB5}" sibTransId="{8D14DD8D-55A9-44F3-B2BC-EEA5308B16F4}"/>
    <dgm:cxn modelId="{AEF2C7F1-5CE5-4E19-9151-EE73564935E6}" srcId="{0DF9D617-B030-43F8-9B13-76EB5366B3F3}" destId="{13701684-42FA-4BD9-BCF7-6246F41A0528}" srcOrd="2" destOrd="0" parTransId="{2E1CFBE1-5E88-43CA-8888-35A52317189C}" sibTransId="{3C2CA940-CC8D-4259-855B-2167759692CE}"/>
    <dgm:cxn modelId="{8BFA04E9-3EBC-4E3F-8B3B-66F2F6B3C597}" type="presParOf" srcId="{9C9DC28F-BF57-47C8-925C-87255A033844}" destId="{1F87CD67-95CF-4A71-A14A-C7746265715E}" srcOrd="0" destOrd="0" presId="urn:microsoft.com/office/officeart/2016/7/layout/LinearBlockProcessNumbered"/>
    <dgm:cxn modelId="{1EC62E6A-5F41-43CD-9659-8EE24B88FE42}" type="presParOf" srcId="{1F87CD67-95CF-4A71-A14A-C7746265715E}" destId="{F2FBAFCC-EF12-4AFF-B115-04598C88E92F}" srcOrd="0" destOrd="0" presId="urn:microsoft.com/office/officeart/2016/7/layout/LinearBlockProcessNumbered"/>
    <dgm:cxn modelId="{842507FE-8215-4BF6-AC6B-176BA09C1C48}" type="presParOf" srcId="{1F87CD67-95CF-4A71-A14A-C7746265715E}" destId="{BFC533AE-77AE-4357-87AB-9BEA6C31B100}" srcOrd="1" destOrd="0" presId="urn:microsoft.com/office/officeart/2016/7/layout/LinearBlockProcessNumbered"/>
    <dgm:cxn modelId="{B1545146-D34E-425E-9CD2-76DA2DE50C34}" type="presParOf" srcId="{1F87CD67-95CF-4A71-A14A-C7746265715E}" destId="{EB99AD02-1A99-48C0-BAF5-69E45DF3206C}" srcOrd="2" destOrd="0" presId="urn:microsoft.com/office/officeart/2016/7/layout/LinearBlockProcessNumbered"/>
    <dgm:cxn modelId="{EDADC28B-BCB5-4F04-8DBB-BB476E57414A}" type="presParOf" srcId="{9C9DC28F-BF57-47C8-925C-87255A033844}" destId="{C642CDBE-AEEA-43B8-A085-89C1DF5222B6}" srcOrd="1" destOrd="0" presId="urn:microsoft.com/office/officeart/2016/7/layout/LinearBlockProcessNumbered"/>
    <dgm:cxn modelId="{91C2F82D-4F8B-43DB-AF93-2EB4EF2A41CE}" type="presParOf" srcId="{9C9DC28F-BF57-47C8-925C-87255A033844}" destId="{5B59C16C-202A-445D-AE88-EAE2A994519F}" srcOrd="2" destOrd="0" presId="urn:microsoft.com/office/officeart/2016/7/layout/LinearBlockProcessNumbered"/>
    <dgm:cxn modelId="{57A6A640-719E-4313-A231-689DF45B9CA9}" type="presParOf" srcId="{5B59C16C-202A-445D-AE88-EAE2A994519F}" destId="{81AEC6F0-B60A-43CA-8100-70E44A8BCCF4}" srcOrd="0" destOrd="0" presId="urn:microsoft.com/office/officeart/2016/7/layout/LinearBlockProcessNumbered"/>
    <dgm:cxn modelId="{EABDEC72-4AAD-4368-B0FE-273FE1E72B85}" type="presParOf" srcId="{5B59C16C-202A-445D-AE88-EAE2A994519F}" destId="{8C97ECBA-FDBB-429E-9F8C-94E2161DD5AC}" srcOrd="1" destOrd="0" presId="urn:microsoft.com/office/officeart/2016/7/layout/LinearBlockProcessNumbered"/>
    <dgm:cxn modelId="{F2E16068-8EF0-4BA3-9B68-806E0E62232F}" type="presParOf" srcId="{5B59C16C-202A-445D-AE88-EAE2A994519F}" destId="{25197F24-C492-4F42-9B67-A0658B82A67C}" srcOrd="2" destOrd="0" presId="urn:microsoft.com/office/officeart/2016/7/layout/LinearBlockProcessNumbered"/>
    <dgm:cxn modelId="{FE7C2427-96A5-479F-A58A-FF22830D3D1B}" type="presParOf" srcId="{9C9DC28F-BF57-47C8-925C-87255A033844}" destId="{E284E983-E4CC-41DE-A6B3-036E4E5BB630}" srcOrd="3" destOrd="0" presId="urn:microsoft.com/office/officeart/2016/7/layout/LinearBlockProcessNumbered"/>
    <dgm:cxn modelId="{FB88CDDF-0B18-4ECA-A8CE-05EE2D855F2F}" type="presParOf" srcId="{9C9DC28F-BF57-47C8-925C-87255A033844}" destId="{6C2202B3-F947-48E0-A99F-4EFE39C7640E}" srcOrd="4" destOrd="0" presId="urn:microsoft.com/office/officeart/2016/7/layout/LinearBlockProcessNumbered"/>
    <dgm:cxn modelId="{DB5A8A02-48B4-4252-8206-5B2F8B0244A1}" type="presParOf" srcId="{6C2202B3-F947-48E0-A99F-4EFE39C7640E}" destId="{316D5D36-5860-44B1-BD96-8337E6F78254}" srcOrd="0" destOrd="0" presId="urn:microsoft.com/office/officeart/2016/7/layout/LinearBlockProcessNumbered"/>
    <dgm:cxn modelId="{B31D9C68-E016-45B6-BBF9-C3B017E7351B}" type="presParOf" srcId="{6C2202B3-F947-48E0-A99F-4EFE39C7640E}" destId="{318863C6-05EB-40D5-97CA-1802375DFBE3}" srcOrd="1" destOrd="0" presId="urn:microsoft.com/office/officeart/2016/7/layout/LinearBlockProcessNumbered"/>
    <dgm:cxn modelId="{F25A4D6E-1A0C-4753-87F8-B412DE99E667}" type="presParOf" srcId="{6C2202B3-F947-48E0-A99F-4EFE39C7640E}" destId="{DCF75279-6D89-4315-8F11-722F88329001}" srcOrd="2" destOrd="0" presId="urn:microsoft.com/office/officeart/2016/7/layout/LinearBlockProcessNumbered"/>
    <dgm:cxn modelId="{B54818F4-0F2F-4D0C-8154-A992959972E9}" type="presParOf" srcId="{9C9DC28F-BF57-47C8-925C-87255A033844}" destId="{5693577C-AB93-4B4E-8A74-458E56C04085}" srcOrd="5" destOrd="0" presId="urn:microsoft.com/office/officeart/2016/7/layout/LinearBlockProcessNumbered"/>
    <dgm:cxn modelId="{1FC35F1D-EFDC-47CA-B5EE-3F403A0DAEA7}" type="presParOf" srcId="{9C9DC28F-BF57-47C8-925C-87255A033844}" destId="{34491C06-1E78-46EF-81BE-21F448A124C4}" srcOrd="6" destOrd="0" presId="urn:microsoft.com/office/officeart/2016/7/layout/LinearBlockProcessNumbered"/>
    <dgm:cxn modelId="{B0029CC7-94FA-472C-B815-447F5B4E9140}" type="presParOf" srcId="{34491C06-1E78-46EF-81BE-21F448A124C4}" destId="{BFB6747B-C074-4A68-8A5A-509501364387}" srcOrd="0" destOrd="0" presId="urn:microsoft.com/office/officeart/2016/7/layout/LinearBlockProcessNumbered"/>
    <dgm:cxn modelId="{F3F7BAEE-F84E-4352-925B-2689E4EA7A91}" type="presParOf" srcId="{34491C06-1E78-46EF-81BE-21F448A124C4}" destId="{6ABEEEE5-3D02-4A78-991A-A181721D2581}" srcOrd="1" destOrd="0" presId="urn:microsoft.com/office/officeart/2016/7/layout/LinearBlockProcessNumbered"/>
    <dgm:cxn modelId="{C55DE287-DE8B-4533-AD90-20BBC5C57E54}" type="presParOf" srcId="{34491C06-1E78-46EF-81BE-21F448A124C4}" destId="{9E303DF2-1C9B-4223-A729-6F11064E14E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AFCC-EF12-4AFF-B115-04598C88E92F}">
      <dsp:nvSpPr>
        <dsp:cNvPr id="0" name=""/>
        <dsp:cNvSpPr/>
      </dsp:nvSpPr>
      <dsp:spPr>
        <a:xfrm>
          <a:off x="200" y="98931"/>
          <a:ext cx="2420094" cy="2904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Takes a list of unclassified abstracts, list of eligible abstracts, list of ineligible abstracts and uploads to server</a:t>
          </a:r>
        </a:p>
      </dsp:txBody>
      <dsp:txXfrm>
        <a:off x="200" y="1260576"/>
        <a:ext cx="2420094" cy="1742467"/>
      </dsp:txXfrm>
    </dsp:sp>
    <dsp:sp modelId="{BFC533AE-77AE-4357-87AB-9BEA6C31B100}">
      <dsp:nvSpPr>
        <dsp:cNvPr id="0" name=""/>
        <dsp:cNvSpPr/>
      </dsp:nvSpPr>
      <dsp:spPr>
        <a:xfrm>
          <a:off x="200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0" y="98931"/>
        <a:ext cx="2420094" cy="1161645"/>
      </dsp:txXfrm>
    </dsp:sp>
    <dsp:sp modelId="{81AEC6F0-B60A-43CA-8100-70E44A8BCCF4}">
      <dsp:nvSpPr>
        <dsp:cNvPr id="0" name=""/>
        <dsp:cNvSpPr/>
      </dsp:nvSpPr>
      <dsp:spPr>
        <a:xfrm>
          <a:off x="2613902" y="98931"/>
          <a:ext cx="2420094" cy="2904112"/>
        </a:xfrm>
        <a:prstGeom prst="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Arranges the unclassified abstracts in order of most to least likely to be eligible (black box)  </a:t>
          </a:r>
        </a:p>
      </dsp:txBody>
      <dsp:txXfrm>
        <a:off x="2613902" y="1260576"/>
        <a:ext cx="2420094" cy="1742467"/>
      </dsp:txXfrm>
    </dsp:sp>
    <dsp:sp modelId="{8C97ECBA-FDBB-429E-9F8C-94E2161DD5AC}">
      <dsp:nvSpPr>
        <dsp:cNvPr id="0" name=""/>
        <dsp:cNvSpPr/>
      </dsp:nvSpPr>
      <dsp:spPr>
        <a:xfrm>
          <a:off x="2613902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13902" y="98931"/>
        <a:ext cx="2420094" cy="1161645"/>
      </dsp:txXfrm>
    </dsp:sp>
    <dsp:sp modelId="{316D5D36-5860-44B1-BD96-8337E6F78254}">
      <dsp:nvSpPr>
        <dsp:cNvPr id="0" name=""/>
        <dsp:cNvSpPr/>
      </dsp:nvSpPr>
      <dsp:spPr>
        <a:xfrm>
          <a:off x="5227603" y="98931"/>
          <a:ext cx="2420094" cy="2904112"/>
        </a:xfrm>
        <a:prstGeom prst="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Human goes through list and classifies abstracts as eligible/ineligible</a:t>
          </a:r>
        </a:p>
      </dsp:txBody>
      <dsp:txXfrm>
        <a:off x="5227603" y="1260576"/>
        <a:ext cx="2420094" cy="1742467"/>
      </dsp:txXfrm>
    </dsp:sp>
    <dsp:sp modelId="{318863C6-05EB-40D5-97CA-1802375DFBE3}">
      <dsp:nvSpPr>
        <dsp:cNvPr id="0" name=""/>
        <dsp:cNvSpPr/>
      </dsp:nvSpPr>
      <dsp:spPr>
        <a:xfrm>
          <a:off x="5227603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227603" y="98931"/>
        <a:ext cx="2420094" cy="1161645"/>
      </dsp:txXfrm>
    </dsp:sp>
    <dsp:sp modelId="{BFB6747B-C074-4A68-8A5A-509501364387}">
      <dsp:nvSpPr>
        <dsp:cNvPr id="0" name=""/>
        <dsp:cNvSpPr/>
      </dsp:nvSpPr>
      <dsp:spPr>
        <a:xfrm>
          <a:off x="7841305" y="98931"/>
          <a:ext cx="2420094" cy="290411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 updates order of inclusion as user classifies articles within the website</a:t>
          </a:r>
        </a:p>
      </dsp:txBody>
      <dsp:txXfrm>
        <a:off x="7841305" y="1260576"/>
        <a:ext cx="2420094" cy="1742467"/>
      </dsp:txXfrm>
    </dsp:sp>
    <dsp:sp modelId="{6ABEEEE5-3D02-4A78-991A-A181721D2581}">
      <dsp:nvSpPr>
        <dsp:cNvPr id="0" name=""/>
        <dsp:cNvSpPr/>
      </dsp:nvSpPr>
      <dsp:spPr>
        <a:xfrm>
          <a:off x="7841305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841305" y="98931"/>
        <a:ext cx="2420094" cy="1161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B86B-800B-4CA6-829B-BCCB34A34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en-US" sz="2700"/>
              <a:t>Topic detection using paragraph vectors to support active learning in Systematic Reviews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A69DA-69F7-4DC4-9F8A-9E93647FF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How Robot Analyst Reduces Man Hours in Systematic Reviews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Luke Sturgeon</a:t>
            </a:r>
          </a:p>
        </p:txBody>
      </p:sp>
    </p:spTree>
    <p:extLst>
      <p:ext uri="{BB962C8B-B14F-4D97-AF65-F5344CB8AC3E}">
        <p14:creationId xmlns:p14="http://schemas.microsoft.com/office/powerpoint/2010/main" val="395803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CCB1-5E7C-4A51-B0D6-D69B9D16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inside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E9BA-ECF6-4708-9C4F-E98E709B4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1479"/>
          </a:xfrm>
        </p:spPr>
        <p:txBody>
          <a:bodyPr>
            <a:normAutofit/>
          </a:bodyPr>
          <a:lstStyle/>
          <a:p>
            <a:r>
              <a:rPr lang="en-US" dirty="0"/>
              <a:t>Clustering Abstracts</a:t>
            </a:r>
          </a:p>
          <a:p>
            <a:pPr lvl="1"/>
            <a:r>
              <a:rPr lang="en-US" dirty="0"/>
              <a:t>Spectral Clustering</a:t>
            </a:r>
          </a:p>
          <a:p>
            <a:pPr lvl="2"/>
            <a:r>
              <a:rPr lang="en-US" dirty="0"/>
              <a:t>Similarity Graph using cosine similarities between bag-of-words vector representations of abstracts and titles</a:t>
            </a:r>
          </a:p>
          <a:p>
            <a:pPr lvl="3"/>
            <a:r>
              <a:rPr lang="en-US" dirty="0"/>
              <a:t>TF-IDF weighting</a:t>
            </a:r>
          </a:p>
          <a:p>
            <a:pPr lvl="3"/>
            <a:r>
              <a:rPr lang="en-US" dirty="0"/>
              <a:t>Only uses words that appear more than five times</a:t>
            </a:r>
          </a:p>
          <a:p>
            <a:pPr lvl="2"/>
            <a:r>
              <a:rPr lang="en-US" dirty="0"/>
              <a:t>Determine k eigenvalues from matrix</a:t>
            </a:r>
          </a:p>
          <a:p>
            <a:pPr lvl="2"/>
            <a:r>
              <a:rPr lang="en-US" dirty="0"/>
              <a:t>Run k-means</a:t>
            </a:r>
          </a:p>
          <a:p>
            <a:pPr lvl="2"/>
            <a:r>
              <a:rPr lang="en-US" dirty="0"/>
              <a:t>Default is 10 replications of 100 iterations</a:t>
            </a:r>
          </a:p>
          <a:p>
            <a:pPr lvl="2"/>
            <a:r>
              <a:rPr lang="en-US" dirty="0"/>
              <a:t>Number of clusters is user defined, 5-100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1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EFF9-7805-41E4-B944-869A6AB2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Inside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2210-78E9-4797-89D8-7728E806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Keywords (words, lemmatized words, and phrases from </a:t>
            </a:r>
            <a:r>
              <a:rPr lang="en-US" dirty="0" err="1"/>
              <a:t>TerMine</a:t>
            </a:r>
            <a:r>
              <a:rPr lang="en-US" dirty="0"/>
              <a:t>) are selected</a:t>
            </a:r>
          </a:p>
          <a:p>
            <a:pPr lvl="2"/>
            <a:r>
              <a:rPr lang="en-US" dirty="0"/>
              <a:t>Finds words that are positively correlated with the cluster</a:t>
            </a:r>
          </a:p>
          <a:p>
            <a:pPr lvl="2"/>
            <a:r>
              <a:rPr lang="en-US" dirty="0"/>
              <a:t>Then uses Conditional Mutual Information Maximization criterion (CMIM) to further reduce set of keywords, eliminating redundancies introduced by dependency of words</a:t>
            </a:r>
          </a:p>
          <a:p>
            <a:pPr lvl="2"/>
            <a:r>
              <a:rPr lang="en-US" dirty="0"/>
              <a:t>Keywords are then ordered by weighting</a:t>
            </a:r>
          </a:p>
          <a:p>
            <a:pPr lvl="1"/>
            <a:r>
              <a:rPr lang="en-US" dirty="0"/>
              <a:t>Keywords of each cluster help the user see how the clusters have been formed</a:t>
            </a:r>
          </a:p>
          <a:p>
            <a:pPr lvl="2"/>
            <a:r>
              <a:rPr lang="en-US" dirty="0"/>
              <a:t>Which words have been associated with a cluster</a:t>
            </a:r>
          </a:p>
        </p:txBody>
      </p:sp>
    </p:spTree>
    <p:extLst>
      <p:ext uri="{BB962C8B-B14F-4D97-AF65-F5344CB8AC3E}">
        <p14:creationId xmlns:p14="http://schemas.microsoft.com/office/powerpoint/2010/main" val="10808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3372-0BC4-4EE0-9E84-C083A0E0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inside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4C23-8327-4164-A7CE-0496232D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Abstracts are sorted by inclusion confidence</a:t>
            </a:r>
          </a:p>
          <a:p>
            <a:pPr lvl="1"/>
            <a:r>
              <a:rPr lang="en-US" dirty="0"/>
              <a:t>Very vague on how they find this, just mention “binary classification model”</a:t>
            </a:r>
          </a:p>
          <a:p>
            <a:pPr lvl="1"/>
            <a:r>
              <a:rPr lang="en-US" dirty="0"/>
              <a:t>Uses the TF-IDF scores of lemmatized words in the title and abstract, and the topic proportion vector from the LDA model</a:t>
            </a:r>
          </a:p>
          <a:p>
            <a:r>
              <a:rPr lang="en-US" dirty="0"/>
              <a:t>Past screening decisions are used to train linear model through LIBLINEAR</a:t>
            </a:r>
          </a:p>
          <a:p>
            <a:pPr lvl="1"/>
            <a:r>
              <a:rPr lang="en-US" dirty="0"/>
              <a:t>Uses logistic regression model and linear Support Vector Machines</a:t>
            </a:r>
          </a:p>
          <a:p>
            <a:r>
              <a:rPr lang="en-US" dirty="0"/>
              <a:t>Models are used to classify the unclassified list of abstracts</a:t>
            </a:r>
          </a:p>
        </p:txBody>
      </p:sp>
    </p:spTree>
    <p:extLst>
      <p:ext uri="{BB962C8B-B14F-4D97-AF65-F5344CB8AC3E}">
        <p14:creationId xmlns:p14="http://schemas.microsoft.com/office/powerpoint/2010/main" val="130782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BFB4-750F-4954-A077-DD824927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4ECF-C929-4EED-8300-C9A9418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marvels at not having to do this themselves</a:t>
            </a:r>
          </a:p>
          <a:p>
            <a:r>
              <a:rPr lang="en-US" dirty="0"/>
              <a:t>Goes through list of abstracts and selects if they should be included in the final review or not</a:t>
            </a:r>
          </a:p>
        </p:txBody>
      </p:sp>
    </p:spTree>
    <p:extLst>
      <p:ext uri="{BB962C8B-B14F-4D97-AF65-F5344CB8AC3E}">
        <p14:creationId xmlns:p14="http://schemas.microsoft.com/office/powerpoint/2010/main" val="14602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0B0C-1B8C-4796-859C-65895274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4</a:t>
            </a:r>
            <a:br>
              <a:rPr lang="en-US" dirty="0"/>
            </a:br>
            <a:r>
              <a:rPr lang="en-US" sz="1400" dirty="0"/>
              <a:t>fiddling with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A7CB-595D-4B59-8160-D6C99CB2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logistic and SVM models are updated after a user specifies more abstracts to be included or not</a:t>
            </a:r>
          </a:p>
        </p:txBody>
      </p:sp>
    </p:spTree>
    <p:extLst>
      <p:ext uri="{BB962C8B-B14F-4D97-AF65-F5344CB8AC3E}">
        <p14:creationId xmlns:p14="http://schemas.microsoft.com/office/powerpoint/2010/main" val="4007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94F8DF-56B0-4253-B143-809CAF5BD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322" y="1181176"/>
            <a:ext cx="4795356" cy="44956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FC4DF-6929-4454-A97B-31C95638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341022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6776-1980-48BA-AC20-138CEDFE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36AF-DB38-4495-BC63-F2F59441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two measures, yield and burden</a:t>
            </a:r>
          </a:p>
          <a:p>
            <a:pPr lvl="1"/>
            <a:r>
              <a:rPr lang="en-US" dirty="0"/>
              <a:t>Yield is the percentage of studies identified by RA</a:t>
            </a:r>
          </a:p>
          <a:p>
            <a:pPr lvl="1"/>
            <a:r>
              <a:rPr lang="en-US" dirty="0"/>
              <a:t>Burden is the percentage of studies labeled by the user</a:t>
            </a:r>
          </a:p>
          <a:p>
            <a:r>
              <a:rPr lang="en-US" dirty="0"/>
              <a:t>Also use WSS@95%</a:t>
            </a:r>
          </a:p>
          <a:p>
            <a:pPr lvl="1"/>
            <a:r>
              <a:rPr lang="en-US" dirty="0"/>
              <a:t>1 – Burden</a:t>
            </a:r>
          </a:p>
          <a:p>
            <a:pPr lvl="1"/>
            <a:r>
              <a:rPr lang="en-US" dirty="0"/>
              <a:t>Percentage of ineligible citations that can be automatically excluded when RA has achieved 95% recall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134451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1EFA-84AA-427B-A709-5853430D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Performance measures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F2303-D284-4033-B9F8-C4C7B8710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292" y="640080"/>
            <a:ext cx="6155712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2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8B045-62FA-43A5-88F8-CD79519A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/>
              <a:t>Performance measures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A750B3-5783-4CB8-B397-34C7159BD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690410"/>
            <a:ext cx="6257544" cy="51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0E22D-D193-4567-92FA-CF4FE74C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/>
              <a:t>Performance measures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5FF0A-4AB1-48C2-8769-17319C609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159726"/>
            <a:ext cx="6257544" cy="42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6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6729-8B78-4847-8013-3685F920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B829-5F3F-4C96-A687-20AC40C1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why tool is necessary</a:t>
            </a:r>
          </a:p>
          <a:p>
            <a:r>
              <a:rPr lang="en-US" dirty="0"/>
              <a:t>What it generally does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Proof that it works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6675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417F-DBDE-40CF-9111-9EAF38C1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9C46-A291-4767-921C-19923C6A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concludes the addition of paragraph vector based topic detection model reduces manual annotation more than previous methods</a:t>
            </a:r>
          </a:p>
          <a:p>
            <a:pPr lvl="1"/>
            <a:r>
              <a:rPr lang="en-US" dirty="0"/>
              <a:t>More pronounced in health related topics</a:t>
            </a:r>
          </a:p>
          <a:p>
            <a:r>
              <a:rPr lang="en-US" dirty="0"/>
              <a:t>Gains are between 5-15% in terms of WSS@95%</a:t>
            </a:r>
          </a:p>
        </p:txBody>
      </p:sp>
    </p:spTree>
    <p:extLst>
      <p:ext uri="{BB962C8B-B14F-4D97-AF65-F5344CB8AC3E}">
        <p14:creationId xmlns:p14="http://schemas.microsoft.com/office/powerpoint/2010/main" val="46373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DB4E-25C1-4DF9-AB7F-D0DA5268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it’s a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5576-2FF2-4D45-8938-CA786061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reviews are massive</a:t>
            </a:r>
          </a:p>
          <a:p>
            <a:r>
              <a:rPr lang="en-US" dirty="0"/>
              <a:t>Have to invest multiple peoples’ time into reviewing</a:t>
            </a:r>
          </a:p>
          <a:p>
            <a:pPr lvl="1"/>
            <a:r>
              <a:rPr lang="en-US" dirty="0"/>
              <a:t>Need more than one person for interrater reliabilities</a:t>
            </a:r>
          </a:p>
          <a:p>
            <a:r>
              <a:rPr lang="en-US" dirty="0"/>
              <a:t>Personal Experience: Mind-numbing</a:t>
            </a:r>
          </a:p>
          <a:p>
            <a:pPr lvl="1"/>
            <a:r>
              <a:rPr lang="en-US" dirty="0"/>
              <a:t>Accuracy of classification decreases</a:t>
            </a:r>
          </a:p>
          <a:p>
            <a:pPr lvl="2"/>
            <a:r>
              <a:rPr lang="en-US" dirty="0"/>
              <a:t>i.e.  vigilance task</a:t>
            </a:r>
          </a:p>
        </p:txBody>
      </p:sp>
    </p:spTree>
    <p:extLst>
      <p:ext uri="{BB962C8B-B14F-4D97-AF65-F5344CB8AC3E}">
        <p14:creationId xmlns:p14="http://schemas.microsoft.com/office/powerpoint/2010/main" val="388964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14B68A-15C2-4CE0-AD8C-A3FDE120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AA406C3-A40A-45A7-A6F6-59D8185D1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803848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09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58E2-BEE5-4C19-80BA-CB32171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E00C-7338-49D3-B541-9BE6A851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massive list of articles and their abstracts</a:t>
            </a:r>
          </a:p>
          <a:p>
            <a:pPr lvl="1"/>
            <a:r>
              <a:rPr lang="en-US" dirty="0"/>
              <a:t>40,000+ in one systematic review</a:t>
            </a:r>
          </a:p>
          <a:p>
            <a:r>
              <a:rPr lang="en-US" dirty="0"/>
              <a:t>Take small sample and classify them yourself</a:t>
            </a:r>
          </a:p>
          <a:p>
            <a:pPr lvl="1"/>
            <a:r>
              <a:rPr lang="en-US" dirty="0"/>
              <a:t>Suggested 30 articles for each classification (eligible/ineligible)</a:t>
            </a:r>
          </a:p>
          <a:p>
            <a:r>
              <a:rPr lang="en-US" dirty="0"/>
              <a:t>Arrange abstracts in appropriate file format</a:t>
            </a:r>
          </a:p>
          <a:p>
            <a:pPr lvl="1"/>
            <a:r>
              <a:rPr lang="en-US" dirty="0"/>
              <a:t>R code into bibliographic file type (.</a:t>
            </a:r>
            <a:r>
              <a:rPr lang="en-US" dirty="0" err="1"/>
              <a:t>ris</a:t>
            </a:r>
            <a:r>
              <a:rPr lang="en-US" dirty="0"/>
              <a:t>)</a:t>
            </a:r>
          </a:p>
          <a:p>
            <a:r>
              <a:rPr lang="en-US" dirty="0"/>
              <a:t>Upload to RA and hope it doesn’t crash</a:t>
            </a:r>
          </a:p>
        </p:txBody>
      </p:sp>
    </p:spTree>
    <p:extLst>
      <p:ext uri="{BB962C8B-B14F-4D97-AF65-F5344CB8AC3E}">
        <p14:creationId xmlns:p14="http://schemas.microsoft.com/office/powerpoint/2010/main" val="420114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9B5E-7438-4EFB-AB43-269DA0A6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what the user sees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FABE-7D42-4BDA-B9EA-4E73D036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abstracts in descending order of inclusion probability</a:t>
            </a:r>
          </a:p>
          <a:p>
            <a:r>
              <a:rPr lang="en-US" dirty="0"/>
              <a:t>Can rearrange things, change colors, look at common words, it’s really very nice</a:t>
            </a:r>
          </a:p>
          <a:p>
            <a:pPr lvl="1"/>
            <a:r>
              <a:rPr lang="en-US" dirty="0"/>
              <a:t>Demo later</a:t>
            </a:r>
          </a:p>
        </p:txBody>
      </p:sp>
    </p:spTree>
    <p:extLst>
      <p:ext uri="{BB962C8B-B14F-4D97-AF65-F5344CB8AC3E}">
        <p14:creationId xmlns:p14="http://schemas.microsoft.com/office/powerpoint/2010/main" val="321590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8361-D69E-4BCA-AC4C-FBCDF48F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inside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D3E4-A0AF-43E4-8FE9-E127F23F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Title and abstract of the paper go through GENIA tagger</a:t>
            </a:r>
          </a:p>
          <a:p>
            <a:pPr lvl="1"/>
            <a:r>
              <a:rPr lang="en-US" dirty="0"/>
              <a:t>Records the part of speech and lemma</a:t>
            </a:r>
          </a:p>
          <a:p>
            <a:r>
              <a:rPr lang="en-US" dirty="0"/>
              <a:t>Abstracts are put through </a:t>
            </a:r>
            <a:r>
              <a:rPr lang="en-US" dirty="0" err="1"/>
              <a:t>TerMine</a:t>
            </a:r>
            <a:r>
              <a:rPr lang="en-US" dirty="0"/>
              <a:t> to find multi-word phrases that are repeated through the abstract and significant (unique) to that abstract</a:t>
            </a:r>
          </a:p>
          <a:p>
            <a:r>
              <a:rPr lang="en-US" dirty="0"/>
              <a:t>Abstracts and titles are put through a latent Dirichlet allocation (LDA) model with MALLET toolkit</a:t>
            </a:r>
          </a:p>
          <a:p>
            <a:pPr lvl="1"/>
            <a:r>
              <a:rPr lang="en-US" dirty="0"/>
              <a:t>Assumes each abstract is a composition of various topics</a:t>
            </a:r>
          </a:p>
          <a:p>
            <a:pPr lvl="1"/>
            <a:r>
              <a:rPr lang="en-US" dirty="0"/>
              <a:t>Each abstract varies in the proportion of each topic</a:t>
            </a:r>
          </a:p>
          <a:p>
            <a:pPr lvl="1"/>
            <a:r>
              <a:rPr lang="en-US" dirty="0"/>
              <a:t>Assumes 300 topics, can be adjusted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C460-2926-450F-AF73-1D7344DB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step2</a:t>
            </a:r>
            <a:br>
              <a:rPr lang="en-US" dirty="0"/>
            </a:br>
            <a:r>
              <a:rPr lang="en-US" sz="1400" dirty="0"/>
              <a:t>inside the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69D9-FB51-4EB2-938D-A8D88180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MALLET produces topic model</a:t>
            </a:r>
          </a:p>
          <a:p>
            <a:pPr lvl="1"/>
            <a:r>
              <a:rPr lang="en-US" dirty="0"/>
              <a:t>Gives similarity measure to compare abstracts using cosine distance between topic vectors</a:t>
            </a:r>
          </a:p>
          <a:p>
            <a:pPr lvl="1"/>
            <a:r>
              <a:rPr lang="en-US" dirty="0"/>
              <a:t>Also creates visual aid search interface for selecting abstracts according to topics</a:t>
            </a:r>
          </a:p>
          <a:p>
            <a:pPr lvl="2"/>
            <a:r>
              <a:rPr lang="en-US" dirty="0"/>
              <a:t>Each topic is described by the five most frequent words found within that topic and a set of 45 abstracts that are most closely associated with it</a:t>
            </a:r>
          </a:p>
          <a:p>
            <a:pPr lvl="2"/>
            <a:r>
              <a:rPr lang="en-US" dirty="0"/>
              <a:t>Makes it easier to see what each “topic” is about</a:t>
            </a:r>
          </a:p>
        </p:txBody>
      </p:sp>
    </p:spTree>
    <p:extLst>
      <p:ext uri="{BB962C8B-B14F-4D97-AF65-F5344CB8AC3E}">
        <p14:creationId xmlns:p14="http://schemas.microsoft.com/office/powerpoint/2010/main" val="427856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F50326-6478-45B6-8E6E-02F136CA7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CF2B3-A9B5-4CF2-810B-3BFD94AE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400" dirty="0"/>
              <a:t>Topic detection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1FC49-3E2D-4969-94A0-B0C49108F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C882F2-41B8-4EBD-9DF4-3005A19E5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175F7-1FDB-4A4D-9966-96E3E6C9B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139" y="2264893"/>
            <a:ext cx="6142121" cy="20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43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771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Parcel</vt:lpstr>
      <vt:lpstr>Topic detection using paragraph vectors to support active learning in Systematic Reviews</vt:lpstr>
      <vt:lpstr>Presentation Overview</vt:lpstr>
      <vt:lpstr>Why it’s a thing</vt:lpstr>
      <vt:lpstr>Overview</vt:lpstr>
      <vt:lpstr>The process, Step 1</vt:lpstr>
      <vt:lpstr>The process, step 2 what the user sees</vt:lpstr>
      <vt:lpstr>The process, step 2 inside the black box</vt:lpstr>
      <vt:lpstr>The process, step2 inside the box</vt:lpstr>
      <vt:lpstr>Topic detection method</vt:lpstr>
      <vt:lpstr>The process, step 2 inside the black box</vt:lpstr>
      <vt:lpstr>The Process, Step 2 Inside the black box</vt:lpstr>
      <vt:lpstr>The Process, step 2 inside the black box</vt:lpstr>
      <vt:lpstr>The process, step 3</vt:lpstr>
      <vt:lpstr>The process, step 4 fiddling with the black box</vt:lpstr>
      <vt:lpstr>The process</vt:lpstr>
      <vt:lpstr>Performance measures</vt:lpstr>
      <vt:lpstr>Performance measures</vt:lpstr>
      <vt:lpstr>Performance measures</vt:lpstr>
      <vt:lpstr>Performance measures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detection using paragraph vectors to support active learning in Systematic Reviews</dc:title>
  <dc:creator>Luke Sturgeon</dc:creator>
  <cp:lastModifiedBy>Luke Sturgeon</cp:lastModifiedBy>
  <cp:revision>2</cp:revision>
  <dcterms:created xsi:type="dcterms:W3CDTF">2018-11-08T03:36:34Z</dcterms:created>
  <dcterms:modified xsi:type="dcterms:W3CDTF">2018-11-08T03:41:18Z</dcterms:modified>
</cp:coreProperties>
</file>