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69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 varScale="1">
        <p:scale>
          <a:sx n="69" d="100"/>
          <a:sy n="69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E579E-8F02-442A-A53C-5707EEA4F6F5}" type="datetimeFigureOut">
              <a:rPr lang="it-IT" smtClean="0"/>
              <a:pPr/>
              <a:t>07/06/2014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A2F65-D1CB-4528-8D0A-24F329AA5476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A2F65-D1CB-4528-8D0A-24F329AA5476}" type="slidenum">
              <a:rPr lang="it-IT" smtClean="0"/>
              <a:pPr/>
              <a:t>1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A2F65-D1CB-4528-8D0A-24F329AA5476}" type="slidenum">
              <a:rPr lang="it-IT" smtClean="0"/>
              <a:pPr/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A2F65-D1CB-4528-8D0A-24F329AA5476}" type="slidenum">
              <a:rPr lang="it-IT" smtClean="0"/>
              <a:pPr/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A2F65-D1CB-4528-8D0A-24F329AA5476}" type="slidenum">
              <a:rPr lang="it-IT" smtClean="0"/>
              <a:pPr/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A2F65-D1CB-4528-8D0A-24F329AA5476}" type="slidenum">
              <a:rPr lang="it-IT" smtClean="0"/>
              <a:pPr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A2F65-D1CB-4528-8D0A-24F329AA5476}" type="slidenum">
              <a:rPr lang="it-IT" smtClean="0"/>
              <a:pPr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A2F65-D1CB-4528-8D0A-24F329AA5476}" type="slidenum">
              <a:rPr lang="it-IT" smtClean="0"/>
              <a:pPr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A2F65-D1CB-4528-8D0A-24F329AA5476}" type="slidenum">
              <a:rPr lang="it-IT" smtClean="0"/>
              <a:pPr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1A2F65-D1CB-4528-8D0A-24F329AA5476}" type="slidenum">
              <a:rPr lang="it-IT" smtClean="0"/>
              <a:pPr/>
              <a:t>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7ABF-45DD-4293-BE1A-AE568C0413A4}" type="datetimeFigureOut">
              <a:rPr lang="it-IT" smtClean="0"/>
              <a:pPr/>
              <a:t>07/06/2014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62F-73AE-496A-BE37-DEB43C0AA56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7ABF-45DD-4293-BE1A-AE568C0413A4}" type="datetimeFigureOut">
              <a:rPr lang="it-IT" smtClean="0"/>
              <a:pPr/>
              <a:t>07/06/2014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62F-73AE-496A-BE37-DEB43C0AA56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7ABF-45DD-4293-BE1A-AE568C0413A4}" type="datetimeFigureOut">
              <a:rPr lang="it-IT" smtClean="0"/>
              <a:pPr/>
              <a:t>07/06/2014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62F-73AE-496A-BE37-DEB43C0AA56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7ABF-45DD-4293-BE1A-AE568C0413A4}" type="datetimeFigureOut">
              <a:rPr lang="it-IT" smtClean="0"/>
              <a:pPr/>
              <a:t>07/06/2014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62F-73AE-496A-BE37-DEB43C0AA56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7ABF-45DD-4293-BE1A-AE568C0413A4}" type="datetimeFigureOut">
              <a:rPr lang="it-IT" smtClean="0"/>
              <a:pPr/>
              <a:t>07/06/2014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62F-73AE-496A-BE37-DEB43C0AA56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7ABF-45DD-4293-BE1A-AE568C0413A4}" type="datetimeFigureOut">
              <a:rPr lang="it-IT" smtClean="0"/>
              <a:pPr/>
              <a:t>07/06/2014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62F-73AE-496A-BE37-DEB43C0AA56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7ABF-45DD-4293-BE1A-AE568C0413A4}" type="datetimeFigureOut">
              <a:rPr lang="it-IT" smtClean="0"/>
              <a:pPr/>
              <a:t>07/06/2014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62F-73AE-496A-BE37-DEB43C0AA56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7ABF-45DD-4293-BE1A-AE568C0413A4}" type="datetimeFigureOut">
              <a:rPr lang="it-IT" smtClean="0"/>
              <a:pPr/>
              <a:t>07/06/2014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62F-73AE-496A-BE37-DEB43C0AA56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7ABF-45DD-4293-BE1A-AE568C0413A4}" type="datetimeFigureOut">
              <a:rPr lang="it-IT" smtClean="0"/>
              <a:pPr/>
              <a:t>07/06/2014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62F-73AE-496A-BE37-DEB43C0AA56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7ABF-45DD-4293-BE1A-AE568C0413A4}" type="datetimeFigureOut">
              <a:rPr lang="it-IT" smtClean="0"/>
              <a:pPr/>
              <a:t>07/06/2014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62F-73AE-496A-BE37-DEB43C0AA56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7ABF-45DD-4293-BE1A-AE568C0413A4}" type="datetimeFigureOut">
              <a:rPr lang="it-IT" smtClean="0"/>
              <a:pPr/>
              <a:t>07/06/2014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6362F-73AE-496A-BE37-DEB43C0AA562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7ABF-45DD-4293-BE1A-AE568C0413A4}" type="datetimeFigureOut">
              <a:rPr lang="it-IT" smtClean="0"/>
              <a:pPr/>
              <a:t>07/06/2014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362F-73AE-496A-BE37-DEB43C0AA562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0" y="1484784"/>
            <a:ext cx="9144000" cy="1730623"/>
          </a:xfrm>
        </p:spPr>
        <p:txBody>
          <a:bodyPr/>
          <a:lstStyle/>
          <a:p>
            <a:r>
              <a:rPr lang="it-IT" dirty="0" smtClean="0"/>
              <a:t>Java </a:t>
            </a:r>
            <a:r>
              <a:rPr lang="it-IT" b="1" dirty="0" err="1" smtClean="0"/>
              <a:t>R</a:t>
            </a:r>
            <a:r>
              <a:rPr lang="it-IT" dirty="0" err="1" smtClean="0"/>
              <a:t>andom</a:t>
            </a:r>
            <a:r>
              <a:rPr lang="it-IT" dirty="0" smtClean="0"/>
              <a:t> </a:t>
            </a:r>
            <a:r>
              <a:rPr lang="it-IT" b="1" dirty="0" err="1" smtClean="0"/>
              <a:t>N</a:t>
            </a:r>
            <a:r>
              <a:rPr lang="it-IT" dirty="0" err="1" smtClean="0"/>
              <a:t>umber</a:t>
            </a:r>
            <a:r>
              <a:rPr lang="it-IT" dirty="0" smtClean="0"/>
              <a:t> </a:t>
            </a:r>
            <a:r>
              <a:rPr lang="it-IT" b="1" dirty="0" err="1" smtClean="0"/>
              <a:t>G</a:t>
            </a:r>
            <a:r>
              <a:rPr lang="it-IT" dirty="0" err="1" smtClean="0"/>
              <a:t>enerator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55576" y="4077072"/>
            <a:ext cx="7336904" cy="1752600"/>
          </a:xfrm>
        </p:spPr>
        <p:txBody>
          <a:bodyPr>
            <a:normAutofit/>
          </a:bodyPr>
          <a:lstStyle/>
          <a:p>
            <a:r>
              <a:rPr lang="it-IT" sz="2000" dirty="0" err="1" smtClean="0"/>
              <a:t>Parasiliti</a:t>
            </a:r>
            <a:r>
              <a:rPr lang="it-IT" sz="2000" dirty="0" smtClean="0"/>
              <a:t> </a:t>
            </a:r>
            <a:r>
              <a:rPr lang="it-IT" sz="2000" dirty="0" err="1" smtClean="0"/>
              <a:t>Parracello</a:t>
            </a:r>
            <a:r>
              <a:rPr lang="it-IT" sz="2000" dirty="0" smtClean="0"/>
              <a:t> Cristina</a:t>
            </a:r>
          </a:p>
          <a:p>
            <a:r>
              <a:rPr lang="it-IT" sz="2000" dirty="0" smtClean="0"/>
              <a:t>Progetto di Computer Security</a:t>
            </a:r>
          </a:p>
          <a:p>
            <a:r>
              <a:rPr lang="it-IT" sz="2000" smtClean="0"/>
              <a:t>2013/2014</a:t>
            </a:r>
            <a:endParaRPr lang="it-IT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sz="4900" i="1" dirty="0" smtClean="0"/>
              <a:t>Importanza dei numeri </a:t>
            </a:r>
            <a:r>
              <a:rPr lang="it-IT" sz="4900" i="1" dirty="0" err="1" smtClean="0"/>
              <a:t>random</a:t>
            </a:r>
            <a:r>
              <a:rPr lang="it-IT" sz="4900" i="1" dirty="0" smtClean="0"/>
              <a:t> 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0" y="764704"/>
            <a:ext cx="9144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sz="2600" dirty="0" smtClean="0"/>
              <a:t>Con il termine </a:t>
            </a:r>
            <a:r>
              <a:rPr lang="it-IT" sz="2600" b="1" dirty="0" smtClean="0"/>
              <a:t>RANDOM</a:t>
            </a:r>
            <a:r>
              <a:rPr lang="it-IT" sz="2600" dirty="0" smtClean="0"/>
              <a:t> si intende un numero casuale imprevedibile, dove ogni numero possibile è equiprobabile, </a:t>
            </a:r>
          </a:p>
          <a:p>
            <a:pPr>
              <a:buNone/>
            </a:pPr>
            <a:r>
              <a:rPr lang="it-IT" sz="2600" dirty="0" smtClean="0"/>
              <a:t>senza nessuna dipendenza tra i numeri generati successivamente.</a:t>
            </a:r>
          </a:p>
          <a:p>
            <a:pPr>
              <a:buNone/>
            </a:pPr>
            <a:r>
              <a:rPr lang="it-IT" sz="2600" dirty="0" smtClean="0"/>
              <a:t>I numeri </a:t>
            </a:r>
            <a:r>
              <a:rPr lang="it-IT" sz="2600" dirty="0" err="1" smtClean="0"/>
              <a:t>random</a:t>
            </a:r>
            <a:r>
              <a:rPr lang="it-IT" sz="2600" dirty="0" smtClean="0"/>
              <a:t> sono utilizzati in varie applicazioni, tra le più “banali” come i videogiochi , a quelle più complesse come nell’ambito della </a:t>
            </a:r>
            <a:r>
              <a:rPr lang="it-IT" sz="2600" b="1" dirty="0" smtClean="0"/>
              <a:t>crittografia</a:t>
            </a:r>
            <a:r>
              <a:rPr lang="it-IT" sz="2600" dirty="0" smtClean="0"/>
              <a:t>.</a:t>
            </a:r>
          </a:p>
          <a:p>
            <a:pPr>
              <a:buNone/>
            </a:pPr>
            <a:r>
              <a:rPr lang="it-IT" sz="2600" dirty="0" smtClean="0"/>
              <a:t>Per generare </a:t>
            </a:r>
            <a:r>
              <a:rPr lang="it-IT" sz="2600" b="1" dirty="0" smtClean="0"/>
              <a:t>VERI</a:t>
            </a:r>
            <a:r>
              <a:rPr lang="it-IT" sz="2600" dirty="0" smtClean="0"/>
              <a:t> numeri casuali, bisogna introdurre input non deterministici.</a:t>
            </a:r>
          </a:p>
          <a:p>
            <a:pPr>
              <a:buNone/>
            </a:pPr>
            <a:r>
              <a:rPr lang="it-IT" sz="2600" dirty="0" smtClean="0"/>
              <a:t>Generare numeri realmente </a:t>
            </a:r>
            <a:r>
              <a:rPr lang="it-IT" sz="2600" dirty="0" err="1" smtClean="0"/>
              <a:t>random</a:t>
            </a:r>
            <a:r>
              <a:rPr lang="it-IT" sz="2600" dirty="0" smtClean="0"/>
              <a:t> è molto dispendioso da un punto di vista temporale, per questo si opta per l’utilizzo di numeri </a:t>
            </a:r>
            <a:r>
              <a:rPr lang="it-IT" sz="2600" b="1" dirty="0" smtClean="0"/>
              <a:t>“</a:t>
            </a:r>
            <a:r>
              <a:rPr lang="it-IT" sz="2600" b="1" dirty="0" err="1" smtClean="0"/>
              <a:t>pseudo-casuali</a:t>
            </a:r>
            <a:r>
              <a:rPr lang="it-IT" sz="2600" b="1" dirty="0" smtClean="0"/>
              <a:t>”.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1520" y="0"/>
            <a:ext cx="8229600" cy="1143000"/>
          </a:xfrm>
        </p:spPr>
        <p:txBody>
          <a:bodyPr>
            <a:normAutofit/>
          </a:bodyPr>
          <a:lstStyle/>
          <a:p>
            <a:r>
              <a:rPr lang="it-IT" b="1" i="1" dirty="0" err="1" smtClean="0"/>
              <a:t>P</a:t>
            </a:r>
            <a:r>
              <a:rPr lang="it-IT" i="1" dirty="0" err="1" smtClean="0"/>
              <a:t>seudo-random</a:t>
            </a:r>
            <a:r>
              <a:rPr lang="it-IT" i="1" dirty="0" smtClean="0"/>
              <a:t> </a:t>
            </a:r>
            <a:r>
              <a:rPr lang="it-IT" b="1" i="1" dirty="0" err="1" smtClean="0"/>
              <a:t>N</a:t>
            </a:r>
            <a:r>
              <a:rPr lang="it-IT" i="1" dirty="0" err="1" smtClean="0"/>
              <a:t>umber</a:t>
            </a:r>
            <a:r>
              <a:rPr lang="it-IT" i="1" dirty="0" smtClean="0"/>
              <a:t> </a:t>
            </a:r>
            <a:r>
              <a:rPr lang="it-IT" b="1" i="1" dirty="0" err="1" smtClean="0"/>
              <a:t>G</a:t>
            </a:r>
            <a:r>
              <a:rPr lang="it-IT" i="1" dirty="0" err="1" smtClean="0"/>
              <a:t>enerator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179512" y="1052736"/>
            <a:ext cx="849694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smtClean="0"/>
              <a:t>I generatori di numeri </a:t>
            </a:r>
            <a:r>
              <a:rPr lang="it-IT" sz="2400" dirty="0" err="1" smtClean="0"/>
              <a:t>pseudo-casuali</a:t>
            </a:r>
            <a:r>
              <a:rPr lang="it-IT" sz="2400" dirty="0" smtClean="0"/>
              <a:t> (PRNG) prendono come input un valore iniziale detto “</a:t>
            </a:r>
            <a:r>
              <a:rPr lang="it-IT" sz="2400" dirty="0" err="1" smtClean="0"/>
              <a:t>seed</a:t>
            </a:r>
            <a:r>
              <a:rPr lang="it-IT" sz="2400" dirty="0" smtClean="0"/>
              <a:t>” e mediante un processo deterministico restituiscono un output , da qui si deduce che l’introduzione dello stesso </a:t>
            </a:r>
            <a:r>
              <a:rPr lang="it-IT" sz="2400" dirty="0" err="1" smtClean="0"/>
              <a:t>seed</a:t>
            </a:r>
            <a:r>
              <a:rPr lang="it-IT" sz="2400" dirty="0" smtClean="0"/>
              <a:t> genererà sempre lo stesso output.</a:t>
            </a:r>
          </a:p>
          <a:p>
            <a:pPr algn="just"/>
            <a:r>
              <a:rPr lang="it-IT" sz="2400" dirty="0" smtClean="0"/>
              <a:t>In Java il PRNG è dato dalla classe </a:t>
            </a:r>
            <a:r>
              <a:rPr lang="it-IT" sz="2400" i="1" dirty="0" err="1" smtClean="0"/>
              <a:t>java.util.Random</a:t>
            </a:r>
            <a:r>
              <a:rPr lang="it-IT" sz="2400" i="1" dirty="0" smtClean="0"/>
              <a:t>,</a:t>
            </a:r>
            <a:r>
              <a:rPr lang="it-IT" sz="2400" dirty="0" smtClean="0"/>
              <a:t> che implementa </a:t>
            </a:r>
            <a:r>
              <a:rPr lang="it-IT" sz="2400" i="1" dirty="0" smtClean="0"/>
              <a:t> </a:t>
            </a:r>
            <a:r>
              <a:rPr lang="it-IT" sz="2400" dirty="0" smtClean="0"/>
              <a:t>un generatore lineare </a:t>
            </a:r>
            <a:r>
              <a:rPr lang="it-IT" sz="2400" dirty="0" err="1" smtClean="0"/>
              <a:t>congruenziale</a:t>
            </a:r>
            <a:r>
              <a:rPr lang="it-IT" sz="2400" dirty="0" smtClean="0"/>
              <a:t> (LCG)  dato dalla formula</a:t>
            </a:r>
            <a:r>
              <a:rPr lang="it-IT" sz="2400" dirty="0" smtClean="0">
                <a:sym typeface="Wingdings" pitchFamily="2" charset="2"/>
              </a:rPr>
              <a:t></a:t>
            </a:r>
            <a:r>
              <a:rPr lang="it-IT" sz="2400" dirty="0" smtClean="0">
                <a:solidFill>
                  <a:srgbClr val="FF0000"/>
                </a:solidFill>
              </a:rPr>
              <a:t>       </a:t>
            </a:r>
            <a:r>
              <a:rPr lang="it-IT" sz="3200" dirty="0" smtClean="0">
                <a:solidFill>
                  <a:srgbClr val="FF0000"/>
                </a:solidFill>
              </a:rPr>
              <a:t>X</a:t>
            </a:r>
            <a:r>
              <a:rPr lang="it-IT" sz="3200" baseline="-25000" dirty="0" smtClean="0">
                <a:solidFill>
                  <a:srgbClr val="FF0000"/>
                </a:solidFill>
              </a:rPr>
              <a:t>n+1</a:t>
            </a:r>
            <a:r>
              <a:rPr lang="it-IT" sz="3200" dirty="0" smtClean="0">
                <a:solidFill>
                  <a:srgbClr val="FF0000"/>
                </a:solidFill>
              </a:rPr>
              <a:t> =(</a:t>
            </a:r>
            <a:r>
              <a:rPr lang="it-IT" sz="3200" dirty="0" err="1" smtClean="0">
                <a:solidFill>
                  <a:srgbClr val="FF0000"/>
                </a:solidFill>
              </a:rPr>
              <a:t>aX</a:t>
            </a:r>
            <a:r>
              <a:rPr lang="it-IT" sz="3200" baseline="-25000" dirty="0" err="1" smtClean="0">
                <a:solidFill>
                  <a:srgbClr val="FF0000"/>
                </a:solidFill>
              </a:rPr>
              <a:t>n</a:t>
            </a:r>
            <a:r>
              <a:rPr lang="it-IT" sz="3200" dirty="0" err="1" smtClean="0">
                <a:solidFill>
                  <a:srgbClr val="FF0000"/>
                </a:solidFill>
              </a:rPr>
              <a:t>+c</a:t>
            </a:r>
            <a:r>
              <a:rPr lang="it-IT" sz="3200" dirty="0" smtClean="0">
                <a:solidFill>
                  <a:srgbClr val="FF0000"/>
                </a:solidFill>
              </a:rPr>
              <a:t>) </a:t>
            </a:r>
            <a:r>
              <a:rPr lang="it-IT" sz="3200" dirty="0" err="1" smtClean="0">
                <a:solidFill>
                  <a:srgbClr val="FF0000"/>
                </a:solidFill>
              </a:rPr>
              <a:t>mod</a:t>
            </a:r>
            <a:r>
              <a:rPr lang="it-IT" sz="3200" dirty="0" smtClean="0">
                <a:solidFill>
                  <a:srgbClr val="FF0000"/>
                </a:solidFill>
              </a:rPr>
              <a:t> m</a:t>
            </a:r>
          </a:p>
          <a:p>
            <a:pPr algn="just"/>
            <a:r>
              <a:rPr lang="it-IT" sz="2400" dirty="0" smtClean="0"/>
              <a:t>dove </a:t>
            </a:r>
            <a:r>
              <a:rPr lang="it-IT" sz="2400" b="1" dirty="0" err="1" smtClean="0"/>
              <a:t>X</a:t>
            </a:r>
            <a:r>
              <a:rPr lang="it-IT" sz="2400" b="1" baseline="-25000" dirty="0" err="1" smtClean="0"/>
              <a:t>n</a:t>
            </a:r>
            <a:r>
              <a:rPr lang="it-IT" sz="2400" dirty="0" smtClean="0"/>
              <a:t> è un valore della successione dei numeri </a:t>
            </a:r>
            <a:r>
              <a:rPr lang="it-IT" sz="2400" dirty="0" err="1" smtClean="0"/>
              <a:t>pseudo-casuali</a:t>
            </a:r>
            <a:r>
              <a:rPr lang="it-IT" sz="2400" dirty="0" smtClean="0"/>
              <a:t> </a:t>
            </a:r>
          </a:p>
          <a:p>
            <a:pPr algn="just">
              <a:buFont typeface="Calibri" pitchFamily="34" charset="0"/>
              <a:buChar char="∙"/>
            </a:pPr>
            <a:r>
              <a:rPr lang="it-IT" sz="2400" b="1" dirty="0" smtClean="0"/>
              <a:t>c</a:t>
            </a:r>
            <a:r>
              <a:rPr lang="it-IT" sz="2400" dirty="0" smtClean="0"/>
              <a:t> è l’incremento</a:t>
            </a:r>
          </a:p>
          <a:p>
            <a:pPr algn="just">
              <a:buFont typeface="Calibri" pitchFamily="34" charset="0"/>
              <a:buChar char="∙"/>
            </a:pPr>
            <a:r>
              <a:rPr lang="it-IT" sz="2400" b="1" dirty="0" smtClean="0"/>
              <a:t>a</a:t>
            </a:r>
            <a:r>
              <a:rPr lang="it-IT" sz="2400" dirty="0" smtClean="0"/>
              <a:t> è il moltiplicatore</a:t>
            </a:r>
          </a:p>
          <a:p>
            <a:pPr algn="just">
              <a:buFont typeface="Calibri" pitchFamily="34" charset="0"/>
              <a:buChar char="∙"/>
            </a:pPr>
            <a:r>
              <a:rPr lang="it-IT" sz="2400" b="1" dirty="0" smtClean="0"/>
              <a:t>m</a:t>
            </a:r>
            <a:r>
              <a:rPr lang="it-IT" sz="2400" dirty="0" smtClean="0"/>
              <a:t> è il modulo ed indica anche il “periodo” del generatore</a:t>
            </a:r>
          </a:p>
          <a:p>
            <a:pPr algn="just">
              <a:buFont typeface="Calibri" pitchFamily="34" charset="0"/>
              <a:buChar char="∙"/>
            </a:pPr>
            <a:r>
              <a:rPr lang="it-IT" sz="2400" b="1" dirty="0" smtClean="0"/>
              <a:t>X</a:t>
            </a:r>
            <a:r>
              <a:rPr lang="it-IT" sz="2400" b="1" baseline="-25000" dirty="0" smtClean="0"/>
              <a:t>0</a:t>
            </a:r>
            <a:r>
              <a:rPr lang="it-IT" sz="2400" dirty="0" smtClean="0"/>
              <a:t> è il valore iniziale/</a:t>
            </a:r>
            <a:r>
              <a:rPr lang="it-IT" sz="2400" dirty="0" err="1" smtClean="0"/>
              <a:t>seed</a:t>
            </a:r>
            <a:r>
              <a:rPr lang="it-IT" sz="2400" dirty="0" smtClean="0"/>
              <a:t> </a:t>
            </a:r>
          </a:p>
          <a:p>
            <a:endParaRPr lang="it-IT" sz="2400" dirty="0" smtClean="0"/>
          </a:p>
          <a:p>
            <a:endParaRPr lang="it-IT" sz="2400" dirty="0" smtClean="0"/>
          </a:p>
          <a:p>
            <a:r>
              <a:rPr lang="it-IT" sz="2400" dirty="0" smtClean="0"/>
              <a:t> </a:t>
            </a:r>
          </a:p>
          <a:p>
            <a:endParaRPr lang="it-IT" sz="2400" dirty="0" smtClean="0"/>
          </a:p>
          <a:p>
            <a:endParaRPr lang="it-IT" sz="2800" dirty="0" smtClean="0"/>
          </a:p>
          <a:p>
            <a:endParaRPr lang="it-IT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b="1" dirty="0" err="1" smtClean="0"/>
              <a:t>C</a:t>
            </a:r>
            <a:r>
              <a:rPr lang="it-IT" dirty="0" err="1" smtClean="0"/>
              <a:t>ryptographically</a:t>
            </a:r>
            <a:r>
              <a:rPr lang="it-IT" dirty="0" smtClean="0"/>
              <a:t> </a:t>
            </a:r>
            <a:r>
              <a:rPr lang="it-IT" b="1" dirty="0" err="1" smtClean="0"/>
              <a:t>S</a:t>
            </a:r>
            <a:r>
              <a:rPr lang="it-IT" dirty="0" err="1" smtClean="0"/>
              <a:t>ecure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b="1" dirty="0" err="1" smtClean="0"/>
              <a:t>P</a:t>
            </a:r>
            <a:r>
              <a:rPr lang="it-IT" dirty="0" err="1" smtClean="0"/>
              <a:t>seudo-random</a:t>
            </a:r>
            <a:r>
              <a:rPr lang="it-IT" dirty="0" smtClean="0"/>
              <a:t> </a:t>
            </a:r>
            <a:r>
              <a:rPr lang="it-IT" b="1" dirty="0" err="1" smtClean="0"/>
              <a:t>N</a:t>
            </a:r>
            <a:r>
              <a:rPr lang="it-IT" dirty="0" err="1" smtClean="0"/>
              <a:t>umber</a:t>
            </a:r>
            <a:r>
              <a:rPr lang="it-IT" dirty="0" smtClean="0"/>
              <a:t> </a:t>
            </a:r>
            <a:r>
              <a:rPr lang="it-IT" b="1" dirty="0" err="1" smtClean="0"/>
              <a:t>G</a:t>
            </a:r>
            <a:r>
              <a:rPr lang="it-IT" dirty="0" err="1" smtClean="0"/>
              <a:t>enerator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0" y="1628800"/>
            <a:ext cx="9144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In java un CSPRNG è implementato dalla classe  </a:t>
            </a:r>
            <a:r>
              <a:rPr lang="it-IT" sz="2400" dirty="0" err="1" smtClean="0"/>
              <a:t>SecureRandom</a:t>
            </a:r>
            <a:r>
              <a:rPr lang="it-IT" sz="2400" dirty="0" smtClean="0"/>
              <a:t>.</a:t>
            </a:r>
          </a:p>
          <a:p>
            <a:pPr algn="just"/>
            <a:r>
              <a:rPr lang="it-IT" sz="2400" dirty="0" smtClean="0"/>
              <a:t>Un oggetto </a:t>
            </a:r>
            <a:r>
              <a:rPr lang="it-IT" sz="2400" dirty="0" err="1" smtClean="0"/>
              <a:t>SecureRandom</a:t>
            </a:r>
            <a:r>
              <a:rPr lang="it-IT" sz="2400" dirty="0" smtClean="0"/>
              <a:t> è definito da un algoritmo, un provider e una SPI (Service Provider Interface).</a:t>
            </a:r>
          </a:p>
          <a:p>
            <a:pPr algn="just"/>
            <a:r>
              <a:rPr lang="it-IT" sz="2400" dirty="0" smtClean="0"/>
              <a:t> In una Service Provider Interface sono definiti i metodi astratti:</a:t>
            </a:r>
          </a:p>
          <a:p>
            <a:pPr algn="just"/>
            <a:r>
              <a:rPr lang="it-IT" sz="2400" dirty="0" smtClean="0"/>
              <a:t>- </a:t>
            </a:r>
            <a:r>
              <a:rPr lang="it-IT" sz="2400" i="1" dirty="0" err="1" smtClean="0"/>
              <a:t>engineGeneratorSeed</a:t>
            </a:r>
            <a:r>
              <a:rPr lang="it-IT" sz="2400" i="1" dirty="0" smtClean="0"/>
              <a:t>()</a:t>
            </a:r>
          </a:p>
          <a:p>
            <a:pPr algn="just"/>
            <a:r>
              <a:rPr lang="it-IT" sz="2400" dirty="0" smtClean="0"/>
              <a:t>- </a:t>
            </a:r>
            <a:r>
              <a:rPr lang="it-IT" sz="2400" i="1" dirty="0" err="1" smtClean="0"/>
              <a:t>engineSetSeed</a:t>
            </a:r>
            <a:r>
              <a:rPr lang="it-IT" sz="2400" i="1" dirty="0" smtClean="0"/>
              <a:t>() </a:t>
            </a:r>
          </a:p>
          <a:p>
            <a:pPr algn="just">
              <a:buFontTx/>
              <a:buChar char="-"/>
            </a:pPr>
            <a:r>
              <a:rPr lang="it-IT" sz="2400" i="1" dirty="0" err="1" smtClean="0"/>
              <a:t>engineNextBytes</a:t>
            </a:r>
            <a:r>
              <a:rPr lang="it-IT" sz="2400" i="1" dirty="0" smtClean="0"/>
              <a:t>() </a:t>
            </a:r>
          </a:p>
          <a:p>
            <a:pPr algn="just"/>
            <a:r>
              <a:rPr lang="it-IT" sz="2400" i="1" dirty="0" smtClean="0"/>
              <a:t>i quali </a:t>
            </a:r>
            <a:r>
              <a:rPr lang="it-IT" sz="2400" dirty="0" smtClean="0"/>
              <a:t>devono essere implementati da ogni provider che vuole fornire un PRNG </a:t>
            </a:r>
            <a:r>
              <a:rPr lang="it-IT" sz="2400" dirty="0" err="1" smtClean="0"/>
              <a:t>crittograficamente</a:t>
            </a:r>
            <a:r>
              <a:rPr lang="it-IT" sz="2400" dirty="0" smtClean="0"/>
              <a:t> forte.</a:t>
            </a:r>
          </a:p>
          <a:p>
            <a:pPr algn="just"/>
            <a:endParaRPr lang="it-IT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0" y="188640"/>
            <a:ext cx="89644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smtClean="0"/>
              <a:t>Lo schema generale che </a:t>
            </a:r>
            <a:r>
              <a:rPr lang="it-IT" sz="2400" dirty="0" err="1" smtClean="0"/>
              <a:t>SecureRandom</a:t>
            </a:r>
            <a:r>
              <a:rPr lang="it-IT" sz="2400" dirty="0" smtClean="0"/>
              <a:t> segue è il seguente:</a:t>
            </a:r>
          </a:p>
          <a:p>
            <a:pPr algn="just"/>
            <a:endParaRPr lang="it-IT" sz="2000" dirty="0" smtClean="0"/>
          </a:p>
          <a:p>
            <a:pPr algn="just"/>
            <a:r>
              <a:rPr lang="it-IT" sz="2000" dirty="0" smtClean="0"/>
              <a:t> </a:t>
            </a:r>
            <a:r>
              <a:rPr lang="it-IT" sz="2800" i="1" dirty="0" err="1" smtClean="0">
                <a:solidFill>
                  <a:srgbClr val="FF0000"/>
                </a:solidFill>
              </a:rPr>
              <a:t>seed</a:t>
            </a:r>
            <a:r>
              <a:rPr lang="it-IT" sz="28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it-IT" sz="2800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setSeed</a:t>
            </a:r>
            <a:r>
              <a:rPr lang="it-IT" sz="28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()</a:t>
            </a:r>
            <a:r>
              <a:rPr lang="it-IT" sz="2800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engineSetSeed</a:t>
            </a:r>
            <a:r>
              <a:rPr lang="it-IT" sz="28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()PRNG—&gt;</a:t>
            </a:r>
            <a:r>
              <a:rPr lang="it-IT" sz="2800" i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next</a:t>
            </a:r>
            <a:r>
              <a:rPr lang="it-IT" sz="28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()data</a:t>
            </a:r>
          </a:p>
          <a:p>
            <a:pPr algn="just"/>
            <a:endParaRPr lang="it-IT" sz="2000" dirty="0" smtClean="0">
              <a:sym typeface="Wingdings" panose="05000000000000000000" pitchFamily="2" charset="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sym typeface="Wingdings" panose="05000000000000000000" pitchFamily="2" charset="2"/>
              </a:rPr>
              <a:t>Il </a:t>
            </a:r>
            <a:r>
              <a:rPr lang="it-IT" sz="2400" b="1" dirty="0" err="1" smtClean="0">
                <a:sym typeface="Wingdings" panose="05000000000000000000" pitchFamily="2" charset="2"/>
              </a:rPr>
              <a:t>seed</a:t>
            </a:r>
            <a:r>
              <a:rPr lang="it-IT" sz="2400" dirty="0" smtClean="0">
                <a:sym typeface="Wingdings" panose="05000000000000000000" pitchFamily="2" charset="2"/>
              </a:rPr>
              <a:t> o viene dato come input quando viene creata un’istanza </a:t>
            </a:r>
            <a:r>
              <a:rPr lang="it-IT" sz="2400" dirty="0" err="1" smtClean="0">
                <a:sym typeface="Wingdings" panose="05000000000000000000" pitchFamily="2" charset="2"/>
              </a:rPr>
              <a:t>SecureRandom</a:t>
            </a:r>
            <a:r>
              <a:rPr lang="it-IT" sz="2400" dirty="0" smtClean="0">
                <a:sym typeface="Wingdings" panose="05000000000000000000" pitchFamily="2" charset="2"/>
              </a:rPr>
              <a:t> o viene generato dalla classe stessa.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b="1" i="1" dirty="0" err="1" smtClean="0">
                <a:sym typeface="Wingdings" panose="05000000000000000000" pitchFamily="2" charset="2"/>
              </a:rPr>
              <a:t>setSeed</a:t>
            </a:r>
            <a:r>
              <a:rPr lang="it-IT" sz="2400" b="1" i="1" dirty="0" smtClean="0">
                <a:sym typeface="Wingdings" panose="05000000000000000000" pitchFamily="2" charset="2"/>
              </a:rPr>
              <a:t>(</a:t>
            </a:r>
            <a:r>
              <a:rPr lang="it-IT" sz="2400" b="1" i="1" dirty="0" err="1" smtClean="0">
                <a:sym typeface="Wingdings" panose="05000000000000000000" pitchFamily="2" charset="2"/>
              </a:rPr>
              <a:t>seed</a:t>
            </a:r>
            <a:r>
              <a:rPr lang="it-IT" sz="2400" b="1" i="1" dirty="0" smtClean="0">
                <a:sym typeface="Wingdings" panose="05000000000000000000" pitchFamily="2" charset="2"/>
              </a:rPr>
              <a:t>) </a:t>
            </a:r>
            <a:r>
              <a:rPr lang="it-IT" sz="2400" dirty="0" smtClean="0">
                <a:sym typeface="Wingdings" panose="05000000000000000000" pitchFamily="2" charset="2"/>
              </a:rPr>
              <a:t>richiama al suo interno </a:t>
            </a:r>
            <a:r>
              <a:rPr lang="it-IT" sz="2400" dirty="0" err="1" smtClean="0">
                <a:sym typeface="Wingdings" panose="05000000000000000000" pitchFamily="2" charset="2"/>
              </a:rPr>
              <a:t>engineSetSeed</a:t>
            </a:r>
            <a:r>
              <a:rPr lang="it-IT" sz="2400" dirty="0" smtClean="0">
                <a:sym typeface="Wingdings" panose="05000000000000000000" pitchFamily="2" charset="2"/>
              </a:rPr>
              <a:t>() che prende l’input </a:t>
            </a:r>
            <a:r>
              <a:rPr lang="it-IT" sz="2400" dirty="0" err="1" smtClean="0">
                <a:sym typeface="Wingdings" panose="05000000000000000000" pitchFamily="2" charset="2"/>
              </a:rPr>
              <a:t>seed</a:t>
            </a:r>
            <a:r>
              <a:rPr lang="it-IT" sz="2400" dirty="0" smtClean="0">
                <a:sym typeface="Wingdings" panose="05000000000000000000" pitchFamily="2" charset="2"/>
              </a:rPr>
              <a:t> ed esso viene integrato durante la risemina del </a:t>
            </a:r>
            <a:r>
              <a:rPr lang="it-IT" sz="2400" dirty="0" err="1" smtClean="0">
                <a:sym typeface="Wingdings" panose="05000000000000000000" pitchFamily="2" charset="2"/>
              </a:rPr>
              <a:t>seed</a:t>
            </a:r>
            <a:r>
              <a:rPr lang="it-IT" sz="2400" dirty="0" smtClean="0">
                <a:sym typeface="Wingdings" panose="05000000000000000000" pitchFamily="2" charset="2"/>
              </a:rPr>
              <a:t>.</a:t>
            </a:r>
          </a:p>
          <a:p>
            <a:pPr marL="285750" indent="-285750" algn="just"/>
            <a:endParaRPr lang="it-IT" sz="24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>
                <a:sym typeface="Wingdings" panose="05000000000000000000" pitchFamily="2" charset="2"/>
              </a:rPr>
              <a:t>Questo </a:t>
            </a:r>
            <a:r>
              <a:rPr lang="it-IT" sz="2400" dirty="0" err="1" smtClean="0">
                <a:sym typeface="Wingdings" panose="05000000000000000000" pitchFamily="2" charset="2"/>
              </a:rPr>
              <a:t>seed</a:t>
            </a:r>
            <a:r>
              <a:rPr lang="it-IT" sz="2400" dirty="0" smtClean="0">
                <a:sym typeface="Wingdings" panose="05000000000000000000" pitchFamily="2" charset="2"/>
              </a:rPr>
              <a:t> di output viene passato all’algoritmo </a:t>
            </a:r>
            <a:r>
              <a:rPr lang="it-IT" sz="2400" b="1" dirty="0" smtClean="0">
                <a:sym typeface="Wingdings" panose="05000000000000000000" pitchFamily="2" charset="2"/>
              </a:rPr>
              <a:t>PRNG</a:t>
            </a:r>
            <a:r>
              <a:rPr lang="it-IT" sz="2400" dirty="0" smtClean="0">
                <a:sym typeface="Wingdings" panose="05000000000000000000" pitchFamily="2" charset="2"/>
              </a:rPr>
              <a:t> scelto o dato di default (SHA1PRNG nei sistemi Windows, </a:t>
            </a:r>
            <a:r>
              <a:rPr lang="it-IT" sz="2400" dirty="0" err="1" smtClean="0">
                <a:sym typeface="Wingdings" panose="05000000000000000000" pitchFamily="2" charset="2"/>
              </a:rPr>
              <a:t>NativePRNG</a:t>
            </a:r>
            <a:r>
              <a:rPr lang="it-IT" sz="2400" dirty="0" smtClean="0">
                <a:sym typeface="Wingdings" panose="05000000000000000000" pitchFamily="2" charset="2"/>
              </a:rPr>
              <a:t> nei sistemi Linux/</a:t>
            </a:r>
            <a:r>
              <a:rPr lang="it-IT" sz="2400" dirty="0" err="1" smtClean="0">
                <a:sym typeface="Wingdings" panose="05000000000000000000" pitchFamily="2" charset="2"/>
              </a:rPr>
              <a:t>Mac</a:t>
            </a:r>
            <a:r>
              <a:rPr lang="it-IT" sz="2400" dirty="0" smtClean="0">
                <a:sym typeface="Wingdings" panose="05000000000000000000" pitchFamily="2" charset="2"/>
              </a:rPr>
              <a:t>) e integrato con l’entropia raccolta dall’algoritmo.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dirty="0" smtClean="0">
                <a:sym typeface="Wingdings" panose="05000000000000000000" pitchFamily="2" charset="2"/>
              </a:rPr>
              <a:t>Infine preso questo valore restituito dall’algoritmo  si seleziona uno dei metodi della classe </a:t>
            </a:r>
            <a:r>
              <a:rPr lang="it-IT" sz="2400" b="1" dirty="0" err="1" smtClean="0">
                <a:sym typeface="Wingdings" panose="05000000000000000000" pitchFamily="2" charset="2"/>
              </a:rPr>
              <a:t>java.util.Random</a:t>
            </a:r>
            <a:r>
              <a:rPr lang="it-IT" sz="2400" dirty="0" smtClean="0">
                <a:sym typeface="Wingdings" panose="05000000000000000000" pitchFamily="2" charset="2"/>
              </a:rPr>
              <a:t> per restituire un valore </a:t>
            </a:r>
            <a:r>
              <a:rPr lang="it-IT" sz="2400" dirty="0" err="1" smtClean="0">
                <a:sym typeface="Wingdings" panose="05000000000000000000" pitchFamily="2" charset="2"/>
              </a:rPr>
              <a:t>pseudo-random</a:t>
            </a:r>
            <a:r>
              <a:rPr lang="it-IT" sz="2400" dirty="0" smtClean="0">
                <a:sym typeface="Wingdings" panose="05000000000000000000" pitchFamily="2" charset="2"/>
              </a:rPr>
              <a:t>.</a:t>
            </a:r>
          </a:p>
          <a:p>
            <a:endParaRPr lang="it-IT" dirty="0" smtClean="0"/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dirty="0" err="1" smtClean="0"/>
              <a:t>sun.security.provider.SecureRandom</a:t>
            </a:r>
            <a:endParaRPr lang="it-IT" dirty="0"/>
          </a:p>
        </p:txBody>
      </p:sp>
      <p:sp>
        <p:nvSpPr>
          <p:cNvPr id="7" name="Rettangolo arrotondato 6"/>
          <p:cNvSpPr/>
          <p:nvPr/>
        </p:nvSpPr>
        <p:spPr>
          <a:xfrm>
            <a:off x="3347864" y="908720"/>
            <a:ext cx="1872208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419872" y="98072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SecureRandom</a:t>
            </a:r>
            <a:endParaRPr lang="it-IT" b="1" dirty="0"/>
          </a:p>
        </p:txBody>
      </p:sp>
      <p:cxnSp>
        <p:nvCxnSpPr>
          <p:cNvPr id="10" name="Connettore 2 9"/>
          <p:cNvCxnSpPr/>
          <p:nvPr/>
        </p:nvCxnSpPr>
        <p:spPr>
          <a:xfrm flipH="1">
            <a:off x="2843808" y="1412776"/>
            <a:ext cx="648072" cy="12961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arrotondato 10"/>
          <p:cNvSpPr/>
          <p:nvPr/>
        </p:nvSpPr>
        <p:spPr>
          <a:xfrm>
            <a:off x="1259632" y="2780928"/>
            <a:ext cx="2016224" cy="8640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/>
          <p:cNvSpPr txBox="1"/>
          <p:nvPr/>
        </p:nvSpPr>
        <p:spPr>
          <a:xfrm>
            <a:off x="1475656" y="2780928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MessageDigest</a:t>
            </a:r>
            <a:endParaRPr lang="it-IT" b="1" dirty="0" smtClean="0"/>
          </a:p>
          <a:p>
            <a:pPr>
              <a:buFont typeface="Wingdings" pitchFamily="2" charset="2"/>
              <a:buChar char="v"/>
            </a:pPr>
            <a:r>
              <a:rPr lang="it-IT" i="1" dirty="0" smtClean="0"/>
              <a:t>update(byte)</a:t>
            </a:r>
          </a:p>
          <a:p>
            <a:pPr>
              <a:buFont typeface="Wingdings" pitchFamily="2" charset="2"/>
              <a:buChar char="v"/>
            </a:pPr>
            <a:r>
              <a:rPr lang="it-IT" i="1" dirty="0" err="1" smtClean="0"/>
              <a:t>digest</a:t>
            </a:r>
            <a:r>
              <a:rPr lang="it-IT" i="1" dirty="0" smtClean="0"/>
              <a:t>()</a:t>
            </a:r>
            <a:endParaRPr lang="it-IT" i="1" dirty="0"/>
          </a:p>
        </p:txBody>
      </p:sp>
      <p:cxnSp>
        <p:nvCxnSpPr>
          <p:cNvPr id="13" name="Connettore 2 12"/>
          <p:cNvCxnSpPr/>
          <p:nvPr/>
        </p:nvCxnSpPr>
        <p:spPr>
          <a:xfrm>
            <a:off x="5004048" y="1412776"/>
            <a:ext cx="792088" cy="1368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arrotondato 14"/>
          <p:cNvSpPr/>
          <p:nvPr/>
        </p:nvSpPr>
        <p:spPr>
          <a:xfrm>
            <a:off x="5364088" y="2852936"/>
            <a:ext cx="2952328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/>
          <p:cNvSpPr txBox="1"/>
          <p:nvPr/>
        </p:nvSpPr>
        <p:spPr>
          <a:xfrm>
            <a:off x="5436096" y="2924944"/>
            <a:ext cx="2664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      </a:t>
            </a:r>
            <a:r>
              <a:rPr lang="it-IT" b="1" dirty="0" err="1" smtClean="0"/>
              <a:t>SeedGenerator</a:t>
            </a:r>
            <a:endParaRPr lang="it-IT" b="1" dirty="0" smtClean="0"/>
          </a:p>
          <a:p>
            <a:pPr>
              <a:buFont typeface="Wingdings" pitchFamily="2" charset="2"/>
              <a:buChar char="v"/>
            </a:pPr>
            <a:r>
              <a:rPr lang="it-IT" i="1" dirty="0" err="1" smtClean="0"/>
              <a:t>getSystemEntropy</a:t>
            </a:r>
            <a:r>
              <a:rPr lang="it-IT" i="1" dirty="0" smtClean="0"/>
              <a:t>()</a:t>
            </a:r>
          </a:p>
          <a:p>
            <a:pPr>
              <a:buFont typeface="Wingdings" pitchFamily="2" charset="2"/>
              <a:buChar char="v"/>
            </a:pPr>
            <a:r>
              <a:rPr lang="it-IT" i="1" dirty="0" err="1" smtClean="0"/>
              <a:t>generateSeed</a:t>
            </a:r>
            <a:r>
              <a:rPr lang="it-IT" i="1" dirty="0" smtClean="0"/>
              <a:t> (byte)</a:t>
            </a:r>
            <a:endParaRPr lang="it-IT" i="1" dirty="0"/>
          </a:p>
        </p:txBody>
      </p:sp>
      <p:sp>
        <p:nvSpPr>
          <p:cNvPr id="23" name="Rettangolo arrotondato 22"/>
          <p:cNvSpPr/>
          <p:nvPr/>
        </p:nvSpPr>
        <p:spPr>
          <a:xfrm>
            <a:off x="6444208" y="5013176"/>
            <a:ext cx="1800200" cy="50405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/>
          <p:cNvSpPr txBox="1"/>
          <p:nvPr/>
        </p:nvSpPr>
        <p:spPr>
          <a:xfrm>
            <a:off x="6444208" y="508518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AccessController</a:t>
            </a:r>
            <a:endParaRPr lang="it-IT" b="1" dirty="0"/>
          </a:p>
        </p:txBody>
      </p:sp>
      <p:cxnSp>
        <p:nvCxnSpPr>
          <p:cNvPr id="25" name="Connettore 2 24"/>
          <p:cNvCxnSpPr/>
          <p:nvPr/>
        </p:nvCxnSpPr>
        <p:spPr>
          <a:xfrm>
            <a:off x="7092280" y="3933056"/>
            <a:ext cx="0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/>
          <p:cNvCxnSpPr/>
          <p:nvPr/>
        </p:nvCxnSpPr>
        <p:spPr>
          <a:xfrm flipH="1">
            <a:off x="4572000" y="3861048"/>
            <a:ext cx="792088" cy="93610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ttangolo arrotondato 30"/>
          <p:cNvSpPr/>
          <p:nvPr/>
        </p:nvSpPr>
        <p:spPr>
          <a:xfrm>
            <a:off x="2915816" y="4869160"/>
            <a:ext cx="1800200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/>
          <p:cNvSpPr txBox="1"/>
          <p:nvPr/>
        </p:nvSpPr>
        <p:spPr>
          <a:xfrm>
            <a:off x="3131840" y="4941168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/>
              <a:t>Enumeration</a:t>
            </a:r>
            <a:endParaRPr lang="it-IT" b="1" dirty="0" smtClean="0"/>
          </a:p>
          <a:p>
            <a:r>
              <a:rPr lang="it-IT" dirty="0" smtClean="0"/>
              <a:t>(Interface)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251520" y="260648"/>
            <a:ext cx="8712968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it-IT" sz="2400" dirty="0" smtClean="0"/>
              <a:t>La classe </a:t>
            </a:r>
            <a:r>
              <a:rPr lang="it-IT" sz="2400" b="1" dirty="0" err="1" smtClean="0"/>
              <a:t>MessageDigest</a:t>
            </a:r>
            <a:r>
              <a:rPr lang="it-IT" sz="2400" dirty="0" smtClean="0"/>
              <a:t> fornisce applicazioni di funzionalità           </a:t>
            </a:r>
          </a:p>
          <a:p>
            <a:pPr algn="just"/>
            <a:r>
              <a:rPr lang="it-IT" sz="2400" dirty="0" smtClean="0"/>
              <a:t>    ad algoritmi </a:t>
            </a:r>
            <a:r>
              <a:rPr lang="it-IT" sz="2400" dirty="0" err="1" smtClean="0"/>
              <a:t>message</a:t>
            </a:r>
            <a:r>
              <a:rPr lang="it-IT" sz="2400" dirty="0" smtClean="0"/>
              <a:t> </a:t>
            </a:r>
            <a:r>
              <a:rPr lang="it-IT" sz="2400" dirty="0" err="1" smtClean="0"/>
              <a:t>digest</a:t>
            </a:r>
            <a:r>
              <a:rPr lang="it-IT" sz="2400" dirty="0" smtClean="0"/>
              <a:t> come MD5 o SHA. </a:t>
            </a:r>
          </a:p>
          <a:p>
            <a:pPr algn="just"/>
            <a:r>
              <a:rPr lang="it-IT" sz="2400" dirty="0" smtClean="0"/>
              <a:t>    -il metodo </a:t>
            </a:r>
            <a:r>
              <a:rPr lang="it-IT" sz="2400" i="1" dirty="0" smtClean="0"/>
              <a:t>update() </a:t>
            </a:r>
            <a:r>
              <a:rPr lang="it-IT" sz="2400" dirty="0" smtClean="0"/>
              <a:t>non fa altro che aggiornare il </a:t>
            </a:r>
            <a:r>
              <a:rPr lang="it-IT" sz="2400" dirty="0" err="1" smtClean="0"/>
              <a:t>digest</a:t>
            </a:r>
            <a:r>
              <a:rPr lang="it-IT" sz="2400" dirty="0" smtClean="0"/>
              <a:t>.</a:t>
            </a:r>
          </a:p>
          <a:p>
            <a:pPr algn="just"/>
            <a:r>
              <a:rPr lang="it-IT" sz="2400" dirty="0" smtClean="0"/>
              <a:t>    -il metodo </a:t>
            </a:r>
            <a:r>
              <a:rPr lang="it-IT" sz="2400" i="1" dirty="0" err="1" smtClean="0"/>
              <a:t>digest</a:t>
            </a:r>
            <a:r>
              <a:rPr lang="it-IT" sz="2400" i="1" dirty="0" smtClean="0"/>
              <a:t>()</a:t>
            </a:r>
            <a:r>
              <a:rPr lang="it-IT" sz="2400" dirty="0" smtClean="0"/>
              <a:t> completa il calcolo </a:t>
            </a:r>
            <a:r>
              <a:rPr lang="it-IT" sz="2400" dirty="0" err="1" smtClean="0"/>
              <a:t>hash</a:t>
            </a:r>
            <a:r>
              <a:rPr lang="it-IT" sz="2400" dirty="0" smtClean="0"/>
              <a:t> eseguendo operazioni         </a:t>
            </a:r>
          </a:p>
          <a:p>
            <a:pPr algn="just"/>
            <a:r>
              <a:rPr lang="it-IT" sz="2400" dirty="0" smtClean="0"/>
              <a:t>     come il </a:t>
            </a:r>
            <a:r>
              <a:rPr lang="it-IT" sz="2400" dirty="0" err="1" smtClean="0"/>
              <a:t>padding</a:t>
            </a:r>
            <a:r>
              <a:rPr lang="it-IT" sz="2400" dirty="0" smtClean="0"/>
              <a:t>.</a:t>
            </a:r>
          </a:p>
          <a:p>
            <a:pPr algn="just"/>
            <a:endParaRPr lang="it-IT" sz="2400" dirty="0" smtClean="0"/>
          </a:p>
          <a:p>
            <a:pPr algn="just">
              <a:buFont typeface="Wingdings" pitchFamily="2" charset="2"/>
              <a:buChar char="Ø"/>
            </a:pPr>
            <a:r>
              <a:rPr lang="it-IT" sz="2400" dirty="0" smtClean="0"/>
              <a:t>La classe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SeedGenerator</a:t>
            </a:r>
            <a:r>
              <a:rPr lang="it-IT" sz="2400" b="1" dirty="0" smtClean="0"/>
              <a:t>  </a:t>
            </a:r>
            <a:r>
              <a:rPr lang="it-IT" sz="2400" dirty="0" smtClean="0"/>
              <a:t>genera </a:t>
            </a:r>
            <a:r>
              <a:rPr lang="it-IT" sz="2400" dirty="0" err="1" smtClean="0"/>
              <a:t>seed</a:t>
            </a:r>
            <a:r>
              <a:rPr lang="it-IT" sz="2400" dirty="0" smtClean="0"/>
              <a:t> per CSPRNG. Il </a:t>
            </a:r>
            <a:r>
              <a:rPr lang="it-IT" sz="2400" dirty="0" err="1" smtClean="0"/>
              <a:t>seed</a:t>
            </a:r>
            <a:r>
              <a:rPr lang="it-IT" sz="2400" dirty="0" smtClean="0"/>
              <a:t>   </a:t>
            </a:r>
          </a:p>
          <a:p>
            <a:pPr algn="just"/>
            <a:r>
              <a:rPr lang="it-IT" sz="2400" dirty="0" smtClean="0"/>
              <a:t>    viene prodotto o tramite il calcolo di attività corrente del   </a:t>
            </a:r>
          </a:p>
          <a:p>
            <a:pPr algn="just"/>
            <a:r>
              <a:rPr lang="it-IT" sz="2400" dirty="0" smtClean="0"/>
              <a:t>    sistema o da un dispositivo di raccolta entropia.</a:t>
            </a:r>
          </a:p>
          <a:p>
            <a:pPr algn="just"/>
            <a:r>
              <a:rPr lang="it-IT" sz="2400" dirty="0" smtClean="0"/>
              <a:t>   -il metodo </a:t>
            </a:r>
            <a:r>
              <a:rPr lang="it-IT" sz="2400" i="1" dirty="0" err="1" smtClean="0"/>
              <a:t>getSystemEntropy</a:t>
            </a:r>
            <a:r>
              <a:rPr lang="it-IT" sz="2400" i="1" dirty="0" smtClean="0"/>
              <a:t>()</a:t>
            </a:r>
            <a:r>
              <a:rPr lang="it-IT" sz="2400" dirty="0" smtClean="0"/>
              <a:t> recupera alcune informazioni di </a:t>
            </a:r>
          </a:p>
          <a:p>
            <a:pPr algn="just"/>
            <a:r>
              <a:rPr lang="it-IT" sz="2400" dirty="0" smtClean="0"/>
              <a:t>    sistema  (il tempo di sistema in millisecondi, IP </a:t>
            </a:r>
            <a:r>
              <a:rPr lang="it-IT" sz="2400" dirty="0" err="1" smtClean="0"/>
              <a:t>address</a:t>
            </a:r>
            <a:r>
              <a:rPr lang="it-IT" sz="2400" dirty="0" smtClean="0"/>
              <a:t>, </a:t>
            </a:r>
          </a:p>
          <a:p>
            <a:pPr algn="just"/>
            <a:r>
              <a:rPr lang="it-IT" sz="2400" dirty="0" smtClean="0"/>
              <a:t>     la directory temporanea,  stato della memoria ).</a:t>
            </a:r>
          </a:p>
          <a:p>
            <a:pPr algn="just"/>
            <a:r>
              <a:rPr lang="it-IT" sz="2400" dirty="0" smtClean="0"/>
              <a:t>    -il metodo </a:t>
            </a:r>
            <a:r>
              <a:rPr lang="it-IT" sz="2400" i="1" dirty="0" err="1" smtClean="0"/>
              <a:t>generateSeed</a:t>
            </a:r>
            <a:r>
              <a:rPr lang="it-IT" sz="2400" i="1" dirty="0" smtClean="0"/>
              <a:t>(byte) </a:t>
            </a:r>
            <a:r>
              <a:rPr lang="it-IT" sz="2400" dirty="0" smtClean="0"/>
              <a:t>genera un </a:t>
            </a:r>
            <a:r>
              <a:rPr lang="it-IT" sz="2400" dirty="0" err="1" smtClean="0"/>
              <a:t>seed</a:t>
            </a:r>
            <a:r>
              <a:rPr lang="it-IT" sz="2400" dirty="0" smtClean="0"/>
              <a:t> tramite il valore </a:t>
            </a:r>
          </a:p>
          <a:p>
            <a:pPr algn="just"/>
            <a:r>
              <a:rPr lang="it-IT" sz="2400" dirty="0" smtClean="0"/>
              <a:t>      dato in inp</a:t>
            </a:r>
            <a:r>
              <a:rPr lang="it-IT" sz="2400" i="1" dirty="0" smtClean="0"/>
              <a:t>ut.</a:t>
            </a:r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dirty="0" smtClean="0"/>
          </a:p>
          <a:p>
            <a:pPr>
              <a:buFont typeface="Wingdings" pitchFamily="2" charset="2"/>
              <a:buChar char="Ø"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algn="just"/>
            <a:r>
              <a:rPr lang="it-IT" sz="3200" dirty="0" smtClean="0"/>
              <a:t>Perché un valore </a:t>
            </a:r>
            <a:r>
              <a:rPr lang="it-IT" sz="3200" dirty="0" err="1" smtClean="0"/>
              <a:t>pseudo-random</a:t>
            </a:r>
            <a:r>
              <a:rPr lang="it-IT" sz="3200" dirty="0" smtClean="0"/>
              <a:t> generato dalla classe </a:t>
            </a:r>
            <a:r>
              <a:rPr lang="it-IT" sz="3200" dirty="0" err="1" smtClean="0"/>
              <a:t>SecureRandom</a:t>
            </a:r>
            <a:r>
              <a:rPr lang="it-IT" sz="3200" dirty="0" smtClean="0"/>
              <a:t> è </a:t>
            </a:r>
            <a:r>
              <a:rPr lang="it-IT" sz="3200" dirty="0" err="1" smtClean="0"/>
              <a:t>crittograficamente</a:t>
            </a:r>
            <a:r>
              <a:rPr lang="it-IT" sz="3200" dirty="0" smtClean="0"/>
              <a:t> sicuro?</a:t>
            </a:r>
            <a:endParaRPr lang="it-IT" sz="32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0" y="1340768"/>
            <a:ext cx="89644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sz="2400" dirty="0" smtClean="0">
              <a:sym typeface="Wingdings" pitchFamily="2" charset="2"/>
            </a:endParaRPr>
          </a:p>
          <a:p>
            <a:pPr algn="just"/>
            <a:r>
              <a:rPr lang="it-IT" sz="2400" dirty="0" smtClean="0">
                <a:sym typeface="Wingdings" pitchFamily="2" charset="2"/>
              </a:rPr>
              <a:t>                Perché il generatore utilizza entropia </a:t>
            </a:r>
            <a:r>
              <a:rPr lang="it-IT" sz="2400" dirty="0" err="1" smtClean="0">
                <a:sym typeface="Wingdings" pitchFamily="2" charset="2"/>
              </a:rPr>
              <a:t>impredicibile</a:t>
            </a:r>
            <a:r>
              <a:rPr lang="it-IT" sz="2400" dirty="0" smtClean="0">
                <a:sym typeface="Wingdings" pitchFamily="2" charset="2"/>
              </a:rPr>
              <a:t> </a:t>
            </a:r>
          </a:p>
          <a:p>
            <a:pPr algn="just"/>
            <a:endParaRPr lang="it-IT" sz="2400" dirty="0" smtClean="0">
              <a:sym typeface="Wingdings" pitchFamily="2" charset="2"/>
            </a:endParaRPr>
          </a:p>
          <a:p>
            <a:pPr algn="just"/>
            <a:r>
              <a:rPr lang="it-IT" sz="2400" dirty="0" smtClean="0">
                <a:sym typeface="Wingdings" pitchFamily="2" charset="2"/>
              </a:rPr>
              <a:t>La </a:t>
            </a:r>
            <a:r>
              <a:rPr lang="it-IT" sz="2400" dirty="0" err="1" smtClean="0">
                <a:sym typeface="Wingdings" pitchFamily="2" charset="2"/>
              </a:rPr>
              <a:t>SecureRandom</a:t>
            </a:r>
            <a:r>
              <a:rPr lang="it-IT" sz="2400" dirty="0" smtClean="0">
                <a:sym typeface="Wingdings" pitchFamily="2" charset="2"/>
              </a:rPr>
              <a:t> tramite il </a:t>
            </a:r>
            <a:r>
              <a:rPr lang="it-IT" sz="2400" dirty="0" smtClean="0"/>
              <a:t>metodo </a:t>
            </a:r>
            <a:r>
              <a:rPr lang="it-IT" sz="2400" dirty="0" err="1" smtClean="0"/>
              <a:t>engineNextBytes</a:t>
            </a:r>
            <a:r>
              <a:rPr lang="it-IT" sz="2400" dirty="0" smtClean="0"/>
              <a:t>(byte[]) </a:t>
            </a:r>
          </a:p>
          <a:p>
            <a:r>
              <a:rPr lang="it-IT" sz="2400" dirty="0" smtClean="0"/>
              <a:t>che  genera un numero di byte casuali specificato dall’utente, </a:t>
            </a:r>
          </a:p>
          <a:p>
            <a:r>
              <a:rPr lang="it-IT" sz="2400" dirty="0" smtClean="0"/>
              <a:t>recupera entropia tramite la chiamata al metodo </a:t>
            </a:r>
            <a:r>
              <a:rPr lang="it-IT" sz="2400" dirty="0" err="1" smtClean="0"/>
              <a:t>getSystemEntropy</a:t>
            </a:r>
            <a:r>
              <a:rPr lang="it-IT" sz="2400" dirty="0" smtClean="0"/>
              <a:t>();</a:t>
            </a:r>
          </a:p>
          <a:p>
            <a:pPr algn="just"/>
            <a:endParaRPr lang="it-IT" sz="2400" i="1" dirty="0" smtClean="0">
              <a:sym typeface="Wingdings" pitchFamily="2" charset="2"/>
            </a:endParaRPr>
          </a:p>
          <a:p>
            <a:pPr algn="just"/>
            <a:endParaRPr lang="it-IT" sz="2400" i="1" dirty="0" smtClean="0">
              <a:sym typeface="Wingdings" pitchFamily="2" charset="2"/>
            </a:endParaRPr>
          </a:p>
          <a:p>
            <a:pPr algn="just"/>
            <a:endParaRPr lang="it-IT" sz="2400" i="1" dirty="0" smtClean="0">
              <a:sym typeface="Wingdings" pitchFamily="2" charset="2"/>
            </a:endParaRPr>
          </a:p>
        </p:txBody>
      </p:sp>
      <p:sp>
        <p:nvSpPr>
          <p:cNvPr id="6" name="Freccia a destra 5"/>
          <p:cNvSpPr/>
          <p:nvPr/>
        </p:nvSpPr>
        <p:spPr>
          <a:xfrm rot="10800000" flipV="1">
            <a:off x="7524328" y="1772816"/>
            <a:ext cx="936104" cy="35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 flipV="1">
            <a:off x="179512" y="1772816"/>
            <a:ext cx="936104" cy="3595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79512" y="260648"/>
            <a:ext cx="87129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 smtClean="0"/>
              <a:t>Nei sistemi Linux/</a:t>
            </a:r>
            <a:r>
              <a:rPr lang="it-IT" sz="2400" dirty="0" err="1" smtClean="0"/>
              <a:t>Mac</a:t>
            </a:r>
            <a:r>
              <a:rPr lang="it-IT" sz="2400" dirty="0" smtClean="0"/>
              <a:t> viene utilizzato di default l’algoritmo </a:t>
            </a:r>
            <a:r>
              <a:rPr lang="it-IT" sz="2400" dirty="0" err="1" smtClean="0"/>
              <a:t>NativePRNG</a:t>
            </a:r>
            <a:r>
              <a:rPr lang="it-IT" sz="2400" dirty="0" smtClean="0"/>
              <a:t>. </a:t>
            </a:r>
          </a:p>
          <a:p>
            <a:pPr algn="just"/>
            <a:r>
              <a:rPr lang="it-IT" sz="2400" dirty="0" smtClean="0"/>
              <a:t>L’algoritmo è basato sulla lettura di file speciali quali /</a:t>
            </a:r>
            <a:r>
              <a:rPr lang="it-IT" sz="2400" dirty="0" err="1" smtClean="0"/>
              <a:t>dev</a:t>
            </a:r>
            <a:r>
              <a:rPr lang="it-IT" sz="2400" dirty="0" smtClean="0"/>
              <a:t>/</a:t>
            </a:r>
            <a:r>
              <a:rPr lang="it-IT" sz="2400" dirty="0" err="1" smtClean="0"/>
              <a:t>random</a:t>
            </a:r>
            <a:r>
              <a:rPr lang="it-IT" sz="2400" dirty="0" smtClean="0"/>
              <a:t> e /</a:t>
            </a:r>
            <a:r>
              <a:rPr lang="it-IT" sz="2400" dirty="0" err="1" smtClean="0"/>
              <a:t>dev</a:t>
            </a:r>
            <a:r>
              <a:rPr lang="it-IT" sz="2400" dirty="0" smtClean="0"/>
              <a:t>/</a:t>
            </a:r>
            <a:r>
              <a:rPr lang="it-IT" sz="2400" dirty="0" err="1" smtClean="0"/>
              <a:t>urandom</a:t>
            </a:r>
            <a:r>
              <a:rPr lang="it-IT" sz="2400" dirty="0" smtClean="0"/>
              <a:t> che restituiscono numeri casuali, basati su eventi imprevedibili quali gli orari in cui si verificano interrupt sui disk-drive, eventi di mouse e tastiera . </a:t>
            </a:r>
          </a:p>
          <a:p>
            <a:pPr algn="just"/>
            <a:r>
              <a:rPr lang="it-IT" sz="2400" dirty="0" smtClean="0"/>
              <a:t>L'intento è quello di raccogliere i dati in modo che un aggressore remoto o locale non può  prevedere. </a:t>
            </a:r>
          </a:p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673</Words>
  <Application>Microsoft Office PowerPoint</Application>
  <PresentationFormat>Presentazione su schermo (4:3)</PresentationFormat>
  <Paragraphs>86</Paragraphs>
  <Slides>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Java Random Number Generator </vt:lpstr>
      <vt:lpstr>Importanza dei numeri random  </vt:lpstr>
      <vt:lpstr>Pseudo-random Number Generator</vt:lpstr>
      <vt:lpstr>Cryptographically Secure  Pseudo-random Number Generator</vt:lpstr>
      <vt:lpstr>Diapositiva 5</vt:lpstr>
      <vt:lpstr>sun.security.provider.SecureRandom</vt:lpstr>
      <vt:lpstr>Diapositiva 7</vt:lpstr>
      <vt:lpstr>Perché un valore pseudo-random generato dalla classe SecureRandom è crittograficamente sicuro?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</dc:title>
  <dc:creator>cry</dc:creator>
  <cp:lastModifiedBy>cry</cp:lastModifiedBy>
  <cp:revision>112</cp:revision>
  <dcterms:created xsi:type="dcterms:W3CDTF">2014-05-21T20:00:41Z</dcterms:created>
  <dcterms:modified xsi:type="dcterms:W3CDTF">2014-06-07T09:23:18Z</dcterms:modified>
</cp:coreProperties>
</file>