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352" r:id="rId4"/>
    <p:sldId id="366" r:id="rId5"/>
    <p:sldId id="330" r:id="rId6"/>
    <p:sldId id="365" r:id="rId7"/>
    <p:sldId id="353" r:id="rId8"/>
    <p:sldId id="348" r:id="rId9"/>
    <p:sldId id="349" r:id="rId10"/>
    <p:sldId id="350" r:id="rId11"/>
    <p:sldId id="351" r:id="rId12"/>
    <p:sldId id="356" r:id="rId13"/>
    <p:sldId id="355" r:id="rId14"/>
    <p:sldId id="357" r:id="rId15"/>
    <p:sldId id="358" r:id="rId16"/>
    <p:sldId id="359" r:id="rId17"/>
    <p:sldId id="276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D47"/>
    <a:srgbClr val="9DC811"/>
    <a:srgbClr val="198BF3"/>
    <a:srgbClr val="0961AF"/>
    <a:srgbClr val="0081CC"/>
    <a:srgbClr val="74B9F8"/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howGuides="1">
      <p:cViewPr varScale="1">
        <p:scale>
          <a:sx n="89" d="100"/>
          <a:sy n="89" d="100"/>
        </p:scale>
        <p:origin x="48" y="3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76B053F-BF78-4F9E-A4B6-06BF3CF8AA7C}" type="datetimeFigureOut">
              <a:rPr lang="zh-CN" altLang="en-US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D76C57-2250-49D0-94FF-20FA92BEFA8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695B7F-EE74-4C96-9B90-6EB8B732C812}" type="slidenum">
              <a:rPr lang="zh-CN" altLang="en-US">
                <a:cs typeface="微软雅黑" panose="020B0503020204020204" charset="-122"/>
              </a:rPr>
              <a:t>1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10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11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61D09-3323-4402-B674-DEA867E8F0EA}" type="slidenum">
              <a:rPr lang="zh-CN" altLang="en-US">
                <a:cs typeface="微软雅黑" panose="020B0503020204020204" charset="-122"/>
              </a:rPr>
              <a:t>12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13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14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15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16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247F96-CD77-4207-B0B7-ADF8B0077B21}" type="slidenum">
              <a:rPr lang="zh-CN" altLang="en-US">
                <a:cs typeface="微软雅黑" panose="020B0503020204020204" charset="-122"/>
              </a:rPr>
              <a:t>17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0BA53F-97FF-41B3-A42E-7CA83718FDF7}" type="slidenum">
              <a:rPr lang="zh-CN" altLang="en-US">
                <a:cs typeface="微软雅黑" panose="020B0503020204020204" charset="-122"/>
              </a:rPr>
              <a:t>2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61D09-3323-4402-B674-DEA867E8F0EA}" type="slidenum">
              <a:rPr lang="zh-CN" altLang="en-US">
                <a:cs typeface="微软雅黑" panose="020B0503020204020204" charset="-122"/>
              </a:rPr>
              <a:t>3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4</a:t>
            </a:fld>
            <a:endParaRPr lang="en-US" altLang="zh-CN"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31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5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6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61D09-3323-4402-B674-DEA867E8F0EA}" type="slidenum">
              <a:rPr lang="zh-CN" altLang="en-US">
                <a:cs typeface="微软雅黑" panose="020B0503020204020204" charset="-122"/>
              </a:rPr>
              <a:t>7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8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AC008A-3D1D-4C3C-B25A-EF58FCA5201A}" type="slidenum">
              <a:rPr lang="zh-CN" altLang="en-US">
                <a:cs typeface="微软雅黑" panose="020B0503020204020204" charset="-122"/>
              </a:rPr>
              <a:t>9</a:t>
            </a:fld>
            <a:endParaRPr lang="en-US" altLang="zh-CN">
              <a:cs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 userDrawn="1"/>
        </p:nvSpPr>
        <p:spPr>
          <a:xfrm>
            <a:off x="177800" y="157163"/>
            <a:ext cx="8788400" cy="48291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4" name="直接连接符 20"/>
          <p:cNvCxnSpPr/>
          <p:nvPr userDrawn="1"/>
        </p:nvCxnSpPr>
        <p:spPr>
          <a:xfrm flipV="1">
            <a:off x="468313" y="642938"/>
            <a:ext cx="3460750" cy="1587"/>
          </a:xfrm>
          <a:prstGeom prst="line">
            <a:avLst/>
          </a:prstGeom>
          <a:ln w="19050">
            <a:solidFill>
              <a:srgbClr val="9DC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单圆角矩形 49"/>
          <p:cNvSpPr/>
          <p:nvPr userDrawn="1"/>
        </p:nvSpPr>
        <p:spPr>
          <a:xfrm>
            <a:off x="179388" y="149225"/>
            <a:ext cx="8785225" cy="4829175"/>
          </a:xfrm>
          <a:prstGeom prst="round1Rect">
            <a:avLst/>
          </a:prstGeom>
          <a:noFill/>
          <a:ln w="28575"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85734"/>
            <a:ext cx="3302843" cy="421556"/>
          </a:xfrm>
        </p:spPr>
        <p:txBody>
          <a:bodyPr>
            <a:noAutofit/>
          </a:bodyPr>
          <a:lstStyle>
            <a:lvl1pPr algn="l">
              <a:defRPr sz="2000" b="1">
                <a:gradFill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69FE6F-5380-4FD2-8ED8-81D593B0853A}" type="datetimeFigureOut">
              <a:rPr lang="zh-CN" altLang="en-US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2BC256-0FCA-4788-9BE4-60E9B040258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957809" y="1064005"/>
            <a:ext cx="5218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1800" b="1">
                <a:gradFill flip="none" rotWithShape="1">
                  <a:gsLst>
                    <a:gs pos="100000">
                      <a:srgbClr val="9DC811"/>
                    </a:gs>
                    <a:gs pos="0">
                      <a:srgbClr val="0081CC"/>
                    </a:gs>
                  </a:gsLst>
                  <a:lin ang="0" scaled="1"/>
                  <a:tileRect/>
                </a:gra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0" dirty="0">
                <a:latin typeface="+mn-lt"/>
                <a:ea typeface="+mn-ea"/>
                <a:cs typeface="+mn-cs"/>
              </a:rPr>
              <a:t>Hadoop</a:t>
            </a:r>
            <a:r>
              <a:rPr lang="zh-CN" altLang="en-US" sz="2800" b="0" dirty="0">
                <a:latin typeface="+mn-lt"/>
                <a:ea typeface="+mn-ea"/>
                <a:cs typeface="+mn-cs"/>
              </a:rPr>
              <a:t>云系统和</a:t>
            </a:r>
            <a:r>
              <a:rPr lang="en-US" altLang="zh-CN" sz="2800" b="0" dirty="0">
                <a:latin typeface="+mn-lt"/>
                <a:ea typeface="+mn-ea"/>
                <a:cs typeface="+mn-cs"/>
              </a:rPr>
              <a:t>Hive</a:t>
            </a:r>
            <a:r>
              <a:rPr lang="zh-CN" altLang="en-US" sz="2800" b="0" dirty="0">
                <a:latin typeface="+mn-lt"/>
                <a:ea typeface="+mn-ea"/>
                <a:cs typeface="+mn-cs"/>
              </a:rPr>
              <a:t>销售系统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42875" y="1500188"/>
            <a:ext cx="4049713" cy="2038350"/>
          </a:xfrm>
          <a:custGeom>
            <a:avLst/>
            <a:gdLst>
              <a:gd name="connsiteX0" fmla="*/ 0 w 4152900"/>
              <a:gd name="connsiteY0" fmla="*/ 1676400 h 2717800"/>
              <a:gd name="connsiteX1" fmla="*/ 469900 w 4152900"/>
              <a:gd name="connsiteY1" fmla="*/ 1689100 h 2717800"/>
              <a:gd name="connsiteX2" fmla="*/ 673100 w 4152900"/>
              <a:gd name="connsiteY2" fmla="*/ 1422400 h 2717800"/>
              <a:gd name="connsiteX3" fmla="*/ 850900 w 4152900"/>
              <a:gd name="connsiteY3" fmla="*/ 1689100 h 2717800"/>
              <a:gd name="connsiteX4" fmla="*/ 1130300 w 4152900"/>
              <a:gd name="connsiteY4" fmla="*/ 1689100 h 2717800"/>
              <a:gd name="connsiteX5" fmla="*/ 1397000 w 4152900"/>
              <a:gd name="connsiteY5" fmla="*/ 0 h 2717800"/>
              <a:gd name="connsiteX6" fmla="*/ 1841500 w 4152900"/>
              <a:gd name="connsiteY6" fmla="*/ 2717800 h 2717800"/>
              <a:gd name="connsiteX7" fmla="*/ 2184400 w 4152900"/>
              <a:gd name="connsiteY7" fmla="*/ 1663700 h 2717800"/>
              <a:gd name="connsiteX8" fmla="*/ 2654300 w 4152900"/>
              <a:gd name="connsiteY8" fmla="*/ 1663700 h 2717800"/>
              <a:gd name="connsiteX9" fmla="*/ 3086100 w 4152900"/>
              <a:gd name="connsiteY9" fmla="*/ 1016000 h 2717800"/>
              <a:gd name="connsiteX10" fmla="*/ 3492500 w 4152900"/>
              <a:gd name="connsiteY10" fmla="*/ 1727200 h 2717800"/>
              <a:gd name="connsiteX11" fmla="*/ 4152900 w 4152900"/>
              <a:gd name="connsiteY11" fmla="*/ 172720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2900" h="2717800">
                <a:moveTo>
                  <a:pt x="0" y="1676400"/>
                </a:moveTo>
                <a:lnTo>
                  <a:pt x="469900" y="1689100"/>
                </a:lnTo>
                <a:lnTo>
                  <a:pt x="673100" y="1422400"/>
                </a:lnTo>
                <a:lnTo>
                  <a:pt x="850900" y="1689100"/>
                </a:lnTo>
                <a:lnTo>
                  <a:pt x="1130300" y="1689100"/>
                </a:lnTo>
                <a:lnTo>
                  <a:pt x="1397000" y="0"/>
                </a:lnTo>
                <a:lnTo>
                  <a:pt x="1841500" y="2717800"/>
                </a:lnTo>
                <a:lnTo>
                  <a:pt x="2184400" y="1663700"/>
                </a:lnTo>
                <a:lnTo>
                  <a:pt x="2654300" y="1663700"/>
                </a:lnTo>
                <a:lnTo>
                  <a:pt x="3086100" y="1016000"/>
                </a:lnTo>
                <a:lnTo>
                  <a:pt x="3492500" y="1727200"/>
                </a:lnTo>
                <a:lnTo>
                  <a:pt x="4152900" y="1727200"/>
                </a:lnTo>
              </a:path>
            </a:pathLst>
          </a:custGeom>
          <a:noFill/>
          <a:ln w="38100"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9" name="任意多边形 8"/>
          <p:cNvSpPr/>
          <p:nvPr/>
        </p:nvSpPr>
        <p:spPr>
          <a:xfrm>
            <a:off x="5357813" y="1714500"/>
            <a:ext cx="3600450" cy="561975"/>
          </a:xfrm>
          <a:custGeom>
            <a:avLst/>
            <a:gdLst>
              <a:gd name="connsiteX0" fmla="*/ 0 w 3632200"/>
              <a:gd name="connsiteY0" fmla="*/ 393700 h 749300"/>
              <a:gd name="connsiteX1" fmla="*/ 279400 w 3632200"/>
              <a:gd name="connsiteY1" fmla="*/ 393700 h 749300"/>
              <a:gd name="connsiteX2" fmla="*/ 393700 w 3632200"/>
              <a:gd name="connsiteY2" fmla="*/ 63500 h 749300"/>
              <a:gd name="connsiteX3" fmla="*/ 533400 w 3632200"/>
              <a:gd name="connsiteY3" fmla="*/ 381000 h 749300"/>
              <a:gd name="connsiteX4" fmla="*/ 736600 w 3632200"/>
              <a:gd name="connsiteY4" fmla="*/ 381000 h 749300"/>
              <a:gd name="connsiteX5" fmla="*/ 939800 w 3632200"/>
              <a:gd name="connsiteY5" fmla="*/ 571500 h 749300"/>
              <a:gd name="connsiteX6" fmla="*/ 1092200 w 3632200"/>
              <a:gd name="connsiteY6" fmla="*/ 381000 h 749300"/>
              <a:gd name="connsiteX7" fmla="*/ 1320800 w 3632200"/>
              <a:gd name="connsiteY7" fmla="*/ 381000 h 749300"/>
              <a:gd name="connsiteX8" fmla="*/ 1524000 w 3632200"/>
              <a:gd name="connsiteY8" fmla="*/ 749300 h 749300"/>
              <a:gd name="connsiteX9" fmla="*/ 1701800 w 3632200"/>
              <a:gd name="connsiteY9" fmla="*/ 0 h 749300"/>
              <a:gd name="connsiteX10" fmla="*/ 1790700 w 3632200"/>
              <a:gd name="connsiteY10" fmla="*/ 393700 h 749300"/>
              <a:gd name="connsiteX11" fmla="*/ 2628900 w 3632200"/>
              <a:gd name="connsiteY11" fmla="*/ 393700 h 749300"/>
              <a:gd name="connsiteX12" fmla="*/ 2870200 w 3632200"/>
              <a:gd name="connsiteY12" fmla="*/ 635000 h 749300"/>
              <a:gd name="connsiteX13" fmla="*/ 3073400 w 3632200"/>
              <a:gd name="connsiteY13" fmla="*/ 368300 h 749300"/>
              <a:gd name="connsiteX14" fmla="*/ 3632200 w 3632200"/>
              <a:gd name="connsiteY14" fmla="*/ 368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2200" h="749300">
                <a:moveTo>
                  <a:pt x="0" y="393700"/>
                </a:moveTo>
                <a:lnTo>
                  <a:pt x="279400" y="393700"/>
                </a:lnTo>
                <a:lnTo>
                  <a:pt x="393700" y="63500"/>
                </a:lnTo>
                <a:lnTo>
                  <a:pt x="533400" y="381000"/>
                </a:lnTo>
                <a:lnTo>
                  <a:pt x="736600" y="381000"/>
                </a:lnTo>
                <a:lnTo>
                  <a:pt x="939800" y="571500"/>
                </a:lnTo>
                <a:lnTo>
                  <a:pt x="1092200" y="381000"/>
                </a:lnTo>
                <a:lnTo>
                  <a:pt x="1320800" y="381000"/>
                </a:lnTo>
                <a:lnTo>
                  <a:pt x="1524000" y="749300"/>
                </a:lnTo>
                <a:lnTo>
                  <a:pt x="1701800" y="0"/>
                </a:lnTo>
                <a:lnTo>
                  <a:pt x="1790700" y="393700"/>
                </a:lnTo>
                <a:lnTo>
                  <a:pt x="2628900" y="393700"/>
                </a:lnTo>
                <a:lnTo>
                  <a:pt x="2870200" y="635000"/>
                </a:lnTo>
                <a:lnTo>
                  <a:pt x="3073400" y="368300"/>
                </a:lnTo>
                <a:lnTo>
                  <a:pt x="3632200" y="368300"/>
                </a:lnTo>
              </a:path>
            </a:pathLst>
          </a:custGeom>
          <a:noFill/>
          <a:ln w="38100">
            <a:solidFill>
              <a:srgbClr val="9DC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4429125" y="2143125"/>
            <a:ext cx="863600" cy="604838"/>
            <a:chOff x="5076056" y="1470732"/>
            <a:chExt cx="1152128" cy="805843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908828" y="2156567"/>
              <a:ext cx="0" cy="120008"/>
            </a:xfrm>
            <a:prstGeom prst="line">
              <a:avLst/>
            </a:prstGeom>
            <a:ln w="76200">
              <a:gradFill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93471" y="2036559"/>
              <a:ext cx="0" cy="240016"/>
            </a:xfrm>
            <a:prstGeom prst="line">
              <a:avLst/>
            </a:prstGeom>
            <a:ln w="76200">
              <a:gradFill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78115" y="1908013"/>
              <a:ext cx="0" cy="368562"/>
            </a:xfrm>
            <a:prstGeom prst="line">
              <a:avLst/>
            </a:prstGeom>
            <a:ln w="76200">
              <a:gradFill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770891" y="1684482"/>
              <a:ext cx="0" cy="592093"/>
            </a:xfrm>
            <a:prstGeom prst="line">
              <a:avLst/>
            </a:prstGeom>
            <a:ln w="76200">
              <a:gradFill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055534" y="1470732"/>
              <a:ext cx="0" cy="805843"/>
            </a:xfrm>
            <a:prstGeom prst="line">
              <a:avLst/>
            </a:prstGeom>
            <a:ln w="76200">
              <a:gradFill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单圆角矩形 7"/>
          <p:cNvSpPr/>
          <p:nvPr/>
        </p:nvSpPr>
        <p:spPr>
          <a:xfrm>
            <a:off x="179388" y="149225"/>
            <a:ext cx="8785225" cy="4829175"/>
          </a:xfrm>
          <a:prstGeom prst="round1Rect">
            <a:avLst/>
          </a:prstGeom>
          <a:noFill/>
          <a:ln w="28575"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79" name="文本框 78"/>
          <p:cNvSpPr txBox="1"/>
          <p:nvPr/>
        </p:nvSpPr>
        <p:spPr>
          <a:xfrm>
            <a:off x="1403648" y="753269"/>
            <a:ext cx="230425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+mn-lt"/>
                <a:ea typeface="+mn-ea"/>
                <a:cs typeface="+mn-cs"/>
              </a:rPr>
              <a:t>云计算技术课程项目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19142" y="3480873"/>
            <a:ext cx="2304256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2151765 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张铭宸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2153174 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陈华机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2153273 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陈嘉瑞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74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cs typeface="+mj-cs"/>
              </a:rPr>
              <a:t>Hadoop</a:t>
            </a:r>
            <a:r>
              <a:rPr lang="zh-CN" altLang="en-US" sz="1800" dirty="0">
                <a:cs typeface="+mj-cs"/>
              </a:rPr>
              <a:t>功能与操作 </a:t>
            </a:r>
            <a:r>
              <a:rPr lang="en-US" altLang="zh-CN" sz="1800" dirty="0">
                <a:cs typeface="+mj-cs"/>
              </a:rPr>
              <a:t>- YARN</a:t>
            </a:r>
            <a:endParaRPr lang="zh-CN" altLang="en-US" sz="1800" dirty="0"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7188" y="4286250"/>
            <a:ext cx="51514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4938" y="4286250"/>
            <a:ext cx="34782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1" y="833081"/>
            <a:ext cx="3543913" cy="2571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26" y="1352706"/>
            <a:ext cx="5213152" cy="29335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0716C9-7FA1-F5E9-6F2C-006502ED5476}"/>
              </a:ext>
            </a:extLst>
          </p:cNvPr>
          <p:cNvSpPr txBox="1"/>
          <p:nvPr/>
        </p:nvSpPr>
        <p:spPr>
          <a:xfrm>
            <a:off x="4226245" y="642538"/>
            <a:ext cx="421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8088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端口：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可以看到所提交任务的执行情况</a:t>
            </a:r>
          </a:p>
        </p:txBody>
      </p:sp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85734"/>
            <a:ext cx="3641058" cy="421556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cs typeface="+mj-cs"/>
              </a:rPr>
              <a:t>Hadoop</a:t>
            </a:r>
            <a:r>
              <a:rPr lang="zh-CN" altLang="en-US" sz="1800" dirty="0">
                <a:cs typeface="+mj-cs"/>
              </a:rPr>
              <a:t>功能与操作 </a:t>
            </a:r>
            <a:r>
              <a:rPr lang="en-US" altLang="zh-CN" sz="1800" dirty="0">
                <a:cs typeface="+mj-cs"/>
              </a:rPr>
              <a:t>– </a:t>
            </a:r>
            <a:r>
              <a:rPr lang="zh-CN" altLang="en-US" sz="1800" dirty="0">
                <a:cs typeface="+mj-cs"/>
              </a:rPr>
              <a:t>切换节点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7188" y="4286250"/>
            <a:ext cx="51514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4938" y="4286250"/>
            <a:ext cx="34782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0596" y="959527"/>
            <a:ext cx="3641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强制停止</a:t>
            </a: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Active </a:t>
            </a:r>
            <a:r>
              <a:rPr lang="en-US" altLang="zh-CN" sz="1600" b="1" dirty="0" err="1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服务后，原来的</a:t>
            </a: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Standby </a:t>
            </a:r>
            <a:r>
              <a:rPr lang="en-US" altLang="zh-CN" sz="1600" b="1" dirty="0" err="1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成为</a:t>
            </a: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Active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1" y="1721243"/>
            <a:ext cx="3312368" cy="13301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3180" y="959527"/>
            <a:ext cx="3641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停止和恢复</a:t>
            </a:r>
            <a:r>
              <a:rPr lang="en-US" altLang="zh-CN" sz="1600" b="1" dirty="0" err="1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DataNode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89300"/>
            <a:ext cx="3093551" cy="22469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37" y="2675857"/>
            <a:ext cx="2927775" cy="2126530"/>
          </a:xfrm>
          <a:prstGeom prst="rect">
            <a:avLst/>
          </a:prstGeom>
        </p:spPr>
      </p:pic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目录</a:t>
            </a:r>
          </a:p>
        </p:txBody>
      </p:sp>
      <p:sp>
        <p:nvSpPr>
          <p:cNvPr id="3" name="圆角矩形 3"/>
          <p:cNvSpPr>
            <a:spLocks noChangeArrowheads="1"/>
          </p:cNvSpPr>
          <p:nvPr/>
        </p:nvSpPr>
        <p:spPr bwMode="auto">
          <a:xfrm>
            <a:off x="3432175" y="2071688"/>
            <a:ext cx="2994025" cy="412750"/>
          </a:xfrm>
          <a:custGeom>
            <a:avLst/>
            <a:gdLst>
              <a:gd name="T0" fmla="*/ 0 w 2994410"/>
              <a:gd name="T1" fmla="*/ 0 h 412624"/>
              <a:gd name="T2" fmla="*/ 2994410 w 2994410"/>
              <a:gd name="T3" fmla="*/ 412624 h 412624"/>
            </a:gdLst>
            <a:ahLst/>
            <a:cxnLst/>
            <a:rect l="T0" t="T1" r="T2" b="T3"/>
            <a:pathLst>
              <a:path w="2994410" h="412624">
                <a:moveTo>
                  <a:pt x="0" y="0"/>
                </a:moveTo>
                <a:lnTo>
                  <a:pt x="2925638" y="0"/>
                </a:lnTo>
                <a:cubicBezTo>
                  <a:pt x="2963620" y="0"/>
                  <a:pt x="2994410" y="30790"/>
                  <a:pt x="2994410" y="68772"/>
                </a:cubicBezTo>
                <a:lnTo>
                  <a:pt x="2994410" y="343852"/>
                </a:lnTo>
                <a:cubicBezTo>
                  <a:pt x="2994410" y="381834"/>
                  <a:pt x="2963620" y="412624"/>
                  <a:pt x="2925638" y="412624"/>
                </a:cubicBezTo>
                <a:lnTo>
                  <a:pt x="0" y="412624"/>
                </a:lnTo>
                <a:lnTo>
                  <a:pt x="206312" y="206312"/>
                </a:lnTo>
                <a:close/>
              </a:path>
            </a:pathLst>
          </a:custGeom>
          <a:solidFill>
            <a:srgbClr val="0081CC"/>
          </a:solidFill>
          <a:ln w="12700">
            <a:noFill/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 Black" panose="020B0A04020102020204" pitchFamily="34" charset="0"/>
              </a:rPr>
              <a:t>Hive</a:t>
            </a:r>
            <a:r>
              <a:rPr lang="zh-CN" altLang="en-US" sz="1600" dirty="0">
                <a:solidFill>
                  <a:schemeClr val="bg1"/>
                </a:solidFill>
                <a:latin typeface="Broadway" panose="04040905080B02020502"/>
              </a:rPr>
              <a:t>数据库与销售系统</a:t>
            </a:r>
          </a:p>
        </p:txBody>
      </p:sp>
      <p:sp>
        <p:nvSpPr>
          <p:cNvPr id="4" name="圆角矩形 10"/>
          <p:cNvSpPr/>
          <p:nvPr/>
        </p:nvSpPr>
        <p:spPr>
          <a:xfrm>
            <a:off x="2786063" y="2071688"/>
            <a:ext cx="760412" cy="412750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9DC811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Broadway" panose="04040905080B02020502" pitchFamily="82" charset="0"/>
                <a:ea typeface="+mn-ea"/>
                <a:cs typeface="+mn-cs"/>
              </a:rPr>
              <a:t>03</a:t>
            </a:r>
            <a:endParaRPr lang="zh-CN" altLang="en-US" sz="1600" kern="0" dirty="0">
              <a:solidFill>
                <a:schemeClr val="bg1"/>
              </a:solidFill>
              <a:latin typeface="Broadway" panose="04040905080B02020502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33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dirty="0">
                <a:cs typeface="+mj-cs"/>
              </a:rPr>
              <a:t>数据库表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59" y="707290"/>
            <a:ext cx="3630481" cy="40949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9856F7-A4B5-F805-6F2B-C5171CFD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59" y="3147814"/>
            <a:ext cx="1296144" cy="116096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1E16356-B671-7728-41BA-CDE1B283B980}"/>
              </a:ext>
            </a:extLst>
          </p:cNvPr>
          <p:cNvSpPr txBox="1"/>
          <p:nvPr/>
        </p:nvSpPr>
        <p:spPr>
          <a:xfrm>
            <a:off x="5384325" y="922165"/>
            <a:ext cx="3224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创建了五张数据库表，分别是顾客表（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Customer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）、商品表（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Product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）、订单表（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Orders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）、订单详情表（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OrderDetail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）、支付表（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Payment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模拟数据写入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csv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文件中上传至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文件系统，并在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hive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里创建外部表读取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csv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作为表的内容</a:t>
            </a:r>
          </a:p>
        </p:txBody>
      </p:sp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dirty="0">
                <a:cs typeface="+mj-cs"/>
              </a:rPr>
              <a:t>前后端系统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4938" y="4286250"/>
            <a:ext cx="34782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96136" y="1203329"/>
            <a:ext cx="2736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商品管理页面，支持通过按照商品名称或限定单价上下界来查询指定商品。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1" y="857249"/>
            <a:ext cx="5151437" cy="23309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708275"/>
            <a:ext cx="7236296" cy="2147848"/>
          </a:xfrm>
          <a:prstGeom prst="rect">
            <a:avLst/>
          </a:prstGeom>
        </p:spPr>
      </p:pic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dirty="0">
                <a:cs typeface="+mj-cs"/>
              </a:rPr>
              <a:t>前后端系统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3817" y="830012"/>
            <a:ext cx="3444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订单管理页面，支持查看订单详情，以及按照顾客姓名和起止时间查询订单。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9" y="1635646"/>
            <a:ext cx="5353535" cy="2307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1167" t="1639" r="22233" b="37378"/>
          <a:stretch>
            <a:fillRect/>
          </a:stretch>
        </p:blipFill>
        <p:spPr>
          <a:xfrm>
            <a:off x="5555477" y="1148213"/>
            <a:ext cx="3256974" cy="14277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358804"/>
            <a:ext cx="5868144" cy="1429296"/>
          </a:xfrm>
          <a:prstGeom prst="rect">
            <a:avLst/>
          </a:prstGeom>
        </p:spPr>
      </p:pic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dirty="0">
                <a:cs typeface="+mj-cs"/>
              </a:rPr>
              <a:t>前后端系统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1480" y="794511"/>
            <a:ext cx="4562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1600" b="1" dirty="0">
                <a:gradFill flip="none" rotWithShape="1">
                  <a:gsLst>
                    <a:gs pos="0">
                      <a:srgbClr val="0081CC"/>
                    </a:gs>
                    <a:gs pos="100000">
                      <a:srgbClr val="9DC811"/>
                    </a:gs>
                  </a:gsLst>
                  <a:lin ang="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交易流水页面，查询设定的起止时间期间商品的名称、售出数量和总销售额。</a:t>
            </a:r>
            <a:endParaRPr lang="en-US" altLang="zh-CN" sz="1600" b="1" dirty="0">
              <a:gradFill flip="none" rotWithShape="1">
                <a:gsLst>
                  <a:gs pos="0">
                    <a:srgbClr val="0081CC"/>
                  </a:gs>
                  <a:gs pos="100000">
                    <a:srgbClr val="9DC811"/>
                  </a:gs>
                </a:gsLst>
                <a:lin ang="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0" y="1541020"/>
            <a:ext cx="7246870" cy="2750436"/>
          </a:xfrm>
          <a:prstGeom prst="rect">
            <a:avLst/>
          </a:prstGeom>
        </p:spPr>
      </p:pic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单圆角矩形 34"/>
          <p:cNvSpPr/>
          <p:nvPr/>
        </p:nvSpPr>
        <p:spPr>
          <a:xfrm>
            <a:off x="179388" y="149225"/>
            <a:ext cx="8785225" cy="4829175"/>
          </a:xfrm>
          <a:prstGeom prst="round1Rect">
            <a:avLst/>
          </a:prstGeom>
          <a:noFill/>
          <a:ln w="28575"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3" name="直接连接符 2"/>
          <p:cNvCxnSpPr/>
          <p:nvPr/>
        </p:nvCxnSpPr>
        <p:spPr>
          <a:xfrm>
            <a:off x="1187450" y="3148013"/>
            <a:ext cx="7129463" cy="0"/>
          </a:xfrm>
          <a:prstGeom prst="line">
            <a:avLst/>
          </a:prstGeom>
          <a:ln w="12700">
            <a:solidFill>
              <a:srgbClr val="008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7"/>
          <p:cNvSpPr txBox="1"/>
          <p:nvPr/>
        </p:nvSpPr>
        <p:spPr>
          <a:xfrm>
            <a:off x="3229711" y="2271424"/>
            <a:ext cx="2684578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4000" b="1">
                <a:gradFill flip="none" rotWithShape="1">
                  <a:gsLst>
                    <a:gs pos="100000">
                      <a:srgbClr val="9DC811"/>
                    </a:gs>
                    <a:gs pos="0">
                      <a:srgbClr val="0081CC"/>
                    </a:gs>
                  </a:gsLst>
                  <a:lin ang="0" scaled="1"/>
                  <a:tileRect/>
                </a:gra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+mn-ea"/>
                <a:cs typeface="+mn-cs"/>
              </a:rPr>
              <a:t>谢  谢</a:t>
            </a:r>
          </a:p>
        </p:txBody>
      </p:sp>
    </p:spTree>
  </p:cSld>
  <p:clrMapOvr>
    <a:masterClrMapping/>
  </p:clrMapOvr>
  <p:transition spd="med" advTm="456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目录</a:t>
            </a:r>
          </a:p>
        </p:txBody>
      </p:sp>
      <p:sp>
        <p:nvSpPr>
          <p:cNvPr id="3" name="圆角矩形 3"/>
          <p:cNvSpPr>
            <a:spLocks noChangeArrowheads="1"/>
          </p:cNvSpPr>
          <p:nvPr/>
        </p:nvSpPr>
        <p:spPr bwMode="auto">
          <a:xfrm>
            <a:off x="3395663" y="1707654"/>
            <a:ext cx="2994025" cy="412750"/>
          </a:xfrm>
          <a:custGeom>
            <a:avLst/>
            <a:gdLst>
              <a:gd name="T0" fmla="*/ 0 w 2994410"/>
              <a:gd name="T1" fmla="*/ 0 h 412624"/>
              <a:gd name="T2" fmla="*/ 2994410 w 2994410"/>
              <a:gd name="T3" fmla="*/ 412624 h 412624"/>
            </a:gdLst>
            <a:ahLst/>
            <a:cxnLst/>
            <a:rect l="T0" t="T1" r="T2" b="T3"/>
            <a:pathLst>
              <a:path w="2994410" h="412624">
                <a:moveTo>
                  <a:pt x="0" y="0"/>
                </a:moveTo>
                <a:lnTo>
                  <a:pt x="2925638" y="0"/>
                </a:lnTo>
                <a:cubicBezTo>
                  <a:pt x="2963620" y="0"/>
                  <a:pt x="2994410" y="30790"/>
                  <a:pt x="2994410" y="68772"/>
                </a:cubicBezTo>
                <a:lnTo>
                  <a:pt x="2994410" y="343852"/>
                </a:lnTo>
                <a:cubicBezTo>
                  <a:pt x="2994410" y="381834"/>
                  <a:pt x="2963620" y="412624"/>
                  <a:pt x="2925638" y="412624"/>
                </a:cubicBezTo>
                <a:lnTo>
                  <a:pt x="0" y="412624"/>
                </a:lnTo>
                <a:lnTo>
                  <a:pt x="206312" y="206312"/>
                </a:lnTo>
                <a:close/>
              </a:path>
            </a:pathLst>
          </a:custGeom>
          <a:solidFill>
            <a:srgbClr val="0081CC"/>
          </a:solidFill>
          <a:ln w="12700">
            <a:noFill/>
            <a:round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系统架构与</a:t>
            </a:r>
            <a:r>
              <a:rPr lang="zh-CN" altLang="en-US" sz="1600" dirty="0">
                <a:solidFill>
                  <a:schemeClr val="bg1"/>
                </a:solidFill>
                <a:latin typeface="Broadway" panose="04040905080B02020502"/>
              </a:rPr>
              <a:t>规划</a:t>
            </a:r>
          </a:p>
        </p:txBody>
      </p:sp>
      <p:sp>
        <p:nvSpPr>
          <p:cNvPr id="4" name="圆角矩形 10"/>
          <p:cNvSpPr/>
          <p:nvPr/>
        </p:nvSpPr>
        <p:spPr>
          <a:xfrm>
            <a:off x="2749550" y="1707654"/>
            <a:ext cx="760413" cy="412750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9DC811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Broadway" panose="04040905080B02020502" pitchFamily="82" charset="0"/>
                <a:ea typeface="+mn-ea"/>
                <a:cs typeface="+mn-cs"/>
              </a:rPr>
              <a:t>01</a:t>
            </a:r>
            <a:endParaRPr lang="zh-CN" altLang="en-US" sz="1600" kern="0" dirty="0">
              <a:solidFill>
                <a:schemeClr val="bg1"/>
              </a:solidFill>
              <a:latin typeface="Broadway" panose="04040905080B02020502" pitchFamily="82" charset="0"/>
              <a:ea typeface="+mn-ea"/>
              <a:cs typeface="+mn-cs"/>
            </a:endParaRPr>
          </a:p>
        </p:txBody>
      </p:sp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3400425" y="2417266"/>
            <a:ext cx="2994025" cy="412750"/>
          </a:xfrm>
          <a:custGeom>
            <a:avLst/>
            <a:gdLst>
              <a:gd name="T0" fmla="*/ 0 w 2994410"/>
              <a:gd name="T1" fmla="*/ 0 h 412624"/>
              <a:gd name="T2" fmla="*/ 2994410 w 2994410"/>
              <a:gd name="T3" fmla="*/ 412624 h 412624"/>
            </a:gdLst>
            <a:ahLst/>
            <a:cxnLst/>
            <a:rect l="T0" t="T1" r="T2" b="T3"/>
            <a:pathLst>
              <a:path w="2994410" h="412624">
                <a:moveTo>
                  <a:pt x="0" y="0"/>
                </a:moveTo>
                <a:lnTo>
                  <a:pt x="2925638" y="0"/>
                </a:lnTo>
                <a:cubicBezTo>
                  <a:pt x="2963620" y="0"/>
                  <a:pt x="2994410" y="30790"/>
                  <a:pt x="2994410" y="68772"/>
                </a:cubicBezTo>
                <a:lnTo>
                  <a:pt x="2994410" y="343852"/>
                </a:lnTo>
                <a:cubicBezTo>
                  <a:pt x="2994410" y="381834"/>
                  <a:pt x="2963620" y="412624"/>
                  <a:pt x="2925638" y="412624"/>
                </a:cubicBezTo>
                <a:lnTo>
                  <a:pt x="0" y="412624"/>
                </a:lnTo>
                <a:lnTo>
                  <a:pt x="206312" y="206312"/>
                </a:lnTo>
                <a:close/>
              </a:path>
            </a:pathLst>
          </a:custGeom>
          <a:solidFill>
            <a:srgbClr val="0081CC"/>
          </a:solidFill>
          <a:ln w="12700">
            <a:noFill/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 Black" panose="020B0A04020102020204" pitchFamily="34" charset="0"/>
              </a:rPr>
              <a:t>Hadoop</a:t>
            </a:r>
            <a:r>
              <a:rPr lang="zh-CN" altLang="en-US" sz="1600" dirty="0">
                <a:solidFill>
                  <a:schemeClr val="bg1"/>
                </a:solidFill>
                <a:latin typeface="Broadway" panose="04040905080B02020502"/>
              </a:rPr>
              <a:t>功能与操作</a:t>
            </a:r>
          </a:p>
        </p:txBody>
      </p:sp>
      <p:sp>
        <p:nvSpPr>
          <p:cNvPr id="6" name="圆角矩形 10"/>
          <p:cNvSpPr/>
          <p:nvPr/>
        </p:nvSpPr>
        <p:spPr>
          <a:xfrm>
            <a:off x="2754313" y="2417266"/>
            <a:ext cx="760412" cy="412750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9DC811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Broadway" panose="04040905080B02020502" pitchFamily="82" charset="0"/>
                <a:ea typeface="+mn-ea"/>
                <a:cs typeface="+mn-cs"/>
              </a:rPr>
              <a:t>02</a:t>
            </a:r>
            <a:endParaRPr lang="zh-CN" altLang="en-US" sz="1600" kern="0" dirty="0">
              <a:solidFill>
                <a:schemeClr val="bg1"/>
              </a:solidFill>
              <a:latin typeface="Broadway" panose="04040905080B02020502" pitchFamily="82" charset="0"/>
              <a:ea typeface="+mn-ea"/>
              <a:cs typeface="+mn-cs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3429000" y="3131641"/>
            <a:ext cx="2994025" cy="412750"/>
          </a:xfrm>
          <a:custGeom>
            <a:avLst/>
            <a:gdLst/>
            <a:ahLst/>
            <a:cxnLst/>
            <a:rect l="l" t="t" r="r" b="b"/>
            <a:pathLst>
              <a:path w="2994410" h="412624">
                <a:moveTo>
                  <a:pt x="0" y="0"/>
                </a:moveTo>
                <a:lnTo>
                  <a:pt x="2925638" y="0"/>
                </a:lnTo>
                <a:cubicBezTo>
                  <a:pt x="2963620" y="0"/>
                  <a:pt x="2994410" y="30790"/>
                  <a:pt x="2994410" y="68772"/>
                </a:cubicBezTo>
                <a:lnTo>
                  <a:pt x="2994410" y="343852"/>
                </a:lnTo>
                <a:cubicBezTo>
                  <a:pt x="2994410" y="381834"/>
                  <a:pt x="2963620" y="412624"/>
                  <a:pt x="2925638" y="412624"/>
                </a:cubicBezTo>
                <a:lnTo>
                  <a:pt x="0" y="412624"/>
                </a:lnTo>
                <a:lnTo>
                  <a:pt x="206312" y="206312"/>
                </a:lnTo>
                <a:close/>
              </a:path>
            </a:pathLst>
          </a:custGeom>
          <a:solidFill>
            <a:srgbClr val="0081CC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 Black" panose="020B0A04020102020204" pitchFamily="34" charset="0"/>
              </a:rPr>
              <a:t>Hive</a:t>
            </a:r>
            <a:r>
              <a:rPr lang="zh-CN" altLang="en-US" sz="1600" dirty="0">
                <a:solidFill>
                  <a:schemeClr val="bg1"/>
                </a:solidFill>
                <a:latin typeface="Broadway" panose="04040905080B02020502"/>
              </a:rPr>
              <a:t>数据库与销售系统</a:t>
            </a:r>
          </a:p>
        </p:txBody>
      </p:sp>
      <p:sp>
        <p:nvSpPr>
          <p:cNvPr id="8" name="圆角矩形 10"/>
          <p:cNvSpPr/>
          <p:nvPr/>
        </p:nvSpPr>
        <p:spPr>
          <a:xfrm>
            <a:off x="2782888" y="3131641"/>
            <a:ext cx="760412" cy="412750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9DC811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Broadway" panose="04040905080B02020502" pitchFamily="82" charset="0"/>
                <a:ea typeface="+mn-ea"/>
                <a:cs typeface="+mn-cs"/>
              </a:rPr>
              <a:t>03</a:t>
            </a:r>
            <a:endParaRPr lang="zh-CN" altLang="en-US" sz="1600" kern="0" dirty="0">
              <a:solidFill>
                <a:schemeClr val="bg1"/>
              </a:solidFill>
              <a:latin typeface="Broadway" panose="04040905080B02020502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33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目录</a:t>
            </a:r>
          </a:p>
        </p:txBody>
      </p:sp>
      <p:sp>
        <p:nvSpPr>
          <p:cNvPr id="3" name="圆角矩形 3"/>
          <p:cNvSpPr>
            <a:spLocks noChangeArrowheads="1"/>
          </p:cNvSpPr>
          <p:nvPr/>
        </p:nvSpPr>
        <p:spPr bwMode="auto">
          <a:xfrm>
            <a:off x="3432175" y="2071688"/>
            <a:ext cx="2994025" cy="412750"/>
          </a:xfrm>
          <a:custGeom>
            <a:avLst/>
            <a:gdLst>
              <a:gd name="T0" fmla="*/ 0 w 2994410"/>
              <a:gd name="T1" fmla="*/ 0 h 412624"/>
              <a:gd name="T2" fmla="*/ 2994410 w 2994410"/>
              <a:gd name="T3" fmla="*/ 412624 h 412624"/>
            </a:gdLst>
            <a:ahLst/>
            <a:cxnLst/>
            <a:rect l="T0" t="T1" r="T2" b="T3"/>
            <a:pathLst>
              <a:path w="2994410" h="412624">
                <a:moveTo>
                  <a:pt x="0" y="0"/>
                </a:moveTo>
                <a:lnTo>
                  <a:pt x="2925638" y="0"/>
                </a:lnTo>
                <a:cubicBezTo>
                  <a:pt x="2963620" y="0"/>
                  <a:pt x="2994410" y="30790"/>
                  <a:pt x="2994410" y="68772"/>
                </a:cubicBezTo>
                <a:lnTo>
                  <a:pt x="2994410" y="343852"/>
                </a:lnTo>
                <a:cubicBezTo>
                  <a:pt x="2994410" y="381834"/>
                  <a:pt x="2963620" y="412624"/>
                  <a:pt x="2925638" y="412624"/>
                </a:cubicBezTo>
                <a:lnTo>
                  <a:pt x="0" y="412624"/>
                </a:lnTo>
                <a:lnTo>
                  <a:pt x="206312" y="206312"/>
                </a:lnTo>
                <a:close/>
              </a:path>
            </a:pathLst>
          </a:custGeom>
          <a:solidFill>
            <a:srgbClr val="0081CC"/>
          </a:solidFill>
          <a:ln w="12700">
            <a:noFill/>
            <a:round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系统架构与</a:t>
            </a:r>
            <a:r>
              <a:rPr lang="zh-CN" altLang="en-US" sz="1600" dirty="0">
                <a:solidFill>
                  <a:schemeClr val="bg1"/>
                </a:solidFill>
                <a:latin typeface="Broadway" panose="04040905080B02020502"/>
              </a:rPr>
              <a:t>规划</a:t>
            </a:r>
          </a:p>
        </p:txBody>
      </p:sp>
      <p:sp>
        <p:nvSpPr>
          <p:cNvPr id="4" name="圆角矩形 10"/>
          <p:cNvSpPr/>
          <p:nvPr/>
        </p:nvSpPr>
        <p:spPr>
          <a:xfrm>
            <a:off x="2786063" y="2071688"/>
            <a:ext cx="760412" cy="412750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9DC811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Broadway" panose="04040905080B02020502" pitchFamily="82" charset="0"/>
                <a:ea typeface="+mn-ea"/>
                <a:cs typeface="+mn-cs"/>
              </a:rPr>
              <a:t>01</a:t>
            </a:r>
            <a:endParaRPr lang="zh-CN" altLang="en-US" sz="1600" kern="0" dirty="0">
              <a:solidFill>
                <a:schemeClr val="bg1"/>
              </a:solidFill>
              <a:latin typeface="Broadway" panose="04040905080B02020502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33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dirty="0">
                <a:cs typeface="+mj-cs"/>
              </a:rPr>
              <a:t>系统架构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BADD3F-172E-240D-846F-FAF351A88D5B}"/>
              </a:ext>
            </a:extLst>
          </p:cNvPr>
          <p:cNvGrpSpPr/>
          <p:nvPr/>
        </p:nvGrpSpPr>
        <p:grpSpPr>
          <a:xfrm>
            <a:off x="1137341" y="1275606"/>
            <a:ext cx="6869318" cy="3456385"/>
            <a:chOff x="656720" y="771551"/>
            <a:chExt cx="7155537" cy="360040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000250" y="2500313"/>
              <a:ext cx="1022350" cy="415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100">
                  <a:solidFill>
                    <a:schemeClr val="bg1"/>
                  </a:solidFill>
                </a:rPr>
                <a:t>34.2</a:t>
              </a:r>
              <a:endParaRPr lang="zh-CN" altLang="en-US" sz="210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32F28E-6A7A-508F-172C-CB8DFD3AA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r="14551"/>
            <a:stretch/>
          </p:blipFill>
          <p:spPr>
            <a:xfrm>
              <a:off x="1303664" y="2165801"/>
              <a:ext cx="1523555" cy="113273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53086D-AF0D-1EE7-C620-5CC02F577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431" y="1102538"/>
              <a:ext cx="571427" cy="57142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9996BA7-D696-99AB-ADF1-9003BBBD7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08" b="15273"/>
            <a:stretch/>
          </p:blipFill>
          <p:spPr>
            <a:xfrm>
              <a:off x="6205791" y="2240705"/>
              <a:ext cx="1426705" cy="48156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05D2337-F1EE-40BD-3E00-CEE0483C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431" y="3346983"/>
              <a:ext cx="576064" cy="63885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2D2F1FB-FCBF-1BFC-4D9C-434B5D424282}"/>
                </a:ext>
              </a:extLst>
            </p:cNvPr>
            <p:cNvSpPr/>
            <p:nvPr/>
          </p:nvSpPr>
          <p:spPr>
            <a:xfrm>
              <a:off x="6059408" y="779396"/>
              <a:ext cx="1752849" cy="35925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ADAE096-A0C1-4196-9EF9-8BC899969AAF}"/>
                </a:ext>
              </a:extLst>
            </p:cNvPr>
            <p:cNvGrpSpPr/>
            <p:nvPr/>
          </p:nvGrpSpPr>
          <p:grpSpPr>
            <a:xfrm>
              <a:off x="656720" y="771551"/>
              <a:ext cx="5139416" cy="3600400"/>
              <a:chOff x="899592" y="859629"/>
              <a:chExt cx="6710544" cy="399813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9042A4E-53F5-5182-2622-6AA6BD08C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59" t="26308" r="22281" b="27599"/>
              <a:stretch/>
            </p:blipFill>
            <p:spPr>
              <a:xfrm>
                <a:off x="903644" y="859629"/>
                <a:ext cx="1642420" cy="735104"/>
              </a:xfrm>
              <a:prstGeom prst="rect">
                <a:avLst/>
              </a:prstGeom>
            </p:spPr>
          </p:pic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7E7666-D020-F2B5-E5E7-894169A64955}"/>
                  </a:ext>
                </a:extLst>
              </p:cNvPr>
              <p:cNvSpPr/>
              <p:nvPr/>
            </p:nvSpPr>
            <p:spPr>
              <a:xfrm>
                <a:off x="899592" y="868341"/>
                <a:ext cx="6710544" cy="398942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3060CCE-4233-BE56-05A3-AA2B161CCF44}"/>
                </a:ext>
              </a:extLst>
            </p:cNvPr>
            <p:cNvGrpSpPr/>
            <p:nvPr/>
          </p:nvGrpSpPr>
          <p:grpSpPr>
            <a:xfrm>
              <a:off x="3664890" y="1076104"/>
              <a:ext cx="1728192" cy="576064"/>
              <a:chOff x="3851920" y="1491630"/>
              <a:chExt cx="1728192" cy="576064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D3AB46A0-6DE3-DB3A-C566-42908AE19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596" b="32903"/>
              <a:stretch/>
            </p:blipFill>
            <p:spPr>
              <a:xfrm>
                <a:off x="3906928" y="1563638"/>
                <a:ext cx="1526752" cy="448157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F1910C2-1089-B958-6784-6DBAC06222C4}"/>
                  </a:ext>
                </a:extLst>
              </p:cNvPr>
              <p:cNvSpPr/>
              <p:nvPr/>
            </p:nvSpPr>
            <p:spPr>
              <a:xfrm>
                <a:off x="3851920" y="1491630"/>
                <a:ext cx="1728192" cy="57606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7585822-BC4E-80EE-8979-7CEF1C65F828}"/>
                </a:ext>
              </a:extLst>
            </p:cNvPr>
            <p:cNvCxnSpPr>
              <a:stCxn id="6" idx="0"/>
              <a:endCxn id="24" idx="1"/>
            </p:cNvCxnSpPr>
            <p:nvPr/>
          </p:nvCxnSpPr>
          <p:spPr>
            <a:xfrm flipV="1">
              <a:off x="2065442" y="1364136"/>
              <a:ext cx="1599448" cy="80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129AF51-2606-039D-7718-EB31F3CE5A24}"/>
                </a:ext>
              </a:extLst>
            </p:cNvPr>
            <p:cNvGrpSpPr/>
            <p:nvPr/>
          </p:nvGrpSpPr>
          <p:grpSpPr>
            <a:xfrm>
              <a:off x="3806817" y="2929570"/>
              <a:ext cx="1385152" cy="1296642"/>
              <a:chOff x="3906928" y="2699004"/>
              <a:chExt cx="1385152" cy="1296642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D3F5B2DF-54F0-9A58-6040-0C8F3FFD3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53" t="17257" b="16266"/>
              <a:stretch/>
            </p:blipFill>
            <p:spPr>
              <a:xfrm>
                <a:off x="4064620" y="2779298"/>
                <a:ext cx="1014759" cy="420922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DAF7609-57C8-058C-37F1-30D03B758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415" b="15251"/>
              <a:stretch/>
            </p:blipFill>
            <p:spPr>
              <a:xfrm>
                <a:off x="4143582" y="3435846"/>
                <a:ext cx="856833" cy="559800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E734494-F779-E314-EF63-27053B7FC149}"/>
                  </a:ext>
                </a:extLst>
              </p:cNvPr>
              <p:cNvSpPr/>
              <p:nvPr/>
            </p:nvSpPr>
            <p:spPr>
              <a:xfrm>
                <a:off x="3906928" y="2699004"/>
                <a:ext cx="1385152" cy="12966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D34657C-7DC6-E5AE-0224-1AF321FB257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917707" y="2356778"/>
              <a:ext cx="1889110" cy="122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F4E6EC2-FC6C-0A42-F3C4-F92D4C25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162" y="2015355"/>
              <a:ext cx="1116537" cy="6066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C47CDF2-99A7-F8F3-D7DF-3F298C71581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2054999" y="2318681"/>
              <a:ext cx="1873163" cy="5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2A8A832-1237-45C8-625D-BA85C0273F57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 flipH="1">
              <a:off x="4471888" y="3430786"/>
              <a:ext cx="1" cy="2356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0D0AD17-56D1-B52A-4431-64EE81DA5939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6919144" y="1673966"/>
              <a:ext cx="1" cy="5667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154ECB3-D192-3890-8B71-1E4189B359CB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6919144" y="2722267"/>
              <a:ext cx="2319" cy="6247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E5FA6CA-2322-6BFF-E461-37608E8EC260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>
              <a:off x="4979268" y="3220325"/>
              <a:ext cx="1654163" cy="4460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9388472-F540-80E6-0E6F-86375C96B031}"/>
              </a:ext>
            </a:extLst>
          </p:cNvPr>
          <p:cNvSpPr txBox="1"/>
          <p:nvPr/>
        </p:nvSpPr>
        <p:spPr>
          <a:xfrm>
            <a:off x="3977026" y="201279"/>
            <a:ext cx="48507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WSL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中拉取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Docker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镜像并创建容器</a:t>
            </a:r>
          </a:p>
          <a:p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每个容器对应一个节点，装有</a:t>
            </a: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ZooKeeper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节点、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</a:p>
          <a:p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通过</a:t>
            </a: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-Plus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连接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Hive</a:t>
            </a:r>
          </a:p>
          <a:p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前端使用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Vue</a:t>
            </a:r>
          </a:p>
          <a:p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后端使用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endParaRPr lang="zh-CN" altLang="en-US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116805"/>
      </p:ext>
    </p:extLst>
  </p:cSld>
  <p:clrMapOvr>
    <a:masterClrMapping/>
  </p:clrMapOvr>
  <p:transition spd="med" advTm="3517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cs typeface="+mj-cs"/>
              </a:rPr>
              <a:t>Hadoop</a:t>
            </a:r>
            <a:r>
              <a:rPr lang="zh-CN" altLang="en-US" sz="1800" dirty="0">
                <a:cs typeface="+mj-cs"/>
              </a:rPr>
              <a:t>集群节点规划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" y="1011149"/>
            <a:ext cx="4685654" cy="29712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14938" y="1040013"/>
            <a:ext cx="35947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三个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ZooKeeper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节点组成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ZooKeeper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集群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两个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NameNode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确保高可用性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三个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三个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JournalNode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ResourceManager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位于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NameNode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上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WSL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Docker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搭建的完全分布式环境，一个容器对应一个节点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434" y="2859782"/>
            <a:ext cx="3144440" cy="1735615"/>
          </a:xfrm>
          <a:prstGeom prst="rect">
            <a:avLst/>
          </a:prstGeom>
        </p:spPr>
      </p:pic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cs typeface="+mj-cs"/>
              </a:rPr>
              <a:t>Hadoop</a:t>
            </a:r>
            <a:r>
              <a:rPr lang="zh-CN" altLang="en-US" sz="1800" dirty="0">
                <a:cs typeface="+mj-cs"/>
              </a:rPr>
              <a:t>集群节点规划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7182" y="1262380"/>
            <a:ext cx="8509635" cy="3307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BDA46C-85A9-189E-EE3C-C8481EF3EDBE}"/>
              </a:ext>
            </a:extLst>
          </p:cNvPr>
          <p:cNvSpPr txBox="1"/>
          <p:nvPr/>
        </p:nvSpPr>
        <p:spPr>
          <a:xfrm>
            <a:off x="4306477" y="295976"/>
            <a:ext cx="421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ResourceManager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(RM):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管理和分配集群上的资源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NodeManager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(NM):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启动和监控由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RM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分配的容器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ZKFC: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监控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NN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状态，触发故障切换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JobHistoryServer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保存有关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MapReduce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作业运行的信息</a:t>
            </a:r>
          </a:p>
        </p:txBody>
      </p:sp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目录</a:t>
            </a:r>
          </a:p>
        </p:txBody>
      </p:sp>
      <p:sp>
        <p:nvSpPr>
          <p:cNvPr id="3" name="圆角矩形 3"/>
          <p:cNvSpPr>
            <a:spLocks noChangeArrowheads="1"/>
          </p:cNvSpPr>
          <p:nvPr/>
        </p:nvSpPr>
        <p:spPr bwMode="auto">
          <a:xfrm>
            <a:off x="3432175" y="2071688"/>
            <a:ext cx="2994025" cy="412750"/>
          </a:xfrm>
          <a:custGeom>
            <a:avLst/>
            <a:gdLst>
              <a:gd name="T0" fmla="*/ 0 w 2994410"/>
              <a:gd name="T1" fmla="*/ 0 h 412624"/>
              <a:gd name="T2" fmla="*/ 2994410 w 2994410"/>
              <a:gd name="T3" fmla="*/ 412624 h 412624"/>
            </a:gdLst>
            <a:ahLst/>
            <a:cxnLst/>
            <a:rect l="T0" t="T1" r="T2" b="T3"/>
            <a:pathLst>
              <a:path w="2994410" h="412624">
                <a:moveTo>
                  <a:pt x="0" y="0"/>
                </a:moveTo>
                <a:lnTo>
                  <a:pt x="2925638" y="0"/>
                </a:lnTo>
                <a:cubicBezTo>
                  <a:pt x="2963620" y="0"/>
                  <a:pt x="2994410" y="30790"/>
                  <a:pt x="2994410" y="68772"/>
                </a:cubicBezTo>
                <a:lnTo>
                  <a:pt x="2994410" y="343852"/>
                </a:lnTo>
                <a:cubicBezTo>
                  <a:pt x="2994410" y="381834"/>
                  <a:pt x="2963620" y="412624"/>
                  <a:pt x="2925638" y="412624"/>
                </a:cubicBezTo>
                <a:lnTo>
                  <a:pt x="0" y="412624"/>
                </a:lnTo>
                <a:lnTo>
                  <a:pt x="206312" y="206312"/>
                </a:lnTo>
                <a:close/>
              </a:path>
            </a:pathLst>
          </a:custGeom>
          <a:solidFill>
            <a:srgbClr val="0081CC"/>
          </a:solidFill>
          <a:ln w="12700">
            <a:noFill/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 Black" panose="020B0A04020102020204" pitchFamily="34" charset="0"/>
              </a:rPr>
              <a:t>Hadoop</a:t>
            </a:r>
            <a:r>
              <a:rPr lang="zh-CN" altLang="en-US" sz="1600" dirty="0">
                <a:solidFill>
                  <a:schemeClr val="bg1"/>
                </a:solidFill>
                <a:latin typeface="Broadway" panose="04040905080B02020502"/>
              </a:rPr>
              <a:t>功能与操作</a:t>
            </a:r>
          </a:p>
        </p:txBody>
      </p:sp>
      <p:sp>
        <p:nvSpPr>
          <p:cNvPr id="4" name="圆角矩形 10"/>
          <p:cNvSpPr/>
          <p:nvPr/>
        </p:nvSpPr>
        <p:spPr>
          <a:xfrm>
            <a:off x="2786063" y="2071688"/>
            <a:ext cx="760412" cy="412750"/>
          </a:xfrm>
          <a:custGeom>
            <a:avLst/>
            <a:gdLst/>
            <a:ahLst/>
            <a:cxnLst/>
            <a:rect l="l" t="t" r="r" b="b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solidFill>
            <a:srgbClr val="9DC811"/>
          </a:solidFill>
          <a:ln w="12700">
            <a:noFill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Broadway" panose="04040905080B02020502" pitchFamily="82" charset="0"/>
                <a:ea typeface="+mn-ea"/>
                <a:cs typeface="+mn-cs"/>
              </a:rPr>
              <a:t>02</a:t>
            </a:r>
            <a:endParaRPr lang="zh-CN" altLang="en-US" sz="1600" kern="0" dirty="0">
              <a:solidFill>
                <a:schemeClr val="bg1"/>
              </a:solidFill>
              <a:latin typeface="Broadway" panose="04040905080B02020502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33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cs typeface="+mj-cs"/>
              </a:rPr>
              <a:t>Hadoop</a:t>
            </a:r>
            <a:r>
              <a:rPr lang="zh-CN" altLang="en-US" sz="1800" dirty="0">
                <a:cs typeface="+mj-cs"/>
              </a:rPr>
              <a:t>功能与操作 </a:t>
            </a:r>
            <a:r>
              <a:rPr lang="en-US" altLang="zh-CN" sz="1800" dirty="0">
                <a:cs typeface="+mj-cs"/>
              </a:rPr>
              <a:t>- HDFS</a:t>
            </a:r>
            <a:endParaRPr lang="zh-CN" altLang="en-US" sz="1800" dirty="0"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7188" y="4286250"/>
            <a:ext cx="51514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4938" y="4286250"/>
            <a:ext cx="34782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" y="1191479"/>
            <a:ext cx="2695857" cy="19563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05" y="2329916"/>
            <a:ext cx="2695859" cy="1956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13" y="1190364"/>
            <a:ext cx="2918249" cy="21177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08" y="2347715"/>
            <a:ext cx="2646802" cy="19207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0E90E3-8E63-922A-7995-8F2B9755AF64}"/>
              </a:ext>
            </a:extLst>
          </p:cNvPr>
          <p:cNvSpPr txBox="1"/>
          <p:nvPr/>
        </p:nvSpPr>
        <p:spPr>
          <a:xfrm>
            <a:off x="3984936" y="298601"/>
            <a:ext cx="4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3A9AE-3832-06A2-F20F-D540E1B84768}"/>
              </a:ext>
            </a:extLst>
          </p:cNvPr>
          <p:cNvSpPr txBox="1"/>
          <p:nvPr/>
        </p:nvSpPr>
        <p:spPr>
          <a:xfrm>
            <a:off x="3922479" y="272108"/>
            <a:ext cx="372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9870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端口：</a:t>
            </a: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webhdfs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功能，支持上传下载文件等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Active </a:t>
            </a:r>
            <a:r>
              <a:rPr lang="en-US" altLang="zh-CN" sz="1200" dirty="0" err="1">
                <a:latin typeface="仿宋" panose="02010609060101010101" pitchFamily="49" charset="-122"/>
                <a:ea typeface="仿宋" panose="02010609060101010101" pitchFamily="49" charset="-122"/>
              </a:rPr>
              <a:t>NameNode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才能访问文件系统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由于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WSL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Docker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网络地址转换的特殊性，配置域名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端口形式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(datanode1-3)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和端口映射</a:t>
            </a:r>
          </a:p>
        </p:txBody>
      </p:sp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85734"/>
            <a:ext cx="3785074" cy="421556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cs typeface="+mj-cs"/>
              </a:rPr>
              <a:t>Hadoop</a:t>
            </a:r>
            <a:r>
              <a:rPr lang="zh-CN" altLang="en-US" sz="1800" dirty="0">
                <a:cs typeface="+mj-cs"/>
              </a:rPr>
              <a:t>功能与操作 </a:t>
            </a:r>
            <a:r>
              <a:rPr lang="en-US" altLang="zh-CN" sz="1800" dirty="0">
                <a:cs typeface="+mj-cs"/>
              </a:rPr>
              <a:t>– </a:t>
            </a:r>
            <a:r>
              <a:rPr lang="zh-CN" altLang="en-US" sz="1800" dirty="0">
                <a:cs typeface="+mj-cs"/>
              </a:rPr>
              <a:t>上传</a:t>
            </a:r>
            <a:r>
              <a:rPr lang="en-US" altLang="zh-CN" sz="1800" dirty="0">
                <a:cs typeface="+mj-cs"/>
              </a:rPr>
              <a:t>&amp;</a:t>
            </a:r>
            <a:r>
              <a:rPr lang="zh-CN" altLang="en-US" sz="1800" dirty="0">
                <a:cs typeface="+mj-cs"/>
              </a:rPr>
              <a:t>下载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7188" y="4286250"/>
            <a:ext cx="51514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4938" y="4286250"/>
            <a:ext cx="34782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2500313"/>
            <a:ext cx="1022350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100">
                <a:solidFill>
                  <a:schemeClr val="bg1"/>
                </a:solidFill>
              </a:rPr>
              <a:t>34.2</a:t>
            </a:r>
            <a:endParaRPr lang="zh-CN" altLang="en-US" sz="2100">
              <a:solidFill>
                <a:schemeClr val="bg1"/>
              </a:solidFill>
            </a:endParaRPr>
          </a:p>
        </p:txBody>
      </p:sp>
      <p:grpSp>
        <p:nvGrpSpPr>
          <p:cNvPr id="13" name="组合 19"/>
          <p:cNvGrpSpPr/>
          <p:nvPr/>
        </p:nvGrpSpPr>
        <p:grpSpPr bwMode="auto">
          <a:xfrm>
            <a:off x="7667625" y="195263"/>
            <a:ext cx="771525" cy="714375"/>
            <a:chOff x="467544" y="1578560"/>
            <a:chExt cx="1873689" cy="1898457"/>
          </a:xfrm>
        </p:grpSpPr>
        <p:sp>
          <p:nvSpPr>
            <p:cNvPr id="21" name="弦形 20"/>
            <p:cNvSpPr/>
            <p:nvPr/>
          </p:nvSpPr>
          <p:spPr>
            <a:xfrm rot="19851239">
              <a:off x="721996" y="2312630"/>
              <a:ext cx="1576830" cy="1164387"/>
            </a:xfrm>
            <a:prstGeom prst="chord">
              <a:avLst>
                <a:gd name="adj1" fmla="val 2700000"/>
                <a:gd name="adj2" fmla="val 11761192"/>
              </a:avLst>
            </a:prstGeom>
            <a:solidFill>
              <a:srgbClr val="9D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67544" y="1578560"/>
              <a:ext cx="1873689" cy="1873144"/>
            </a:xfrm>
            <a:prstGeom prst="ellipse">
              <a:avLst/>
            </a:prstGeom>
            <a:noFill/>
            <a:ln w="38100">
              <a:solidFill>
                <a:srgbClr val="0081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919291"/>
            <a:ext cx="2751825" cy="19969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28246"/>
            <a:ext cx="4011166" cy="2910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3" y="2289302"/>
            <a:ext cx="2751826" cy="19969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B31A97-08E7-C4EE-94D0-9B46D440EA1E}"/>
              </a:ext>
            </a:extLst>
          </p:cNvPr>
          <p:cNvSpPr txBox="1"/>
          <p:nvPr/>
        </p:nvSpPr>
        <p:spPr>
          <a:xfrm>
            <a:off x="4227635" y="456510"/>
            <a:ext cx="4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大文件上传后会自动分块</a:t>
            </a:r>
          </a:p>
        </p:txBody>
      </p:sp>
    </p:spTree>
  </p:cSld>
  <p:clrMapOvr>
    <a:masterClrMapping/>
  </p:clrMapOvr>
  <p:transition spd="med" advTm="35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dc8978f5ed0d62ca1209881ea1a272b8ea47a"/>
  <p:tag name="COMMONDATA" val="eyJoZGlkIjoiNDk5NWVkNzI2MDNlMjMxZTA5Mjc3OGM5ODBmZWY5Yj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462</Words>
  <Application>Microsoft Office PowerPoint</Application>
  <PresentationFormat>全屏显示(16:9)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仿宋</vt:lpstr>
      <vt:lpstr>宋体</vt:lpstr>
      <vt:lpstr>Arial</vt:lpstr>
      <vt:lpstr>Arial Black</vt:lpstr>
      <vt:lpstr>Broadway</vt:lpstr>
      <vt:lpstr>Calibri</vt:lpstr>
      <vt:lpstr>Office 主题</vt:lpstr>
      <vt:lpstr>PowerPoint 演示文稿</vt:lpstr>
      <vt:lpstr>目录</vt:lpstr>
      <vt:lpstr>目录</vt:lpstr>
      <vt:lpstr>系统架构</vt:lpstr>
      <vt:lpstr>Hadoop集群节点规划</vt:lpstr>
      <vt:lpstr>Hadoop集群节点规划</vt:lpstr>
      <vt:lpstr>目录</vt:lpstr>
      <vt:lpstr>Hadoop功能与操作 - HDFS</vt:lpstr>
      <vt:lpstr>Hadoop功能与操作 – 上传&amp;下载</vt:lpstr>
      <vt:lpstr>Hadoop功能与操作 - YARN</vt:lpstr>
      <vt:lpstr>Hadoop功能与操作 – 切换节点</vt:lpstr>
      <vt:lpstr>目录</vt:lpstr>
      <vt:lpstr>数据库表</vt:lpstr>
      <vt:lpstr>前后端系统</vt:lpstr>
      <vt:lpstr>前后端系统</vt:lpstr>
      <vt:lpstr>前后端系统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MC Zhang</cp:lastModifiedBy>
  <cp:revision>230</cp:revision>
  <dcterms:created xsi:type="dcterms:W3CDTF">2013-04-20T09:00:00Z</dcterms:created>
  <dcterms:modified xsi:type="dcterms:W3CDTF">2023-12-26T03:12:05Z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35AB5FC3CD694EF5B028028A493C1BDB</vt:lpwstr>
  </property>
  <property fmtid="{D5CDD505-2E9C-101B-9397-08002B2CF9AE}" pid="3" name="KSOProductBuildVer">
    <vt:lpwstr>2052-12.1.0.16120</vt:lpwstr>
  </property>
</Properties>
</file>