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1A9BB-FA43-4B98-83C2-F0EFACE75C31}" v="2999" dt="2020-11-12T15:12:45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1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3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4D9578-9611-4CED-873D-5048C96F2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41C762-7335-46DA-9C85-927E705B8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8668" cy="6858000"/>
          </a:xfrm>
          <a:custGeom>
            <a:avLst/>
            <a:gdLst>
              <a:gd name="connsiteX0" fmla="*/ 0 w 7388668"/>
              <a:gd name="connsiteY0" fmla="*/ 0 h 6858000"/>
              <a:gd name="connsiteX1" fmla="*/ 7369853 w 7388668"/>
              <a:gd name="connsiteY1" fmla="*/ 0 h 6858000"/>
              <a:gd name="connsiteX2" fmla="*/ 7363414 w 7388668"/>
              <a:gd name="connsiteY2" fmla="*/ 160754 h 6858000"/>
              <a:gd name="connsiteX3" fmla="*/ 7367470 w 7388668"/>
              <a:gd name="connsiteY3" fmla="*/ 350870 h 6858000"/>
              <a:gd name="connsiteX4" fmla="*/ 7368485 w 7388668"/>
              <a:gd name="connsiteY4" fmla="*/ 738248 h 6858000"/>
              <a:gd name="connsiteX5" fmla="*/ 7367598 w 7388668"/>
              <a:gd name="connsiteY5" fmla="*/ 1051329 h 6858000"/>
              <a:gd name="connsiteX6" fmla="*/ 7372750 w 7388668"/>
              <a:gd name="connsiteY6" fmla="*/ 1216617 h 6858000"/>
              <a:gd name="connsiteX7" fmla="*/ 7374114 w 7388668"/>
              <a:gd name="connsiteY7" fmla="*/ 1216617 h 6858000"/>
              <a:gd name="connsiteX8" fmla="*/ 7374491 w 7388668"/>
              <a:gd name="connsiteY8" fmla="*/ 1241159 h 6858000"/>
              <a:gd name="connsiteX9" fmla="*/ 7372627 w 7388668"/>
              <a:gd name="connsiteY9" fmla="*/ 1298998 h 6858000"/>
              <a:gd name="connsiteX10" fmla="*/ 7372264 w 7388668"/>
              <a:gd name="connsiteY10" fmla="*/ 1314450 h 6858000"/>
              <a:gd name="connsiteX11" fmla="*/ 7372129 w 7388668"/>
              <a:gd name="connsiteY11" fmla="*/ 1314450 h 6858000"/>
              <a:gd name="connsiteX12" fmla="*/ 7367711 w 7388668"/>
              <a:gd name="connsiteY12" fmla="*/ 1451529 h 6858000"/>
              <a:gd name="connsiteX13" fmla="*/ 7376602 w 7388668"/>
              <a:gd name="connsiteY13" fmla="*/ 1777349 h 6858000"/>
              <a:gd name="connsiteX14" fmla="*/ 7363899 w 7388668"/>
              <a:gd name="connsiteY14" fmla="*/ 2237181 h 6858000"/>
              <a:gd name="connsiteX15" fmla="*/ 7367075 w 7388668"/>
              <a:gd name="connsiteY15" fmla="*/ 2901271 h 6858000"/>
              <a:gd name="connsiteX16" fmla="*/ 7388668 w 7388668"/>
              <a:gd name="connsiteY16" fmla="*/ 3385366 h 6858000"/>
              <a:gd name="connsiteX17" fmla="*/ 7366186 w 7388668"/>
              <a:gd name="connsiteY17" fmla="*/ 3749928 h 6858000"/>
              <a:gd name="connsiteX18" fmla="*/ 7365169 w 7388668"/>
              <a:gd name="connsiteY18" fmla="*/ 4167080 h 6858000"/>
              <a:gd name="connsiteX19" fmla="*/ 7369996 w 7388668"/>
              <a:gd name="connsiteY19" fmla="*/ 4538757 h 6858000"/>
              <a:gd name="connsiteX20" fmla="*/ 7377365 w 7388668"/>
              <a:gd name="connsiteY20" fmla="*/ 4950193 h 6858000"/>
              <a:gd name="connsiteX21" fmla="*/ 7359961 w 7388668"/>
              <a:gd name="connsiteY21" fmla="*/ 5366074 h 6858000"/>
              <a:gd name="connsiteX22" fmla="*/ 7359961 w 7388668"/>
              <a:gd name="connsiteY22" fmla="*/ 5739911 h 6858000"/>
              <a:gd name="connsiteX23" fmla="*/ 7380159 w 7388668"/>
              <a:gd name="connsiteY23" fmla="*/ 6321306 h 6858000"/>
              <a:gd name="connsiteX24" fmla="*/ 7371474 w 7388668"/>
              <a:gd name="connsiteY24" fmla="*/ 6858000 h 6858000"/>
              <a:gd name="connsiteX25" fmla="*/ 0 w 7388668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88668" h="6858000">
                <a:moveTo>
                  <a:pt x="0" y="0"/>
                </a:moveTo>
                <a:lnTo>
                  <a:pt x="7369853" y="0"/>
                </a:lnTo>
                <a:lnTo>
                  <a:pt x="7363414" y="160754"/>
                </a:lnTo>
                <a:cubicBezTo>
                  <a:pt x="7362820" y="224139"/>
                  <a:pt x="7364172" y="287545"/>
                  <a:pt x="7367470" y="350870"/>
                </a:cubicBezTo>
                <a:cubicBezTo>
                  <a:pt x="7375996" y="479826"/>
                  <a:pt x="7376327" y="609245"/>
                  <a:pt x="7368485" y="738248"/>
                </a:cubicBezTo>
                <a:cubicBezTo>
                  <a:pt x="7361913" y="842483"/>
                  <a:pt x="7361610" y="947053"/>
                  <a:pt x="7367598" y="1051329"/>
                </a:cubicBezTo>
                <a:lnTo>
                  <a:pt x="7372750" y="1216617"/>
                </a:lnTo>
                <a:lnTo>
                  <a:pt x="7374114" y="1216617"/>
                </a:lnTo>
                <a:lnTo>
                  <a:pt x="7374491" y="1241159"/>
                </a:lnTo>
                <a:lnTo>
                  <a:pt x="7372627" y="1298998"/>
                </a:lnTo>
                <a:lnTo>
                  <a:pt x="7372264" y="1314450"/>
                </a:lnTo>
                <a:lnTo>
                  <a:pt x="7372129" y="1314450"/>
                </a:lnTo>
                <a:lnTo>
                  <a:pt x="7367711" y="1451529"/>
                </a:lnTo>
                <a:cubicBezTo>
                  <a:pt x="7361994" y="1560263"/>
                  <a:pt x="7370631" y="1668870"/>
                  <a:pt x="7376602" y="1777349"/>
                </a:cubicBezTo>
                <a:cubicBezTo>
                  <a:pt x="7385113" y="1931051"/>
                  <a:pt x="7374951" y="2084116"/>
                  <a:pt x="7363899" y="2237181"/>
                </a:cubicBezTo>
                <a:cubicBezTo>
                  <a:pt x="7348656" y="2458587"/>
                  <a:pt x="7357167" y="2679992"/>
                  <a:pt x="7367075" y="2901271"/>
                </a:cubicBezTo>
                <a:cubicBezTo>
                  <a:pt x="7374316" y="3062594"/>
                  <a:pt x="7386891" y="3223789"/>
                  <a:pt x="7388668" y="3385366"/>
                </a:cubicBezTo>
                <a:cubicBezTo>
                  <a:pt x="7388732" y="3507234"/>
                  <a:pt x="7381225" y="3628988"/>
                  <a:pt x="7366186" y="3749928"/>
                </a:cubicBezTo>
                <a:cubicBezTo>
                  <a:pt x="7350561" y="3888895"/>
                  <a:pt x="7357294" y="4027988"/>
                  <a:pt x="7365169" y="4167080"/>
                </a:cubicBezTo>
                <a:cubicBezTo>
                  <a:pt x="7372029" y="4290930"/>
                  <a:pt x="7372410" y="4414907"/>
                  <a:pt x="7369996" y="4538757"/>
                </a:cubicBezTo>
                <a:cubicBezTo>
                  <a:pt x="7367329" y="4676072"/>
                  <a:pt x="7367964" y="4813259"/>
                  <a:pt x="7377365" y="4950193"/>
                </a:cubicBezTo>
                <a:cubicBezTo>
                  <a:pt x="7388097" y="5089018"/>
                  <a:pt x="7382255" y="5228633"/>
                  <a:pt x="7359961" y="5366074"/>
                </a:cubicBezTo>
                <a:cubicBezTo>
                  <a:pt x="7339129" y="5490178"/>
                  <a:pt x="7344846" y="5615552"/>
                  <a:pt x="7359961" y="5739911"/>
                </a:cubicBezTo>
                <a:cubicBezTo>
                  <a:pt x="7383207" y="5933243"/>
                  <a:pt x="7383207" y="6127211"/>
                  <a:pt x="7380159" y="6321306"/>
                </a:cubicBezTo>
                <a:lnTo>
                  <a:pt x="73714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34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26E8E-4642-41EF-8FE7-EEF6A267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85" y="2273"/>
            <a:ext cx="7395784" cy="6853454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a typeface="+mj-lt"/>
                <a:cs typeface="+mj-lt"/>
              </a:rPr>
              <a:t>Relational </a:t>
            </a:r>
            <a:br>
              <a:rPr lang="en-US" sz="6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6600" dirty="0">
                <a:solidFill>
                  <a:schemeClr val="bg1"/>
                </a:solidFill>
                <a:ea typeface="+mj-lt"/>
                <a:cs typeface="+mj-lt"/>
              </a:rPr>
              <a:t>Data-Base Management Systems (</a:t>
            </a:r>
            <a:r>
              <a:rPr lang="en-US" sz="6600" dirty="0">
                <a:solidFill>
                  <a:schemeClr val="bg1">
                    <a:lumMod val="85000"/>
                  </a:schemeClr>
                </a:solidFill>
                <a:ea typeface="+mj-lt"/>
                <a:cs typeface="+mj-lt"/>
              </a:rPr>
              <a:t>RDBMS</a:t>
            </a:r>
            <a:r>
              <a:rPr lang="en-US" sz="6600" dirty="0">
                <a:solidFill>
                  <a:schemeClr val="bg1"/>
                </a:solidFill>
                <a:ea typeface="+mj-lt"/>
                <a:cs typeface="+mj-lt"/>
              </a:rPr>
              <a:t>)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F868-62DC-49FD-886D-20B25291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027" y="2274"/>
            <a:ext cx="4841188" cy="6881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dirty="0">
                <a:latin typeface="Comic Sans MS"/>
                <a:ea typeface="+mn-lt"/>
                <a:cs typeface="+mn-lt"/>
              </a:rPr>
              <a:t>A 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omic Sans MS"/>
                <a:ea typeface="+mn-lt"/>
                <a:cs typeface="+mn-lt"/>
              </a:rPr>
              <a:t>relational database</a:t>
            </a:r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Comic Sans MS"/>
                <a:ea typeface="+mn-lt"/>
                <a:cs typeface="+mn-lt"/>
              </a:rPr>
              <a:t> 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Comic Sans MS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en-ID" dirty="0">
                <a:latin typeface="Comic Sans MS"/>
                <a:ea typeface="+mn-lt"/>
                <a:cs typeface="+mn-lt"/>
              </a:rPr>
              <a:t>is a digital database </a:t>
            </a:r>
            <a:endParaRPr lang="en-ID" dirty="0">
              <a:latin typeface="Comic Sans MS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en-ID" dirty="0">
                <a:latin typeface="Comic Sans MS"/>
                <a:ea typeface="+mn-lt"/>
                <a:cs typeface="+mn-lt"/>
              </a:rPr>
              <a:t>based on the relational model of data, </a:t>
            </a:r>
            <a:endParaRPr lang="en-ID">
              <a:latin typeface="Comic Sans MS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en-ID" dirty="0">
                <a:latin typeface="Comic Sans MS"/>
                <a:ea typeface="+mn-lt"/>
                <a:cs typeface="+mn-lt"/>
              </a:rPr>
              <a:t>as proposed by E.F.Codd in 1970.</a:t>
            </a:r>
            <a:endParaRPr lang="en-ID" dirty="0">
              <a:latin typeface="Comic Sans MS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en-ID" dirty="0">
                <a:latin typeface="Comic Sans MS"/>
                <a:ea typeface="+mn-lt"/>
                <a:cs typeface="+mn-lt"/>
              </a:rPr>
              <a:t>A software system used to maintain relational databases is a relational database Management system (RDBMS)</a:t>
            </a:r>
            <a:endParaRPr lang="en-ID">
              <a:latin typeface="Comic Sans MS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1611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2E6170-CCDA-4A8E-93E5-71658BFB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3D1F4-8B60-4BEF-BB6C-FC3F05E2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8" y="124262"/>
            <a:ext cx="4974928" cy="6089086"/>
          </a:xfrm>
        </p:spPr>
        <p:txBody>
          <a:bodyPr>
            <a:normAutofit/>
          </a:bodyPr>
          <a:lstStyle/>
          <a:p>
            <a:r>
              <a:rPr lang="en-US" sz="5400" dirty="0"/>
              <a:t>There is </a:t>
            </a:r>
            <a:r>
              <a:rPr lang="en-US" sz="5400" dirty="0">
                <a:solidFill>
                  <a:schemeClr val="bg1"/>
                </a:solidFill>
                <a:highlight>
                  <a:srgbClr val="800000"/>
                </a:highlight>
              </a:rPr>
              <a:t>3 </a:t>
            </a:r>
            <a:br>
              <a:rPr lang="en-US" sz="5400" dirty="0"/>
            </a:br>
            <a:r>
              <a:rPr lang="en-US" sz="5400" dirty="0"/>
              <a:t>well known r</a:t>
            </a:r>
            <a:r>
              <a:rPr lang="en-US" sz="5400" dirty="0">
                <a:ea typeface="+mj-lt"/>
                <a:cs typeface="+mj-lt"/>
              </a:rPr>
              <a:t>elational RDBMS :</a:t>
            </a:r>
            <a:endParaRPr lang="en-US" sz="5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80EBCDD-54A3-491E-9753-1240601E7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rgbClr val="C34D6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5329-7E6C-4D1D-BCC8-C9C72F26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161" y="-730665"/>
            <a:ext cx="6397834" cy="7975499"/>
          </a:xfrm>
        </p:spPr>
        <p:txBody>
          <a:bodyPr anchor="ctr">
            <a:normAutofit/>
          </a:bodyPr>
          <a:lstStyle/>
          <a:p>
            <a:pPr marL="1143000" indent="-1143000">
              <a:buAutoNum type="arabicPeriod"/>
            </a:pPr>
            <a:r>
              <a:rPr lang="fr-FR" sz="7200" dirty="0">
                <a:solidFill>
                  <a:schemeClr val="bg2"/>
                </a:solidFill>
                <a:latin typeface="Modern Love"/>
                <a:ea typeface="+mn-lt"/>
                <a:cs typeface="+mn-lt"/>
              </a:rPr>
              <a:t>MySQL</a:t>
            </a:r>
            <a:endParaRPr lang="fr-FR" sz="7200">
              <a:solidFill>
                <a:schemeClr val="bg2"/>
              </a:solidFill>
              <a:latin typeface="Modern Love"/>
              <a:ea typeface="+mn-lt"/>
              <a:cs typeface="+mn-lt"/>
            </a:endParaRPr>
          </a:p>
          <a:p>
            <a:pPr marL="1143000" indent="-1143000">
              <a:buAutoNum type="arabicPeriod"/>
            </a:pPr>
            <a:r>
              <a:rPr lang="fr-FR" sz="7200" dirty="0">
                <a:solidFill>
                  <a:schemeClr val="bg2"/>
                </a:solidFill>
                <a:latin typeface="Modern Love"/>
                <a:ea typeface="+mn-lt"/>
                <a:cs typeface="+mn-lt"/>
              </a:rPr>
              <a:t> PostgreSQL</a:t>
            </a:r>
            <a:endParaRPr lang="fr-FR" sz="7200">
              <a:solidFill>
                <a:schemeClr val="bg2"/>
              </a:solidFill>
              <a:latin typeface="Modern Love"/>
              <a:ea typeface="+mn-lt"/>
              <a:cs typeface="+mn-lt"/>
            </a:endParaRPr>
          </a:p>
          <a:p>
            <a:pPr marL="1143000" indent="-1143000">
              <a:buAutoNum type="arabicPeriod"/>
            </a:pPr>
            <a:r>
              <a:rPr lang="fr-FR" sz="7200" dirty="0">
                <a:solidFill>
                  <a:schemeClr val="bg2"/>
                </a:solidFill>
                <a:latin typeface="Modern Love"/>
                <a:ea typeface="+mn-lt"/>
                <a:cs typeface="+mn-lt"/>
              </a:rPr>
              <a:t>SQL SERVER</a:t>
            </a:r>
            <a:endParaRPr lang="fr-FR" sz="7200">
              <a:solidFill>
                <a:schemeClr val="bg2"/>
              </a:solidFill>
              <a:latin typeface="Modern Love"/>
            </a:endParaRPr>
          </a:p>
        </p:txBody>
      </p:sp>
    </p:spTree>
    <p:extLst>
      <p:ext uri="{BB962C8B-B14F-4D97-AF65-F5344CB8AC3E}">
        <p14:creationId xmlns:p14="http://schemas.microsoft.com/office/powerpoint/2010/main" val="48037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34D6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4B318-00E1-43D2-907E-C0D5F425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48" y="1054770"/>
            <a:ext cx="3644489" cy="2414488"/>
          </a:xfrm>
        </p:spPr>
        <p:txBody>
          <a:bodyPr anchor="t">
            <a:normAutofit/>
          </a:bodyPr>
          <a:lstStyle/>
          <a:p>
            <a:pPr algn="ctr"/>
            <a:r>
              <a:rPr lang="fr-FR" sz="6600" dirty="0">
                <a:solidFill>
                  <a:schemeClr val="bg2"/>
                </a:solidFill>
                <a:ea typeface="+mj-lt"/>
                <a:cs typeface="+mj-lt"/>
              </a:rPr>
              <a:t>MySQL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C9C9-9DC8-43C1-AA0C-12265EEB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975" y="324755"/>
            <a:ext cx="5319803" cy="24325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600" noProof="1">
                <a:latin typeface="Corbel"/>
                <a:ea typeface="+mn-lt"/>
                <a:cs typeface="+mn-lt"/>
              </a:rPr>
              <a:t>MySQL is a relational database management system based on </a:t>
            </a:r>
            <a:r>
              <a:rPr lang="fr-FR" sz="1600" b="1" noProof="1">
                <a:latin typeface="Corbel"/>
                <a:ea typeface="+mn-lt"/>
                <a:cs typeface="+mn-lt"/>
              </a:rPr>
              <a:t>SQL</a:t>
            </a:r>
            <a:r>
              <a:rPr lang="fr-FR" sz="1600" noProof="1">
                <a:latin typeface="Corbel"/>
                <a:ea typeface="+mn-lt"/>
                <a:cs typeface="+mn-lt"/>
              </a:rPr>
              <a:t> – </a:t>
            </a:r>
            <a:r>
              <a:rPr lang="fr-FR" sz="1600" b="1" noProof="1">
                <a:latin typeface="Corbel"/>
                <a:ea typeface="+mn-lt"/>
                <a:cs typeface="+mn-lt"/>
              </a:rPr>
              <a:t>S</a:t>
            </a:r>
            <a:r>
              <a:rPr lang="fr-FR" sz="1600" noProof="1">
                <a:latin typeface="Corbel"/>
                <a:ea typeface="+mn-lt"/>
                <a:cs typeface="+mn-lt"/>
              </a:rPr>
              <a:t>tructured </a:t>
            </a:r>
            <a:r>
              <a:rPr lang="fr-FR" sz="1600" b="1" noProof="1">
                <a:latin typeface="Corbel"/>
                <a:ea typeface="+mn-lt"/>
                <a:cs typeface="+mn-lt"/>
              </a:rPr>
              <a:t>Q</a:t>
            </a:r>
            <a:r>
              <a:rPr lang="fr-FR" sz="1600" noProof="1">
                <a:latin typeface="Corbel"/>
                <a:ea typeface="+mn-lt"/>
                <a:cs typeface="+mn-lt"/>
              </a:rPr>
              <a:t>uery </a:t>
            </a:r>
            <a:r>
              <a:rPr lang="fr-FR" sz="1600" b="1" noProof="1">
                <a:latin typeface="Corbel"/>
                <a:ea typeface="+mn-lt"/>
                <a:cs typeface="+mn-lt"/>
              </a:rPr>
              <a:t>L</a:t>
            </a:r>
            <a:r>
              <a:rPr lang="fr-FR" sz="1600" noProof="1">
                <a:latin typeface="Corbel"/>
                <a:ea typeface="+mn-lt"/>
                <a:cs typeface="+mn-lt"/>
              </a:rPr>
              <a:t>anguage. The application is used for a wide range of purposes, including data warehousing, e-commerce, and logging applications.</a:t>
            </a:r>
            <a:endParaRPr lang="fr-FR" sz="1600" noProof="1">
              <a:latin typeface="Corbel"/>
              <a:ea typeface="SimSun"/>
              <a:cs typeface="Arial"/>
            </a:endParaRPr>
          </a:p>
          <a:p>
            <a:r>
              <a:rPr lang="fr-FR" sz="1600" noProof="1">
                <a:latin typeface="Corbel"/>
                <a:ea typeface="+mn-lt"/>
                <a:cs typeface="+mn-lt"/>
              </a:rPr>
              <a:t>The most common use for mySQL however, is for the purpose of a web database. It can be used to store anything from a single record of information to an entire inventory of available products for an online store.</a:t>
            </a:r>
            <a:endParaRPr lang="fr-FR" sz="1600" noProof="1">
              <a:latin typeface="Corbel"/>
              <a:ea typeface="SimSun"/>
            </a:endParaRPr>
          </a:p>
          <a:p>
            <a:endParaRPr lang="fr-FR" noProof="1">
              <a:latin typeface="Corbel"/>
              <a:ea typeface="SimSun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19F3A3-F771-4D6F-B663-053946A4A1BA}"/>
              </a:ext>
            </a:extLst>
          </p:cNvPr>
          <p:cNvSpPr txBox="1"/>
          <p:nvPr/>
        </p:nvSpPr>
        <p:spPr>
          <a:xfrm>
            <a:off x="6127596" y="2689303"/>
            <a:ext cx="566110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1600" noProof="1">
                <a:latin typeface="Corbel"/>
                <a:ea typeface="+mn-lt"/>
                <a:cs typeface="+mn-lt"/>
              </a:rPr>
              <a:t> In association with a scripting language such as </a:t>
            </a:r>
            <a:r>
              <a:rPr lang="fr-FR" sz="1600" b="1" noProof="1">
                <a:latin typeface="Corbel"/>
                <a:ea typeface="+mn-lt"/>
                <a:cs typeface="+mn-lt"/>
              </a:rPr>
              <a:t>PHP</a:t>
            </a:r>
            <a:r>
              <a:rPr lang="fr-FR" sz="1600" noProof="1">
                <a:latin typeface="Corbel"/>
                <a:ea typeface="+mn-lt"/>
                <a:cs typeface="+mn-lt"/>
              </a:rPr>
              <a:t> ,</a:t>
            </a:r>
            <a:r>
              <a:rPr lang="fr-FR" sz="1600" b="1" noProof="1">
                <a:latin typeface="Corbel"/>
                <a:ea typeface="+mn-lt"/>
                <a:cs typeface="+mn-lt"/>
              </a:rPr>
              <a:t>Perl </a:t>
            </a:r>
            <a:r>
              <a:rPr lang="fr-FR" sz="1600" noProof="1">
                <a:latin typeface="Corbel"/>
                <a:ea typeface="+mn-lt"/>
                <a:cs typeface="+mn-lt"/>
              </a:rPr>
              <a:t>or </a:t>
            </a:r>
            <a:r>
              <a:rPr lang="fr-FR" sz="1600" b="1" noProof="1">
                <a:latin typeface="Corbel"/>
                <a:ea typeface="+mn-lt"/>
                <a:cs typeface="+mn-lt"/>
              </a:rPr>
              <a:t>Node.js</a:t>
            </a:r>
            <a:r>
              <a:rPr lang="fr-FR" sz="1600" noProof="1">
                <a:latin typeface="Corbel"/>
                <a:ea typeface="+mn-lt"/>
                <a:cs typeface="+mn-lt"/>
              </a:rPr>
              <a:t>,  it is possible to create websites which will interact in real-time with a mySQL database to rapidly display categorised and searchable information to a website user.</a:t>
            </a:r>
            <a:endParaRPr lang="fr-FR" sz="1600" noProof="1">
              <a:latin typeface="Corbe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37D7AE-61A5-4C9C-BA32-14C96CB8C736}"/>
              </a:ext>
            </a:extLst>
          </p:cNvPr>
          <p:cNvSpPr txBox="1"/>
          <p:nvPr/>
        </p:nvSpPr>
        <p:spPr>
          <a:xfrm>
            <a:off x="-2091" y="4068104"/>
            <a:ext cx="52893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noProof="1">
                <a:solidFill>
                  <a:schemeClr val="bg1"/>
                </a:solidFill>
                <a:highlight>
                  <a:srgbClr val="00FF00"/>
                </a:highlight>
                <a:latin typeface="Modern Love"/>
                <a:ea typeface="+mn-lt"/>
                <a:cs typeface="+mn-lt"/>
              </a:rPr>
              <a:t>Functionalities</a:t>
            </a:r>
            <a:endParaRPr lang="fr-FR" sz="3600" b="1" noProof="1">
              <a:solidFill>
                <a:schemeClr val="bg1"/>
              </a:solidFill>
              <a:highlight>
                <a:srgbClr val="00FF00"/>
              </a:highlight>
              <a:latin typeface="Modern Love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833123-14D7-4588-A8CA-3B46EC6F82CE}"/>
              </a:ext>
            </a:extLst>
          </p:cNvPr>
          <p:cNvSpPr txBox="1"/>
          <p:nvPr/>
        </p:nvSpPr>
        <p:spPr>
          <a:xfrm>
            <a:off x="1394" y="4796418"/>
            <a:ext cx="2743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Easy to use</a:t>
            </a:r>
            <a:endParaRPr lang="fr-FR" sz="1600" noProof="1">
              <a:latin typeface="Cambria"/>
            </a:endParaRP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Client/ Server Architecture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Free to download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It is scalable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Speed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High Flexibility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Compatible on many OS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C11A84B-AD0F-491A-B027-B5D8BB403327}"/>
              </a:ext>
            </a:extLst>
          </p:cNvPr>
          <p:cNvCxnSpPr/>
          <p:nvPr/>
        </p:nvCxnSpPr>
        <p:spPr>
          <a:xfrm flipH="1">
            <a:off x="2651201" y="4797812"/>
            <a:ext cx="2" cy="20629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ED5A725-F2C5-4CEE-B629-C7A715F5EF74}"/>
              </a:ext>
            </a:extLst>
          </p:cNvPr>
          <p:cNvSpPr txBox="1"/>
          <p:nvPr/>
        </p:nvSpPr>
        <p:spPr>
          <a:xfrm>
            <a:off x="2650970" y="4871921"/>
            <a:ext cx="2743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Allows roll-back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Memory efficiency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High Performance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High Productivity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Platform Independent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Partitioning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GUI Support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Dual Password Support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7CB94B-6331-4A2F-A8BC-224121923280}"/>
              </a:ext>
            </a:extLst>
          </p:cNvPr>
          <p:cNvSpPr txBox="1"/>
          <p:nvPr/>
        </p:nvSpPr>
        <p:spPr>
          <a:xfrm>
            <a:off x="6882626" y="4066943"/>
            <a:ext cx="37189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noProof="1">
                <a:solidFill>
                  <a:schemeClr val="bg1"/>
                </a:solidFill>
                <a:highlight>
                  <a:srgbClr val="FF0000"/>
                </a:highlight>
                <a:latin typeface="Modern Love"/>
              </a:rPr>
              <a:t>Disadvantages</a:t>
            </a:r>
          </a:p>
          <a:p>
            <a:pPr algn="l"/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7EB693B-C389-4B9F-B5BB-AAE578AE5ADA}"/>
              </a:ext>
            </a:extLst>
          </p:cNvPr>
          <p:cNvCxnSpPr/>
          <p:nvPr/>
        </p:nvCxnSpPr>
        <p:spPr>
          <a:xfrm>
            <a:off x="8506754" y="4826852"/>
            <a:ext cx="27878" cy="20350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9CA3E3F-6434-4B99-9AA7-0959793E9D9D}"/>
              </a:ext>
            </a:extLst>
          </p:cNvPr>
          <p:cNvSpPr txBox="1"/>
          <p:nvPr/>
        </p:nvSpPr>
        <p:spPr>
          <a:xfrm>
            <a:off x="5885985" y="4798742"/>
            <a:ext cx="265956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  <a:ea typeface="+mn-lt"/>
                <a:cs typeface="+mn-lt"/>
              </a:rPr>
              <a:t>MySQL version less than 5.0 doesn't support ROLE, COMMIT, and stored procedure.</a:t>
            </a:r>
            <a:endParaRPr lang="fr-FR" sz="1400" b="1" noProof="1">
              <a:latin typeface="Cambria"/>
            </a:endParaRPr>
          </a:p>
          <a:p>
            <a:pPr marL="285750" indent="-285750">
              <a:buFont typeface="Courier New"/>
              <a:buChar char="o"/>
            </a:pPr>
            <a:endParaRPr lang="fr-FR" sz="1400" b="1" noProof="1">
              <a:latin typeface="Cambria"/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  <a:ea typeface="+mn-lt"/>
                <a:cs typeface="+mn-lt"/>
              </a:rPr>
              <a:t>MySQL does not support a very large database size as efficiently.</a:t>
            </a:r>
            <a:endParaRPr lang="fr-FR" sz="1400" b="1" noProof="1">
              <a:latin typeface="Cambria"/>
            </a:endParaRPr>
          </a:p>
          <a:p>
            <a:pPr marL="285750" indent="-285750">
              <a:buFont typeface="Courier New"/>
              <a:buChar char="o"/>
            </a:pPr>
            <a:endParaRPr lang="fr-FR" sz="1600" dirty="0">
              <a:latin typeface="Cambria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465D858-800E-48B5-9E26-A30EE0935CDA}"/>
              </a:ext>
            </a:extLst>
          </p:cNvPr>
          <p:cNvSpPr txBox="1"/>
          <p:nvPr/>
        </p:nvSpPr>
        <p:spPr>
          <a:xfrm>
            <a:off x="8519299" y="4802226"/>
            <a:ext cx="3207834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  <a:ea typeface="+mn-lt"/>
                <a:cs typeface="+mn-lt"/>
              </a:rPr>
              <a:t>MySQL doesn't handle transactions very efficiently, and it is prone to data corruption.</a:t>
            </a:r>
            <a:endParaRPr lang="fr-FR" sz="1400" b="1" noProof="1">
              <a:latin typeface="Cambria"/>
            </a:endParaRPr>
          </a:p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  <a:ea typeface="+mn-lt"/>
                <a:cs typeface="+mn-lt"/>
              </a:rPr>
              <a:t>MySQL is accused that it doesn't have a good developing and debugging tool compared to paid databases.</a:t>
            </a:r>
          </a:p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  <a:ea typeface="+mn-lt"/>
                <a:cs typeface="+mn-lt"/>
              </a:rPr>
              <a:t>MySQL doesn't support SQL check constraints.</a:t>
            </a:r>
            <a:endParaRPr lang="fr-FR" sz="1400" b="1" noProof="1">
              <a:latin typeface="Cambria"/>
            </a:endParaRP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96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34D6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4B318-00E1-43D2-907E-C0D5F425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65" y="1175575"/>
            <a:ext cx="3644489" cy="2414488"/>
          </a:xfrm>
        </p:spPr>
        <p:txBody>
          <a:bodyPr anchor="t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PostgreSQL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sz="66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C9C9-9DC8-43C1-AA0C-12265EEB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9" y="250414"/>
            <a:ext cx="5198999" cy="19771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600" noProof="1">
                <a:latin typeface="Corbel"/>
                <a:ea typeface="+mn-lt"/>
                <a:cs typeface="+mn-lt"/>
              </a:rPr>
              <a:t>PostgreSQL is an advanced, enterprise class open source relational database that supports both SQL (relational) and JSON (non-relational) querying. It is a highly stable database management system, backed by more than 20 years of community development which has contributed to its high levels of resilience, integrity, and correctness.</a:t>
            </a:r>
          </a:p>
          <a:p>
            <a:endParaRPr lang="fr-FR" sz="1600" noProof="1">
              <a:latin typeface="Corbel"/>
              <a:ea typeface="SimSun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19F3A3-F771-4D6F-B663-053946A4A1BA}"/>
              </a:ext>
            </a:extLst>
          </p:cNvPr>
          <p:cNvSpPr txBox="1"/>
          <p:nvPr/>
        </p:nvSpPr>
        <p:spPr>
          <a:xfrm>
            <a:off x="6276279" y="2233961"/>
            <a:ext cx="565181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1600" noProof="1">
                <a:latin typeface="Corbel"/>
                <a:ea typeface="+mn-lt"/>
                <a:cs typeface="+mn-lt"/>
              </a:rPr>
              <a:t>PostgreSQL has a rich history for support of advanced data types, and supports a level of performance optimization that is common across its commercial database counterparts, like Oracle and SQL Server. AWS supports PostgreSQL through a fully managed database service with Amazon Relational Database Service (RDS). Amazon Aurora with PostgreSQL compatibility is also built using PostgreSQL.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37D7AE-61A5-4C9C-BA32-14C96CB8C736}"/>
              </a:ext>
            </a:extLst>
          </p:cNvPr>
          <p:cNvSpPr txBox="1"/>
          <p:nvPr/>
        </p:nvSpPr>
        <p:spPr>
          <a:xfrm>
            <a:off x="-2091" y="4068104"/>
            <a:ext cx="52893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noProof="1">
                <a:solidFill>
                  <a:schemeClr val="bg1"/>
                </a:solidFill>
                <a:highlight>
                  <a:srgbClr val="00FF00"/>
                </a:highlight>
                <a:latin typeface="Modern Love"/>
                <a:ea typeface="+mn-lt"/>
                <a:cs typeface="+mn-lt"/>
              </a:rPr>
              <a:t>Functionalities</a:t>
            </a:r>
            <a:endParaRPr lang="fr-FR" sz="3600" b="1" noProof="1">
              <a:solidFill>
                <a:schemeClr val="bg1"/>
              </a:solidFill>
              <a:highlight>
                <a:srgbClr val="00FF00"/>
              </a:highlight>
              <a:latin typeface="Modern Love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833123-14D7-4588-A8CA-3B46EC6F82CE}"/>
              </a:ext>
            </a:extLst>
          </p:cNvPr>
          <p:cNvSpPr txBox="1"/>
          <p:nvPr/>
        </p:nvSpPr>
        <p:spPr>
          <a:xfrm>
            <a:off x="1674077" y="4972979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Transactions</a:t>
            </a:r>
            <a:endParaRPr lang="fr-FR" sz="1600" noProof="1">
              <a:latin typeface="Cambria"/>
            </a:endParaRP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Code comments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Parameters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Extensibility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Security feature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Support for JSON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Flexible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7CB94B-6331-4A2F-A8BC-224121923280}"/>
              </a:ext>
            </a:extLst>
          </p:cNvPr>
          <p:cNvSpPr txBox="1"/>
          <p:nvPr/>
        </p:nvSpPr>
        <p:spPr>
          <a:xfrm>
            <a:off x="6882626" y="4066943"/>
            <a:ext cx="37189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noProof="1">
                <a:solidFill>
                  <a:schemeClr val="bg1"/>
                </a:solidFill>
                <a:highlight>
                  <a:srgbClr val="FF0000"/>
                </a:highlight>
                <a:latin typeface="Modern Love"/>
              </a:rPr>
              <a:t>Disadvantages</a:t>
            </a:r>
          </a:p>
          <a:p>
            <a:pPr algn="l"/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7EB693B-C389-4B9F-B5BB-AAE578AE5ADA}"/>
              </a:ext>
            </a:extLst>
          </p:cNvPr>
          <p:cNvCxnSpPr/>
          <p:nvPr/>
        </p:nvCxnSpPr>
        <p:spPr>
          <a:xfrm>
            <a:off x="8506754" y="4826852"/>
            <a:ext cx="27878" cy="20350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9CA3E3F-6434-4B99-9AA7-0959793E9D9D}"/>
              </a:ext>
            </a:extLst>
          </p:cNvPr>
          <p:cNvSpPr txBox="1"/>
          <p:nvPr/>
        </p:nvSpPr>
        <p:spPr>
          <a:xfrm>
            <a:off x="5885985" y="4798742"/>
            <a:ext cx="265956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</a:rPr>
              <a:t>DataBase Structure</a:t>
            </a:r>
          </a:p>
          <a:p>
            <a:pPr marL="285750" indent="-285750">
              <a:buFont typeface="Courier New"/>
              <a:buChar char="o"/>
            </a:pPr>
            <a:endParaRPr lang="fr-FR" sz="1400" b="1" noProof="1">
              <a:latin typeface="Cambria"/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  <a:ea typeface="+mn-lt"/>
                <a:cs typeface="+mn-lt"/>
              </a:rPr>
              <a:t>Open Source</a:t>
            </a:r>
          </a:p>
          <a:p>
            <a:r>
              <a:rPr lang="fr-FR" sz="1400" noProof="1">
                <a:latin typeface="Cambria"/>
                <a:ea typeface="+mn-lt"/>
                <a:cs typeface="+mn-lt"/>
              </a:rPr>
              <a:t>( It could have compatibility issues with some users. Sometimes it requires specialized software or hardware to run an open source program.)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465D858-800E-48B5-9E26-A30EE0935CDA}"/>
              </a:ext>
            </a:extLst>
          </p:cNvPr>
          <p:cNvSpPr txBox="1"/>
          <p:nvPr/>
        </p:nvSpPr>
        <p:spPr>
          <a:xfrm>
            <a:off x="8519299" y="4802226"/>
            <a:ext cx="3207834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  <a:ea typeface="+mn-lt"/>
                <a:cs typeface="+mn-lt"/>
              </a:rPr>
              <a:t>Slower performance</a:t>
            </a:r>
            <a:endParaRPr lang="fr-FR" sz="1400" b="1" noProof="1">
              <a:latin typeface="Cambria"/>
            </a:endParaRPr>
          </a:p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  <a:ea typeface="+mn-lt"/>
                <a:cs typeface="+mn-lt"/>
              </a:rPr>
              <a:t>No explicit user control over data compression</a:t>
            </a:r>
          </a:p>
          <a:p>
            <a:pPr marL="285750" indent="-285750">
              <a:buFont typeface="Courier New"/>
              <a:buChar char="o"/>
            </a:pPr>
            <a:endParaRPr lang="fr-FR" sz="1400" b="1" noProof="1">
              <a:latin typeface="Cambria"/>
            </a:endParaRPr>
          </a:p>
          <a:p>
            <a:pPr marL="285750" indent="-285750">
              <a:buFont typeface="Courier New"/>
              <a:buChar char="o"/>
            </a:pPr>
            <a:endParaRPr lang="fr-FR" sz="1400" b="1" noProof="1">
              <a:latin typeface="Cambria"/>
            </a:endParaRPr>
          </a:p>
          <a:p>
            <a:pPr marL="285750" indent="-285750" algn="l">
              <a:buFont typeface="Arial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37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34D6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4B318-00E1-43D2-907E-C0D5F425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48" y="1054770"/>
            <a:ext cx="3644489" cy="2414488"/>
          </a:xfrm>
        </p:spPr>
        <p:txBody>
          <a:bodyPr anchor="t">
            <a:normAutofit/>
          </a:bodyPr>
          <a:lstStyle/>
          <a:p>
            <a:pPr algn="ctr"/>
            <a:r>
              <a:rPr lang="fr-FR" sz="6600" dirty="0">
                <a:solidFill>
                  <a:schemeClr val="bg2"/>
                </a:solidFill>
                <a:ea typeface="+mj-lt"/>
                <a:cs typeface="+mj-lt"/>
              </a:rPr>
              <a:t>SQL Server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C9C9-9DC8-43C1-AA0C-12265EEB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975" y="324755"/>
            <a:ext cx="5319803" cy="24325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600" noProof="1">
                <a:latin typeface="Corbel"/>
                <a:ea typeface="+mn-lt"/>
                <a:cs typeface="+mn-lt"/>
              </a:rPr>
              <a:t>SQL Server is a relational database management system, or RDBMS, developed and marketed by Microsoft.</a:t>
            </a:r>
          </a:p>
          <a:p>
            <a:r>
              <a:rPr lang="fr-FR" sz="1600" noProof="1">
                <a:latin typeface="Corbel"/>
                <a:ea typeface="+mn-lt"/>
                <a:cs typeface="+mn-lt"/>
              </a:rPr>
              <a:t>Similar to other RDBMS software, SQL Server is built on top of SQL, a standard programming language for interacting with the relational databases. SQL server is tied to Transact-SQL, or T-SQL, the Microsoft’s implementation of SQL that adds a set of proprietary programming constructs.</a:t>
            </a:r>
          </a:p>
          <a:p>
            <a:endParaRPr lang="fr-FR" noProof="1">
              <a:latin typeface="Corbel"/>
              <a:ea typeface="SimSun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19F3A3-F771-4D6F-B663-053946A4A1BA}"/>
              </a:ext>
            </a:extLst>
          </p:cNvPr>
          <p:cNvSpPr txBox="1"/>
          <p:nvPr/>
        </p:nvSpPr>
        <p:spPr>
          <a:xfrm>
            <a:off x="6127596" y="2689303"/>
            <a:ext cx="566110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1600" noProof="1">
                <a:latin typeface="Corbel"/>
                <a:ea typeface="+mn-lt"/>
                <a:cs typeface="+mn-lt"/>
              </a:rPr>
              <a:t> There are many different versions of Microsoft SQL Server, catering for different workloads and demands. A data centre version is tailored to higher levels of application support and scalability, while the Express version is a scaled down, free edition of the software.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37D7AE-61A5-4C9C-BA32-14C96CB8C736}"/>
              </a:ext>
            </a:extLst>
          </p:cNvPr>
          <p:cNvSpPr txBox="1"/>
          <p:nvPr/>
        </p:nvSpPr>
        <p:spPr>
          <a:xfrm>
            <a:off x="-2091" y="4068104"/>
            <a:ext cx="52893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noProof="1">
                <a:solidFill>
                  <a:schemeClr val="bg1"/>
                </a:solidFill>
                <a:highlight>
                  <a:srgbClr val="00FF00"/>
                </a:highlight>
                <a:latin typeface="Modern Love"/>
                <a:ea typeface="+mn-lt"/>
                <a:cs typeface="+mn-lt"/>
              </a:rPr>
              <a:t>Functionalities</a:t>
            </a:r>
            <a:endParaRPr lang="fr-FR" sz="3600" b="1" noProof="1">
              <a:solidFill>
                <a:schemeClr val="bg1"/>
              </a:solidFill>
              <a:highlight>
                <a:srgbClr val="00FF00"/>
              </a:highlight>
              <a:latin typeface="Modern Love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833123-14D7-4588-A8CA-3B46EC6F82CE}"/>
              </a:ext>
            </a:extLst>
          </p:cNvPr>
          <p:cNvSpPr txBox="1"/>
          <p:nvPr/>
        </p:nvSpPr>
        <p:spPr>
          <a:xfrm>
            <a:off x="1394" y="4796418"/>
            <a:ext cx="2743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Various supported editions</a:t>
            </a:r>
            <a:endParaRPr lang="fr-FR" sz="1600" noProof="1">
              <a:latin typeface="Cambria"/>
            </a:endParaRP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Online product documentation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Microsoft Premier support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On-premises and cloud DataBase support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C11A84B-AD0F-491A-B027-B5D8BB403327}"/>
              </a:ext>
            </a:extLst>
          </p:cNvPr>
          <p:cNvCxnSpPr/>
          <p:nvPr/>
        </p:nvCxnSpPr>
        <p:spPr>
          <a:xfrm flipH="1">
            <a:off x="2651201" y="4797812"/>
            <a:ext cx="2" cy="20629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ED5A725-F2C5-4CEE-B629-C7A715F5EF74}"/>
              </a:ext>
            </a:extLst>
          </p:cNvPr>
          <p:cNvSpPr txBox="1"/>
          <p:nvPr/>
        </p:nvSpPr>
        <p:spPr>
          <a:xfrm>
            <a:off x="2650970" y="4871921"/>
            <a:ext cx="2743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Plenty of tools and applications</a:t>
            </a:r>
            <a:endParaRPr lang="fr-FR" dirty="0"/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Easy to use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Easy to maintain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Scheduled tasks 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Data Storage </a:t>
            </a:r>
          </a:p>
          <a:p>
            <a:pPr marL="285750" indent="-285750">
              <a:buFont typeface="Wingdings"/>
              <a:buChar char="ü"/>
            </a:pPr>
            <a:r>
              <a:rPr lang="fr-FR" sz="1600" b="1" noProof="1">
                <a:latin typeface="Cambria"/>
                <a:ea typeface="+mn-lt"/>
                <a:cs typeface="+mn-lt"/>
              </a:rPr>
              <a:t>Analysis, integration and reporting tools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7CB94B-6331-4A2F-A8BC-224121923280}"/>
              </a:ext>
            </a:extLst>
          </p:cNvPr>
          <p:cNvSpPr txBox="1"/>
          <p:nvPr/>
        </p:nvSpPr>
        <p:spPr>
          <a:xfrm>
            <a:off x="6882626" y="4066943"/>
            <a:ext cx="37189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noProof="1">
                <a:solidFill>
                  <a:schemeClr val="bg1"/>
                </a:solidFill>
                <a:highlight>
                  <a:srgbClr val="FF0000"/>
                </a:highlight>
                <a:latin typeface="Modern Love"/>
              </a:rPr>
              <a:t>Disadvantages</a:t>
            </a:r>
          </a:p>
          <a:p>
            <a:pPr algn="l"/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7EB693B-C389-4B9F-B5BB-AAE578AE5ADA}"/>
              </a:ext>
            </a:extLst>
          </p:cNvPr>
          <p:cNvCxnSpPr/>
          <p:nvPr/>
        </p:nvCxnSpPr>
        <p:spPr>
          <a:xfrm>
            <a:off x="8506754" y="4826852"/>
            <a:ext cx="27878" cy="20350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9CA3E3F-6434-4B99-9AA7-0959793E9D9D}"/>
              </a:ext>
            </a:extLst>
          </p:cNvPr>
          <p:cNvSpPr txBox="1"/>
          <p:nvPr/>
        </p:nvSpPr>
        <p:spPr>
          <a:xfrm>
            <a:off x="5885985" y="4798742"/>
            <a:ext cx="265956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</a:rPr>
              <a:t>Expensive Entreprise Edition</a:t>
            </a:r>
          </a:p>
          <a:p>
            <a:pPr marL="285750" indent="-285750">
              <a:buFont typeface="Courier New"/>
              <a:buChar char="o"/>
            </a:pPr>
            <a:endParaRPr lang="fr-FR" sz="1400" b="1" noProof="1">
              <a:latin typeface="Cambria"/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</a:rPr>
              <a:t>Complex performance tuning features</a:t>
            </a:r>
          </a:p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</a:rPr>
              <a:t>No native support for source control</a:t>
            </a:r>
          </a:p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</a:rPr>
              <a:t>Restricted compatibility</a:t>
            </a:r>
          </a:p>
          <a:p>
            <a:pPr marL="285750" indent="-285750">
              <a:buFont typeface="Courier New"/>
              <a:buChar char="o"/>
            </a:pPr>
            <a:endParaRPr lang="fr-FR" sz="1600" dirty="0">
              <a:latin typeface="Cambria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465D858-800E-48B5-9E26-A30EE0935CDA}"/>
              </a:ext>
            </a:extLst>
          </p:cNvPr>
          <p:cNvSpPr txBox="1"/>
          <p:nvPr/>
        </p:nvSpPr>
        <p:spPr>
          <a:xfrm>
            <a:off x="8519299" y="4802226"/>
            <a:ext cx="320783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fr-FR" sz="1400" b="1" noProof="1">
                <a:latin typeface="Cambria"/>
                <a:ea typeface="+mn-lt"/>
                <a:cs typeface="+mn-lt"/>
              </a:rPr>
              <a:t>Required resources: both system resources and other considerations for maintenance and in-house support may be heavy compared to other solutions.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72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FE7AAC5-DAAA-4789-800A-C140EB828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7024"/>
              </p:ext>
            </p:extLst>
          </p:nvPr>
        </p:nvGraphicFramePr>
        <p:xfrm>
          <a:off x="-18585" y="-204439"/>
          <a:ext cx="12355813" cy="706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42">
                  <a:extLst>
                    <a:ext uri="{9D8B030D-6E8A-4147-A177-3AD203B41FA5}">
                      <a16:colId xmlns:a16="http://schemas.microsoft.com/office/drawing/2014/main" val="2874821744"/>
                    </a:ext>
                  </a:extLst>
                </a:gridCol>
                <a:gridCol w="2536786">
                  <a:extLst>
                    <a:ext uri="{9D8B030D-6E8A-4147-A177-3AD203B41FA5}">
                      <a16:colId xmlns:a16="http://schemas.microsoft.com/office/drawing/2014/main" val="3011365725"/>
                    </a:ext>
                  </a:extLst>
                </a:gridCol>
                <a:gridCol w="3252935">
                  <a:extLst>
                    <a:ext uri="{9D8B030D-6E8A-4147-A177-3AD203B41FA5}">
                      <a16:colId xmlns:a16="http://schemas.microsoft.com/office/drawing/2014/main" val="2588124794"/>
                    </a:ext>
                  </a:extLst>
                </a:gridCol>
                <a:gridCol w="4397750">
                  <a:extLst>
                    <a:ext uri="{9D8B030D-6E8A-4147-A177-3AD203B41FA5}">
                      <a16:colId xmlns:a16="http://schemas.microsoft.com/office/drawing/2014/main" val="1070252778"/>
                    </a:ext>
                  </a:extLst>
                </a:gridCol>
              </a:tblGrid>
              <a:tr h="392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1" i="0" u="none" strike="noStrike" noProof="0" dirty="0">
                          <a:latin typeface="The Hand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i="0" u="none" strike="noStrike" noProof="0" dirty="0">
                          <a:latin typeface="Times"/>
                        </a:rPr>
                        <a:t>Microsoft SQL Server</a:t>
                      </a:r>
                      <a:endParaRPr lang="fr-FR" sz="1800" b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i="0" u="none" strike="noStrike" noProof="0" dirty="0">
                          <a:latin typeface="Times"/>
                        </a:rPr>
                        <a:t>MySQL</a:t>
                      </a:r>
                      <a:endParaRPr lang="fr-FR" sz="1800" b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i="0" u="none" strike="noStrike" noProof="0" dirty="0">
                          <a:latin typeface="Times"/>
                        </a:rPr>
                        <a:t>PostgreSQL</a:t>
                      </a:r>
                      <a:endParaRPr lang="fr-FR" sz="1800" b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84975"/>
                  </a:ext>
                </a:extLst>
              </a:tr>
              <a:tr h="3269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License 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commercial 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Open Source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Open Source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193"/>
                  </a:ext>
                </a:extLst>
              </a:tr>
              <a:tr h="952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DB-Engines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noProof="1">
                          <a:latin typeface="Times"/>
                        </a:rPr>
                        <a:t>Score: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  <a:latin typeface="Times"/>
                        </a:rPr>
                        <a:t>1037.64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Rank: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  <a:latin typeface="Times"/>
                        </a:rPr>
                        <a:t>#3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latin typeface="Times"/>
                        </a:rPr>
                        <a:t> </a:t>
                      </a:r>
                      <a:r>
                        <a:rPr lang="fr-FR" sz="1200" b="1" i="0" u="none" strike="noStrike" noProof="1">
                          <a:latin typeface="Times"/>
                        </a:rPr>
                        <a:t>Overall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  <a:latin typeface="Times"/>
                        </a:rPr>
                        <a:t>#3 </a:t>
                      </a:r>
                      <a:r>
                        <a:rPr lang="fr-FR" sz="1200" b="1" i="0" u="none" strike="noStrike" noProof="1">
                          <a:latin typeface="Times"/>
                        </a:rPr>
                        <a:t> Relational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noProof="1">
                          <a:latin typeface="Times"/>
                        </a:rPr>
                        <a:t>Score: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1241.64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Rank: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#2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latin typeface="Times"/>
                        </a:rPr>
                        <a:t> </a:t>
                      </a:r>
                      <a:r>
                        <a:rPr lang="fr-FR" sz="1200" b="1" i="0" u="none" strike="noStrike" noProof="1">
                          <a:latin typeface="Times"/>
                        </a:rPr>
                        <a:t>Overall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#2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latin typeface="Times"/>
                        </a:rPr>
                        <a:t> </a:t>
                      </a:r>
                      <a:r>
                        <a:rPr lang="fr-FR" sz="1200" b="1" i="0" u="none" strike="noStrike" noProof="1">
                          <a:latin typeface="Times"/>
                        </a:rPr>
                        <a:t>Relational DBMS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noProof="1">
                          <a:latin typeface="Times"/>
                        </a:rPr>
                        <a:t>Score: </a:t>
                      </a: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Times"/>
                        </a:rPr>
                        <a:t>555.06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Rank: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Times"/>
                        </a:rPr>
                        <a:t> #4 </a:t>
                      </a:r>
                      <a:r>
                        <a:rPr lang="fr-FR" sz="1200" b="1" i="0" u="none" strike="noStrike" noProof="1">
                          <a:latin typeface="Times"/>
                        </a:rPr>
                        <a:t> Overall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Times"/>
                        </a:rPr>
                        <a:t> #4 </a:t>
                      </a:r>
                      <a:r>
                        <a:rPr lang="fr-FR" sz="1200" b="1" i="0" u="none" strike="noStrike" noProof="1">
                          <a:latin typeface="Times"/>
                        </a:rPr>
                        <a:t> Relational DBMS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38715"/>
                  </a:ext>
                </a:extLst>
              </a:tr>
              <a:tr h="15881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DBaaS offerings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noProof="1">
                          <a:latin typeface="Times"/>
                        </a:rPr>
                        <a:t>           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ScaleGrid for MySQL: Fully managed MySQL hosting on AWS, Azure and DigitalOcean with high availability and SSH access on the #1 multi-cloud DBaaS.</a:t>
                      </a:r>
                      <a:endParaRPr lang="fr-FR" sz="1200" b="1" noProof="1">
                        <a:latin typeface="Time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Azure Database for MySQL: A fully managed, scalable MySQL relational database with high availability and security built in at no extra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Azure Database for PostgreSQL: A fully managed, scalable PostgreSQL relational database with high availability and security built in at no extra cost</a:t>
                      </a:r>
                      <a:endParaRPr lang="fr-FR" sz="1200" b="1" noProof="1">
                        <a:latin typeface="Time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ScaleGrid for PostgreSQL: Fully managed PostgreSQL hosting on AWS, Azure and DigitalOcean with high availability and SSH access on the #1 multi-cloud DBaaS.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60995"/>
                  </a:ext>
                </a:extLst>
              </a:tr>
              <a:tr h="18310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Server operating systems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highlight>
                            <a:srgbClr val="FF0000"/>
                          </a:highlight>
                          <a:latin typeface="Times"/>
                        </a:rPr>
                        <a:t>Linux</a:t>
                      </a:r>
                      <a:br>
                        <a:rPr lang="fr-FR" sz="1200" b="1" i="0" u="none" strike="noStrike" noProof="1">
                          <a:highlight>
                            <a:srgbClr val="FF00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highlight>
                            <a:srgbClr val="FF0000"/>
                          </a:highlight>
                          <a:latin typeface="Times"/>
                        </a:rPr>
                        <a:t>Windows</a:t>
                      </a:r>
                      <a:endParaRPr lang="fr-FR" sz="1200" b="1" noProof="1">
                        <a:highlight>
                          <a:srgbClr val="FF0000"/>
                        </a:highlight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FreeBSD</a:t>
                      </a:r>
                      <a:br>
                        <a:rPr lang="fr-FR" sz="1200" b="1" i="0" u="none" strike="noStrike" noProof="1"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latin typeface="Times"/>
                        </a:rPr>
                        <a:t>Linux</a:t>
                      </a:r>
                      <a:br>
                        <a:rPr lang="fr-FR" sz="1200" b="1" i="0" u="none" strike="noStrike" noProof="1"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latin typeface="Times"/>
                        </a:rPr>
                        <a:t>OS X</a:t>
                      </a:r>
                      <a:br>
                        <a:rPr lang="fr-FR" sz="1200" b="1" i="0" u="none" strike="noStrike" noProof="1"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latin typeface="Times"/>
                        </a:rPr>
                        <a:t>Solaris</a:t>
                      </a:r>
                      <a:br>
                        <a:rPr lang="fr-FR" sz="1200" b="1" i="0" u="none" strike="noStrike" noProof="1"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latin typeface="Times"/>
                        </a:rPr>
                        <a:t>Windows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FreeBSD</a:t>
                      </a:r>
                      <a:br>
                        <a:rPr lang="fr-FR" sz="1200" b="1" i="0" u="none" strike="noStrike" noProof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HP-UX</a:t>
                      </a:r>
                      <a:br>
                        <a:rPr lang="fr-FR" sz="1200" b="1" i="0" u="none" strike="noStrike" noProof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Linux</a:t>
                      </a:r>
                      <a:br>
                        <a:rPr lang="fr-FR" sz="1200" b="1" i="0" u="none" strike="noStrike" noProof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NetBSD</a:t>
                      </a:r>
                      <a:br>
                        <a:rPr lang="fr-FR" sz="1200" b="1" i="0" u="none" strike="noStrike" noProof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OpenBSD</a:t>
                      </a:r>
                      <a:br>
                        <a:rPr lang="fr-FR" sz="1200" b="1" i="0" u="none" strike="noStrike" noProof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OS X</a:t>
                      </a:r>
                      <a:br>
                        <a:rPr lang="fr-FR" sz="1200" b="1" i="0" u="none" strike="noStrike" noProof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Solaris</a:t>
                      </a:r>
                      <a:br>
                        <a:rPr lang="fr-FR" sz="1200" b="1" i="0" u="none" strike="noStrike" noProof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Unix</a:t>
                      </a:r>
                      <a:br>
                        <a:rPr lang="fr-FR" sz="1200" b="1" i="0" u="none" strike="noStrike" noProof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Times"/>
                        </a:rPr>
                        <a:t>Windows</a:t>
                      </a:r>
                      <a:endParaRPr lang="fr-FR" sz="1200" b="1" noProof="1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57634"/>
                  </a:ext>
                </a:extLst>
              </a:tr>
              <a:tr h="1186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Supported programming languages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C#, C++ , Delphi , Go , Java JavaScript (Node.js)</a:t>
                      </a:r>
                      <a:br>
                        <a:rPr lang="fr-FR" sz="1200" b="1" i="0" u="none" strike="noStrike" noProof="1"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latin typeface="Times"/>
                        </a:rPr>
                        <a:t>PHP, Python , R , Ruby,</a:t>
                      </a:r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Visual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highlight>
                            <a:srgbClr val="00FF00"/>
                          </a:highlight>
                          <a:latin typeface="Times"/>
                        </a:rPr>
                        <a:t>Ada  , C  , C#  , C++  , D , Delphi , Eiffel , Erlang , Haskell , Java , JavaScript (Node.js),</a:t>
                      </a:r>
                      <a:br>
                        <a:rPr lang="fr-FR" sz="1200" b="1" i="0" u="none" strike="noStrike" noProof="1">
                          <a:highlight>
                            <a:srgbClr val="00FF00"/>
                          </a:highlight>
                          <a:latin typeface="Times"/>
                        </a:rPr>
                      </a:br>
                      <a:r>
                        <a:rPr lang="fr-FR" sz="1200" b="1" i="0" u="none" strike="noStrike" noProof="1">
                          <a:highlight>
                            <a:srgbClr val="00FF00"/>
                          </a:highlight>
                          <a:latin typeface="Times"/>
                        </a:rPr>
                        <a:t>  Objective-C , OCaml , Perl , PHP , Python , Ruby , Scheme ,Tcl</a:t>
                      </a:r>
                      <a:br>
                        <a:rPr lang="fr-FR" sz="1200" b="1" i="0" u="none" strike="noStrike" noProof="1">
                          <a:highlight>
                            <a:srgbClr val="00FF00"/>
                          </a:highlight>
                          <a:latin typeface="Times"/>
                        </a:rPr>
                      </a:br>
                      <a:endParaRPr lang="fr-FR" sz="1200" b="1" i="0" u="none" strike="noStrike" noProof="1">
                        <a:highlight>
                          <a:srgbClr val="00FF00"/>
                        </a:highlight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.Net , C, C++ , Delphi , Java , JavaScript(Node.js), Perl , PHP , </a:t>
                      </a:r>
                      <a:endParaRPr lang="fr-FR" noProof="1"/>
                    </a:p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Python , Tcl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28668"/>
                  </a:ext>
                </a:extLst>
              </a:tr>
              <a:tr h="392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In-memory capabilities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noProof="1">
                          <a:latin typeface="Time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noProof="1">
                          <a:latin typeface="Time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noProof="1">
                          <a:highlight>
                            <a:srgbClr val="FF0000"/>
                          </a:highlight>
                          <a:latin typeface="Time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89724"/>
                  </a:ext>
                </a:extLst>
              </a:tr>
              <a:tr h="392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Developer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Microsoft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Oracle 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i="0" u="none" strike="noStrike" noProof="1">
                          <a:latin typeface="Times"/>
                        </a:rPr>
                        <a:t>PostgreSQL Global Development Group</a:t>
                      </a:r>
                      <a:endParaRPr lang="fr-FR" sz="1200" b="1" noProof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2E39B7-17D8-4009-A8BA-9E8D8EC1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967EEEC4-6120-428D-8FB5-916920AE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C34D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D4A-56CD-4206-94F3-D1EA36D5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937" y="2777852"/>
            <a:ext cx="6809014" cy="3339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7200" noProof="1">
                <a:solidFill>
                  <a:srgbClr val="FFFFFF"/>
                </a:solidFill>
                <a:latin typeface="Modern Love"/>
              </a:rPr>
              <a:t>Thank You!</a:t>
            </a:r>
            <a:endParaRPr lang="fr-FR" sz="7200" noProof="1">
              <a:latin typeface="Modern Love"/>
            </a:endParaRPr>
          </a:p>
        </p:txBody>
      </p:sp>
    </p:spTree>
    <p:extLst>
      <p:ext uri="{BB962C8B-B14F-4D97-AF65-F5344CB8AC3E}">
        <p14:creationId xmlns:p14="http://schemas.microsoft.com/office/powerpoint/2010/main" val="70088632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3"/>
      </a:lt2>
      <a:accent1>
        <a:srgbClr val="C34D66"/>
      </a:accent1>
      <a:accent2>
        <a:srgbClr val="B13B85"/>
      </a:accent2>
      <a:accent3>
        <a:srgbClr val="BE4DC3"/>
      </a:accent3>
      <a:accent4>
        <a:srgbClr val="7B3BB1"/>
      </a:accent4>
      <a:accent5>
        <a:srgbClr val="5B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SketchyVTI</vt:lpstr>
      <vt:lpstr>Relational  Data-Base Management Systems (RDBMS)</vt:lpstr>
      <vt:lpstr>There is 3  well known relational RDBMS :</vt:lpstr>
      <vt:lpstr>MySQL</vt:lpstr>
      <vt:lpstr>PostgreSQL </vt:lpstr>
      <vt:lpstr>SQL Server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841</cp:revision>
  <dcterms:created xsi:type="dcterms:W3CDTF">2020-11-12T12:39:46Z</dcterms:created>
  <dcterms:modified xsi:type="dcterms:W3CDTF">2020-11-12T15:12:45Z</dcterms:modified>
</cp:coreProperties>
</file>