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2" r:id="rId13"/>
    <p:sldId id="25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802"/>
    <a:srgbClr val="FFFFFF"/>
    <a:srgbClr val="D3A68D"/>
    <a:srgbClr val="FBE5D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03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A13DF-E0F7-409A-B472-32BBA0592F3E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0D50B-5BEF-4150-95B4-CE358EDC8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편집되어서 색이 변경되거나 할 수 있음</a:t>
            </a:r>
            <a:endParaRPr lang="en-US" altLang="ko-KR" dirty="0"/>
          </a:p>
          <a:p>
            <a:r>
              <a:rPr lang="en-US" altLang="ko-KR" dirty="0"/>
              <a:t>DB – </a:t>
            </a:r>
            <a:r>
              <a:rPr lang="ko-KR" altLang="en-US" dirty="0"/>
              <a:t>정보를 업데이트 또는 필터링해 조회 </a:t>
            </a:r>
            <a:r>
              <a:rPr lang="ko-KR" altLang="en-US" dirty="0" err="1"/>
              <a:t>하다보면</a:t>
            </a:r>
            <a:r>
              <a:rPr lang="ko-KR" altLang="en-US" dirty="0"/>
              <a:t> 조회 시점에 따라서 정보가 달라질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0D50B-5BEF-4150-95B4-CE358EDC8F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참고로 </a:t>
            </a:r>
            <a:r>
              <a:rPr lang="en-US" altLang="ko-KR" dirty="0"/>
              <a:t>client</a:t>
            </a:r>
            <a:r>
              <a:rPr lang="ko-KR" altLang="en-US" dirty="0"/>
              <a:t>는 자원을 요청하는 쪽</a:t>
            </a:r>
            <a:r>
              <a:rPr lang="en-US" altLang="ko-KR" dirty="0"/>
              <a:t>, server</a:t>
            </a:r>
            <a:r>
              <a:rPr lang="ko-KR" altLang="en-US" dirty="0"/>
              <a:t>는 자원을 가지고 있는 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0D50B-5BEF-4150-95B4-CE358EDC8F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8F17-080D-EAB3-BF5D-4C341ABC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301A7-B768-EA3A-DF10-4F44DBC3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BFAD6-707A-BB6D-0333-D924323C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D9C0E-FBF9-97A1-A20B-17CC4E2B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CDF61-9B77-00B9-2F4C-D0E83EA1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1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47C8-0BAE-426E-8F5D-D78FA6D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D030D-6C98-E5FF-9F6F-5D6812A9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79C25-2DC1-B0BD-0E87-A722690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B31D2-5254-308C-08CD-7348985B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469EB-2AE2-A741-D475-2D0934B0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35625-1361-9223-DF44-E0CE7930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5A740-4504-1F9D-629B-0AB9188D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FD7BD-3949-6FA7-9A64-965C4390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69EF4-DEB8-4C89-6F6A-B8BBBF35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873A-4E94-C324-8829-A35BFB35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9FB7-17A8-6995-3563-0B5D2298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E02DA-1FA5-CB07-425F-F4597747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E1CEB-EFD3-813A-4C43-B8D98924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D58CF-FEA3-5F64-7BFC-5D85D395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8E7CF-7293-670B-3794-476C7B2F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2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AF131-8B7B-644C-E99B-5361A745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D121D-2622-4E40-7018-987CBA93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C4766-8FB8-3000-2DBD-598129DF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5A590-6C9C-3879-EC50-7886F7DC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F0405-3756-D95E-4379-B9BA0291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81788-1DC8-B508-E218-B838402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C76BB-BE10-E025-297B-B8070216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78616-70DC-3CDE-BCB3-5C563455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E4FCA-9AD6-BB2E-3C40-BBD36114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9789B-3491-7023-076B-A52701C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4C348-3920-144B-796A-56FE7D20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AE88-A445-ACEC-F312-1D6D2E83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AC416-CD41-C011-6409-12ABB958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97C07-3B81-3207-0748-C692C699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CDBA44-54BC-4F24-0411-AB0D3EB74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54A67F-A17C-5614-35E9-1FC0D3722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BCDBE2-26B8-AA2C-EB2A-323279DD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1266A2-A011-D4E7-C3FE-E97ED301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1661DB-D29B-5AF5-A05C-E7F10884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6226-225E-0355-2F7B-4DE3BE58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39E78-9F31-B6BC-5A9D-EF7265AE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0241C-B335-FF39-1D3D-14B96542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BA38C-6C7B-24E8-1231-16DF8E80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237C6C-A341-3E5D-55B0-8FC1676D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72759B-9396-FC83-4187-A64A7BFF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8D1DD-DC1F-7291-A563-1597B2FB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6AF3-6AA8-0A18-1859-87373CC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51957-0243-5BE1-5C42-31BCEF82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CB343-395B-DECC-3E8A-53AEA110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0867A-5CC4-204C-E37B-A202668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CF7CB-1EBF-1C71-3361-E659A719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5CA6A2-4F2F-BEAE-ACBD-D295954A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4AA4-4B83-9A64-E596-E953AAC7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34658E-F7C9-FF6D-B471-64A3BE37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11317-C134-810E-3E7A-91CE5E61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C5D06-4F91-B205-26F2-2F81B892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278F9C-8A8D-F1C3-E660-4D042A8B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5329-DD76-887B-7280-9F7DB6F3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9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D695D-BE7F-E26B-F059-C485E5B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C12AA-FE88-8DD7-DEE7-9A1F7A45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14595-8A4C-5013-344F-1E5E1F83D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3948-7D38-4C0C-A846-1B4012BBDEE4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8F907-CABF-9874-1599-F6255217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27B8B-3A91-95D4-02FC-98C1E267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2874-BBA1-49FE-A9B9-58F21D6B6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up.toast.com/posts/92" TargetMode="External"/><Relationship Id="rId2" Type="http://schemas.openxmlformats.org/officeDocument/2006/relationships/hyperlink" Target="https://gmlwjd9405.github.io/2018/09/21/rest-and-restfu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apybara Jaguar Internet meme Humour, 재규어, 카피 바라, 재규어, 인터넷 밈 png | PNGWing">
            <a:extLst>
              <a:ext uri="{FF2B5EF4-FFF2-40B4-BE49-F238E27FC236}">
                <a16:creationId xmlns:a16="http://schemas.microsoft.com/office/drawing/2014/main" id="{D6FD980B-069A-50CD-30D3-BE0F48D3B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3" b="99275" l="10000" r="90000">
                        <a14:foregroundMark x1="20217" y1="9855" x2="20217" y2="9855"/>
                        <a14:foregroundMark x1="23696" y1="8116" x2="23696" y2="8116"/>
                        <a14:foregroundMark x1="26957" y1="4203" x2="26957" y2="4203"/>
                        <a14:foregroundMark x1="27500" y1="88261" x2="27500" y2="88261"/>
                        <a14:foregroundMark x1="39565" y1="92319" x2="39565" y2="92319"/>
                        <a14:foregroundMark x1="36522" y1="99275" x2="36522" y2="99275"/>
                        <a14:foregroundMark x1="55000" y1="92319" x2="55000" y2="92319"/>
                        <a14:foregroundMark x1="54891" y1="92319" x2="54891" y2="92319"/>
                        <a14:foregroundMark x1="54783" y1="92609" x2="54783" y2="92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06" b="169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17E2EA-25B9-2E9F-81F2-5F84E660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 </a:t>
            </a:r>
            <a:r>
              <a:rPr lang="ko-KR" altLang="en-US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복습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96846-39F6-9A54-794C-EB4456575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REST? </a:t>
            </a:r>
            <a:r>
              <a:rPr lang="ko-KR" altLang="en-US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휴식인가</a:t>
            </a:r>
            <a:r>
              <a:rPr lang="en-US" altLang="ko-KR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….</a:t>
            </a:r>
            <a:endParaRPr lang="ko-KR" altLang="en-US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6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 가이드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A2CFED-E545-9C5C-4623-738618E5331F}"/>
              </a:ext>
            </a:extLst>
          </p:cNvPr>
          <p:cNvSpPr txBox="1">
            <a:spLocks/>
          </p:cNvSpPr>
          <p:nvPr/>
        </p:nvSpPr>
        <p:spPr>
          <a:xfrm>
            <a:off x="1005709" y="2881808"/>
            <a:ext cx="9830457" cy="73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용도에 맞는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Method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작성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DE5EEF-9456-3CA9-8459-E53AC2F5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388" y="4751004"/>
            <a:ext cx="3216166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DELETE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3F9B533-DECB-57BC-B281-606A47298F51}"/>
              </a:ext>
            </a:extLst>
          </p:cNvPr>
          <p:cNvSpPr txBox="1">
            <a:spLocks/>
          </p:cNvSpPr>
          <p:nvPr/>
        </p:nvSpPr>
        <p:spPr>
          <a:xfrm>
            <a:off x="541285" y="1393244"/>
            <a:ext cx="10983310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자원에 대한 행위는 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Method(GET, POST, PUT, DELETE)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표현한다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1423E9-A137-76F6-7F40-83D40271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238" y="4751003"/>
            <a:ext cx="3757439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GET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delete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2D8F272-14A0-18DF-4CB3-35D0919F3028}"/>
              </a:ext>
            </a:extLst>
          </p:cNvPr>
          <p:cNvSpPr txBox="1">
            <a:spLocks/>
          </p:cNvSpPr>
          <p:nvPr/>
        </p:nvSpPr>
        <p:spPr>
          <a:xfrm>
            <a:off x="5728140" y="1315443"/>
            <a:ext cx="3614573" cy="506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     생성      수정         삭제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736BEB4-B7DE-FBC7-D955-6DC483901DAE}"/>
              </a:ext>
            </a:extLst>
          </p:cNvPr>
          <p:cNvSpPr txBox="1">
            <a:spLocks/>
          </p:cNvSpPr>
          <p:nvPr/>
        </p:nvSpPr>
        <p:spPr>
          <a:xfrm>
            <a:off x="1180771" y="3720662"/>
            <a:ext cx="9830457" cy="239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조회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삭제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추가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1EB3B748-1D49-6BA2-FD38-7E2505A40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388" y="4049954"/>
            <a:ext cx="3216166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GET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/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703374E-33DF-3FAC-901B-9828482DB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238" y="4041501"/>
            <a:ext cx="3475310" cy="306190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GET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/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show/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8A8993F1-3DD3-ED8E-283B-856FF1C81B2E}"/>
              </a:ext>
            </a:extLst>
          </p:cNvPr>
          <p:cNvSpPr/>
          <p:nvPr/>
        </p:nvSpPr>
        <p:spPr>
          <a:xfrm>
            <a:off x="10370986" y="3717935"/>
            <a:ext cx="658056" cy="953321"/>
          </a:xfrm>
          <a:prstGeom prst="mathMultiply">
            <a:avLst/>
          </a:prstGeom>
          <a:solidFill>
            <a:srgbClr val="FBE5D6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21ED28CC-2BF1-F1B6-5297-D1AA71BEA4FF}"/>
              </a:ext>
            </a:extLst>
          </p:cNvPr>
          <p:cNvSpPr/>
          <p:nvPr/>
        </p:nvSpPr>
        <p:spPr>
          <a:xfrm>
            <a:off x="10507138" y="4449029"/>
            <a:ext cx="658056" cy="953321"/>
          </a:xfrm>
          <a:prstGeom prst="mathMultiply">
            <a:avLst/>
          </a:prstGeom>
          <a:solidFill>
            <a:srgbClr val="FBE5D6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CD13A522-0034-AC77-8547-E0FF6E26E24E}"/>
              </a:ext>
            </a:extLst>
          </p:cNvPr>
          <p:cNvSpPr/>
          <p:nvPr/>
        </p:nvSpPr>
        <p:spPr>
          <a:xfrm>
            <a:off x="7784916" y="4428230"/>
            <a:ext cx="658056" cy="953321"/>
          </a:xfrm>
          <a:prstGeom prst="mathMultiply">
            <a:avLst/>
          </a:prstGeom>
          <a:solidFill>
            <a:srgbClr val="FBE5D6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DADAC30-A41E-E00E-7CF0-43F6B691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388" y="5402350"/>
            <a:ext cx="3216166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POST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/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/2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0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 가이드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B7169-B61E-435D-E4C3-6059931CBEDE}"/>
              </a:ext>
            </a:extLst>
          </p:cNvPr>
          <p:cNvSpPr txBox="1">
            <a:spLocks/>
          </p:cNvSpPr>
          <p:nvPr/>
        </p:nvSpPr>
        <p:spPr>
          <a:xfrm>
            <a:off x="131538" y="1361320"/>
            <a:ext cx="4558046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URI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규칙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DE5EEF-9456-3CA9-8459-E53AC2F5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4" y="2575364"/>
            <a:ext cx="5148099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http://r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estapi.com/rodents/capybaras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F35E6D5-F9AE-5347-5AE0-7B1E7BF7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959" y="5258540"/>
            <a:ext cx="3383347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GET 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capybaras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/1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/friends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A15904C-B65C-96E8-8899-6D5FBCDF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3" y="4433043"/>
            <a:ext cx="6078265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http://r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estapi.com/capybaras/favorite-food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D62308E-9835-15AD-DDBF-DDFF309C6FA3}"/>
              </a:ext>
            </a:extLst>
          </p:cNvPr>
          <p:cNvSpPr txBox="1">
            <a:spLocks/>
          </p:cNvSpPr>
          <p:nvPr/>
        </p:nvSpPr>
        <p:spPr>
          <a:xfrm>
            <a:off x="1077153" y="2527973"/>
            <a:ext cx="10983310" cy="323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관계를 나타내는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문자에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 간 연관 관계가 있는 경우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50A410-15C2-1EC1-E08F-508FD0BE5616}"/>
              </a:ext>
            </a:extLst>
          </p:cNvPr>
          <p:cNvSpPr txBox="1">
            <a:spLocks/>
          </p:cNvSpPr>
          <p:nvPr/>
        </p:nvSpPr>
        <p:spPr>
          <a:xfrm>
            <a:off x="1845392" y="5663854"/>
            <a:ext cx="3764831" cy="42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has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관계가 있을 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87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폭발: 14pt 14">
            <a:extLst>
              <a:ext uri="{FF2B5EF4-FFF2-40B4-BE49-F238E27FC236}">
                <a16:creationId xmlns:a16="http://schemas.microsoft.com/office/drawing/2014/main" id="{E63718E6-EB42-6056-7E73-D153848AE182}"/>
              </a:ext>
            </a:extLst>
          </p:cNvPr>
          <p:cNvSpPr/>
          <p:nvPr/>
        </p:nvSpPr>
        <p:spPr>
          <a:xfrm rot="20820557">
            <a:off x="186293" y="267493"/>
            <a:ext cx="1655071" cy="918254"/>
          </a:xfrm>
          <a:prstGeom prst="irregularSeal2">
            <a:avLst/>
          </a:prstGeom>
          <a:solidFill>
            <a:srgbClr val="D3A68D"/>
          </a:solidFill>
          <a:ln>
            <a:solidFill>
              <a:srgbClr val="361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61802"/>
                </a:solidFill>
              </a:rPr>
              <a:t>심화</a:t>
            </a:r>
            <a:r>
              <a:rPr lang="en-US" altLang="ko-KR" dirty="0">
                <a:solidFill>
                  <a:srgbClr val="361802"/>
                </a:solidFill>
              </a:rPr>
              <a:t>!</a:t>
            </a:r>
            <a:endParaRPr lang="ko-KR" altLang="en-US" dirty="0">
              <a:solidFill>
                <a:srgbClr val="36180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44" y="557149"/>
            <a:ext cx="9682655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특징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3326CF5-2E6B-1BE2-785D-FBFCFDC3BB0B}"/>
              </a:ext>
            </a:extLst>
          </p:cNvPr>
          <p:cNvSpPr txBox="1">
            <a:spLocks/>
          </p:cNvSpPr>
          <p:nvPr/>
        </p:nvSpPr>
        <p:spPr>
          <a:xfrm>
            <a:off x="1006448" y="1324303"/>
            <a:ext cx="10179104" cy="49765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클라이언트 구조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무상태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(Stateless)</a:t>
            </a: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사용 가능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(Cacheable)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CC3E66A-F1BA-5E03-1308-F168D78A3521}"/>
              </a:ext>
            </a:extLst>
          </p:cNvPr>
          <p:cNvSpPr txBox="1">
            <a:spLocks/>
          </p:cNvSpPr>
          <p:nvPr/>
        </p:nvSpPr>
        <p:spPr>
          <a:xfrm>
            <a:off x="1421525" y="1792115"/>
            <a:ext cx="10515600" cy="105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자원을 제공하는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서버와 자원을 요청하는 클라이언트로 분리되어 의존성 감소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- REST Server: API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제공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- Client: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인증이나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context(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정보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직접 관리하고 책임짐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ADF8365-F466-9C71-9953-80703F24BA52}"/>
              </a:ext>
            </a:extLst>
          </p:cNvPr>
          <p:cNvSpPr txBox="1">
            <a:spLocks/>
          </p:cNvSpPr>
          <p:nvPr/>
        </p:nvSpPr>
        <p:spPr>
          <a:xfrm>
            <a:off x="1421525" y="3512528"/>
            <a:ext cx="10515600" cy="125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Client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context(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쿠키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저장하지 않음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-&gt;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구현이 단순해짐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각 요청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(request)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별개의 것으로 보고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Client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요청을 단순 처리함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요청이 다음 요청의 처리에 연관되지 않게 함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일관된 처리 가능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2" name="Picture 2" descr="오늘도 평화로운 카피바라야">
            <a:extLst>
              <a:ext uri="{FF2B5EF4-FFF2-40B4-BE49-F238E27FC236}">
                <a16:creationId xmlns:a16="http://schemas.microsoft.com/office/drawing/2014/main" id="{77A5B349-5A1B-2E6D-DB64-35F240964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4768413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70460-C694-2F47-7578-8CA3FCF30FC2}"/>
              </a:ext>
            </a:extLst>
          </p:cNvPr>
          <p:cNvSpPr txBox="1"/>
          <p:nvPr/>
        </p:nvSpPr>
        <p:spPr>
          <a:xfrm>
            <a:off x="1555529" y="5399206"/>
            <a:ext cx="8807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표준 HTTP 프로토콜 사용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캐시를 포함해 웹에서 사용하는 기존의 인프라 활용 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대량의 요청을 빠르게 처리하는 캐시 활용을 통해 응답 시간이 빨라지고 성능이 향상됨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47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 받은 자료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927267-CAE4-0DA3-697F-1533DC38517D}"/>
              </a:ext>
            </a:extLst>
          </p:cNvPr>
          <p:cNvSpPr txBox="1">
            <a:spLocks/>
          </p:cNvSpPr>
          <p:nvPr/>
        </p:nvSpPr>
        <p:spPr>
          <a:xfrm>
            <a:off x="1132490" y="1619993"/>
            <a:ext cx="10515600" cy="4250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RESTful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and DB Architecture BE: 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세션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NEXT X LIKELION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김동민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[Network] REST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REST API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RESTful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https://gmlwjd9405.github.io/2018/09/21/rest-and-restful.html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제대로 알고 사용하기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https://meetup.toast.com/posts/92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1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751" y="2769997"/>
            <a:ext cx="4577692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3618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</a:t>
            </a:r>
            <a:r>
              <a:rPr lang="ko-KR" altLang="en-US" dirty="0">
                <a:solidFill>
                  <a:srgbClr val="3618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친해집시다</a:t>
            </a:r>
            <a:r>
              <a:rPr lang="en-US" altLang="ko-KR" dirty="0">
                <a:solidFill>
                  <a:srgbClr val="3618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solidFill>
                <a:srgbClr val="36180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 descr="오늘도 평화로운 카피바라야">
            <a:extLst>
              <a:ext uri="{FF2B5EF4-FFF2-40B4-BE49-F238E27FC236}">
                <a16:creationId xmlns:a16="http://schemas.microsoft.com/office/drawing/2014/main" id="{3199D2E2-8E46-3EC8-9BEB-9FD3FC7A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카피바라의 친화력 - 에누리 쇼핑지식 자유게시판">
            <a:extLst>
              <a:ext uri="{FF2B5EF4-FFF2-40B4-BE49-F238E27FC236}">
                <a16:creationId xmlns:a16="http://schemas.microsoft.com/office/drawing/2014/main" id="{EF7F8DD8-B786-52C7-FAF3-4EBD318B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0"/>
            <a:ext cx="393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F26F99C-0A82-1309-B3DE-8A2B1497CBC8}"/>
              </a:ext>
            </a:extLst>
          </p:cNvPr>
          <p:cNvSpPr txBox="1">
            <a:spLocks/>
          </p:cNvSpPr>
          <p:nvPr/>
        </p:nvSpPr>
        <p:spPr>
          <a:xfrm rot="685502">
            <a:off x="8577699" y="1448371"/>
            <a:ext cx="1614432" cy="47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endParaRPr lang="ko-KR" altLang="en-US" sz="36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450AFCC-2D2E-B48D-49E1-B163181343C9}"/>
              </a:ext>
            </a:extLst>
          </p:cNvPr>
          <p:cNvSpPr txBox="1">
            <a:spLocks/>
          </p:cNvSpPr>
          <p:nvPr/>
        </p:nvSpPr>
        <p:spPr>
          <a:xfrm rot="685502">
            <a:off x="10546198" y="3069238"/>
            <a:ext cx="1614432" cy="47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</a:t>
            </a:r>
            <a:endParaRPr lang="ko-KR" altLang="en-US" sz="40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07925CC-7816-E21F-A571-63D65B97275F}"/>
              </a:ext>
            </a:extLst>
          </p:cNvPr>
          <p:cNvSpPr txBox="1">
            <a:spLocks/>
          </p:cNvSpPr>
          <p:nvPr/>
        </p:nvSpPr>
        <p:spPr>
          <a:xfrm rot="20472903">
            <a:off x="9137650" y="5298659"/>
            <a:ext cx="1614432" cy="47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</a:t>
            </a:r>
            <a:endParaRPr lang="ko-KR" altLang="en-US" sz="40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BC8CB90-3AA1-D95B-C5A3-2118A578B8A1}"/>
              </a:ext>
            </a:extLst>
          </p:cNvPr>
          <p:cNvSpPr txBox="1">
            <a:spLocks/>
          </p:cNvSpPr>
          <p:nvPr/>
        </p:nvSpPr>
        <p:spPr>
          <a:xfrm>
            <a:off x="2192751" y="2247314"/>
            <a:ext cx="4577692" cy="659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우리를 짓눌러도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E9EBDAB-62E9-7700-EF64-1ADB0023E18D}"/>
              </a:ext>
            </a:extLst>
          </p:cNvPr>
          <p:cNvSpPr txBox="1">
            <a:spLocks/>
          </p:cNvSpPr>
          <p:nvPr/>
        </p:nvSpPr>
        <p:spPr>
          <a:xfrm>
            <a:off x="10614641" y="3641358"/>
            <a:ext cx="655521" cy="47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자원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159C5B-4B75-128E-89AC-2997E173DF34}"/>
              </a:ext>
            </a:extLst>
          </p:cNvPr>
          <p:cNvSpPr txBox="1">
            <a:spLocks/>
          </p:cNvSpPr>
          <p:nvPr/>
        </p:nvSpPr>
        <p:spPr>
          <a:xfrm>
            <a:off x="10817453" y="4249039"/>
            <a:ext cx="649333" cy="47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1F58AD8-67BA-9E1D-0622-2F793DB31AC9}"/>
              </a:ext>
            </a:extLst>
          </p:cNvPr>
          <p:cNvSpPr txBox="1">
            <a:spLocks/>
          </p:cNvSpPr>
          <p:nvPr/>
        </p:nvSpPr>
        <p:spPr>
          <a:xfrm rot="1337044">
            <a:off x="9109821" y="3786017"/>
            <a:ext cx="1614432" cy="504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1D76FB1-3065-C435-919A-5BC08D3BF643}"/>
              </a:ext>
            </a:extLst>
          </p:cNvPr>
          <p:cNvSpPr txBox="1">
            <a:spLocks/>
          </p:cNvSpPr>
          <p:nvPr/>
        </p:nvSpPr>
        <p:spPr>
          <a:xfrm rot="177060">
            <a:off x="9582078" y="1033636"/>
            <a:ext cx="1614432" cy="478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endParaRPr lang="ko-KR" altLang="en-US" sz="36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120A203-6481-F0CF-B353-DF01ED3DA593}"/>
              </a:ext>
            </a:extLst>
          </p:cNvPr>
          <p:cNvSpPr txBox="1">
            <a:spLocks/>
          </p:cNvSpPr>
          <p:nvPr/>
        </p:nvSpPr>
        <p:spPr>
          <a:xfrm>
            <a:off x="9666497" y="2956680"/>
            <a:ext cx="665504" cy="478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8907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927267-CAE4-0DA3-697F-1533DC38517D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735819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Representational State Transfer</a:t>
            </a:r>
          </a:p>
          <a:p>
            <a:pPr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4572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(resource)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의 표현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(representation)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의한 상태 전달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4572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45720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자원을 이름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자원의 표현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으로 구분하여 해당 자원의 상태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정보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주고 받는 모든 것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15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98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 descr="오늘도 평화로운 카피바라야">
            <a:extLst>
              <a:ext uri="{FF2B5EF4-FFF2-40B4-BE49-F238E27FC236}">
                <a16:creationId xmlns:a16="http://schemas.microsoft.com/office/drawing/2014/main" id="{2CFACE54-127B-97A9-C7EB-E06332F38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5" b="-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B49972-59AC-93F7-B0D5-606E40367BDC}"/>
              </a:ext>
            </a:extLst>
          </p:cNvPr>
          <p:cNvSpPr/>
          <p:nvPr/>
        </p:nvSpPr>
        <p:spPr>
          <a:xfrm>
            <a:off x="9619488" y="1682496"/>
            <a:ext cx="914400" cy="832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C2956BE-CB89-76FB-7744-D5C34F5508C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2983992" cy="26830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웹사이트가 관리하는 모든 대상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Etc.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2C1AA2-0F4F-F69F-156A-5879F9EE8664}"/>
              </a:ext>
            </a:extLst>
          </p:cNvPr>
          <p:cNvSpPr/>
          <p:nvPr/>
        </p:nvSpPr>
        <p:spPr>
          <a:xfrm>
            <a:off x="838200" y="1682496"/>
            <a:ext cx="2892552" cy="832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BAF0A7-3E5B-E570-3DF5-20E514D46260}"/>
              </a:ext>
            </a:extLst>
          </p:cNvPr>
          <p:cNvSpPr/>
          <p:nvPr/>
        </p:nvSpPr>
        <p:spPr>
          <a:xfrm>
            <a:off x="4151376" y="1682496"/>
            <a:ext cx="4096512" cy="83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927267-CAE4-0DA3-697F-1533DC38517D}"/>
              </a:ext>
            </a:extLst>
          </p:cNvPr>
          <p:cNvSpPr txBox="1">
            <a:spLocks/>
          </p:cNvSpPr>
          <p:nvPr/>
        </p:nvSpPr>
        <p:spPr>
          <a:xfrm>
            <a:off x="838200" y="1162624"/>
            <a:ext cx="10646664" cy="189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</a:t>
            </a:r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(resource)</a:t>
            </a:r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표현</a:t>
            </a:r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(representation) </a:t>
            </a:r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의한 상태 전달</a:t>
            </a:r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C763611-5560-024C-95E8-46166DF5D6D5}"/>
              </a:ext>
            </a:extLst>
          </p:cNvPr>
          <p:cNvSpPr txBox="1">
            <a:spLocks/>
          </p:cNvSpPr>
          <p:nvPr/>
        </p:nvSpPr>
        <p:spPr>
          <a:xfrm>
            <a:off x="4376362" y="3406694"/>
            <a:ext cx="3646538" cy="214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자원을 구분하기 위한 이름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ABB08BF-3925-86BB-E585-3C7C23580C1B}"/>
              </a:ext>
            </a:extLst>
          </p:cNvPr>
          <p:cNvSpPr txBox="1">
            <a:spLocks/>
          </p:cNvSpPr>
          <p:nvPr/>
        </p:nvSpPr>
        <p:spPr>
          <a:xfrm>
            <a:off x="8310371" y="3403292"/>
            <a:ext cx="3532632" cy="2143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자원이 요청된 시점의 정보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A93DD-C3A6-686A-1387-2E00B990D25D}"/>
              </a:ext>
            </a:extLst>
          </p:cNvPr>
          <p:cNvSpPr txBox="1"/>
          <p:nvPr/>
        </p:nvSpPr>
        <p:spPr>
          <a:xfrm>
            <a:off x="1848191" y="2707175"/>
            <a:ext cx="87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3618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대상</a:t>
            </a:r>
            <a:endParaRPr lang="en-US" altLang="ko-KR" sz="2800" dirty="0">
              <a:solidFill>
                <a:srgbClr val="36180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552DC-2E40-9C52-AAFB-4CAABE09BBFA}"/>
              </a:ext>
            </a:extLst>
          </p:cNvPr>
          <p:cNvSpPr txBox="1"/>
          <p:nvPr/>
        </p:nvSpPr>
        <p:spPr>
          <a:xfrm>
            <a:off x="5763347" y="2707175"/>
            <a:ext cx="87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3618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sz="2800" dirty="0">
              <a:solidFill>
                <a:srgbClr val="36180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6A1A9-DF6D-D82A-9394-2E8A883E18CE}"/>
              </a:ext>
            </a:extLst>
          </p:cNvPr>
          <p:cNvSpPr txBox="1"/>
          <p:nvPr/>
        </p:nvSpPr>
        <p:spPr>
          <a:xfrm>
            <a:off x="9640403" y="2707175"/>
            <a:ext cx="87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3618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endParaRPr lang="en-US" altLang="ko-KR" sz="2800" dirty="0">
              <a:solidFill>
                <a:srgbClr val="36180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4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B57F92-1840-70A6-956E-F213ADE1FF9E}"/>
              </a:ext>
            </a:extLst>
          </p:cNvPr>
          <p:cNvSpPr/>
          <p:nvPr/>
        </p:nvSpPr>
        <p:spPr>
          <a:xfrm>
            <a:off x="9619488" y="1682496"/>
            <a:ext cx="914400" cy="8321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2F4647-6922-76E0-7988-6168AACD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9" y="2776447"/>
            <a:ext cx="1754293" cy="1766247"/>
          </a:xfr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2C1AA2-0F4F-F69F-156A-5879F9EE8664}"/>
              </a:ext>
            </a:extLst>
          </p:cNvPr>
          <p:cNvSpPr/>
          <p:nvPr/>
        </p:nvSpPr>
        <p:spPr>
          <a:xfrm>
            <a:off x="838200" y="1682496"/>
            <a:ext cx="2892552" cy="832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BAF0A7-3E5B-E570-3DF5-20E514D46260}"/>
              </a:ext>
            </a:extLst>
          </p:cNvPr>
          <p:cNvSpPr/>
          <p:nvPr/>
        </p:nvSpPr>
        <p:spPr>
          <a:xfrm>
            <a:off x="4151376" y="1682496"/>
            <a:ext cx="4096512" cy="83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927267-CAE4-0DA3-697F-1533DC38517D}"/>
              </a:ext>
            </a:extLst>
          </p:cNvPr>
          <p:cNvSpPr txBox="1">
            <a:spLocks/>
          </p:cNvSpPr>
          <p:nvPr/>
        </p:nvSpPr>
        <p:spPr>
          <a:xfrm>
            <a:off x="838200" y="1162624"/>
            <a:ext cx="10646664" cy="189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</a:t>
            </a:r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(resource)</a:t>
            </a:r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표현</a:t>
            </a:r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(representation) </a:t>
            </a:r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의한 상태 전달</a:t>
            </a:r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B9256A5-F21D-C8D0-73C3-7C708027F9C0}"/>
              </a:ext>
            </a:extLst>
          </p:cNvPr>
          <p:cNvSpPr txBox="1">
            <a:spLocks/>
          </p:cNvSpPr>
          <p:nvPr/>
        </p:nvSpPr>
        <p:spPr>
          <a:xfrm>
            <a:off x="4636770" y="3659570"/>
            <a:ext cx="3049524" cy="493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smiling-capybara-image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81AF6A-5334-F443-713C-4B934C73578C}"/>
              </a:ext>
            </a:extLst>
          </p:cNvPr>
          <p:cNvSpPr txBox="1">
            <a:spLocks/>
          </p:cNvSpPr>
          <p:nvPr/>
        </p:nvSpPr>
        <p:spPr>
          <a:xfrm>
            <a:off x="350139" y="5448518"/>
            <a:ext cx="3995928" cy="49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동물원에서 관리하는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카피바라의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114A809-88EC-0AB7-23CC-32F9D15BDBA9}"/>
              </a:ext>
            </a:extLst>
          </p:cNvPr>
          <p:cNvSpPr txBox="1">
            <a:spLocks/>
          </p:cNvSpPr>
          <p:nvPr/>
        </p:nvSpPr>
        <p:spPr>
          <a:xfrm>
            <a:off x="4674870" y="5448518"/>
            <a:ext cx="3049524" cy="4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capybara-data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15E2897-6C4B-1DEC-768E-F61DEC65CFD4}"/>
              </a:ext>
            </a:extLst>
          </p:cNvPr>
          <p:cNvSpPr txBox="1">
            <a:spLocks/>
          </p:cNvSpPr>
          <p:nvPr/>
        </p:nvSpPr>
        <p:spPr>
          <a:xfrm>
            <a:off x="544830" y="4626924"/>
            <a:ext cx="3606546" cy="493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카피바라 이미지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5CFD257-2287-1DF9-02C4-CDF600693B3E}"/>
              </a:ext>
            </a:extLst>
          </p:cNvPr>
          <p:cNvSpPr txBox="1">
            <a:spLocks/>
          </p:cNvSpPr>
          <p:nvPr/>
        </p:nvSpPr>
        <p:spPr>
          <a:xfrm>
            <a:off x="8483346" y="5325727"/>
            <a:ext cx="3163824" cy="739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조회하는 시점의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카피바라 정보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DE31AA8-ADC5-C846-9BD0-9A5C7FB4BDCD}"/>
              </a:ext>
            </a:extLst>
          </p:cNvPr>
          <p:cNvSpPr txBox="1">
            <a:spLocks/>
          </p:cNvSpPr>
          <p:nvPr/>
        </p:nvSpPr>
        <p:spPr>
          <a:xfrm>
            <a:off x="8247888" y="3199495"/>
            <a:ext cx="3399282" cy="1116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활용하거나 불러오는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시점의 이미지 상태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4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2927267-CAE4-0DA3-697F-1533DC38517D}"/>
              </a:ext>
            </a:extLst>
          </p:cNvPr>
          <p:cNvSpPr txBox="1">
            <a:spLocks/>
          </p:cNvSpPr>
          <p:nvPr/>
        </p:nvSpPr>
        <p:spPr>
          <a:xfrm>
            <a:off x="838200" y="1537528"/>
            <a:ext cx="10515600" cy="921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Representational State Transfer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C0A61D-24D8-E90C-2E17-CE934ADA77F3}"/>
              </a:ext>
            </a:extLst>
          </p:cNvPr>
          <p:cNvSpPr txBox="1">
            <a:spLocks/>
          </p:cNvSpPr>
          <p:nvPr/>
        </p:nvSpPr>
        <p:spPr>
          <a:xfrm>
            <a:off x="3255745" y="2796757"/>
            <a:ext cx="7538378" cy="92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대상을 이름으로 표현하여 정보를 전달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2D6BB63-9AD1-BB94-9A05-F92E977AB80E}"/>
              </a:ext>
            </a:extLst>
          </p:cNvPr>
          <p:cNvSpPr/>
          <p:nvPr/>
        </p:nvSpPr>
        <p:spPr>
          <a:xfrm>
            <a:off x="741138" y="2240543"/>
            <a:ext cx="2892552" cy="6745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20C0C7-ABB2-99CD-A1F1-752B015ACB89}"/>
              </a:ext>
            </a:extLst>
          </p:cNvPr>
          <p:cNvSpPr/>
          <p:nvPr/>
        </p:nvSpPr>
        <p:spPr>
          <a:xfrm>
            <a:off x="4100041" y="2240544"/>
            <a:ext cx="4096512" cy="674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04B563-4830-98F3-0D8C-C676675E4F0F}"/>
              </a:ext>
            </a:extLst>
          </p:cNvPr>
          <p:cNvSpPr/>
          <p:nvPr/>
        </p:nvSpPr>
        <p:spPr>
          <a:xfrm>
            <a:off x="9559159" y="2219523"/>
            <a:ext cx="914400" cy="6745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B7169-B61E-435D-E4C3-6059931CBEDE}"/>
              </a:ext>
            </a:extLst>
          </p:cNvPr>
          <p:cNvSpPr txBox="1">
            <a:spLocks/>
          </p:cNvSpPr>
          <p:nvPr/>
        </p:nvSpPr>
        <p:spPr>
          <a:xfrm>
            <a:off x="772668" y="2133597"/>
            <a:ext cx="10646664" cy="92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</a:t>
            </a:r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(resource)</a:t>
            </a:r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표현</a:t>
            </a:r>
            <a:r>
              <a:rPr lang="en-US" altLang="ko-KR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(representation) </a:t>
            </a:r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의한 상태 전달</a:t>
            </a:r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496787-01A4-BB8D-B2A2-26923C278E55}"/>
              </a:ext>
            </a:extLst>
          </p:cNvPr>
          <p:cNvCxnSpPr/>
          <p:nvPr/>
        </p:nvCxnSpPr>
        <p:spPr>
          <a:xfrm>
            <a:off x="4403835" y="3439510"/>
            <a:ext cx="567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276742-F65C-E146-E411-FBDBCC5CED0F}"/>
              </a:ext>
            </a:extLst>
          </p:cNvPr>
          <p:cNvCxnSpPr/>
          <p:nvPr/>
        </p:nvCxnSpPr>
        <p:spPr>
          <a:xfrm>
            <a:off x="3384331" y="3439510"/>
            <a:ext cx="56755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20E244-516A-009C-B3F1-9B12ECC0AD12}"/>
              </a:ext>
            </a:extLst>
          </p:cNvPr>
          <p:cNvCxnSpPr/>
          <p:nvPr/>
        </p:nvCxnSpPr>
        <p:spPr>
          <a:xfrm>
            <a:off x="7098504" y="3439510"/>
            <a:ext cx="56755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아 완벽히 이해했어! 이 그림 캐릭터가 어디 캐릭터인가요? - 뽐뿌:질문/요청">
            <a:extLst>
              <a:ext uri="{FF2B5EF4-FFF2-40B4-BE49-F238E27FC236}">
                <a16:creationId xmlns:a16="http://schemas.microsoft.com/office/drawing/2014/main" id="{3F5FED39-CE2E-86A9-1228-2BC3A981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24" y="3972936"/>
            <a:ext cx="2662751" cy="24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5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구성 요소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B7169-B61E-435D-E4C3-6059931CBEDE}"/>
              </a:ext>
            </a:extLst>
          </p:cNvPr>
          <p:cNvSpPr txBox="1">
            <a:spLocks/>
          </p:cNvSpPr>
          <p:nvPr/>
        </p:nvSpPr>
        <p:spPr>
          <a:xfrm>
            <a:off x="-501797" y="2490947"/>
            <a:ext cx="5964463" cy="364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</a:t>
            </a:r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행위</a:t>
            </a:r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</a:t>
            </a:r>
            <a:endParaRPr lang="en-US" altLang="ko-KR" sz="3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64985-7DEC-0D2C-19C1-FE6A85943C5A}"/>
              </a:ext>
            </a:extLst>
          </p:cNvPr>
          <p:cNvSpPr txBox="1"/>
          <p:nvPr/>
        </p:nvSpPr>
        <p:spPr>
          <a:xfrm>
            <a:off x="945932" y="1405240"/>
            <a:ext cx="10731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URI(Uniform Resource Identifier)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자원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(Resource)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명시하고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Method(POST, GET, PUT, DELETE)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해당 자원에 대한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CRUD Operation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적용하는 것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BB389-1EFE-F785-ACF1-898E55028B70}"/>
              </a:ext>
            </a:extLst>
          </p:cNvPr>
          <p:cNvSpPr txBox="1"/>
          <p:nvPr/>
        </p:nvSpPr>
        <p:spPr>
          <a:xfrm>
            <a:off x="3767960" y="2490947"/>
            <a:ext cx="7614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URI(Uniform Resource Identifier)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자원은 서버에 있고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자원을 고유한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관리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17371-C8C1-3B0B-AE52-B50D931F9022}"/>
              </a:ext>
            </a:extLst>
          </p:cNvPr>
          <p:cNvSpPr txBox="1"/>
          <p:nvPr/>
        </p:nvSpPr>
        <p:spPr>
          <a:xfrm>
            <a:off x="3767960" y="4101286"/>
            <a:ext cx="7614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프로토콜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8D586-70C8-4117-5125-7A890A60744B}"/>
              </a:ext>
            </a:extLst>
          </p:cNvPr>
          <p:cNvSpPr txBox="1"/>
          <p:nvPr/>
        </p:nvSpPr>
        <p:spPr>
          <a:xfrm>
            <a:off x="3767960" y="5129362"/>
            <a:ext cx="7614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자원의 상태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조작을 요청하면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이에 적절한 응답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(Representation)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보냄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이때 자원의 현재 상태를 전달하기 위한 방식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XML, TEXT, RSS</a:t>
            </a: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432E7258-5F54-1722-DAC3-CB75709A1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4" y="2490947"/>
            <a:ext cx="796999" cy="802430"/>
          </a:xfrm>
        </p:spPr>
      </p:pic>
      <p:pic>
        <p:nvPicPr>
          <p:cNvPr id="6146" name="Picture 2" descr="펫스북">
            <a:extLst>
              <a:ext uri="{FF2B5EF4-FFF2-40B4-BE49-F238E27FC236}">
                <a16:creationId xmlns:a16="http://schemas.microsoft.com/office/drawing/2014/main" id="{DACFFBDC-3DC3-68EF-D103-F177629B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4" y="3875231"/>
            <a:ext cx="794958" cy="7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동물 구역 친화력 왕, 나야 나! '카피바라' : 네이버 포스트">
            <a:extLst>
              <a:ext uri="{FF2B5EF4-FFF2-40B4-BE49-F238E27FC236}">
                <a16:creationId xmlns:a16="http://schemas.microsoft.com/office/drawing/2014/main" id="{3637E5E9-D498-CD78-45A1-F9DDDB29C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4" y="5343082"/>
            <a:ext cx="794958" cy="7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오늘도 평화로운 카피바라야">
            <a:extLst>
              <a:ext uri="{FF2B5EF4-FFF2-40B4-BE49-F238E27FC236}">
                <a16:creationId xmlns:a16="http://schemas.microsoft.com/office/drawing/2014/main" id="{D5F44616-F49B-4E92-B168-7F8A6266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4788849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B7169-B61E-435D-E4C3-6059931CBEDE}"/>
              </a:ext>
            </a:extLst>
          </p:cNvPr>
          <p:cNvSpPr txBox="1">
            <a:spLocks/>
          </p:cNvSpPr>
          <p:nvPr/>
        </p:nvSpPr>
        <p:spPr>
          <a:xfrm>
            <a:off x="3113767" y="1739249"/>
            <a:ext cx="5964463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기반으로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구현한 것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A2CFED-E545-9C5C-4623-738618E5331F}"/>
              </a:ext>
            </a:extLst>
          </p:cNvPr>
          <p:cNvSpPr txBox="1">
            <a:spLocks/>
          </p:cNvSpPr>
          <p:nvPr/>
        </p:nvSpPr>
        <p:spPr>
          <a:xfrm>
            <a:off x="1378168" y="3429000"/>
            <a:ext cx="9435662" cy="156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API(Application Programming Interface)</a:t>
            </a:r>
          </a:p>
          <a:p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데이터와 기능의 집합을 제공하여 컴퓨터 프로그램간 상호작용을 촉진하며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정보를 교환가능 하도록 하는 것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0" name="Picture 2" descr="영어회화] 펭수가 뭐길래!- #펭수어록 영어로 : 네이버 블로그">
            <a:extLst>
              <a:ext uri="{FF2B5EF4-FFF2-40B4-BE49-F238E27FC236}">
                <a16:creationId xmlns:a16="http://schemas.microsoft.com/office/drawing/2014/main" id="{080740E9-2872-56D5-251A-4F9BE57C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733" y="4838879"/>
            <a:ext cx="3225169" cy="19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펫스북">
            <a:extLst>
              <a:ext uri="{FF2B5EF4-FFF2-40B4-BE49-F238E27FC236}">
                <a16:creationId xmlns:a16="http://schemas.microsoft.com/office/drawing/2014/main" id="{E8DF41BC-42E9-1495-5AE9-F4028602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3" y="4556253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 가이드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B7169-B61E-435D-E4C3-6059931CBEDE}"/>
              </a:ext>
            </a:extLst>
          </p:cNvPr>
          <p:cNvSpPr txBox="1">
            <a:spLocks/>
          </p:cNvSpPr>
          <p:nvPr/>
        </p:nvSpPr>
        <p:spPr>
          <a:xfrm>
            <a:off x="3113768" y="2025864"/>
            <a:ext cx="5964463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URI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자원을 표현해야 한다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A2CFED-E545-9C5C-4623-738618E5331F}"/>
              </a:ext>
            </a:extLst>
          </p:cNvPr>
          <p:cNvSpPr txBox="1">
            <a:spLocks/>
          </p:cNvSpPr>
          <p:nvPr/>
        </p:nvSpPr>
        <p:spPr>
          <a:xfrm>
            <a:off x="442747" y="3662862"/>
            <a:ext cx="11306503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자원에 대한 행위는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Method(GET, POST, PUT, DELETE)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표현한다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F6331F-998A-77B9-FC51-5BACA3E0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719" y="1944648"/>
            <a:ext cx="1382962" cy="1392386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909BF66-71AF-38C0-2A92-D2A327EFF3E9}"/>
              </a:ext>
            </a:extLst>
          </p:cNvPr>
          <p:cNvSpPr txBox="1">
            <a:spLocks/>
          </p:cNvSpPr>
          <p:nvPr/>
        </p:nvSpPr>
        <p:spPr>
          <a:xfrm>
            <a:off x="7905750" y="1361321"/>
            <a:ext cx="2344961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해줘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6844531-1650-D5F7-01A5-34F11A77DE98}"/>
              </a:ext>
            </a:extLst>
          </p:cNvPr>
          <p:cNvSpPr txBox="1">
            <a:spLocks/>
          </p:cNvSpPr>
          <p:nvPr/>
        </p:nvSpPr>
        <p:spPr>
          <a:xfrm>
            <a:off x="3626070" y="4829515"/>
            <a:ext cx="3614573" cy="506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생성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수정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삭제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0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45F75-53E3-646F-95A0-0C35251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49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설계 가이드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B7169-B61E-435D-E4C3-6059931CBEDE}"/>
              </a:ext>
            </a:extLst>
          </p:cNvPr>
          <p:cNvSpPr txBox="1">
            <a:spLocks/>
          </p:cNvSpPr>
          <p:nvPr/>
        </p:nvSpPr>
        <p:spPr>
          <a:xfrm>
            <a:off x="131537" y="1361320"/>
            <a:ext cx="5964463" cy="116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URI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자원을 표현해야 한다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DE5EEF-9456-3CA9-8459-E53AC2F5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310" y="4436430"/>
            <a:ext cx="3216166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GET /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860980B-C7EF-C12E-F319-1C80C7E4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11" y="3131993"/>
            <a:ext cx="3466444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POST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edit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ko-KR" sz="20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capybara_pk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A15904C-B65C-96E8-8899-6D5FBCDF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310" y="3126609"/>
            <a:ext cx="3941379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 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ko-KR" sz="2000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capybara_pk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D62308E-9835-15AD-DDBF-DDFF309C6FA3}"/>
              </a:ext>
            </a:extLst>
          </p:cNvPr>
          <p:cNvSpPr txBox="1">
            <a:spLocks/>
          </p:cNvSpPr>
          <p:nvPr/>
        </p:nvSpPr>
        <p:spPr>
          <a:xfrm>
            <a:off x="1152696" y="2527973"/>
            <a:ext cx="3526378" cy="323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동사보다는 명사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대문자보다 소문자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110D49E-C787-BBCF-4162-C46B517F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11" y="4461920"/>
            <a:ext cx="3216166" cy="307777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GET /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Capybara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Menlo"/>
              </a:rPr>
              <a:t>/1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37BC19B4-3CA0-42B5-3118-F003AF8A98F4}"/>
              </a:ext>
            </a:extLst>
          </p:cNvPr>
          <p:cNvSpPr/>
          <p:nvPr/>
        </p:nvSpPr>
        <p:spPr>
          <a:xfrm>
            <a:off x="8710352" y="4143821"/>
            <a:ext cx="658056" cy="953321"/>
          </a:xfrm>
          <a:prstGeom prst="mathMultiply">
            <a:avLst/>
          </a:prstGeom>
          <a:solidFill>
            <a:srgbClr val="FBE5D6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AAD13107-2444-E02E-CADA-DEA1308F499F}"/>
              </a:ext>
            </a:extLst>
          </p:cNvPr>
          <p:cNvSpPr/>
          <p:nvPr/>
        </p:nvSpPr>
        <p:spPr>
          <a:xfrm>
            <a:off x="9039380" y="2803836"/>
            <a:ext cx="658056" cy="953321"/>
          </a:xfrm>
          <a:prstGeom prst="mathMultiply">
            <a:avLst/>
          </a:prstGeom>
          <a:solidFill>
            <a:srgbClr val="FBE5D6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7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751</Words>
  <Application>Microsoft Office PowerPoint</Application>
  <PresentationFormat>와이드스크린</PresentationFormat>
  <Paragraphs>152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</vt:lpstr>
      <vt:lpstr>맑은 고딕</vt:lpstr>
      <vt:lpstr>Arial</vt:lpstr>
      <vt:lpstr>Consolas</vt:lpstr>
      <vt:lpstr>Office 테마</vt:lpstr>
      <vt:lpstr>REST API 복습</vt:lpstr>
      <vt:lpstr>REST 개념</vt:lpstr>
      <vt:lpstr>REST 개념</vt:lpstr>
      <vt:lpstr>REST 개념 – 예시</vt:lpstr>
      <vt:lpstr>REST 개념</vt:lpstr>
      <vt:lpstr>REST 구성 요소</vt:lpstr>
      <vt:lpstr>REST API</vt:lpstr>
      <vt:lpstr>REST API 설계 가이드</vt:lpstr>
      <vt:lpstr>REST API 설계 가이드</vt:lpstr>
      <vt:lpstr>REST API 설계 가이드</vt:lpstr>
      <vt:lpstr>REST API 설계 가이드</vt:lpstr>
      <vt:lpstr>REST 특징</vt:lpstr>
      <vt:lpstr>도움 받은 자료</vt:lpstr>
      <vt:lpstr>REST와 친해집시다!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복습</dc:title>
  <dc:creator>이지은[ 대학원석사과정졸업 / 심리학과 ]</dc:creator>
  <cp:lastModifiedBy>이지은[ 대학원석사과정졸업 / 심리학과 ]</cp:lastModifiedBy>
  <cp:revision>5</cp:revision>
  <dcterms:created xsi:type="dcterms:W3CDTF">2022-09-15T00:15:58Z</dcterms:created>
  <dcterms:modified xsi:type="dcterms:W3CDTF">2022-09-15T03:17:53Z</dcterms:modified>
</cp:coreProperties>
</file>