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337" r:id="rId2"/>
    <p:sldId id="338" r:id="rId3"/>
    <p:sldId id="262" r:id="rId4"/>
    <p:sldId id="339" r:id="rId5"/>
    <p:sldId id="263" r:id="rId6"/>
    <p:sldId id="340" r:id="rId7"/>
    <p:sldId id="265" r:id="rId8"/>
    <p:sldId id="261" r:id="rId9"/>
    <p:sldId id="266" r:id="rId10"/>
    <p:sldId id="341" r:id="rId11"/>
    <p:sldId id="260" r:id="rId12"/>
    <p:sldId id="256" r:id="rId13"/>
    <p:sldId id="346" r:id="rId14"/>
    <p:sldId id="347" r:id="rId15"/>
    <p:sldId id="348" r:id="rId16"/>
    <p:sldId id="352" r:id="rId17"/>
    <p:sldId id="351" r:id="rId18"/>
    <p:sldId id="353" r:id="rId19"/>
    <p:sldId id="354" r:id="rId20"/>
    <p:sldId id="355" r:id="rId21"/>
    <p:sldId id="356" r:id="rId22"/>
    <p:sldId id="357" r:id="rId23"/>
    <p:sldId id="358" r:id="rId24"/>
    <p:sldId id="342" r:id="rId25"/>
    <p:sldId id="259" r:id="rId26"/>
    <p:sldId id="324" r:id="rId27"/>
    <p:sldId id="326" r:id="rId28"/>
    <p:sldId id="327" r:id="rId29"/>
    <p:sldId id="328" r:id="rId30"/>
    <p:sldId id="330" r:id="rId31"/>
    <p:sldId id="332" r:id="rId32"/>
    <p:sldId id="360" r:id="rId33"/>
    <p:sldId id="359" r:id="rId34"/>
    <p:sldId id="363" r:id="rId35"/>
    <p:sldId id="361" r:id="rId36"/>
    <p:sldId id="362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31" r:id="rId45"/>
    <p:sldId id="333" r:id="rId46"/>
    <p:sldId id="334" r:id="rId47"/>
    <p:sldId id="335" r:id="rId48"/>
    <p:sldId id="336" r:id="rId49"/>
    <p:sldId id="257" r:id="rId50"/>
    <p:sldId id="258" r:id="rId51"/>
    <p:sldId id="267" r:id="rId52"/>
    <p:sldId id="268" r:id="rId53"/>
    <p:sldId id="273" r:id="rId54"/>
    <p:sldId id="269" r:id="rId55"/>
    <p:sldId id="270" r:id="rId56"/>
    <p:sldId id="271" r:id="rId57"/>
    <p:sldId id="275" r:id="rId58"/>
    <p:sldId id="276" r:id="rId59"/>
    <p:sldId id="277" r:id="rId60"/>
    <p:sldId id="278" r:id="rId61"/>
    <p:sldId id="279" r:id="rId62"/>
    <p:sldId id="280" r:id="rId63"/>
    <p:sldId id="282" r:id="rId64"/>
    <p:sldId id="283" r:id="rId65"/>
    <p:sldId id="284" r:id="rId66"/>
    <p:sldId id="285" r:id="rId67"/>
    <p:sldId id="286" r:id="rId68"/>
    <p:sldId id="287" r:id="rId69"/>
    <p:sldId id="288" r:id="rId70"/>
    <p:sldId id="289" r:id="rId71"/>
    <p:sldId id="291" r:id="rId72"/>
    <p:sldId id="290" r:id="rId7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A2A"/>
    <a:srgbClr val="070707"/>
    <a:srgbClr val="2FC49A"/>
    <a:srgbClr val="222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3B8B6-68E0-964C-9BD1-F6C1C3A272CA}" type="datetimeFigureOut">
              <a:rPr kumimoji="1" lang="ko-Kore-KR" altLang="en-US" smtClean="0"/>
              <a:t>09/22/2022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86D56-892D-4748-A37D-464AF195C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8669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https://nachwon.github.io/django-field/</a:t>
            </a:r>
          </a:p>
          <a:p>
            <a:r>
              <a:rPr lang="en-US" altLang="ko-KR" dirty="0"/>
              <a:t>https://docs.djangoproject.com/en/1.11/ref/models/fields/</a:t>
            </a:r>
          </a:p>
          <a:p>
            <a:r>
              <a:rPr lang="en-US" altLang="ko-KR" dirty="0"/>
              <a:t>https://076923.github.io/posts/Python-Django-5/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7FA3A-3CA1-4BBD-BF71-845C3CC2B8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766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brunch.co.kr/@ddangdol/10</a:t>
            </a:r>
          </a:p>
          <a:p>
            <a:r>
              <a:rPr lang="en-US" altLang="ko-KR" dirty="0"/>
              <a:t>https://medium.com/@ddangdol/django-model-onetoonefield-d2e9df4805fa</a:t>
            </a:r>
          </a:p>
          <a:p>
            <a:r>
              <a:rPr lang="en-US" altLang="ko-KR" dirty="0"/>
              <a:t>https://mixedprograming.tistory.com/23</a:t>
            </a:r>
          </a:p>
          <a:p>
            <a:r>
              <a:rPr lang="en-US" altLang="ko-KR" dirty="0"/>
              <a:t>https://whatisthenext.tistory.com/118</a:t>
            </a:r>
          </a:p>
          <a:p>
            <a:r>
              <a:rPr lang="en-US" altLang="ko-KR" dirty="0"/>
              <a:t>https://rateye.tistory.com/1892 (</a:t>
            </a:r>
            <a:r>
              <a:rPr lang="en-US" altLang="ko-KR" dirty="0" err="1"/>
              <a:t>onetoonefield</a:t>
            </a:r>
            <a:r>
              <a:rPr lang="en-US" altLang="ko-KR" dirty="0"/>
              <a:t>, </a:t>
            </a:r>
            <a:r>
              <a:rPr lang="en-US" altLang="ko-KR" dirty="0" err="1"/>
              <a:t>foreignkey</a:t>
            </a:r>
            <a:r>
              <a:rPr lang="en-US" altLang="ko-KR" dirty="0"/>
              <a:t> </a:t>
            </a:r>
            <a:r>
              <a:rPr lang="ko-KR" altLang="en-US" dirty="0"/>
              <a:t>차이점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7FA3A-3CA1-4BBD-BF71-845C3CC2B8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03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1894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427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8986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431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4918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8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6973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509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https://nachwon.github.io/django-field/</a:t>
            </a:r>
          </a:p>
          <a:p>
            <a:r>
              <a:rPr lang="en-US" altLang="ko-KR" dirty="0"/>
              <a:t>https://docs.djangoproject.com/en/1.11/ref/models/fields/</a:t>
            </a:r>
          </a:p>
          <a:p>
            <a:r>
              <a:rPr lang="en-US" altLang="ko-KR" dirty="0"/>
              <a:t>https://076923.github.io/posts/Python-Django-5/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7FA3A-3CA1-4BBD-BF71-845C3CC2B8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039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6514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0436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6302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4078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8641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1910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0696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36710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5077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499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https://ssungkang.tistory.com/entry/Django-%EA%B4%80%EA%B3%84%EB%A5%BC-%ED%91%9C%ED%98%84%ED%95%98%EB%8A%94-%EB%AA%A8%EB%8D%B8-%ED%95%84%EB%93%9C-ForeignKeyOneToOneFieldManyToManyField</a:t>
            </a:r>
          </a:p>
          <a:p>
            <a:r>
              <a:rPr lang="en-US" altLang="ko-KR" dirty="0"/>
              <a:t>https://5-ssssseung.tistory.com/64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7FA3A-3CA1-4BBD-BF71-845C3CC2B8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1615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17275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5067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34250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49638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41531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22471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6356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40632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25253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6953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https://ssungkang.tistory.com/entry/Django-%EA%B4%80%EA%B3%84%EB%A5%BC-%ED%91%9C%ED%98%84%ED%95%98%EB%8A%94-%EB%AA%A8%EB%8D%B8-%ED%95%84%EB%93%9C-ForeignKeyOneToOneFieldManyToManyField</a:t>
            </a:r>
          </a:p>
          <a:p>
            <a:r>
              <a:rPr lang="en-US" altLang="ko-KR" dirty="0"/>
              <a:t>https://5-ssssseung.tistory.com/64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7FA3A-3CA1-4BBD-BF71-845C3CC2B8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0056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75774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22851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35588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52226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96809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2318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173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https://velog.io/@mquat/django-ManyToManyField%EC%97%90-%EB%8C%80%ED%95%98%EC%97%AC</a:t>
            </a:r>
          </a:p>
          <a:p>
            <a:r>
              <a:rPr lang="en-US" altLang="ko-KR" dirty="0"/>
              <a:t>https://velog.io/@jiffydev/Django-9.-ManyToManyField-1#1-many-to-many-relationship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7FA3A-3CA1-4BBD-BF71-845C3CC2B8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10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https://velog.io/@mquat/django-ManyToManyField%EC%97%90-%EB%8C%80%ED%95%98%EC%97%AC</a:t>
            </a:r>
          </a:p>
          <a:p>
            <a:r>
              <a:rPr lang="en-US" altLang="ko-KR" dirty="0"/>
              <a:t>https://velog.io/@jiffydev/Django-9.-ManyToManyField-1#1-many-to-many-relationship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7FA3A-3CA1-4BBD-BF71-845C3CC2B8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50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brunch.co.kr/@ddangdol/5</a:t>
            </a:r>
          </a:p>
          <a:p>
            <a:r>
              <a:rPr lang="en-US" altLang="ko-KR" dirty="0"/>
              <a:t>https://076923.github.io/posts/Python-Django-11</a:t>
            </a:r>
          </a:p>
          <a:p>
            <a:r>
              <a:rPr lang="en-US" altLang="ko-KR" dirty="0"/>
              <a:t>https://heokknkn.tistory.com/18</a:t>
            </a:r>
          </a:p>
          <a:p>
            <a:r>
              <a:rPr lang="en-US" altLang="ko-KR" dirty="0"/>
              <a:t>https://dgkim5360.tistory.com/entry/limit-choices-of-foreign-key-in-django-model</a:t>
            </a:r>
          </a:p>
          <a:p>
            <a:r>
              <a:rPr lang="en-US" altLang="ko-KR" dirty="0"/>
              <a:t>https://moondol-ai.tistory.com/406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7FA3A-3CA1-4BBD-BF71-845C3CC2B8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32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brunch.co.kr/@ddangdol/5</a:t>
            </a:r>
          </a:p>
          <a:p>
            <a:r>
              <a:rPr lang="en-US" altLang="ko-KR" dirty="0"/>
              <a:t>https://076923.github.io/posts/Python-Django-11</a:t>
            </a:r>
          </a:p>
          <a:p>
            <a:r>
              <a:rPr lang="en-US" altLang="ko-KR" dirty="0"/>
              <a:t>https://heokknkn.tistory.com/18</a:t>
            </a:r>
          </a:p>
          <a:p>
            <a:r>
              <a:rPr lang="en-US" altLang="ko-KR" dirty="0"/>
              <a:t>https://dgkim5360.tistory.com/entry/limit-choices-of-foreign-key-in-django-model</a:t>
            </a:r>
          </a:p>
          <a:p>
            <a:r>
              <a:rPr lang="en-US" altLang="ko-KR" dirty="0"/>
              <a:t>https://moondol-ai.tistory.com/406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7FA3A-3CA1-4BBD-BF71-845C3CC2B8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363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brunch.co.kr/@ddangdol/5</a:t>
            </a:r>
          </a:p>
          <a:p>
            <a:r>
              <a:rPr lang="en-US" altLang="ko-KR" dirty="0"/>
              <a:t>https://076923.github.io/posts/Python-Django-11</a:t>
            </a:r>
          </a:p>
          <a:p>
            <a:r>
              <a:rPr lang="en-US" altLang="ko-KR" dirty="0"/>
              <a:t>https://heokknkn.tistory.com/18</a:t>
            </a:r>
          </a:p>
          <a:p>
            <a:r>
              <a:rPr lang="en-US" altLang="ko-KR" dirty="0"/>
              <a:t>https://dgkim5360.tistory.com/entry/limit-choices-of-foreign-key-in-django-model</a:t>
            </a:r>
          </a:p>
          <a:p>
            <a:r>
              <a:rPr lang="en-US" altLang="ko-KR" dirty="0"/>
              <a:t>https://moondol-ai.tistory.com/406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7FA3A-3CA1-4BBD-BF71-845C3CC2B8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98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91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79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00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39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9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29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29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92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73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32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02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2BA13-535A-B54A-31A1-45422F988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636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Django</a:t>
            </a:r>
            <a:r>
              <a:rPr lang="ko-KR" altLang="en-US" sz="6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6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Relationship Fields</a:t>
            </a:r>
            <a:endParaRPr lang="ko-KR" altLang="en-US" sz="66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BEC7C7-6921-CC65-EABE-EC21F3775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587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2021130058 </a:t>
            </a:r>
            <a:r>
              <a:rPr lang="ko-KR" altLang="en-US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한예진</a:t>
            </a:r>
          </a:p>
        </p:txBody>
      </p:sp>
    </p:spTree>
    <p:extLst>
      <p:ext uri="{BB962C8B-B14F-4D97-AF65-F5344CB8AC3E}">
        <p14:creationId xmlns:p14="http://schemas.microsoft.com/office/powerpoint/2010/main" val="170355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61DCC-F6BB-D6E2-EEA2-087E135E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Foreign Key</a:t>
            </a:r>
            <a:endParaRPr lang="ko-KR" altLang="en-US" sz="48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CDBB1-2A47-7DAB-D4F2-9FE79CFB8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2) </a:t>
            </a:r>
            <a:r>
              <a:rPr lang="en-US" altLang="ko-KR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Limited_choices_to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필드가 </a:t>
            </a:r>
            <a:r>
              <a:rPr lang="ko-KR" altLang="en-US" sz="24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렌더링될</a:t>
            </a:r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때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사용가능한 선택지 제한을 설정</a:t>
            </a:r>
            <a:endParaRPr lang="en-US" altLang="ko-KR" sz="2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ManyToManyField</a:t>
            </a:r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에서도 사용 가능</a:t>
            </a:r>
            <a:endParaRPr lang="en-US" altLang="ko-KR" sz="2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38D0CE-4FF0-D86F-825D-BAA945B533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72" t="37637" r="28133" b="49367"/>
          <a:stretch/>
        </p:blipFill>
        <p:spPr>
          <a:xfrm>
            <a:off x="838200" y="4629873"/>
            <a:ext cx="7351217" cy="119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61DCC-F6BB-D6E2-EEA2-087E135E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OneToOneField</a:t>
            </a:r>
            <a:endParaRPr lang="ko-KR" altLang="en-US" sz="48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CDBB1-2A47-7DAB-D4F2-9FE79CFB8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Foreign Key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와의 차이점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u="sng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역관계 </a:t>
            </a:r>
            <a:r>
              <a:rPr lang="en-US" altLang="ko-KR" u="sng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(reverse relationship)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OneToOneField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모델의 역참조는 하나의 객체 반환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ForeignKey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역참조는 </a:t>
            </a:r>
            <a:r>
              <a:rPr lang="en-US" altLang="ko-KR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QuerySet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반환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87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10800000" flipH="1">
            <a:off x="0" y="4487473"/>
            <a:ext cx="12192000" cy="58275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57735" y="5528004"/>
            <a:ext cx="307652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8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r>
              <a:rPr lang="ko-KR" altLang="en-US" sz="1800" b="1" dirty="0">
                <a:solidFill>
                  <a:schemeClr val="dk1"/>
                </a:solidFill>
              </a:rPr>
              <a:t> </a:t>
            </a:r>
            <a:r>
              <a:rPr lang="ko-KR" altLang="en-US" b="1" dirty="0">
                <a:solidFill>
                  <a:schemeClr val="dk1"/>
                </a:solidFill>
              </a:rPr>
              <a:t>정지우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2963079" y="2809813"/>
            <a:ext cx="809463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b="1" dirty="0">
                <a:solidFill>
                  <a:schemeClr val="dk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</a:t>
            </a:r>
            <a:r>
              <a:rPr lang="ko-KR" altLang="en-US" sz="4800" b="1" dirty="0">
                <a:solidFill>
                  <a:schemeClr val="dk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클라이언트와 서버 통신</a:t>
            </a:r>
            <a:endParaRPr lang="ko-KR" altLang="en-US" sz="14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2" name="Google Shape;88;p1">
            <a:extLst>
              <a:ext uri="{FF2B5EF4-FFF2-40B4-BE49-F238E27FC236}">
                <a16:creationId xmlns:a16="http://schemas.microsoft.com/office/drawing/2014/main" id="{DA958F35-251A-F1AA-56D4-37325246FD02}"/>
              </a:ext>
            </a:extLst>
          </p:cNvPr>
          <p:cNvSpPr txBox="1"/>
          <p:nvPr/>
        </p:nvSpPr>
        <p:spPr>
          <a:xfrm>
            <a:off x="4784686" y="3833309"/>
            <a:ext cx="262262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BE Mini Session</a:t>
            </a:r>
            <a:endParaRPr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sym typeface="Arial"/>
              </a:rPr>
              <a:t>세션</a:t>
            </a:r>
            <a:r>
              <a:rPr lang="en-US" sz="36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sym typeface="Arial"/>
              </a:rPr>
              <a:t> </a:t>
            </a:r>
            <a:r>
              <a:rPr lang="en-US" sz="3600" b="1" dirty="0" err="1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sym typeface="Arial"/>
              </a:rPr>
              <a:t>복습</a:t>
            </a:r>
            <a:endParaRPr sz="3600" b="1" dirty="0">
              <a:solidFill>
                <a:schemeClr val="dk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  <a:sym typeface="Arial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0BDE5E72-E9B8-5C43-806D-2D105D9C140F}"/>
              </a:ext>
            </a:extLst>
          </p:cNvPr>
          <p:cNvSpPr txBox="1"/>
          <p:nvPr/>
        </p:nvSpPr>
        <p:spPr>
          <a:xfrm>
            <a:off x="917629" y="1365282"/>
            <a:ext cx="68074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1. </a:t>
            </a:r>
            <a:r>
              <a:rPr lang="ko-KR" altLang="en-US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클라이언트 </a:t>
            </a:r>
            <a:r>
              <a:rPr lang="en-US" altLang="ko-KR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– </a:t>
            </a:r>
            <a:r>
              <a:rPr lang="ko-KR" altLang="en-US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서버 통신</a:t>
            </a:r>
            <a:endParaRPr lang="ko-KR" altLang="en-US" sz="2800" b="1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17" name="Google Shape;141;p5">
            <a:extLst>
              <a:ext uri="{FF2B5EF4-FFF2-40B4-BE49-F238E27FC236}">
                <a16:creationId xmlns:a16="http://schemas.microsoft.com/office/drawing/2014/main" id="{81EE91D3-9078-9A1B-8B42-08B62570E82E}"/>
              </a:ext>
            </a:extLst>
          </p:cNvPr>
          <p:cNvSpPr txBox="1"/>
          <p:nvPr/>
        </p:nvSpPr>
        <p:spPr>
          <a:xfrm>
            <a:off x="1268364" y="2156208"/>
            <a:ext cx="894139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solidFill>
                  <a:schemeClr val="tx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네트워크 </a:t>
            </a:r>
            <a:endParaRPr lang="en-US" altLang="ko-KR" sz="2400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solidFill>
                  <a:schemeClr val="tx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: </a:t>
            </a:r>
            <a:r>
              <a:rPr lang="ko-KR" altLang="en-US" sz="2400" dirty="0">
                <a:solidFill>
                  <a:schemeClr val="tx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컴퓨터 간 연결되어 있는 상태</a:t>
            </a:r>
            <a:endParaRPr lang="en-US" altLang="ko-KR" sz="2400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CB040C-635A-9632-7442-21D61FECA9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23" y="3094257"/>
            <a:ext cx="6174554" cy="327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06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sym typeface="Arial"/>
              </a:rPr>
              <a:t>세션</a:t>
            </a:r>
            <a:r>
              <a:rPr lang="en-US" sz="36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sym typeface="Arial"/>
              </a:rPr>
              <a:t> </a:t>
            </a:r>
            <a:r>
              <a:rPr lang="en-US" sz="3600" b="1" dirty="0" err="1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sym typeface="Arial"/>
              </a:rPr>
              <a:t>복습</a:t>
            </a:r>
            <a:endParaRPr sz="3600" b="1" dirty="0">
              <a:solidFill>
                <a:schemeClr val="dk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  <a:sym typeface="Arial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0BDE5E72-E9B8-5C43-806D-2D105D9C140F}"/>
              </a:ext>
            </a:extLst>
          </p:cNvPr>
          <p:cNvSpPr txBox="1"/>
          <p:nvPr/>
        </p:nvSpPr>
        <p:spPr>
          <a:xfrm>
            <a:off x="917629" y="1365282"/>
            <a:ext cx="68074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1. </a:t>
            </a:r>
            <a:r>
              <a:rPr lang="ko-KR" altLang="en-US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클라이언트 </a:t>
            </a:r>
            <a:r>
              <a:rPr lang="en-US" altLang="ko-KR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– </a:t>
            </a:r>
            <a:r>
              <a:rPr lang="ko-KR" altLang="en-US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서버 통신</a:t>
            </a:r>
            <a:endParaRPr lang="ko-KR" altLang="en-US" sz="2800" b="1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17" name="Google Shape;141;p5">
            <a:extLst>
              <a:ext uri="{FF2B5EF4-FFF2-40B4-BE49-F238E27FC236}">
                <a16:creationId xmlns:a16="http://schemas.microsoft.com/office/drawing/2014/main" id="{81EE91D3-9078-9A1B-8B42-08B62570E82E}"/>
              </a:ext>
            </a:extLst>
          </p:cNvPr>
          <p:cNvSpPr txBox="1"/>
          <p:nvPr/>
        </p:nvSpPr>
        <p:spPr>
          <a:xfrm>
            <a:off x="1268364" y="2654047"/>
            <a:ext cx="8941398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ko-Kore-KR" altLang="en-US" sz="2400" dirty="0">
                <a:solidFill>
                  <a:schemeClr val="tx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클라이언트와 </a:t>
            </a:r>
            <a:r>
              <a:rPr lang="ko-Kore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서버는 웹에서 </a:t>
            </a:r>
            <a:r>
              <a:rPr lang="en-US" altLang="ko-Kore-KR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HTTP </a:t>
            </a:r>
            <a:r>
              <a:rPr lang="ko-Kore-KR" altLang="en-US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프로토콜</a:t>
            </a:r>
            <a:r>
              <a:rPr lang="ko-Kore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을 사용해서 통신한다</a:t>
            </a:r>
            <a:r>
              <a:rPr lang="en-US" altLang="ko-Kore-KR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클라이언트는 서버로 요청을 보내고</a:t>
            </a:r>
            <a:r>
              <a:rPr lang="en-US" altLang="ko-KR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,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solidFill>
                  <a:schemeClr val="tx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서버는 요청에 따라 적절한 응답을 클라이언트로 회신한다</a:t>
            </a:r>
            <a:r>
              <a:rPr lang="en-US" altLang="ko-KR" sz="2400" dirty="0">
                <a:solidFill>
                  <a:schemeClr val="tx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solidFill>
                  <a:schemeClr val="tx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필요에 따라 서버는 데이터베이스에 요청을 보내고</a:t>
            </a:r>
            <a:r>
              <a:rPr lang="en-US" altLang="ko-KR" sz="2400" dirty="0">
                <a:solidFill>
                  <a:schemeClr val="tx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, 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회신 받은 응답을 활용한다</a:t>
            </a:r>
            <a:r>
              <a:rPr lang="en-US" altLang="ko-KR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  <a:endParaRPr lang="en-US" altLang="ko-KR" sz="2400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7100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sym typeface="Arial"/>
              </a:rPr>
              <a:t>HTTP란</a:t>
            </a:r>
            <a:r>
              <a:rPr lang="en-US" altLang="ko-KR" sz="36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sym typeface="Arial"/>
              </a:rPr>
              <a:t>?</a:t>
            </a:r>
            <a:endParaRPr sz="3600" b="1" dirty="0">
              <a:solidFill>
                <a:schemeClr val="dk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  <a:sym typeface="Arial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0BDE5E72-E9B8-5C43-806D-2D105D9C140F}"/>
              </a:ext>
            </a:extLst>
          </p:cNvPr>
          <p:cNvSpPr txBox="1"/>
          <p:nvPr/>
        </p:nvSpPr>
        <p:spPr>
          <a:xfrm>
            <a:off x="917629" y="1365282"/>
            <a:ext cx="68074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1. HTTP</a:t>
            </a:r>
            <a:r>
              <a:rPr lang="ko-KR" altLang="en-US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란</a:t>
            </a:r>
            <a:r>
              <a:rPr lang="en-US" altLang="ko-KR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?</a:t>
            </a:r>
            <a:endParaRPr lang="ko-KR" altLang="en-US" sz="2800" b="1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17" name="Google Shape;141;p5">
            <a:extLst>
              <a:ext uri="{FF2B5EF4-FFF2-40B4-BE49-F238E27FC236}">
                <a16:creationId xmlns:a16="http://schemas.microsoft.com/office/drawing/2014/main" id="{81EE91D3-9078-9A1B-8B42-08B62570E82E}"/>
              </a:ext>
            </a:extLst>
          </p:cNvPr>
          <p:cNvSpPr txBox="1"/>
          <p:nvPr/>
        </p:nvSpPr>
        <p:spPr>
          <a:xfrm>
            <a:off x="1314431" y="2559455"/>
            <a:ext cx="8941398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 err="1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HyperText</a:t>
            </a:r>
            <a:r>
              <a:rPr lang="en-US" altLang="ko-KR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Transfer Protocol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endParaRPr lang="en-US" altLang="ko-KR" sz="2400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HTML</a:t>
            </a:r>
            <a:r>
              <a:rPr lang="ko-KR" altLang="en-US" sz="24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과 같은 문서를 전송하기 위한 </a:t>
            </a:r>
            <a:br>
              <a:rPr lang="en-US" altLang="ko-KR" sz="24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</a:br>
            <a:r>
              <a:rPr lang="en-US" altLang="ko-KR" sz="24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Application Layer Protocol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endParaRPr lang="en-US" altLang="ko-KR" sz="24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클라이언트가 </a:t>
            </a:r>
            <a:r>
              <a:rPr lang="en-US" altLang="ko-KR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HTTP messages </a:t>
            </a:r>
            <a:r>
              <a:rPr lang="ko-KR" altLang="en-US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양식에 맞춰 요청을 보내면</a:t>
            </a:r>
            <a:r>
              <a:rPr lang="en-US" altLang="ko-KR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,</a:t>
            </a:r>
            <a:br>
              <a:rPr lang="en-US" altLang="ko-KR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</a:br>
            <a:r>
              <a:rPr lang="ko-KR" altLang="en-US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서버도 </a:t>
            </a:r>
            <a:r>
              <a:rPr lang="en-US" altLang="ko-KR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HTTP messages </a:t>
            </a:r>
            <a:r>
              <a:rPr lang="ko-KR" altLang="en-US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양식에 맞춰 응답</a:t>
            </a:r>
            <a:r>
              <a:rPr lang="en-US" altLang="ko-KR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!</a:t>
            </a:r>
            <a:endParaRPr lang="en-US" altLang="ko-KR" sz="2400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2332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sym typeface="Arial"/>
              </a:rPr>
              <a:t>HTTP란</a:t>
            </a:r>
            <a:r>
              <a:rPr lang="en-US" altLang="ko-KR" sz="36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sym typeface="Arial"/>
              </a:rPr>
              <a:t>?</a:t>
            </a:r>
            <a:endParaRPr sz="3600" b="1" dirty="0">
              <a:solidFill>
                <a:schemeClr val="dk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  <a:sym typeface="Arial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0BDE5E72-E9B8-5C43-806D-2D105D9C140F}"/>
              </a:ext>
            </a:extLst>
          </p:cNvPr>
          <p:cNvSpPr txBox="1"/>
          <p:nvPr/>
        </p:nvSpPr>
        <p:spPr>
          <a:xfrm>
            <a:off x="917629" y="1365282"/>
            <a:ext cx="68074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2. HTTP</a:t>
            </a:r>
            <a:r>
              <a:rPr lang="ko-KR" altLang="en-US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의 특성</a:t>
            </a:r>
            <a:endParaRPr lang="ko-KR" altLang="en-US" sz="2800" b="1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17" name="Google Shape;141;p5">
            <a:extLst>
              <a:ext uri="{FF2B5EF4-FFF2-40B4-BE49-F238E27FC236}">
                <a16:creationId xmlns:a16="http://schemas.microsoft.com/office/drawing/2014/main" id="{81EE91D3-9078-9A1B-8B42-08B62570E82E}"/>
              </a:ext>
            </a:extLst>
          </p:cNvPr>
          <p:cNvSpPr txBox="1"/>
          <p:nvPr/>
        </p:nvSpPr>
        <p:spPr>
          <a:xfrm>
            <a:off x="1625301" y="3429000"/>
            <a:ext cx="894139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Stateless &amp; Connectionless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무상태성 </a:t>
            </a:r>
            <a:r>
              <a:rPr lang="en-US" altLang="ko-KR" sz="24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&amp; </a:t>
            </a:r>
            <a:r>
              <a:rPr lang="ko-KR" altLang="en-US" sz="24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비연결성 </a:t>
            </a:r>
            <a:endParaRPr lang="en-US" altLang="ko-KR" sz="2400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4888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sym typeface="Arial"/>
              </a:rPr>
              <a:t>HTTP란</a:t>
            </a:r>
            <a:r>
              <a:rPr lang="en-US" altLang="ko-KR" sz="36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sym typeface="Arial"/>
              </a:rPr>
              <a:t>?</a:t>
            </a:r>
            <a:endParaRPr sz="3600" b="1" dirty="0">
              <a:solidFill>
                <a:schemeClr val="dk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  <a:sym typeface="Arial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0BDE5E72-E9B8-5C43-806D-2D105D9C140F}"/>
              </a:ext>
            </a:extLst>
          </p:cNvPr>
          <p:cNvSpPr txBox="1"/>
          <p:nvPr/>
        </p:nvSpPr>
        <p:spPr>
          <a:xfrm>
            <a:off x="917629" y="1365282"/>
            <a:ext cx="68074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2. HTTP</a:t>
            </a:r>
            <a:r>
              <a:rPr lang="ko-KR" altLang="en-US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의 특성 </a:t>
            </a:r>
            <a:r>
              <a:rPr lang="en-US" altLang="ko-KR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- </a:t>
            </a:r>
            <a:r>
              <a:rPr lang="ko-KR" altLang="en-US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무상태성</a:t>
            </a:r>
            <a:endParaRPr lang="ko-KR" altLang="en-US" sz="2800" b="1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17" name="Google Shape;141;p5">
            <a:extLst>
              <a:ext uri="{FF2B5EF4-FFF2-40B4-BE49-F238E27FC236}">
                <a16:creationId xmlns:a16="http://schemas.microsoft.com/office/drawing/2014/main" id="{81EE91D3-9078-9A1B-8B42-08B62570E82E}"/>
              </a:ext>
            </a:extLst>
          </p:cNvPr>
          <p:cNvSpPr txBox="1"/>
          <p:nvPr/>
        </p:nvSpPr>
        <p:spPr>
          <a:xfrm>
            <a:off x="1625301" y="2109179"/>
            <a:ext cx="89413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Stateless : </a:t>
            </a:r>
            <a:r>
              <a:rPr lang="ko-KR" altLang="en-US" sz="2400" b="1" dirty="0" err="1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무상태</a:t>
            </a:r>
            <a:endParaRPr lang="en-US" altLang="ko-KR" sz="2400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8D63C4-23A4-AAC7-31EB-8F31CD36A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84" y="3503290"/>
            <a:ext cx="6581631" cy="252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791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sym typeface="Arial"/>
              </a:rPr>
              <a:t>HTTP란</a:t>
            </a:r>
            <a:r>
              <a:rPr lang="en-US" altLang="ko-KR" sz="36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sym typeface="Arial"/>
              </a:rPr>
              <a:t>?</a:t>
            </a:r>
            <a:endParaRPr sz="3600" b="1" dirty="0">
              <a:solidFill>
                <a:schemeClr val="dk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  <a:sym typeface="Arial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0BDE5E72-E9B8-5C43-806D-2D105D9C140F}"/>
              </a:ext>
            </a:extLst>
          </p:cNvPr>
          <p:cNvSpPr txBox="1"/>
          <p:nvPr/>
        </p:nvSpPr>
        <p:spPr>
          <a:xfrm>
            <a:off x="917629" y="1365282"/>
            <a:ext cx="68074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2. HTTP</a:t>
            </a:r>
            <a:r>
              <a:rPr lang="ko-KR" altLang="en-US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의 특성 </a:t>
            </a:r>
            <a:r>
              <a:rPr lang="en-US" altLang="ko-KR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- </a:t>
            </a:r>
            <a:r>
              <a:rPr lang="ko-KR" altLang="en-US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무상태성</a:t>
            </a:r>
            <a:endParaRPr lang="ko-KR" altLang="en-US" sz="2800" b="1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17" name="Google Shape;141;p5">
            <a:extLst>
              <a:ext uri="{FF2B5EF4-FFF2-40B4-BE49-F238E27FC236}">
                <a16:creationId xmlns:a16="http://schemas.microsoft.com/office/drawing/2014/main" id="{81EE91D3-9078-9A1B-8B42-08B62570E82E}"/>
              </a:ext>
            </a:extLst>
          </p:cNvPr>
          <p:cNvSpPr txBox="1"/>
          <p:nvPr/>
        </p:nvSpPr>
        <p:spPr>
          <a:xfrm>
            <a:off x="1625301" y="2109179"/>
            <a:ext cx="89413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Stateful vs Stateless</a:t>
            </a:r>
            <a:endParaRPr lang="en-US" altLang="ko-KR" sz="2400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41;p5">
            <a:extLst>
              <a:ext uri="{FF2B5EF4-FFF2-40B4-BE49-F238E27FC236}">
                <a16:creationId xmlns:a16="http://schemas.microsoft.com/office/drawing/2014/main" id="{CF7FA83C-EA89-05D4-FF82-DA747E582CB9}"/>
              </a:ext>
            </a:extLst>
          </p:cNvPr>
          <p:cNvSpPr txBox="1"/>
          <p:nvPr/>
        </p:nvSpPr>
        <p:spPr>
          <a:xfrm>
            <a:off x="1268364" y="2791520"/>
            <a:ext cx="8941398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(Stateful )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🤤 : </a:t>
            </a:r>
            <a:r>
              <a:rPr lang="ko-KR" altLang="en-US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아이스 아메리카노 얼마인가요</a:t>
            </a:r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?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👩‍🍳 : 5</a:t>
            </a:r>
            <a:r>
              <a:rPr lang="ko-KR" altLang="en-US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천원이요</a:t>
            </a:r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.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🤤 : </a:t>
            </a:r>
            <a:r>
              <a:rPr lang="ko-Kore-KR" altLang="en-US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두 잔 주세요</a:t>
            </a:r>
            <a:r>
              <a:rPr lang="en-US" altLang="ko-Kore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.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👩‍🍳 : </a:t>
            </a:r>
            <a:r>
              <a:rPr lang="ko-KR" altLang="en-US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만 원입니다</a:t>
            </a:r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. </a:t>
            </a:r>
            <a:r>
              <a:rPr lang="ko-KR" altLang="en-US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결제 어떤 걸로 하세요</a:t>
            </a:r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?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🤤 : </a:t>
            </a:r>
            <a:r>
              <a:rPr lang="ko-Kore-KR" altLang="en-US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카드로 할게요</a:t>
            </a:r>
            <a:r>
              <a:rPr lang="en-US" altLang="ko-Kore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.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👩‍🍳 : </a:t>
            </a:r>
            <a:r>
              <a:rPr lang="ko-KR" altLang="en-US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만 원 결제되었습니다</a:t>
            </a:r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.</a:t>
            </a:r>
          </a:p>
          <a:p>
            <a:endParaRPr lang="en-US" altLang="ko-KR" sz="2000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3" name="Google Shape;141;p5">
            <a:extLst>
              <a:ext uri="{FF2B5EF4-FFF2-40B4-BE49-F238E27FC236}">
                <a16:creationId xmlns:a16="http://schemas.microsoft.com/office/drawing/2014/main" id="{3D21C919-0DFE-A36C-80F6-D75B590255D7}"/>
              </a:ext>
            </a:extLst>
          </p:cNvPr>
          <p:cNvSpPr txBox="1"/>
          <p:nvPr/>
        </p:nvSpPr>
        <p:spPr>
          <a:xfrm>
            <a:off x="6970226" y="3751543"/>
            <a:ext cx="8941398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043A2A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-&gt; </a:t>
            </a:r>
            <a:r>
              <a:rPr lang="ko-KR" altLang="en-US" sz="2000" b="1" dirty="0">
                <a:solidFill>
                  <a:srgbClr val="043A2A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아</a:t>
            </a:r>
            <a:r>
              <a:rPr lang="en-US" altLang="ko-KR" sz="2000" b="1" dirty="0">
                <a:solidFill>
                  <a:srgbClr val="043A2A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.</a:t>
            </a:r>
            <a:r>
              <a:rPr lang="ko-KR" altLang="en-US" sz="2000" b="1" dirty="0">
                <a:solidFill>
                  <a:srgbClr val="043A2A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아 상태 유지</a:t>
            </a:r>
            <a:endParaRPr lang="en-US" altLang="ko-KR" sz="2000" b="1" dirty="0">
              <a:solidFill>
                <a:srgbClr val="043A2A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solidFill>
                <a:srgbClr val="043A2A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043A2A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-&gt;</a:t>
            </a:r>
            <a:r>
              <a:rPr lang="ko-KR" altLang="en-US" sz="2000" b="1" dirty="0">
                <a:solidFill>
                  <a:srgbClr val="043A2A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아아</a:t>
            </a:r>
            <a:r>
              <a:rPr lang="en-US" altLang="ko-KR" sz="2000" b="1" dirty="0">
                <a:solidFill>
                  <a:srgbClr val="043A2A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, 2</a:t>
            </a:r>
            <a:r>
              <a:rPr lang="ko-KR" altLang="en-US" sz="2000" b="1" dirty="0">
                <a:solidFill>
                  <a:srgbClr val="043A2A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잔 상태 유지</a:t>
            </a:r>
            <a:endParaRPr lang="en-US" altLang="ko-KR" sz="2000" b="1" dirty="0">
              <a:solidFill>
                <a:srgbClr val="043A2A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solidFill>
                <a:srgbClr val="043A2A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043A2A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-&gt;</a:t>
            </a:r>
            <a:r>
              <a:rPr lang="ko-KR" altLang="en-US" sz="2000" b="1" dirty="0">
                <a:solidFill>
                  <a:srgbClr val="043A2A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아아</a:t>
            </a:r>
            <a:r>
              <a:rPr lang="en-US" altLang="ko-KR" sz="2000" b="1" dirty="0">
                <a:solidFill>
                  <a:srgbClr val="043A2A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, 2</a:t>
            </a:r>
            <a:r>
              <a:rPr lang="ko-KR" altLang="en-US" sz="2000" b="1" dirty="0">
                <a:solidFill>
                  <a:srgbClr val="043A2A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잔</a:t>
            </a:r>
            <a:r>
              <a:rPr lang="en-US" altLang="ko-KR" sz="2000" b="1" dirty="0">
                <a:solidFill>
                  <a:srgbClr val="043A2A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, </a:t>
            </a:r>
            <a:r>
              <a:rPr lang="ko-KR" altLang="en-US" sz="2000" b="1" dirty="0">
                <a:solidFill>
                  <a:srgbClr val="043A2A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신용카드 상태 유지</a:t>
            </a:r>
            <a:endParaRPr lang="en-US" altLang="ko-KR" sz="2000" b="1" dirty="0">
              <a:solidFill>
                <a:srgbClr val="043A2A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225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sym typeface="Arial"/>
              </a:rPr>
              <a:t>HTTP란</a:t>
            </a:r>
            <a:r>
              <a:rPr lang="en-US" altLang="ko-KR" sz="36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sym typeface="Arial"/>
              </a:rPr>
              <a:t>?</a:t>
            </a:r>
            <a:endParaRPr sz="3600" b="1" dirty="0">
              <a:solidFill>
                <a:schemeClr val="dk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  <a:sym typeface="Arial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0BDE5E72-E9B8-5C43-806D-2D105D9C140F}"/>
              </a:ext>
            </a:extLst>
          </p:cNvPr>
          <p:cNvSpPr txBox="1"/>
          <p:nvPr/>
        </p:nvSpPr>
        <p:spPr>
          <a:xfrm>
            <a:off x="917629" y="1365282"/>
            <a:ext cx="68074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2. HTTP</a:t>
            </a:r>
            <a:r>
              <a:rPr lang="ko-KR" altLang="en-US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의 특성 </a:t>
            </a:r>
            <a:r>
              <a:rPr lang="en-US" altLang="ko-KR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- </a:t>
            </a:r>
            <a:r>
              <a:rPr lang="ko-KR" altLang="en-US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무상태성</a:t>
            </a:r>
            <a:endParaRPr lang="ko-KR" altLang="en-US" sz="2800" b="1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17" name="Google Shape;141;p5">
            <a:extLst>
              <a:ext uri="{FF2B5EF4-FFF2-40B4-BE49-F238E27FC236}">
                <a16:creationId xmlns:a16="http://schemas.microsoft.com/office/drawing/2014/main" id="{81EE91D3-9078-9A1B-8B42-08B62570E82E}"/>
              </a:ext>
            </a:extLst>
          </p:cNvPr>
          <p:cNvSpPr txBox="1"/>
          <p:nvPr/>
        </p:nvSpPr>
        <p:spPr>
          <a:xfrm>
            <a:off x="1625301" y="2109179"/>
            <a:ext cx="89413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Stateful vs Stateless</a:t>
            </a:r>
            <a:endParaRPr lang="en-US" altLang="ko-KR" sz="2400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41;p5">
            <a:extLst>
              <a:ext uri="{FF2B5EF4-FFF2-40B4-BE49-F238E27FC236}">
                <a16:creationId xmlns:a16="http://schemas.microsoft.com/office/drawing/2014/main" id="{CF7FA83C-EA89-05D4-FF82-DA747E582CB9}"/>
              </a:ext>
            </a:extLst>
          </p:cNvPr>
          <p:cNvSpPr txBox="1"/>
          <p:nvPr/>
        </p:nvSpPr>
        <p:spPr>
          <a:xfrm>
            <a:off x="1268364" y="2791520"/>
            <a:ext cx="8941398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(Stateful – </a:t>
            </a:r>
            <a:r>
              <a:rPr lang="ko-KR" altLang="en-US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중간에 직원이 바뀌면</a:t>
            </a:r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?)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🤤 : </a:t>
            </a:r>
            <a:r>
              <a:rPr lang="ko-KR" altLang="en-US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아이스 아메리카노 얼마인가요</a:t>
            </a:r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?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👩‍🍳 : 5</a:t>
            </a:r>
            <a:r>
              <a:rPr lang="ko-KR" altLang="en-US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천원이요</a:t>
            </a:r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.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🤤 : </a:t>
            </a:r>
            <a:r>
              <a:rPr lang="ko-Kore-KR" altLang="en-US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두 잔 주세요</a:t>
            </a:r>
            <a:r>
              <a:rPr lang="en-US" altLang="ko-Kore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.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👨🏻‍🍳</a:t>
            </a:r>
            <a:r>
              <a:rPr lang="en-US" altLang="ko-KR" sz="2000" b="1" dirty="0">
                <a:solidFill>
                  <a:srgbClr val="043A2A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: ?? </a:t>
            </a:r>
            <a:r>
              <a:rPr lang="ko-KR" altLang="en-US" sz="2000" b="1" dirty="0">
                <a:solidFill>
                  <a:srgbClr val="043A2A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어떤 음료 두 잔이요</a:t>
            </a:r>
            <a:r>
              <a:rPr lang="en-US" altLang="ko-KR" sz="2000" b="1" dirty="0">
                <a:solidFill>
                  <a:srgbClr val="043A2A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??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🤤 : </a:t>
            </a:r>
            <a:r>
              <a:rPr lang="ko-Kore-KR" altLang="en-US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카드로 할게요</a:t>
            </a:r>
            <a:r>
              <a:rPr lang="en-US" altLang="ko-Kore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.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👨🏻‍🍳 </a:t>
            </a:r>
            <a:r>
              <a:rPr lang="en-US" altLang="ko-KR" sz="2000" b="1" dirty="0">
                <a:solidFill>
                  <a:srgbClr val="043A2A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: ?? </a:t>
            </a:r>
            <a:r>
              <a:rPr lang="ko-KR" altLang="en-US" sz="2000" b="1" dirty="0">
                <a:solidFill>
                  <a:srgbClr val="043A2A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어떤 음료를 신용카드로 몇 잔 결제하세요</a:t>
            </a:r>
            <a:r>
              <a:rPr lang="en-US" altLang="ko-KR" sz="2000" b="1" dirty="0">
                <a:solidFill>
                  <a:srgbClr val="043A2A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??</a:t>
            </a:r>
          </a:p>
          <a:p>
            <a:endParaRPr lang="en-US" altLang="ko-KR" sz="2000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4" name="Google Shape;141;p5">
            <a:extLst>
              <a:ext uri="{FF2B5EF4-FFF2-40B4-BE49-F238E27FC236}">
                <a16:creationId xmlns:a16="http://schemas.microsoft.com/office/drawing/2014/main" id="{8FFB16E9-D44A-717B-7507-D737869DB897}"/>
              </a:ext>
            </a:extLst>
          </p:cNvPr>
          <p:cNvSpPr txBox="1"/>
          <p:nvPr/>
        </p:nvSpPr>
        <p:spPr>
          <a:xfrm>
            <a:off x="1982238" y="5688671"/>
            <a:ext cx="894139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-&gt; 👩‍🍳 </a:t>
            </a:r>
            <a:r>
              <a:rPr lang="ko-Kore-KR" altLang="en-US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만 기억하고 있기 때문에 </a:t>
            </a:r>
            <a:r>
              <a:rPr lang="en-US" altLang="ko-Kore-KR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</a:t>
            </a:r>
            <a:r>
              <a:rPr lang="ko-Kore-KR" altLang="en-US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상태정보를 </a:t>
            </a:r>
            <a:r>
              <a:rPr lang="en-US" altLang="ko-KR" sz="24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👨🏻‍🍳 </a:t>
            </a:r>
            <a:r>
              <a:rPr lang="ko-Kore-KR" altLang="en-US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에게 알려줘야 함</a:t>
            </a:r>
            <a:r>
              <a:rPr lang="en-US" altLang="ko-Kore-KR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!</a:t>
            </a:r>
            <a:endParaRPr lang="en-US" altLang="ko-KR" sz="24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altLang="ko-KR" sz="2400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84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D045B-2934-3378-715A-8C3FF3CD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Field?</a:t>
            </a:r>
            <a:endParaRPr lang="ko-KR" altLang="en-US" sz="48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052" name="Picture 4" descr="27,791 궁금일러스트, 벡터, 상업적 이미지사이트 - 123RF">
            <a:extLst>
              <a:ext uri="{FF2B5EF4-FFF2-40B4-BE49-F238E27FC236}">
                <a16:creationId xmlns:a16="http://schemas.microsoft.com/office/drawing/2014/main" id="{4D692233-395F-555D-3E17-9D4EB7F56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46537"/>
            <a:ext cx="2690869" cy="342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7B15C7-DE8D-05A6-B987-D87111E917F9}"/>
              </a:ext>
            </a:extLst>
          </p:cNvPr>
          <p:cNvSpPr txBox="1"/>
          <p:nvPr/>
        </p:nvSpPr>
        <p:spPr>
          <a:xfrm>
            <a:off x="3899646" y="2057688"/>
            <a:ext cx="7521389" cy="3598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데이터베이스의 구조</a:t>
            </a:r>
            <a:r>
              <a:rPr lang="en-US" altLang="ko-KR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(model)</a:t>
            </a:r>
            <a:r>
              <a:rPr lang="ko-KR" altLang="en-US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속하는 데이터베이스 테이블의 열</a:t>
            </a:r>
            <a:r>
              <a:rPr lang="en-US" altLang="ko-KR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(column)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필드를 통해 저장되는 것</a:t>
            </a:r>
            <a:r>
              <a:rPr lang="en-US" altLang="ko-KR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테이블의 열 저장할 때 데이터의 유형 </a:t>
            </a:r>
            <a:r>
              <a:rPr lang="en-US" altLang="ko-KR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문자열</a:t>
            </a:r>
            <a:r>
              <a:rPr lang="en-US" altLang="ko-KR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정수 등</a:t>
            </a:r>
            <a:r>
              <a:rPr lang="en-US" altLang="ko-KR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폼 필드를 렌더링할 때 사용할 기본 </a:t>
            </a:r>
            <a:r>
              <a:rPr lang="en-US" altLang="ko-KR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HTML </a:t>
            </a:r>
            <a:r>
              <a:rPr lang="ko-KR" altLang="en-US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위젯</a:t>
            </a:r>
            <a:endParaRPr lang="en-US" altLang="ko-KR" sz="2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관리자 페이지와 자동 생성되는 폼들에 적용될 최소 요구 사항</a:t>
            </a:r>
            <a:endParaRPr lang="en-US" altLang="ko-KR" sz="2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648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sym typeface="Arial"/>
              </a:rPr>
              <a:t>HTTP란</a:t>
            </a:r>
            <a:r>
              <a:rPr lang="en-US" altLang="ko-KR" sz="36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sym typeface="Arial"/>
              </a:rPr>
              <a:t>?</a:t>
            </a:r>
            <a:endParaRPr sz="3600" b="1" dirty="0">
              <a:solidFill>
                <a:schemeClr val="dk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  <a:sym typeface="Arial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0BDE5E72-E9B8-5C43-806D-2D105D9C140F}"/>
              </a:ext>
            </a:extLst>
          </p:cNvPr>
          <p:cNvSpPr txBox="1"/>
          <p:nvPr/>
        </p:nvSpPr>
        <p:spPr>
          <a:xfrm>
            <a:off x="917629" y="1365282"/>
            <a:ext cx="68074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2. HTTP</a:t>
            </a:r>
            <a:r>
              <a:rPr lang="ko-KR" altLang="en-US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의 특성 </a:t>
            </a:r>
            <a:r>
              <a:rPr lang="en-US" altLang="ko-KR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- </a:t>
            </a:r>
            <a:r>
              <a:rPr lang="ko-KR" altLang="en-US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무상태성</a:t>
            </a:r>
            <a:endParaRPr lang="ko-KR" altLang="en-US" sz="2800" b="1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17" name="Google Shape;141;p5">
            <a:extLst>
              <a:ext uri="{FF2B5EF4-FFF2-40B4-BE49-F238E27FC236}">
                <a16:creationId xmlns:a16="http://schemas.microsoft.com/office/drawing/2014/main" id="{81EE91D3-9078-9A1B-8B42-08B62570E82E}"/>
              </a:ext>
            </a:extLst>
          </p:cNvPr>
          <p:cNvSpPr txBox="1"/>
          <p:nvPr/>
        </p:nvSpPr>
        <p:spPr>
          <a:xfrm>
            <a:off x="1625301" y="2109179"/>
            <a:ext cx="89413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Stateful vs Stateless</a:t>
            </a:r>
            <a:endParaRPr lang="en-US" altLang="ko-KR" sz="2400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41;p5">
            <a:extLst>
              <a:ext uri="{FF2B5EF4-FFF2-40B4-BE49-F238E27FC236}">
                <a16:creationId xmlns:a16="http://schemas.microsoft.com/office/drawing/2014/main" id="{CF7FA83C-EA89-05D4-FF82-DA747E582CB9}"/>
              </a:ext>
            </a:extLst>
          </p:cNvPr>
          <p:cNvSpPr txBox="1"/>
          <p:nvPr/>
        </p:nvSpPr>
        <p:spPr>
          <a:xfrm>
            <a:off x="1268364" y="2791520"/>
            <a:ext cx="8941398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Statefuless</a:t>
            </a:r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)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🤤 : </a:t>
            </a:r>
            <a:r>
              <a:rPr lang="ko-KR" altLang="en-US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아이스 아메리카노 얼마인가요</a:t>
            </a:r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?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👩‍🍳 : 5</a:t>
            </a:r>
            <a:r>
              <a:rPr lang="ko-KR" altLang="en-US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천원이요</a:t>
            </a:r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.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🤤 : </a:t>
            </a:r>
            <a:r>
              <a:rPr lang="ko-Kore-KR" altLang="en-US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두 잔 주세요</a:t>
            </a:r>
            <a:r>
              <a:rPr lang="en-US" altLang="ko-Kore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.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👨🏻‍🍳 </a:t>
            </a:r>
            <a:r>
              <a:rPr lang="ko-Kore-KR" altLang="en-US" sz="2000" b="1" dirty="0">
                <a:solidFill>
                  <a:srgbClr val="043A2A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만원입니다</a:t>
            </a:r>
            <a:r>
              <a:rPr lang="en-US" altLang="ko-Kore-KR" sz="2000" b="1" dirty="0">
                <a:solidFill>
                  <a:srgbClr val="043A2A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. </a:t>
            </a:r>
            <a:r>
              <a:rPr lang="ko-Kore-KR" altLang="en-US" sz="2000" b="1" dirty="0">
                <a:solidFill>
                  <a:srgbClr val="043A2A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어떤 결로 결제하세요</a:t>
            </a:r>
            <a:r>
              <a:rPr lang="en-US" altLang="ko-Kore-KR" sz="2000" b="1" dirty="0">
                <a:solidFill>
                  <a:srgbClr val="043A2A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?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🤤 : </a:t>
            </a:r>
            <a:r>
              <a:rPr lang="ko-Kore-KR" altLang="en-US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카드로 할게요</a:t>
            </a:r>
            <a:r>
              <a:rPr lang="en-US" altLang="ko-Kore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.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😸 </a:t>
            </a:r>
            <a:r>
              <a:rPr lang="en-US" altLang="ko-KR" sz="2000" b="1" dirty="0">
                <a:solidFill>
                  <a:srgbClr val="043A2A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: </a:t>
            </a:r>
            <a:r>
              <a:rPr lang="ko-Kore-KR" altLang="en-US" sz="2000" b="1" dirty="0">
                <a:solidFill>
                  <a:srgbClr val="043A2A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만원 결제 완료되었습니다</a:t>
            </a:r>
            <a:r>
              <a:rPr lang="en-US" altLang="ko-Kore-KR" sz="2000" b="1" dirty="0">
                <a:solidFill>
                  <a:srgbClr val="043A2A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.</a:t>
            </a:r>
            <a:endParaRPr lang="en-US" altLang="ko-KR" sz="2000" b="1" dirty="0">
              <a:solidFill>
                <a:srgbClr val="043A2A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4" name="Google Shape;141;p5">
            <a:extLst>
              <a:ext uri="{FF2B5EF4-FFF2-40B4-BE49-F238E27FC236}">
                <a16:creationId xmlns:a16="http://schemas.microsoft.com/office/drawing/2014/main" id="{8FFB16E9-D44A-717B-7507-D737869DB897}"/>
              </a:ext>
            </a:extLst>
          </p:cNvPr>
          <p:cNvSpPr txBox="1"/>
          <p:nvPr/>
        </p:nvSpPr>
        <p:spPr>
          <a:xfrm>
            <a:off x="1982238" y="5688671"/>
            <a:ext cx="894139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-&gt; 🤤 </a:t>
            </a:r>
            <a:r>
              <a:rPr lang="ko-KR" altLang="en-US" sz="24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이 자신의 주문을 기억하고 </a:t>
            </a:r>
            <a:r>
              <a:rPr lang="ko-KR" altLang="en-US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있다면 누가 와도 가능함</a:t>
            </a:r>
            <a:r>
              <a:rPr lang="en-US" altLang="ko-KR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!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altLang="ko-KR" sz="2400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316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sym typeface="Arial"/>
              </a:rPr>
              <a:t>HTTP란</a:t>
            </a:r>
            <a:r>
              <a:rPr lang="en-US" altLang="ko-KR" sz="36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sym typeface="Arial"/>
              </a:rPr>
              <a:t>?</a:t>
            </a:r>
            <a:endParaRPr sz="3600" b="1" dirty="0">
              <a:solidFill>
                <a:schemeClr val="dk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  <a:sym typeface="Arial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0BDE5E72-E9B8-5C43-806D-2D105D9C140F}"/>
              </a:ext>
            </a:extLst>
          </p:cNvPr>
          <p:cNvSpPr txBox="1"/>
          <p:nvPr/>
        </p:nvSpPr>
        <p:spPr>
          <a:xfrm>
            <a:off x="917629" y="1365282"/>
            <a:ext cx="68074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2. HTTP</a:t>
            </a:r>
            <a:r>
              <a:rPr lang="ko-KR" altLang="en-US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의 특성 </a:t>
            </a:r>
            <a:r>
              <a:rPr lang="en-US" altLang="ko-KR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- </a:t>
            </a:r>
            <a:r>
              <a:rPr lang="ko-KR" altLang="en-US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무상태성</a:t>
            </a:r>
            <a:endParaRPr lang="ko-KR" altLang="en-US" sz="2800" b="1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17" name="Google Shape;141;p5">
            <a:extLst>
              <a:ext uri="{FF2B5EF4-FFF2-40B4-BE49-F238E27FC236}">
                <a16:creationId xmlns:a16="http://schemas.microsoft.com/office/drawing/2014/main" id="{81EE91D3-9078-9A1B-8B42-08B62570E82E}"/>
              </a:ext>
            </a:extLst>
          </p:cNvPr>
          <p:cNvSpPr txBox="1"/>
          <p:nvPr/>
        </p:nvSpPr>
        <p:spPr>
          <a:xfrm>
            <a:off x="1625301" y="2109179"/>
            <a:ext cx="89413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Stateful vs Stateless</a:t>
            </a:r>
            <a:endParaRPr lang="en-US" altLang="ko-KR" sz="2400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41;p5">
            <a:extLst>
              <a:ext uri="{FF2B5EF4-FFF2-40B4-BE49-F238E27FC236}">
                <a16:creationId xmlns:a16="http://schemas.microsoft.com/office/drawing/2014/main" id="{CF7FA83C-EA89-05D4-FF82-DA747E582CB9}"/>
              </a:ext>
            </a:extLst>
          </p:cNvPr>
          <p:cNvSpPr txBox="1"/>
          <p:nvPr/>
        </p:nvSpPr>
        <p:spPr>
          <a:xfrm>
            <a:off x="1268364" y="2791520"/>
            <a:ext cx="8941398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(Stateful)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항상 같은 서버가 유지되어야 한다</a:t>
            </a:r>
            <a:r>
              <a:rPr lang="en-US" altLang="ko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. </a:t>
            </a:r>
            <a:r>
              <a:rPr lang="ko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만약 서버에 장애가 생긴다면</a:t>
            </a:r>
            <a:r>
              <a:rPr lang="en-US" altLang="ko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?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-&gt; </a:t>
            </a:r>
            <a:r>
              <a:rPr lang="ko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서버</a:t>
            </a:r>
            <a:r>
              <a:rPr lang="en-US" altLang="ko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1</a:t>
            </a:r>
            <a:r>
              <a:rPr lang="ko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에 장애가 생기면 유지되던 상태정보가 다 날아가므로 다시 요청</a:t>
            </a:r>
            <a:r>
              <a:rPr lang="en-US" altLang="ko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..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(Stateless)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아무 서버나 호출해도 된다</a:t>
            </a:r>
            <a:r>
              <a:rPr lang="en-US" altLang="ko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. </a:t>
            </a:r>
            <a:r>
              <a:rPr lang="ko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만약 서버에 장애가 생긴다면</a:t>
            </a:r>
            <a:r>
              <a:rPr lang="en-US" altLang="ko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?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-&gt; </a:t>
            </a:r>
            <a:r>
              <a:rPr lang="ko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다른 서버에서 응답을 전달하면 되니 다시 요청할 필요 없음</a:t>
            </a:r>
            <a:r>
              <a:rPr lang="en-US" altLang="ko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!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796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sym typeface="Arial"/>
              </a:rPr>
              <a:t>HTTP란</a:t>
            </a:r>
            <a:r>
              <a:rPr lang="en-US" altLang="ko-KR" sz="36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sym typeface="Arial"/>
              </a:rPr>
              <a:t>?</a:t>
            </a:r>
            <a:endParaRPr sz="3600" b="1" dirty="0">
              <a:solidFill>
                <a:schemeClr val="dk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  <a:sym typeface="Arial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0BDE5E72-E9B8-5C43-806D-2D105D9C140F}"/>
              </a:ext>
            </a:extLst>
          </p:cNvPr>
          <p:cNvSpPr txBox="1"/>
          <p:nvPr/>
        </p:nvSpPr>
        <p:spPr>
          <a:xfrm>
            <a:off x="917629" y="1365282"/>
            <a:ext cx="68074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2. HTTP</a:t>
            </a:r>
            <a:r>
              <a:rPr lang="ko-KR" altLang="en-US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의 특성 </a:t>
            </a:r>
            <a:r>
              <a:rPr lang="en-US" altLang="ko-KR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- </a:t>
            </a:r>
            <a:r>
              <a:rPr lang="ko-KR" altLang="en-US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비연결성</a:t>
            </a:r>
            <a:endParaRPr lang="ko-KR" altLang="en-US" sz="2800" b="1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17" name="Google Shape;141;p5">
            <a:extLst>
              <a:ext uri="{FF2B5EF4-FFF2-40B4-BE49-F238E27FC236}">
                <a16:creationId xmlns:a16="http://schemas.microsoft.com/office/drawing/2014/main" id="{81EE91D3-9078-9A1B-8B42-08B62570E82E}"/>
              </a:ext>
            </a:extLst>
          </p:cNvPr>
          <p:cNvSpPr txBox="1"/>
          <p:nvPr/>
        </p:nvSpPr>
        <p:spPr>
          <a:xfrm>
            <a:off x="1625301" y="2109179"/>
            <a:ext cx="89413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Connection Oriented vs Co</a:t>
            </a:r>
            <a:r>
              <a:rPr lang="en-US" altLang="ko-KR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nnectionless</a:t>
            </a:r>
            <a:endParaRPr lang="en-US" altLang="ko-KR" sz="2400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41;p5">
            <a:extLst>
              <a:ext uri="{FF2B5EF4-FFF2-40B4-BE49-F238E27FC236}">
                <a16:creationId xmlns:a16="http://schemas.microsoft.com/office/drawing/2014/main" id="{CF7FA83C-EA89-05D4-FF82-DA747E582CB9}"/>
              </a:ext>
            </a:extLst>
          </p:cNvPr>
          <p:cNvSpPr txBox="1"/>
          <p:nvPr/>
        </p:nvSpPr>
        <p:spPr>
          <a:xfrm>
            <a:off x="1268364" y="2791520"/>
            <a:ext cx="8941398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(Connection Oriented)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ko-Kore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클라이언트가 요청을 보내지 않더라도 계속 연결을 유지 </a:t>
            </a:r>
            <a:endParaRPr lang="en-US" altLang="ko-Kore-KR" sz="20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ore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-&gt;</a:t>
            </a:r>
            <a:r>
              <a:rPr lang="ko-Kore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연결을 유지하는 서버의 자원이 계속 소모됨</a:t>
            </a:r>
            <a:r>
              <a:rPr lang="en-US" altLang="ko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..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(Connectionless)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실제 요청을 주고 받을 때만 연결을 유지하고 응답하면 연결 종료</a:t>
            </a:r>
            <a:endParaRPr lang="en-US" altLang="ko-KR" sz="20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-&gt;</a:t>
            </a:r>
            <a:r>
              <a:rPr lang="ko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최소한의 자원으로 서버 유지 가능</a:t>
            </a:r>
            <a:endParaRPr lang="en-US" altLang="ko-KR" sz="20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978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sym typeface="Arial"/>
              </a:rPr>
              <a:t>HTTP란</a:t>
            </a:r>
            <a:r>
              <a:rPr lang="en-US" altLang="ko-KR" sz="36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sym typeface="Arial"/>
              </a:rPr>
              <a:t>?</a:t>
            </a:r>
            <a:endParaRPr sz="3600" b="1" dirty="0">
              <a:solidFill>
                <a:schemeClr val="dk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  <a:sym typeface="Arial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0BDE5E72-E9B8-5C43-806D-2D105D9C140F}"/>
              </a:ext>
            </a:extLst>
          </p:cNvPr>
          <p:cNvSpPr txBox="1"/>
          <p:nvPr/>
        </p:nvSpPr>
        <p:spPr>
          <a:xfrm>
            <a:off x="917629" y="1365282"/>
            <a:ext cx="68074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2. HTTP</a:t>
            </a:r>
            <a:r>
              <a:rPr lang="ko-KR" altLang="en-US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의 특성 </a:t>
            </a:r>
            <a:r>
              <a:rPr lang="en-US" altLang="ko-KR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– </a:t>
            </a:r>
            <a:r>
              <a:rPr lang="ko-KR" altLang="en-US" sz="2800" b="1" dirty="0">
                <a:solidFill>
                  <a:schemeClr val="dk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한계와 극복</a:t>
            </a:r>
            <a:endParaRPr lang="ko-KR" altLang="en-US" sz="2800" b="1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17" name="Google Shape;141;p5">
            <a:extLst>
              <a:ext uri="{FF2B5EF4-FFF2-40B4-BE49-F238E27FC236}">
                <a16:creationId xmlns:a16="http://schemas.microsoft.com/office/drawing/2014/main" id="{81EE91D3-9078-9A1B-8B42-08B62570E82E}"/>
              </a:ext>
            </a:extLst>
          </p:cNvPr>
          <p:cNvSpPr txBox="1"/>
          <p:nvPr/>
        </p:nvSpPr>
        <p:spPr>
          <a:xfrm>
            <a:off x="1625301" y="2109179"/>
            <a:ext cx="89413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Stateless vs Co</a:t>
            </a:r>
            <a:r>
              <a:rPr lang="en-US" altLang="ko-KR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nnectionless</a:t>
            </a:r>
            <a:endParaRPr lang="en-US" altLang="ko-KR" sz="2400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41;p5">
            <a:extLst>
              <a:ext uri="{FF2B5EF4-FFF2-40B4-BE49-F238E27FC236}">
                <a16:creationId xmlns:a16="http://schemas.microsoft.com/office/drawing/2014/main" id="{CF7FA83C-EA89-05D4-FF82-DA747E582CB9}"/>
              </a:ext>
            </a:extLst>
          </p:cNvPr>
          <p:cNvSpPr txBox="1"/>
          <p:nvPr/>
        </p:nvSpPr>
        <p:spPr>
          <a:xfrm>
            <a:off x="1268364" y="2791520"/>
            <a:ext cx="8941398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ore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(Stateless)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ko-Kore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모든 것을 무상태로 설계할 수 없는 경우도 있음</a:t>
            </a:r>
            <a:r>
              <a:rPr lang="en-US" altLang="ko-Kore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! </a:t>
            </a:r>
            <a:br>
              <a:rPr lang="en-US" altLang="ko-Kore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</a:br>
            <a:r>
              <a:rPr lang="en-US" altLang="ko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-&gt; </a:t>
            </a:r>
            <a:r>
              <a:rPr lang="ko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상태 유지 최소한으로 활용</a:t>
            </a:r>
            <a:endParaRPr lang="en-US" altLang="ko-Kore-KR" sz="20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lvl="1"/>
            <a:r>
              <a:rPr lang="en-US" altLang="ko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Ex) </a:t>
            </a:r>
            <a:r>
              <a:rPr lang="ko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로그인 </a:t>
            </a:r>
            <a:endParaRPr lang="en-US" altLang="ko-KR" sz="20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lvl="1"/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-&gt;</a:t>
            </a:r>
            <a:r>
              <a:rPr lang="ko-KR" altLang="en-US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로그인 상태를 서버에 유지</a:t>
            </a:r>
            <a:endParaRPr lang="en-US" altLang="ko-KR" sz="2000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(Connectionless)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자원들을 각각 보낼 때마다 연결과 종료를 반복하는 것은 비효율적</a:t>
            </a:r>
            <a:r>
              <a:rPr lang="en-US" altLang="ko-KR" sz="2000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..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-&gt; HTTP </a:t>
            </a:r>
            <a:r>
              <a:rPr lang="ko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지속 연결 </a:t>
            </a:r>
            <a:r>
              <a:rPr lang="en-US" altLang="ko-KR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: </a:t>
            </a:r>
            <a:r>
              <a:rPr lang="ko-KR" altLang="en-US" sz="2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모든 자원에 대한 응답이 돌아온 후 연결 종료</a:t>
            </a:r>
            <a:endParaRPr lang="en-US" altLang="ko-KR" sz="2000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14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10800000" flipH="1">
            <a:off x="0" y="4487473"/>
            <a:ext cx="12192000" cy="58275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57735" y="5528004"/>
            <a:ext cx="307652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8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r>
              <a:rPr lang="ko-KR" altLang="en-US" sz="1800" b="1" dirty="0">
                <a:solidFill>
                  <a:schemeClr val="dk1"/>
                </a:solidFill>
              </a:rPr>
              <a:t> 전성운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6626832" y="3429000"/>
            <a:ext cx="512141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400" b="1" dirty="0">
                <a:solidFill>
                  <a:schemeClr val="dk1"/>
                </a:solidFill>
              </a:rPr>
              <a:t> JSON</a:t>
            </a:r>
            <a:endParaRPr lang="ko-KR" altLang="en-US" sz="1600" dirty="0"/>
          </a:p>
        </p:txBody>
      </p:sp>
      <p:sp>
        <p:nvSpPr>
          <p:cNvPr id="2" name="Google Shape;88;p1">
            <a:extLst>
              <a:ext uri="{FF2B5EF4-FFF2-40B4-BE49-F238E27FC236}">
                <a16:creationId xmlns:a16="http://schemas.microsoft.com/office/drawing/2014/main" id="{DA958F35-251A-F1AA-56D4-37325246FD02}"/>
              </a:ext>
            </a:extLst>
          </p:cNvPr>
          <p:cNvSpPr txBox="1"/>
          <p:nvPr/>
        </p:nvSpPr>
        <p:spPr>
          <a:xfrm>
            <a:off x="3653610" y="3765534"/>
            <a:ext cx="297322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BE Mini Session</a:t>
            </a:r>
            <a:endParaRPr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294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목차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F06C07F-8FD5-F992-479C-C7F2FF664767}"/>
              </a:ext>
            </a:extLst>
          </p:cNvPr>
          <p:cNvGrpSpPr/>
          <p:nvPr/>
        </p:nvGrpSpPr>
        <p:grpSpPr>
          <a:xfrm>
            <a:off x="3369188" y="2662790"/>
            <a:ext cx="5453624" cy="1849220"/>
            <a:chOff x="3837689" y="2040739"/>
            <a:chExt cx="4691267" cy="1849220"/>
          </a:xfrm>
        </p:grpSpPr>
        <p:sp>
          <p:nvSpPr>
            <p:cNvPr id="7" name="Google Shape;96;p2">
              <a:extLst>
                <a:ext uri="{FF2B5EF4-FFF2-40B4-BE49-F238E27FC236}">
                  <a16:creationId xmlns:a16="http://schemas.microsoft.com/office/drawing/2014/main" id="{619DD959-8583-43CE-91A8-AA55F7DE86B1}"/>
                </a:ext>
              </a:extLst>
            </p:cNvPr>
            <p:cNvSpPr txBox="1"/>
            <p:nvPr/>
          </p:nvSpPr>
          <p:spPr>
            <a:xfrm>
              <a:off x="3837689" y="2040739"/>
              <a:ext cx="4691267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400" b="1" dirty="0">
                  <a:solidFill>
                    <a:schemeClr val="dk1"/>
                  </a:solidFill>
                  <a:latin typeface="+mn-ea"/>
                  <a:sym typeface="Arial"/>
                </a:rPr>
                <a:t>1. JSON</a:t>
              </a:r>
              <a:endParaRPr sz="2400" b="1" dirty="0">
                <a:solidFill>
                  <a:schemeClr val="dk1"/>
                </a:solidFill>
                <a:latin typeface="+mn-ea"/>
                <a:sym typeface="Arial"/>
              </a:endParaRPr>
            </a:p>
          </p:txBody>
        </p:sp>
        <p:sp>
          <p:nvSpPr>
            <p:cNvPr id="2" name="Google Shape;96;p2">
              <a:extLst>
                <a:ext uri="{FF2B5EF4-FFF2-40B4-BE49-F238E27FC236}">
                  <a16:creationId xmlns:a16="http://schemas.microsoft.com/office/drawing/2014/main" id="{BC7E1E90-E781-C216-6C1F-9EDAA46DE183}"/>
                </a:ext>
              </a:extLst>
            </p:cNvPr>
            <p:cNvSpPr txBox="1"/>
            <p:nvPr/>
          </p:nvSpPr>
          <p:spPr>
            <a:xfrm>
              <a:off x="3837689" y="2731982"/>
              <a:ext cx="4691267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400" b="1" dirty="0">
                  <a:solidFill>
                    <a:schemeClr val="dk1"/>
                  </a:solidFill>
                  <a:latin typeface="+mn-ea"/>
                  <a:sym typeface="Arial"/>
                </a:rPr>
                <a:t>2. JSON XML YAML</a:t>
              </a:r>
              <a:endParaRPr sz="2400" b="1" dirty="0">
                <a:solidFill>
                  <a:schemeClr val="dk1"/>
                </a:solidFill>
                <a:latin typeface="+mn-ea"/>
                <a:sym typeface="Arial"/>
              </a:endParaRPr>
            </a:p>
          </p:txBody>
        </p:sp>
        <p:sp>
          <p:nvSpPr>
            <p:cNvPr id="3" name="Google Shape;96;p2">
              <a:extLst>
                <a:ext uri="{FF2B5EF4-FFF2-40B4-BE49-F238E27FC236}">
                  <a16:creationId xmlns:a16="http://schemas.microsoft.com/office/drawing/2014/main" id="{A551DDBF-BCAD-A281-39A5-C2A1B11063B6}"/>
                </a:ext>
              </a:extLst>
            </p:cNvPr>
            <p:cNvSpPr txBox="1"/>
            <p:nvPr/>
          </p:nvSpPr>
          <p:spPr>
            <a:xfrm>
              <a:off x="3837689" y="3428335"/>
              <a:ext cx="4691267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400" b="1" dirty="0">
                  <a:solidFill>
                    <a:schemeClr val="dk1"/>
                  </a:solidFill>
                  <a:latin typeface="+mn-ea"/>
                  <a:sym typeface="Arial"/>
                </a:rPr>
                <a:t>3. </a:t>
              </a:r>
              <a:r>
                <a:rPr lang="ko-KR" altLang="en-US" sz="2400" b="1" dirty="0">
                  <a:solidFill>
                    <a:schemeClr val="dk1"/>
                  </a:solidFill>
                  <a:latin typeface="+mn-ea"/>
                  <a:sym typeface="Arial"/>
                </a:rPr>
                <a:t>끝</a:t>
              </a:r>
              <a:endParaRPr lang="en-US" sz="2400" b="1" dirty="0">
                <a:solidFill>
                  <a:schemeClr val="dk1"/>
                </a:solidFill>
                <a:latin typeface="+mn-ea"/>
                <a:sym typeface="Arial"/>
              </a:endParaRPr>
            </a:p>
          </p:txBody>
        </p:sp>
      </p:grpSp>
      <p:sp>
        <p:nvSpPr>
          <p:cNvPr id="6" name="Google Shape;142;p5">
            <a:extLst>
              <a:ext uri="{FF2B5EF4-FFF2-40B4-BE49-F238E27FC236}">
                <a16:creationId xmlns:a16="http://schemas.microsoft.com/office/drawing/2014/main" id="{6436192B-B5BB-DE01-80CB-5BAD3B0A0F0B}"/>
              </a:ext>
            </a:extLst>
          </p:cNvPr>
          <p:cNvSpPr txBox="1"/>
          <p:nvPr/>
        </p:nvSpPr>
        <p:spPr>
          <a:xfrm>
            <a:off x="396255" y="6365739"/>
            <a:ext cx="186386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BE </a:t>
            </a: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 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1493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JSON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이란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?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0BDE5E72-E9B8-5C43-806D-2D105D9C140F}"/>
              </a:ext>
            </a:extLst>
          </p:cNvPr>
          <p:cNvSpPr txBox="1"/>
          <p:nvPr/>
        </p:nvSpPr>
        <p:spPr>
          <a:xfrm>
            <a:off x="917630" y="1365282"/>
            <a:ext cx="233039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</a:rPr>
              <a:t>1. JSON?</a:t>
            </a:r>
            <a:endParaRPr lang="ko-KR" altLang="en-US" sz="3600" dirty="0"/>
          </a:p>
        </p:txBody>
      </p:sp>
      <p:sp>
        <p:nvSpPr>
          <p:cNvPr id="17" name="Google Shape;141;p5">
            <a:extLst>
              <a:ext uri="{FF2B5EF4-FFF2-40B4-BE49-F238E27FC236}">
                <a16:creationId xmlns:a16="http://schemas.microsoft.com/office/drawing/2014/main" id="{81EE91D3-9078-9A1B-8B42-08B62570E82E}"/>
              </a:ext>
            </a:extLst>
          </p:cNvPr>
          <p:cNvSpPr txBox="1"/>
          <p:nvPr/>
        </p:nvSpPr>
        <p:spPr>
          <a:xfrm>
            <a:off x="1268364" y="2156208"/>
            <a:ext cx="8941398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=JavaScript Object Notation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endParaRPr lang="en-US" altLang="ko-KR" sz="28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자바스크립트에서 물건을 나타내는 표기</a:t>
            </a:r>
            <a:endParaRPr lang="en-US" altLang="ko-KR" sz="20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endParaRPr lang="en-US" altLang="ko-KR" sz="28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42;p5">
            <a:extLst>
              <a:ext uri="{FF2B5EF4-FFF2-40B4-BE49-F238E27FC236}">
                <a16:creationId xmlns:a16="http://schemas.microsoft.com/office/drawing/2014/main" id="{156F22E2-04D3-C78C-FD0D-06F1FBB8FB3C}"/>
              </a:ext>
            </a:extLst>
          </p:cNvPr>
          <p:cNvSpPr txBox="1"/>
          <p:nvPr/>
        </p:nvSpPr>
        <p:spPr>
          <a:xfrm>
            <a:off x="396255" y="6365739"/>
            <a:ext cx="186386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BE </a:t>
            </a: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 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41;p5">
            <a:extLst>
              <a:ext uri="{FF2B5EF4-FFF2-40B4-BE49-F238E27FC236}">
                <a16:creationId xmlns:a16="http://schemas.microsoft.com/office/drawing/2014/main" id="{0F31D439-1522-7311-E354-F98539536819}"/>
              </a:ext>
            </a:extLst>
          </p:cNvPr>
          <p:cNvSpPr txBox="1"/>
          <p:nvPr/>
        </p:nvSpPr>
        <p:spPr>
          <a:xfrm>
            <a:off x="1314431" y="4097485"/>
            <a:ext cx="894139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Object = </a:t>
            </a:r>
            <a:r>
              <a:rPr lang="ko-KR" altLang="en-US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</a:t>
            </a:r>
            <a:endParaRPr lang="en-US" altLang="ko-KR" sz="28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Notation = </a:t>
            </a:r>
            <a:r>
              <a:rPr lang="ko-KR" altLang="en-US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저장방식</a:t>
            </a:r>
            <a:endParaRPr lang="en-US" altLang="ko-KR" sz="28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Google Shape;141;p5">
            <a:extLst>
              <a:ext uri="{FF2B5EF4-FFF2-40B4-BE49-F238E27FC236}">
                <a16:creationId xmlns:a16="http://schemas.microsoft.com/office/drawing/2014/main" id="{EEC4D5DD-EC64-D363-01D0-D4AEF6DDD884}"/>
              </a:ext>
            </a:extLst>
          </p:cNvPr>
          <p:cNvSpPr txBox="1"/>
          <p:nvPr/>
        </p:nvSpPr>
        <p:spPr>
          <a:xfrm>
            <a:off x="1268364" y="5200350"/>
            <a:ext cx="894139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32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</a:t>
            </a:r>
            <a:r>
              <a:rPr lang="ko-KR" altLang="en-US" sz="32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데이터를 저장하는 방식</a:t>
            </a:r>
            <a:r>
              <a:rPr lang="en-US" altLang="ko-KR" sz="32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91631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JSON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이란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?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0BDE5E72-E9B8-5C43-806D-2D105D9C140F}"/>
              </a:ext>
            </a:extLst>
          </p:cNvPr>
          <p:cNvSpPr txBox="1"/>
          <p:nvPr/>
        </p:nvSpPr>
        <p:spPr>
          <a:xfrm>
            <a:off x="917629" y="1365282"/>
            <a:ext cx="45211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</a:rPr>
              <a:t>2. JSON</a:t>
            </a:r>
            <a:r>
              <a:rPr lang="ko-KR" altLang="en-US" sz="3600" b="1" dirty="0">
                <a:solidFill>
                  <a:schemeClr val="dk1"/>
                </a:solidFill>
              </a:rPr>
              <a:t>의 저장방식</a:t>
            </a:r>
            <a:endParaRPr lang="ko-KR" altLang="en-US" sz="3600" dirty="0"/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42;p5">
            <a:extLst>
              <a:ext uri="{FF2B5EF4-FFF2-40B4-BE49-F238E27FC236}">
                <a16:creationId xmlns:a16="http://schemas.microsoft.com/office/drawing/2014/main" id="{156F22E2-04D3-C78C-FD0D-06F1FBB8FB3C}"/>
              </a:ext>
            </a:extLst>
          </p:cNvPr>
          <p:cNvSpPr txBox="1"/>
          <p:nvPr/>
        </p:nvSpPr>
        <p:spPr>
          <a:xfrm>
            <a:off x="396255" y="6365739"/>
            <a:ext cx="186386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BE </a:t>
            </a: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 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41;p5">
            <a:extLst>
              <a:ext uri="{FF2B5EF4-FFF2-40B4-BE49-F238E27FC236}">
                <a16:creationId xmlns:a16="http://schemas.microsoft.com/office/drawing/2014/main" id="{3C8D397D-663B-F138-1BE5-A3B67773B664}"/>
              </a:ext>
            </a:extLst>
          </p:cNvPr>
          <p:cNvSpPr txBox="1"/>
          <p:nvPr/>
        </p:nvSpPr>
        <p:spPr>
          <a:xfrm>
            <a:off x="1268364" y="2417798"/>
            <a:ext cx="335126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엑셀</a:t>
            </a:r>
            <a:r>
              <a:rPr lang="en-US" altLang="ko-KR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(.xlsx)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02201A-1199-DE0D-A6BD-EC4664EF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17" y="3343690"/>
            <a:ext cx="5293350" cy="2225142"/>
          </a:xfrm>
          <a:prstGeom prst="rect">
            <a:avLst/>
          </a:prstGeom>
        </p:spPr>
      </p:pic>
      <p:sp>
        <p:nvSpPr>
          <p:cNvPr id="7" name="Google Shape;141;p5">
            <a:extLst>
              <a:ext uri="{FF2B5EF4-FFF2-40B4-BE49-F238E27FC236}">
                <a16:creationId xmlns:a16="http://schemas.microsoft.com/office/drawing/2014/main" id="{F3E5439F-8EC9-7FF1-00F6-210B0420A380}"/>
              </a:ext>
            </a:extLst>
          </p:cNvPr>
          <p:cNvSpPr txBox="1"/>
          <p:nvPr/>
        </p:nvSpPr>
        <p:spPr>
          <a:xfrm>
            <a:off x="6872982" y="2374191"/>
            <a:ext cx="335126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JSON(.</a:t>
            </a:r>
            <a:r>
              <a:rPr lang="en-US" altLang="ko-KR" sz="28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</a:t>
            </a:r>
            <a:r>
              <a:rPr lang="en-US" altLang="ko-KR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</p:txBody>
      </p:sp>
      <p:pic>
        <p:nvPicPr>
          <p:cNvPr id="1026" name="Picture 2" descr="JSONView – Get this Extension for 🦊 Firefox (en-US)">
            <a:extLst>
              <a:ext uri="{FF2B5EF4-FFF2-40B4-BE49-F238E27FC236}">
                <a16:creationId xmlns:a16="http://schemas.microsoft.com/office/drawing/2014/main" id="{43E21CF9-A63B-06CA-3464-0A71EF37F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2841773"/>
            <a:ext cx="33718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573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JSON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이란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?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0BDE5E72-E9B8-5C43-806D-2D105D9C140F}"/>
              </a:ext>
            </a:extLst>
          </p:cNvPr>
          <p:cNvSpPr txBox="1"/>
          <p:nvPr/>
        </p:nvSpPr>
        <p:spPr>
          <a:xfrm>
            <a:off x="917629" y="1365282"/>
            <a:ext cx="45211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</a:rPr>
              <a:t>3. JSON</a:t>
            </a:r>
            <a:r>
              <a:rPr lang="ko-KR" altLang="en-US" sz="3600" b="1" dirty="0">
                <a:solidFill>
                  <a:schemeClr val="dk1"/>
                </a:solidFill>
              </a:rPr>
              <a:t>의 강점</a:t>
            </a:r>
            <a:endParaRPr lang="ko-KR" altLang="en-US" sz="3600" dirty="0"/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42;p5">
            <a:extLst>
              <a:ext uri="{FF2B5EF4-FFF2-40B4-BE49-F238E27FC236}">
                <a16:creationId xmlns:a16="http://schemas.microsoft.com/office/drawing/2014/main" id="{156F22E2-04D3-C78C-FD0D-06F1FBB8FB3C}"/>
              </a:ext>
            </a:extLst>
          </p:cNvPr>
          <p:cNvSpPr txBox="1"/>
          <p:nvPr/>
        </p:nvSpPr>
        <p:spPr>
          <a:xfrm>
            <a:off x="396255" y="6365739"/>
            <a:ext cx="186386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BE </a:t>
            </a: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 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41;p5">
            <a:extLst>
              <a:ext uri="{FF2B5EF4-FFF2-40B4-BE49-F238E27FC236}">
                <a16:creationId xmlns:a16="http://schemas.microsoft.com/office/drawing/2014/main" id="{4DA6A9C4-5879-6029-C965-F9FC27328CA6}"/>
              </a:ext>
            </a:extLst>
          </p:cNvPr>
          <p:cNvSpPr txBox="1"/>
          <p:nvPr/>
        </p:nvSpPr>
        <p:spPr>
          <a:xfrm>
            <a:off x="1268364" y="2708051"/>
            <a:ext cx="8941398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Key </a:t>
            </a:r>
            <a:r>
              <a:rPr lang="ko-KR" altLang="en-US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값을 이용하여 </a:t>
            </a:r>
            <a:r>
              <a:rPr lang="en-US" altLang="ko-KR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Value </a:t>
            </a:r>
            <a:r>
              <a:rPr lang="ko-KR" altLang="en-US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값을 검색할 수 있다</a:t>
            </a:r>
            <a:r>
              <a:rPr lang="en-US" altLang="ko-KR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514350" marR="0" lvl="0" indent="-51435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8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다양한 방식으로 변환하거나 응용할 수 있다</a:t>
            </a:r>
            <a:r>
              <a:rPr lang="en-US" altLang="ko-KR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8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저장할 때 용량이 적어서 효율적이다</a:t>
            </a:r>
            <a:r>
              <a:rPr lang="en-US" altLang="ko-KR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ko-KR" sz="20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endParaRPr lang="en-US" altLang="ko-KR" sz="28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734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JSON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이란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?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0BDE5E72-E9B8-5C43-806D-2D105D9C140F}"/>
              </a:ext>
            </a:extLst>
          </p:cNvPr>
          <p:cNvSpPr txBox="1"/>
          <p:nvPr/>
        </p:nvSpPr>
        <p:spPr>
          <a:xfrm>
            <a:off x="917629" y="1365282"/>
            <a:ext cx="857879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</a:rPr>
              <a:t>3. </a:t>
            </a:r>
            <a:r>
              <a:rPr lang="ko-KR" altLang="en-US" sz="3600" b="1" dirty="0">
                <a:solidFill>
                  <a:schemeClr val="dk1"/>
                </a:solidFill>
              </a:rPr>
              <a:t>대체 왜 </a:t>
            </a:r>
            <a:r>
              <a:rPr lang="en-US" altLang="ko-KR" sz="3600" b="1" dirty="0">
                <a:solidFill>
                  <a:schemeClr val="dk1"/>
                </a:solidFill>
              </a:rPr>
              <a:t>JSON</a:t>
            </a:r>
            <a:r>
              <a:rPr lang="ko-KR" altLang="en-US" sz="3600" b="1" dirty="0">
                <a:solidFill>
                  <a:schemeClr val="dk1"/>
                </a:solidFill>
              </a:rPr>
              <a:t>을 좋아하는 걸까</a:t>
            </a:r>
            <a:r>
              <a:rPr lang="en-US" altLang="ko-KR" sz="3600" b="1" dirty="0">
                <a:solidFill>
                  <a:schemeClr val="dk1"/>
                </a:solidFill>
              </a:rPr>
              <a:t>??</a:t>
            </a:r>
            <a:endParaRPr lang="ko-KR" altLang="en-US" sz="3600" dirty="0"/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42;p5">
            <a:extLst>
              <a:ext uri="{FF2B5EF4-FFF2-40B4-BE49-F238E27FC236}">
                <a16:creationId xmlns:a16="http://schemas.microsoft.com/office/drawing/2014/main" id="{156F22E2-04D3-C78C-FD0D-06F1FBB8FB3C}"/>
              </a:ext>
            </a:extLst>
          </p:cNvPr>
          <p:cNvSpPr txBox="1"/>
          <p:nvPr/>
        </p:nvSpPr>
        <p:spPr>
          <a:xfrm>
            <a:off x="396255" y="6365739"/>
            <a:ext cx="186386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BE </a:t>
            </a: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 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67E3BB-4C23-C37A-CAF3-A4AC2FB5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210614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755F6F4-CC90-F2A6-9074-8249B099A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2115364"/>
            <a:ext cx="31623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41;p5">
            <a:extLst>
              <a:ext uri="{FF2B5EF4-FFF2-40B4-BE49-F238E27FC236}">
                <a16:creationId xmlns:a16="http://schemas.microsoft.com/office/drawing/2014/main" id="{A12A519D-4FEF-5B78-305F-1EDAA89CCA2F}"/>
              </a:ext>
            </a:extLst>
          </p:cNvPr>
          <p:cNvSpPr txBox="1"/>
          <p:nvPr/>
        </p:nvSpPr>
        <p:spPr>
          <a:xfrm>
            <a:off x="1912916" y="5379904"/>
            <a:ext cx="335126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</a:t>
            </a:r>
            <a:r>
              <a:rPr lang="en-US" altLang="ko-KR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…</a:t>
            </a:r>
          </a:p>
        </p:txBody>
      </p:sp>
      <p:sp>
        <p:nvSpPr>
          <p:cNvPr id="4" name="Google Shape;141;p5">
            <a:extLst>
              <a:ext uri="{FF2B5EF4-FFF2-40B4-BE49-F238E27FC236}">
                <a16:creationId xmlns:a16="http://schemas.microsoft.com/office/drawing/2014/main" id="{0CFC6770-995B-BE57-1F60-399DC969F0E5}"/>
              </a:ext>
            </a:extLst>
          </p:cNvPr>
          <p:cNvSpPr txBox="1"/>
          <p:nvPr/>
        </p:nvSpPr>
        <p:spPr>
          <a:xfrm>
            <a:off x="7400925" y="5379904"/>
            <a:ext cx="335126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다른 형식</a:t>
            </a:r>
            <a:r>
              <a:rPr lang="en-US" altLang="ko-KR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80903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D045B-2934-3378-715A-8C3FF3CD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Field?</a:t>
            </a:r>
            <a:endParaRPr lang="ko-KR" altLang="en-US" sz="48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775E9CC-1FAE-D501-882B-6101F2143A93}"/>
              </a:ext>
            </a:extLst>
          </p:cNvPr>
          <p:cNvGrpSpPr/>
          <p:nvPr/>
        </p:nvGrpSpPr>
        <p:grpSpPr>
          <a:xfrm>
            <a:off x="1234889" y="2021119"/>
            <a:ext cx="9722223" cy="3568798"/>
            <a:chOff x="936812" y="2021119"/>
            <a:chExt cx="9722223" cy="3568798"/>
          </a:xfrm>
        </p:grpSpPr>
        <p:pic>
          <p:nvPicPr>
            <p:cNvPr id="1026" name="Picture 2" descr="The Chen notation - Principles of Data Management [Book]">
              <a:extLst>
                <a:ext uri="{FF2B5EF4-FFF2-40B4-BE49-F238E27FC236}">
                  <a16:creationId xmlns:a16="http://schemas.microsoft.com/office/drawing/2014/main" id="{19713EB1-3412-D2CC-4EBC-2468447FE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812" y="2472018"/>
              <a:ext cx="5372100" cy="266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hen ER Diagram - Entity-Relationship Diagram in Chen Notation - Software  Ideas Modeler">
              <a:extLst>
                <a:ext uri="{FF2B5EF4-FFF2-40B4-BE49-F238E27FC236}">
                  <a16:creationId xmlns:a16="http://schemas.microsoft.com/office/drawing/2014/main" id="{FAC2367A-50CA-D497-74B9-B4703D0B4A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7015" y="2021119"/>
              <a:ext cx="3162020" cy="3568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459F4E-AFCF-3BD2-7651-A0EE3A31AE61}"/>
              </a:ext>
            </a:extLst>
          </p:cNvPr>
          <p:cNvSpPr/>
          <p:nvPr/>
        </p:nvSpPr>
        <p:spPr>
          <a:xfrm>
            <a:off x="2913529" y="2337336"/>
            <a:ext cx="6364941" cy="29363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이렇게 관계를 나타내는 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Fields</a:t>
            </a:r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들이</a:t>
            </a:r>
            <a:endParaRPr lang="en-US" altLang="ko-KR" sz="2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Relationship Fields!</a:t>
            </a:r>
          </a:p>
          <a:p>
            <a:pPr marL="285750" indent="-285750" algn="ctr">
              <a:buFont typeface="G마켓 산스 TTF Medium" panose="02000000000000000000" pitchFamily="2" charset="-127"/>
              <a:buChar char="→"/>
            </a:pPr>
            <a:r>
              <a:rPr lang="en-US" altLang="ko-KR" sz="24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ManyToManyField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ForeignKey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OneToOneField</a:t>
            </a:r>
            <a:endParaRPr lang="ko-KR" altLang="en-US" sz="2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2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51BFB-2E68-86FC-6146-9BDBDD49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40BBC-A157-9C58-5227-4DD9183D1B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67BCC1-16FE-6B1B-7F81-3458E0654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099421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0A39A3-990A-3032-88D5-6DBE6ECAF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03" y="2210614"/>
            <a:ext cx="11295593" cy="272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49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JSON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이란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?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0BDE5E72-E9B8-5C43-806D-2D105D9C140F}"/>
              </a:ext>
            </a:extLst>
          </p:cNvPr>
          <p:cNvSpPr txBox="1"/>
          <p:nvPr/>
        </p:nvSpPr>
        <p:spPr>
          <a:xfrm>
            <a:off x="917629" y="1365282"/>
            <a:ext cx="45211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</a:rPr>
              <a:t>4. JSON</a:t>
            </a:r>
            <a:r>
              <a:rPr lang="ko-KR" altLang="en-US" sz="3600" b="1" dirty="0">
                <a:solidFill>
                  <a:schemeClr val="dk1"/>
                </a:solidFill>
              </a:rPr>
              <a:t>의 저장방식</a:t>
            </a:r>
            <a:endParaRPr lang="ko-KR" altLang="en-US" sz="3600" dirty="0"/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42;p5">
            <a:extLst>
              <a:ext uri="{FF2B5EF4-FFF2-40B4-BE49-F238E27FC236}">
                <a16:creationId xmlns:a16="http://schemas.microsoft.com/office/drawing/2014/main" id="{156F22E2-04D3-C78C-FD0D-06F1FBB8FB3C}"/>
              </a:ext>
            </a:extLst>
          </p:cNvPr>
          <p:cNvSpPr txBox="1"/>
          <p:nvPr/>
        </p:nvSpPr>
        <p:spPr>
          <a:xfrm>
            <a:off x="396255" y="6365739"/>
            <a:ext cx="186386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BE </a:t>
            </a: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 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41;p5">
            <a:extLst>
              <a:ext uri="{FF2B5EF4-FFF2-40B4-BE49-F238E27FC236}">
                <a16:creationId xmlns:a16="http://schemas.microsoft.com/office/drawing/2014/main" id="{3C8D397D-663B-F138-1BE5-A3B67773B664}"/>
              </a:ext>
            </a:extLst>
          </p:cNvPr>
          <p:cNvSpPr txBox="1"/>
          <p:nvPr/>
        </p:nvSpPr>
        <p:spPr>
          <a:xfrm>
            <a:off x="1268364" y="2417798"/>
            <a:ext cx="335126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엑셀</a:t>
            </a:r>
            <a:r>
              <a:rPr lang="en-US" altLang="ko-KR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(.xlsx)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02201A-1199-DE0D-A6BD-EC4664EF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17" y="3343690"/>
            <a:ext cx="5293350" cy="2225142"/>
          </a:xfrm>
          <a:prstGeom prst="rect">
            <a:avLst/>
          </a:prstGeom>
        </p:spPr>
      </p:pic>
      <p:sp>
        <p:nvSpPr>
          <p:cNvPr id="7" name="Google Shape;141;p5">
            <a:extLst>
              <a:ext uri="{FF2B5EF4-FFF2-40B4-BE49-F238E27FC236}">
                <a16:creationId xmlns:a16="http://schemas.microsoft.com/office/drawing/2014/main" id="{F3E5439F-8EC9-7FF1-00F6-210B0420A380}"/>
              </a:ext>
            </a:extLst>
          </p:cNvPr>
          <p:cNvSpPr txBox="1"/>
          <p:nvPr/>
        </p:nvSpPr>
        <p:spPr>
          <a:xfrm>
            <a:off x="6872982" y="2374191"/>
            <a:ext cx="335126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JSON(.</a:t>
            </a:r>
            <a:r>
              <a:rPr lang="en-US" altLang="ko-KR" sz="28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</a:t>
            </a:r>
            <a:r>
              <a:rPr lang="en-US" altLang="ko-KR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</p:txBody>
      </p:sp>
      <p:pic>
        <p:nvPicPr>
          <p:cNvPr id="1026" name="Picture 2" descr="JSONView – Get this Extension for 🦊 Firefox (en-US)">
            <a:extLst>
              <a:ext uri="{FF2B5EF4-FFF2-40B4-BE49-F238E27FC236}">
                <a16:creationId xmlns:a16="http://schemas.microsoft.com/office/drawing/2014/main" id="{43E21CF9-A63B-06CA-3464-0A71EF37F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2841773"/>
            <a:ext cx="33718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339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JSON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의 활용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(</a:t>
            </a:r>
            <a:r>
              <a:rPr lang="ko-KR" altLang="en-US" sz="3600" b="1" dirty="0" err="1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쿠맵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…)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42;p5">
            <a:extLst>
              <a:ext uri="{FF2B5EF4-FFF2-40B4-BE49-F238E27FC236}">
                <a16:creationId xmlns:a16="http://schemas.microsoft.com/office/drawing/2014/main" id="{156F22E2-04D3-C78C-FD0D-06F1FBB8FB3C}"/>
              </a:ext>
            </a:extLst>
          </p:cNvPr>
          <p:cNvSpPr txBox="1"/>
          <p:nvPr/>
        </p:nvSpPr>
        <p:spPr>
          <a:xfrm>
            <a:off x="396255" y="6365739"/>
            <a:ext cx="186386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BE </a:t>
            </a: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 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7052B3-0572-3059-D1DF-F98159A9C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243" y="1120588"/>
            <a:ext cx="3578946" cy="49378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769DC19-F11E-A80F-4011-ACA809B77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187" y="1261851"/>
            <a:ext cx="9637059" cy="487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JSON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의 활용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(</a:t>
            </a:r>
            <a:r>
              <a:rPr lang="ko-KR" altLang="en-US" sz="3600" b="1" dirty="0" err="1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쿠맵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…)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42;p5">
            <a:extLst>
              <a:ext uri="{FF2B5EF4-FFF2-40B4-BE49-F238E27FC236}">
                <a16:creationId xmlns:a16="http://schemas.microsoft.com/office/drawing/2014/main" id="{156F22E2-04D3-C78C-FD0D-06F1FBB8FB3C}"/>
              </a:ext>
            </a:extLst>
          </p:cNvPr>
          <p:cNvSpPr txBox="1"/>
          <p:nvPr/>
        </p:nvSpPr>
        <p:spPr>
          <a:xfrm>
            <a:off x="396255" y="6365739"/>
            <a:ext cx="186386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BE </a:t>
            </a: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 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3CA456-5F76-1AF4-F2EB-E816C3B41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498" y="1252235"/>
            <a:ext cx="7895004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68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JSON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의 활용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(</a:t>
            </a:r>
            <a:r>
              <a:rPr lang="ko-KR" altLang="en-US" sz="3600" b="1" dirty="0" err="1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쿠맵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…)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42;p5">
            <a:extLst>
              <a:ext uri="{FF2B5EF4-FFF2-40B4-BE49-F238E27FC236}">
                <a16:creationId xmlns:a16="http://schemas.microsoft.com/office/drawing/2014/main" id="{156F22E2-04D3-C78C-FD0D-06F1FBB8FB3C}"/>
              </a:ext>
            </a:extLst>
          </p:cNvPr>
          <p:cNvSpPr txBox="1"/>
          <p:nvPr/>
        </p:nvSpPr>
        <p:spPr>
          <a:xfrm>
            <a:off x="396255" y="6365739"/>
            <a:ext cx="186386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BE </a:t>
            </a: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 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3CA456-5F76-1AF4-F2EB-E816C3B41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498" y="1252235"/>
            <a:ext cx="7895004" cy="511346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94B3DC8-BE78-FA39-0ECA-56EDC590AED9}"/>
              </a:ext>
            </a:extLst>
          </p:cNvPr>
          <p:cNvSpPr/>
          <p:nvPr/>
        </p:nvSpPr>
        <p:spPr>
          <a:xfrm>
            <a:off x="2148498" y="1252235"/>
            <a:ext cx="4073008" cy="9351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901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JSON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의 활용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(</a:t>
            </a:r>
            <a:r>
              <a:rPr lang="ko-KR" altLang="en-US" sz="3600" b="1" dirty="0" err="1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쿠맵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…)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42;p5">
            <a:extLst>
              <a:ext uri="{FF2B5EF4-FFF2-40B4-BE49-F238E27FC236}">
                <a16:creationId xmlns:a16="http://schemas.microsoft.com/office/drawing/2014/main" id="{156F22E2-04D3-C78C-FD0D-06F1FBB8FB3C}"/>
              </a:ext>
            </a:extLst>
          </p:cNvPr>
          <p:cNvSpPr txBox="1"/>
          <p:nvPr/>
        </p:nvSpPr>
        <p:spPr>
          <a:xfrm>
            <a:off x="396255" y="6365739"/>
            <a:ext cx="186386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BE </a:t>
            </a: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 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7BAB78-68E0-CB54-5E1D-F8C9A8C62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600" y="1389694"/>
            <a:ext cx="8104799" cy="461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6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JSON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의 활용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(</a:t>
            </a:r>
            <a:r>
              <a:rPr lang="ko-KR" altLang="en-US" sz="3600" b="1" dirty="0" err="1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쿠맵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…)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42;p5">
            <a:extLst>
              <a:ext uri="{FF2B5EF4-FFF2-40B4-BE49-F238E27FC236}">
                <a16:creationId xmlns:a16="http://schemas.microsoft.com/office/drawing/2014/main" id="{156F22E2-04D3-C78C-FD0D-06F1FBB8FB3C}"/>
              </a:ext>
            </a:extLst>
          </p:cNvPr>
          <p:cNvSpPr txBox="1"/>
          <p:nvPr/>
        </p:nvSpPr>
        <p:spPr>
          <a:xfrm>
            <a:off x="396255" y="6365739"/>
            <a:ext cx="186386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BE </a:t>
            </a: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 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5CCDBF-E82C-E036-1633-3A48D6710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791" y="1252387"/>
            <a:ext cx="8268417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25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JSON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의 활용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(</a:t>
            </a:r>
            <a:r>
              <a:rPr lang="ko-KR" altLang="en-US" sz="3600" b="1" dirty="0" err="1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쿠맵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…)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42;p5">
            <a:extLst>
              <a:ext uri="{FF2B5EF4-FFF2-40B4-BE49-F238E27FC236}">
                <a16:creationId xmlns:a16="http://schemas.microsoft.com/office/drawing/2014/main" id="{156F22E2-04D3-C78C-FD0D-06F1FBB8FB3C}"/>
              </a:ext>
            </a:extLst>
          </p:cNvPr>
          <p:cNvSpPr txBox="1"/>
          <p:nvPr/>
        </p:nvSpPr>
        <p:spPr>
          <a:xfrm>
            <a:off x="396255" y="6365739"/>
            <a:ext cx="186386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BE </a:t>
            </a: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 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3CA456-5F76-1AF4-F2EB-E816C3B41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498" y="1252235"/>
            <a:ext cx="7895004" cy="511346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94B3DC8-BE78-FA39-0ECA-56EDC590AED9}"/>
              </a:ext>
            </a:extLst>
          </p:cNvPr>
          <p:cNvSpPr/>
          <p:nvPr/>
        </p:nvSpPr>
        <p:spPr>
          <a:xfrm>
            <a:off x="2260120" y="2157670"/>
            <a:ext cx="7783382" cy="40100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0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JSON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의 활용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(</a:t>
            </a:r>
            <a:r>
              <a:rPr lang="ko-KR" altLang="en-US" sz="3600" b="1" dirty="0" err="1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쿠맵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…)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42;p5">
            <a:extLst>
              <a:ext uri="{FF2B5EF4-FFF2-40B4-BE49-F238E27FC236}">
                <a16:creationId xmlns:a16="http://schemas.microsoft.com/office/drawing/2014/main" id="{156F22E2-04D3-C78C-FD0D-06F1FBB8FB3C}"/>
              </a:ext>
            </a:extLst>
          </p:cNvPr>
          <p:cNvSpPr txBox="1"/>
          <p:nvPr/>
        </p:nvSpPr>
        <p:spPr>
          <a:xfrm>
            <a:off x="396255" y="6365739"/>
            <a:ext cx="186386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BE </a:t>
            </a: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 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7393CF-FE48-1311-12CB-A66DBCB5B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905" y="1566179"/>
            <a:ext cx="8076189" cy="448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95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JSON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의 활용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(</a:t>
            </a:r>
            <a:r>
              <a:rPr lang="ko-KR" altLang="en-US" sz="3600" b="1" dirty="0" err="1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쿠맵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…)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42;p5">
            <a:extLst>
              <a:ext uri="{FF2B5EF4-FFF2-40B4-BE49-F238E27FC236}">
                <a16:creationId xmlns:a16="http://schemas.microsoft.com/office/drawing/2014/main" id="{156F22E2-04D3-C78C-FD0D-06F1FBB8FB3C}"/>
              </a:ext>
            </a:extLst>
          </p:cNvPr>
          <p:cNvSpPr txBox="1"/>
          <p:nvPr/>
        </p:nvSpPr>
        <p:spPr>
          <a:xfrm>
            <a:off x="396255" y="6365739"/>
            <a:ext cx="186386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BE </a:t>
            </a: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 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11C3F6-85BE-4867-3F58-EE3F66D8E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852" y="1351344"/>
            <a:ext cx="4092295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0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D196A-12FE-200A-1AD3-E3B357C6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세션 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C4FCB-CDE9-7071-5A5A-FEE2EDBD8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ManyToManyField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다대다 관계</a:t>
            </a:r>
            <a:endParaRPr lang="en-US" altLang="ko-KR" sz="2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ex. </a:t>
            </a:r>
            <a:r>
              <a:rPr lang="ko-KR" altLang="en-US" sz="20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피자</a:t>
            </a:r>
            <a:r>
              <a:rPr lang="en-US" altLang="ko-KR" sz="20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000" dirty="0" err="1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필수토핑</a:t>
            </a:r>
            <a:r>
              <a:rPr lang="en-US" altLang="ko-KR" sz="20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게시글</a:t>
            </a:r>
            <a:r>
              <a:rPr lang="en-US" altLang="ko-KR" sz="20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0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해시태그</a:t>
            </a:r>
            <a:endParaRPr lang="en-US" altLang="ko-KR" sz="2000" dirty="0">
              <a:solidFill>
                <a:schemeClr val="accent5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ForeignKey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일대다 관계</a:t>
            </a:r>
            <a:endParaRPr lang="en-US" altLang="ko-KR" sz="2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ex. </a:t>
            </a:r>
            <a:r>
              <a:rPr lang="ko-KR" altLang="en-US" sz="20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피자</a:t>
            </a:r>
            <a:r>
              <a:rPr lang="en-US" altLang="ko-KR" sz="20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000" dirty="0" err="1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선택토핑</a:t>
            </a:r>
            <a:r>
              <a:rPr lang="en-US" altLang="ko-KR" sz="20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게시글</a:t>
            </a:r>
            <a:r>
              <a:rPr lang="en-US" altLang="ko-KR" sz="20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0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댓글</a:t>
            </a:r>
            <a:endParaRPr lang="en-US" altLang="ko-KR" sz="2000" dirty="0">
              <a:solidFill>
                <a:schemeClr val="accent5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OneToOneField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일대일 관계</a:t>
            </a:r>
            <a:endParaRPr lang="en-US" altLang="ko-KR" sz="2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ex. </a:t>
            </a:r>
            <a:r>
              <a:rPr lang="ko-KR" altLang="en-US" sz="20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피자</a:t>
            </a:r>
            <a:r>
              <a:rPr lang="en-US" altLang="ko-KR" sz="20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000" dirty="0" err="1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메인토핑</a:t>
            </a:r>
            <a:r>
              <a:rPr lang="en-US" altLang="ko-KR" sz="20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유저</a:t>
            </a:r>
            <a:r>
              <a:rPr lang="en-US" altLang="ko-KR" sz="20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0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유저 아이디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2E877D-884A-A368-8ED3-F0F43690A4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4" t="32848" r="69970" b="27509"/>
          <a:stretch/>
        </p:blipFill>
        <p:spPr>
          <a:xfrm>
            <a:off x="7461017" y="1512619"/>
            <a:ext cx="2689980" cy="22024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7E428B-A0C6-3576-9A10-A4272C6328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58" t="31896" r="22573" b="24836"/>
          <a:stretch/>
        </p:blipFill>
        <p:spPr>
          <a:xfrm>
            <a:off x="6782764" y="3782535"/>
            <a:ext cx="4228617" cy="22486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1FA4BCE-0337-AF9B-B22D-F09E5B2E868B}"/>
              </a:ext>
            </a:extLst>
          </p:cNvPr>
          <p:cNvSpPr/>
          <p:nvPr/>
        </p:nvSpPr>
        <p:spPr>
          <a:xfrm>
            <a:off x="2913529" y="1975493"/>
            <a:ext cx="6364941" cy="34233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u="sng" dirty="0">
                <a:solidFill>
                  <a:srgbClr val="C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서로의 입장</a:t>
            </a:r>
            <a:r>
              <a:rPr lang="ko-KR" altLang="en-US" sz="2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에서 생각해보기</a:t>
            </a:r>
            <a:r>
              <a:rPr lang="en-US" altLang="ko-KR" sz="2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!</a:t>
            </a:r>
          </a:p>
          <a:p>
            <a:pPr algn="ctr">
              <a:lnSpc>
                <a:spcPct val="150000"/>
              </a:lnSpc>
            </a:pPr>
            <a:endParaRPr lang="en-US" altLang="ko-KR" sz="2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</a:t>
            </a:r>
            <a:r>
              <a:rPr lang="ko-KR" altLang="en-US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게시글은 댓글 여러 개를 가짐</a:t>
            </a:r>
            <a:endParaRPr lang="en-US" altLang="ko-KR" sz="2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</a:t>
            </a:r>
            <a:r>
              <a:rPr lang="ko-KR" altLang="en-US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댓글은 게시글 하나에 달림</a:t>
            </a:r>
            <a:endParaRPr lang="en-US" altLang="ko-KR" sz="2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ko-KR" altLang="en-US" sz="2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일대다 관계이므로 </a:t>
            </a:r>
            <a:r>
              <a:rPr lang="en-US" altLang="ko-KR" sz="22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ForeignKey</a:t>
            </a:r>
            <a:endParaRPr lang="ko-KR" altLang="en-US" sz="2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28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JSON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의 활용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(</a:t>
            </a:r>
            <a:r>
              <a:rPr lang="ko-KR" altLang="en-US" sz="3600" b="1" dirty="0" err="1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쿠맵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…)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42;p5">
            <a:extLst>
              <a:ext uri="{FF2B5EF4-FFF2-40B4-BE49-F238E27FC236}">
                <a16:creationId xmlns:a16="http://schemas.microsoft.com/office/drawing/2014/main" id="{156F22E2-04D3-C78C-FD0D-06F1FBB8FB3C}"/>
              </a:ext>
            </a:extLst>
          </p:cNvPr>
          <p:cNvSpPr txBox="1"/>
          <p:nvPr/>
        </p:nvSpPr>
        <p:spPr>
          <a:xfrm>
            <a:off x="396255" y="6365739"/>
            <a:ext cx="186386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BE </a:t>
            </a: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 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D73992-002B-9446-1802-2E5AB57A3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528" y="1918448"/>
            <a:ext cx="7836943" cy="350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77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JSON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의 활용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(</a:t>
            </a:r>
            <a:r>
              <a:rPr lang="ko-KR" altLang="en-US" sz="3600" b="1" dirty="0" err="1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쿠맵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…)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42;p5">
            <a:extLst>
              <a:ext uri="{FF2B5EF4-FFF2-40B4-BE49-F238E27FC236}">
                <a16:creationId xmlns:a16="http://schemas.microsoft.com/office/drawing/2014/main" id="{156F22E2-04D3-C78C-FD0D-06F1FBB8FB3C}"/>
              </a:ext>
            </a:extLst>
          </p:cNvPr>
          <p:cNvSpPr txBox="1"/>
          <p:nvPr/>
        </p:nvSpPr>
        <p:spPr>
          <a:xfrm>
            <a:off x="396255" y="6365739"/>
            <a:ext cx="186386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BE </a:t>
            </a: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 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8EF69B-7490-86D4-26A0-2768CB970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49" y="2743200"/>
            <a:ext cx="11538699" cy="33340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2D2E2A3-D312-A271-BA55-DA81DC4584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931"/>
          <a:stretch/>
        </p:blipFill>
        <p:spPr>
          <a:xfrm>
            <a:off x="3313662" y="1310394"/>
            <a:ext cx="4850801" cy="102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33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JSON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의 활용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(</a:t>
            </a:r>
            <a:r>
              <a:rPr lang="ko-KR" altLang="en-US" sz="3600" b="1" dirty="0" err="1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쿠맵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…)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42;p5">
            <a:extLst>
              <a:ext uri="{FF2B5EF4-FFF2-40B4-BE49-F238E27FC236}">
                <a16:creationId xmlns:a16="http://schemas.microsoft.com/office/drawing/2014/main" id="{156F22E2-04D3-C78C-FD0D-06F1FBB8FB3C}"/>
              </a:ext>
            </a:extLst>
          </p:cNvPr>
          <p:cNvSpPr txBox="1"/>
          <p:nvPr/>
        </p:nvSpPr>
        <p:spPr>
          <a:xfrm>
            <a:off x="396255" y="6365739"/>
            <a:ext cx="186386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BE </a:t>
            </a: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 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EF0E0B-A080-5394-6152-607E0C779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5210"/>
            <a:ext cx="12192000" cy="44604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D1EBE5-BAA7-EF85-A50F-6494FD95B9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104" b="27607"/>
          <a:stretch/>
        </p:blipFill>
        <p:spPr>
          <a:xfrm>
            <a:off x="3840928" y="1172992"/>
            <a:ext cx="4510143" cy="5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58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JSON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의 활용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(</a:t>
            </a:r>
            <a:r>
              <a:rPr lang="ko-KR" altLang="en-US" sz="3600" b="1" dirty="0" err="1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쿠맵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…)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42;p5">
            <a:extLst>
              <a:ext uri="{FF2B5EF4-FFF2-40B4-BE49-F238E27FC236}">
                <a16:creationId xmlns:a16="http://schemas.microsoft.com/office/drawing/2014/main" id="{156F22E2-04D3-C78C-FD0D-06F1FBB8FB3C}"/>
              </a:ext>
            </a:extLst>
          </p:cNvPr>
          <p:cNvSpPr txBox="1"/>
          <p:nvPr/>
        </p:nvSpPr>
        <p:spPr>
          <a:xfrm>
            <a:off x="396255" y="6365739"/>
            <a:ext cx="186386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BE </a:t>
            </a: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 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9AF534-2D2C-BADD-AC3B-094909A0C5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114"/>
          <a:stretch/>
        </p:blipFill>
        <p:spPr>
          <a:xfrm>
            <a:off x="3876787" y="1299411"/>
            <a:ext cx="4438425" cy="5733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BDEF28-9EAC-EEA0-7883-804EC3F92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40632"/>
            <a:ext cx="12192000" cy="392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73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JSON XML YAML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7" name="Google Shape;141;p5">
            <a:extLst>
              <a:ext uri="{FF2B5EF4-FFF2-40B4-BE49-F238E27FC236}">
                <a16:creationId xmlns:a16="http://schemas.microsoft.com/office/drawing/2014/main" id="{81EE91D3-9078-9A1B-8B42-08B62570E82E}"/>
              </a:ext>
            </a:extLst>
          </p:cNvPr>
          <p:cNvSpPr txBox="1"/>
          <p:nvPr/>
        </p:nvSpPr>
        <p:spPr>
          <a:xfrm>
            <a:off x="1268364" y="2156208"/>
            <a:ext cx="894139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컴퓨터 끼리 데이터를 주고 </a:t>
            </a:r>
            <a:r>
              <a:rPr lang="ko-KR" altLang="en-US" sz="28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받아야야하는데</a:t>
            </a:r>
            <a:r>
              <a:rPr lang="en-US" altLang="ko-KR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엔터키가</a:t>
            </a:r>
            <a:r>
              <a:rPr lang="ko-KR" altLang="en-US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없다면</a:t>
            </a:r>
            <a:r>
              <a:rPr lang="en-US" altLang="ko-KR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??</a:t>
            </a:r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42;p5">
            <a:extLst>
              <a:ext uri="{FF2B5EF4-FFF2-40B4-BE49-F238E27FC236}">
                <a16:creationId xmlns:a16="http://schemas.microsoft.com/office/drawing/2014/main" id="{156F22E2-04D3-C78C-FD0D-06F1FBB8FB3C}"/>
              </a:ext>
            </a:extLst>
          </p:cNvPr>
          <p:cNvSpPr txBox="1"/>
          <p:nvPr/>
        </p:nvSpPr>
        <p:spPr>
          <a:xfrm>
            <a:off x="396255" y="6365739"/>
            <a:ext cx="186386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BE </a:t>
            </a: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 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41;p5">
            <a:extLst>
              <a:ext uri="{FF2B5EF4-FFF2-40B4-BE49-F238E27FC236}">
                <a16:creationId xmlns:a16="http://schemas.microsoft.com/office/drawing/2014/main" id="{0F31D439-1522-7311-E354-F98539536819}"/>
              </a:ext>
            </a:extLst>
          </p:cNvPr>
          <p:cNvSpPr txBox="1"/>
          <p:nvPr/>
        </p:nvSpPr>
        <p:spPr>
          <a:xfrm>
            <a:off x="1314431" y="4097485"/>
            <a:ext cx="894139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ko-KR" altLang="en-US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 XML</a:t>
            </a:r>
          </a:p>
        </p:txBody>
      </p:sp>
    </p:spTree>
    <p:extLst>
      <p:ext uri="{BB962C8B-B14F-4D97-AF65-F5344CB8AC3E}">
        <p14:creationId xmlns:p14="http://schemas.microsoft.com/office/powerpoint/2010/main" val="40832669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0BDE5E72-E9B8-5C43-806D-2D105D9C140F}"/>
              </a:ext>
            </a:extLst>
          </p:cNvPr>
          <p:cNvSpPr txBox="1"/>
          <p:nvPr/>
        </p:nvSpPr>
        <p:spPr>
          <a:xfrm>
            <a:off x="917629" y="1365282"/>
            <a:ext cx="45211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</a:rPr>
              <a:t>2. JSON</a:t>
            </a:r>
            <a:r>
              <a:rPr lang="ko-KR" altLang="en-US" sz="3600" b="1" dirty="0">
                <a:solidFill>
                  <a:schemeClr val="dk1"/>
                </a:solidFill>
              </a:rPr>
              <a:t>과 </a:t>
            </a:r>
            <a:r>
              <a:rPr lang="en-US" altLang="ko-KR" sz="3600" b="1" dirty="0">
                <a:solidFill>
                  <a:schemeClr val="dk1"/>
                </a:solidFill>
              </a:rPr>
              <a:t>XML</a:t>
            </a:r>
            <a:endParaRPr lang="ko-KR" altLang="en-US" sz="3600" dirty="0"/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42;p5">
            <a:extLst>
              <a:ext uri="{FF2B5EF4-FFF2-40B4-BE49-F238E27FC236}">
                <a16:creationId xmlns:a16="http://schemas.microsoft.com/office/drawing/2014/main" id="{156F22E2-04D3-C78C-FD0D-06F1FBB8FB3C}"/>
              </a:ext>
            </a:extLst>
          </p:cNvPr>
          <p:cNvSpPr txBox="1"/>
          <p:nvPr/>
        </p:nvSpPr>
        <p:spPr>
          <a:xfrm>
            <a:off x="396255" y="6365739"/>
            <a:ext cx="186386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BE </a:t>
            </a: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 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41;p5">
            <a:extLst>
              <a:ext uri="{FF2B5EF4-FFF2-40B4-BE49-F238E27FC236}">
                <a16:creationId xmlns:a16="http://schemas.microsoft.com/office/drawing/2014/main" id="{3C8D397D-663B-F138-1BE5-A3B67773B664}"/>
              </a:ext>
            </a:extLst>
          </p:cNvPr>
          <p:cNvSpPr txBox="1"/>
          <p:nvPr/>
        </p:nvSpPr>
        <p:spPr>
          <a:xfrm>
            <a:off x="1268364" y="2417798"/>
            <a:ext cx="335126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</a:t>
            </a:r>
          </a:p>
        </p:txBody>
      </p:sp>
      <p:sp>
        <p:nvSpPr>
          <p:cNvPr id="7" name="Google Shape;141;p5">
            <a:extLst>
              <a:ext uri="{FF2B5EF4-FFF2-40B4-BE49-F238E27FC236}">
                <a16:creationId xmlns:a16="http://schemas.microsoft.com/office/drawing/2014/main" id="{F3E5439F-8EC9-7FF1-00F6-210B0420A380}"/>
              </a:ext>
            </a:extLst>
          </p:cNvPr>
          <p:cNvSpPr txBox="1"/>
          <p:nvPr/>
        </p:nvSpPr>
        <p:spPr>
          <a:xfrm>
            <a:off x="6841396" y="1621716"/>
            <a:ext cx="335126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XML</a:t>
            </a:r>
          </a:p>
        </p:txBody>
      </p:sp>
      <p:sp>
        <p:nvSpPr>
          <p:cNvPr id="2" name="Google Shape;122;p3">
            <a:extLst>
              <a:ext uri="{FF2B5EF4-FFF2-40B4-BE49-F238E27FC236}">
                <a16:creationId xmlns:a16="http://schemas.microsoft.com/office/drawing/2014/main" id="{B28A0BC9-A726-2392-5283-8D8987C10B3C}"/>
              </a:ext>
            </a:extLst>
          </p:cNvPr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JSON XML YAML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pic>
        <p:nvPicPr>
          <p:cNvPr id="4098" name="Picture 2" descr="HTML &lt;CODE&gt; Tag">
            <a:extLst>
              <a:ext uri="{FF2B5EF4-FFF2-40B4-BE49-F238E27FC236}">
                <a16:creationId xmlns:a16="http://schemas.microsoft.com/office/drawing/2014/main" id="{161480D1-57CC-709D-FF06-681AA0688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993" y="2591215"/>
            <a:ext cx="31432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e Best Way to Learn HTML for Free (and Why You Should)">
            <a:extLst>
              <a:ext uri="{FF2B5EF4-FFF2-40B4-BE49-F238E27FC236}">
                <a16:creationId xmlns:a16="http://schemas.microsoft.com/office/drawing/2014/main" id="{665AE62F-3FE5-F65C-1E41-8EE8DF8E5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322" y="3804982"/>
            <a:ext cx="47434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JSONView – Get this Extension for 🦊 Firefox (en-US)">
            <a:extLst>
              <a:ext uri="{FF2B5EF4-FFF2-40B4-BE49-F238E27FC236}">
                <a16:creationId xmlns:a16="http://schemas.microsoft.com/office/drawing/2014/main" id="{E64A7117-A31E-C22F-E1A7-4176788F1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77" y="3038871"/>
            <a:ext cx="33718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3578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0BDE5E72-E9B8-5C43-806D-2D105D9C140F}"/>
              </a:ext>
            </a:extLst>
          </p:cNvPr>
          <p:cNvSpPr txBox="1"/>
          <p:nvPr/>
        </p:nvSpPr>
        <p:spPr>
          <a:xfrm>
            <a:off x="917629" y="1365282"/>
            <a:ext cx="45211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</a:rPr>
              <a:t>3. XML</a:t>
            </a:r>
            <a:r>
              <a:rPr lang="ko-KR" altLang="en-US" sz="3600" b="1" dirty="0">
                <a:solidFill>
                  <a:schemeClr val="dk1"/>
                </a:solidFill>
              </a:rPr>
              <a:t>의 강점</a:t>
            </a:r>
            <a:endParaRPr lang="ko-KR" altLang="en-US" sz="3600" dirty="0"/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42;p5">
            <a:extLst>
              <a:ext uri="{FF2B5EF4-FFF2-40B4-BE49-F238E27FC236}">
                <a16:creationId xmlns:a16="http://schemas.microsoft.com/office/drawing/2014/main" id="{156F22E2-04D3-C78C-FD0D-06F1FBB8FB3C}"/>
              </a:ext>
            </a:extLst>
          </p:cNvPr>
          <p:cNvSpPr txBox="1"/>
          <p:nvPr/>
        </p:nvSpPr>
        <p:spPr>
          <a:xfrm>
            <a:off x="396255" y="6365739"/>
            <a:ext cx="186386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BE </a:t>
            </a: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 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41;p5">
            <a:extLst>
              <a:ext uri="{FF2B5EF4-FFF2-40B4-BE49-F238E27FC236}">
                <a16:creationId xmlns:a16="http://schemas.microsoft.com/office/drawing/2014/main" id="{4DA6A9C4-5879-6029-C965-F9FC27328CA6}"/>
              </a:ext>
            </a:extLst>
          </p:cNvPr>
          <p:cNvSpPr txBox="1"/>
          <p:nvPr/>
        </p:nvSpPr>
        <p:spPr>
          <a:xfrm>
            <a:off x="1268364" y="2708051"/>
            <a:ext cx="8941398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</a:t>
            </a:r>
            <a:r>
              <a:rPr lang="ko-KR" altLang="en-US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 비하여 문법 오류에 더 강함</a:t>
            </a:r>
            <a:endParaRPr lang="en-US" altLang="ko-KR" sz="28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514350" marR="0" lvl="0" indent="-51435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8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주석을 달 수 있다</a:t>
            </a:r>
            <a:r>
              <a:rPr lang="en-US" altLang="ko-KR" sz="28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3" name="Google Shape;122;p3">
            <a:extLst>
              <a:ext uri="{FF2B5EF4-FFF2-40B4-BE49-F238E27FC236}">
                <a16:creationId xmlns:a16="http://schemas.microsoft.com/office/drawing/2014/main" id="{D6007530-A9C5-4883-EBEE-4DEB0056EA0B}"/>
              </a:ext>
            </a:extLst>
          </p:cNvPr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JSON XML YAML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4" name="Google Shape;141;p5">
            <a:extLst>
              <a:ext uri="{FF2B5EF4-FFF2-40B4-BE49-F238E27FC236}">
                <a16:creationId xmlns:a16="http://schemas.microsoft.com/office/drawing/2014/main" id="{D775A922-5944-EEE3-F569-5E89A77E9DD7}"/>
              </a:ext>
            </a:extLst>
          </p:cNvPr>
          <p:cNvSpPr txBox="1"/>
          <p:nvPr/>
        </p:nvSpPr>
        <p:spPr>
          <a:xfrm>
            <a:off x="1268364" y="5200350"/>
            <a:ext cx="894139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안전성 </a:t>
            </a:r>
            <a:r>
              <a:rPr lang="en-US" altLang="ko-KR" sz="32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 XML , </a:t>
            </a:r>
            <a:r>
              <a:rPr lang="ko-KR" altLang="en-US" sz="32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가벼움 </a:t>
            </a:r>
            <a:r>
              <a:rPr lang="en-US" altLang="ko-KR" sz="32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 JSON</a:t>
            </a:r>
          </a:p>
        </p:txBody>
      </p:sp>
      <p:pic>
        <p:nvPicPr>
          <p:cNvPr id="7170" name="Picture 2" descr="수학 기호] ∴(therefore, 그러므로) vs. ∵(because, 왜냐하면) : 네이버 블로그">
            <a:extLst>
              <a:ext uri="{FF2B5EF4-FFF2-40B4-BE49-F238E27FC236}">
                <a16:creationId xmlns:a16="http://schemas.microsoft.com/office/drawing/2014/main" id="{159CDDD1-511C-0014-A80F-D419045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120" y="5198310"/>
            <a:ext cx="449972" cy="58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653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0BDE5E72-E9B8-5C43-806D-2D105D9C140F}"/>
              </a:ext>
            </a:extLst>
          </p:cNvPr>
          <p:cNvSpPr txBox="1"/>
          <p:nvPr/>
        </p:nvSpPr>
        <p:spPr>
          <a:xfrm>
            <a:off x="917629" y="1365282"/>
            <a:ext cx="45211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</a:rPr>
              <a:t>3. YAML</a:t>
            </a:r>
            <a:endParaRPr lang="ko-KR" altLang="en-US" sz="3600" dirty="0"/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42;p5">
            <a:extLst>
              <a:ext uri="{FF2B5EF4-FFF2-40B4-BE49-F238E27FC236}">
                <a16:creationId xmlns:a16="http://schemas.microsoft.com/office/drawing/2014/main" id="{156F22E2-04D3-C78C-FD0D-06F1FBB8FB3C}"/>
              </a:ext>
            </a:extLst>
          </p:cNvPr>
          <p:cNvSpPr txBox="1"/>
          <p:nvPr/>
        </p:nvSpPr>
        <p:spPr>
          <a:xfrm>
            <a:off x="396255" y="6365739"/>
            <a:ext cx="186386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BE </a:t>
            </a: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 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22;p3">
            <a:extLst>
              <a:ext uri="{FF2B5EF4-FFF2-40B4-BE49-F238E27FC236}">
                <a16:creationId xmlns:a16="http://schemas.microsoft.com/office/drawing/2014/main" id="{D6007530-A9C5-4883-EBEE-4DEB0056EA0B}"/>
              </a:ext>
            </a:extLst>
          </p:cNvPr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JSON XML YAML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pic>
        <p:nvPicPr>
          <p:cNvPr id="8194" name="Picture 2" descr="How to write a YAML file for Kubernetes? | ARMO">
            <a:extLst>
              <a:ext uri="{FF2B5EF4-FFF2-40B4-BE49-F238E27FC236}">
                <a16:creationId xmlns:a16="http://schemas.microsoft.com/office/drawing/2014/main" id="{99F6F20A-2DB3-906F-D4A2-12F62C823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49" y="2309849"/>
            <a:ext cx="8227193" cy="375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3379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43;p5">
            <a:extLst>
              <a:ext uri="{FF2B5EF4-FFF2-40B4-BE49-F238E27FC236}">
                <a16:creationId xmlns:a16="http://schemas.microsoft.com/office/drawing/2014/main" id="{C33ADFAE-B1EC-5389-3D5D-EDD6114546F7}"/>
              </a:ext>
            </a:extLst>
          </p:cNvPr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42;p5">
            <a:extLst>
              <a:ext uri="{FF2B5EF4-FFF2-40B4-BE49-F238E27FC236}">
                <a16:creationId xmlns:a16="http://schemas.microsoft.com/office/drawing/2014/main" id="{156F22E2-04D3-C78C-FD0D-06F1FBB8FB3C}"/>
              </a:ext>
            </a:extLst>
          </p:cNvPr>
          <p:cNvSpPr txBox="1"/>
          <p:nvPr/>
        </p:nvSpPr>
        <p:spPr>
          <a:xfrm>
            <a:off x="396255" y="6365739"/>
            <a:ext cx="186386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BE </a:t>
            </a: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 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22;p3">
            <a:extLst>
              <a:ext uri="{FF2B5EF4-FFF2-40B4-BE49-F238E27FC236}">
                <a16:creationId xmlns:a16="http://schemas.microsoft.com/office/drawing/2014/main" id="{D6007530-A9C5-4883-EBEE-4DEB0056EA0B}"/>
              </a:ext>
            </a:extLst>
          </p:cNvPr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</a:rPr>
              <a:t>감사합니다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C11E215-75DD-E445-1F49-9595CC428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7145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2381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CC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537F525-6BE7-F290-B811-A029945E6FFF}"/>
              </a:ext>
            </a:extLst>
          </p:cNvPr>
          <p:cNvGrpSpPr/>
          <p:nvPr/>
        </p:nvGrpSpPr>
        <p:grpSpPr>
          <a:xfrm>
            <a:off x="3160316" y="2783568"/>
            <a:ext cx="504825" cy="476250"/>
            <a:chOff x="232896" y="222250"/>
            <a:chExt cx="504825" cy="47625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9441BC0-ED4D-94EC-9227-727BF43A295A}"/>
                </a:ext>
              </a:extLst>
            </p:cNvPr>
            <p:cNvSpPr/>
            <p:nvPr/>
          </p:nvSpPr>
          <p:spPr>
            <a:xfrm>
              <a:off x="232896" y="222250"/>
              <a:ext cx="504825" cy="476250"/>
            </a:xfrm>
            <a:prstGeom prst="roundRect">
              <a:avLst>
                <a:gd name="adj" fmla="val 14101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4DC73A1-D43F-EE9A-4090-A498F5E167CE}"/>
                </a:ext>
              </a:extLst>
            </p:cNvPr>
            <p:cNvGrpSpPr/>
            <p:nvPr/>
          </p:nvGrpSpPr>
          <p:grpSpPr>
            <a:xfrm>
              <a:off x="321924" y="284950"/>
              <a:ext cx="326770" cy="323475"/>
              <a:chOff x="11372169" y="133570"/>
              <a:chExt cx="487092" cy="48218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B7D2E6F-D0E2-BC27-990A-0CC98A7C9BB5}"/>
                  </a:ext>
                </a:extLst>
              </p:cNvPr>
              <p:cNvGrpSpPr/>
              <p:nvPr/>
            </p:nvGrpSpPr>
            <p:grpSpPr>
              <a:xfrm>
                <a:off x="11372169" y="185874"/>
                <a:ext cx="429876" cy="429876"/>
                <a:chOff x="215317" y="343634"/>
                <a:chExt cx="684000" cy="684000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021FD8BD-A558-4096-EDDF-E1555F2DB24D}"/>
                    </a:ext>
                  </a:extLst>
                </p:cNvPr>
                <p:cNvSpPr/>
                <p:nvPr/>
              </p:nvSpPr>
              <p:spPr>
                <a:xfrm>
                  <a:off x="215317" y="343634"/>
                  <a:ext cx="684000" cy="684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chemeClr val="bg1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105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36C70AA8-0686-955E-0C01-974327BB6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555" y="386637"/>
                  <a:ext cx="546554" cy="546554"/>
                </a:xfrm>
                <a:prstGeom prst="rect">
                  <a:avLst/>
                </a:prstGeom>
              </p:spPr>
            </p:pic>
          </p:grp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95E782B-17E5-3C4F-B70E-567062DDA389}"/>
                  </a:ext>
                </a:extLst>
              </p:cNvPr>
              <p:cNvSpPr/>
              <p:nvPr/>
            </p:nvSpPr>
            <p:spPr>
              <a:xfrm>
                <a:off x="11682271" y="133570"/>
                <a:ext cx="176990" cy="176990"/>
              </a:xfrm>
              <a:prstGeom prst="ellipse">
                <a:avLst/>
              </a:prstGeom>
              <a:solidFill>
                <a:srgbClr val="2FC49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400" b="1" dirty="0">
                    <a:solidFill>
                      <a:prstClr val="white"/>
                    </a:solidFill>
                  </a:rPr>
                  <a:t>땡</a:t>
                </a:r>
              </a:p>
            </p:txBody>
          </p:sp>
        </p:grp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AFD04A7-58F9-216F-BB94-BB32FD1C6A64}"/>
              </a:ext>
            </a:extLst>
          </p:cNvPr>
          <p:cNvSpPr/>
          <p:nvPr/>
        </p:nvSpPr>
        <p:spPr>
          <a:xfrm>
            <a:off x="3896632" y="2783568"/>
            <a:ext cx="4398736" cy="1290864"/>
          </a:xfrm>
          <a:prstGeom prst="roundRect">
            <a:avLst>
              <a:gd name="adj" fmla="val 7674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i="1" kern="0" dirty="0">
                <a:ln w="12700">
                  <a:noFill/>
                </a:ln>
                <a:solidFill>
                  <a:srgbClr val="2224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XML / YAML</a:t>
            </a:r>
          </a:p>
          <a:p>
            <a:pPr algn="ctr" latinLnBrk="0">
              <a:defRPr/>
            </a:pPr>
            <a:r>
              <a:rPr lang="en-US" altLang="ko-KR" sz="2800" i="1" kern="0" dirty="0">
                <a:ln w="12700">
                  <a:noFill/>
                </a:ln>
                <a:solidFill>
                  <a:srgbClr val="2224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Han </a:t>
            </a:r>
            <a:r>
              <a:rPr lang="en-US" altLang="ko-KR" sz="2800" i="1" kern="0" dirty="0" err="1">
                <a:ln w="12700">
                  <a:noFill/>
                </a:ln>
                <a:solidFill>
                  <a:srgbClr val="2224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Seong</a:t>
            </a:r>
            <a:r>
              <a:rPr lang="en-US" altLang="ko-KR" sz="2800" i="1" kern="0" dirty="0">
                <a:ln w="12700">
                  <a:noFill/>
                </a:ln>
                <a:solidFill>
                  <a:srgbClr val="2224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Su</a:t>
            </a:r>
          </a:p>
        </p:txBody>
      </p:sp>
    </p:spTree>
    <p:extLst>
      <p:ext uri="{BB962C8B-B14F-4D97-AF65-F5344CB8AC3E}">
        <p14:creationId xmlns:p14="http://schemas.microsoft.com/office/powerpoint/2010/main" val="188335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D196A-12FE-200A-1AD3-E3B357C6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세션 복습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A6D94B-3553-64F6-2D85-E5F0E2825E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4" t="9778" r="51168" b="30222"/>
          <a:stretch/>
        </p:blipFill>
        <p:spPr>
          <a:xfrm>
            <a:off x="838200" y="1879600"/>
            <a:ext cx="5267133" cy="4236720"/>
          </a:xfrm>
          <a:prstGeom prst="rect">
            <a:avLst/>
          </a:prstGeom>
        </p:spPr>
      </p:pic>
      <p:pic>
        <p:nvPicPr>
          <p:cNvPr id="2050" name="Picture 2" descr="대한항공] 프레스티지석 (비즈니스석) - 기종에 따른 프레스티지 플러스, 슬리퍼, 스위트 분석 : 네이버 블로그">
            <a:extLst>
              <a:ext uri="{FF2B5EF4-FFF2-40B4-BE49-F238E27FC236}">
                <a16:creationId xmlns:a16="http://schemas.microsoft.com/office/drawing/2014/main" id="{2C3CE31A-2B68-99A3-DF0E-14AF3CD92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668" y="2653030"/>
            <a:ext cx="3396021" cy="254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0263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96FEFC53-5BF2-EAA7-D579-793A89F212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121212"/>
              </a:gs>
              <a:gs pos="100000">
                <a:srgbClr val="07070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37F525-6BE7-F290-B811-A029945E6FFF}"/>
              </a:ext>
            </a:extLst>
          </p:cNvPr>
          <p:cNvGrpSpPr/>
          <p:nvPr/>
        </p:nvGrpSpPr>
        <p:grpSpPr>
          <a:xfrm>
            <a:off x="232896" y="222250"/>
            <a:ext cx="504825" cy="476250"/>
            <a:chOff x="232896" y="222250"/>
            <a:chExt cx="504825" cy="47625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9441BC0-ED4D-94EC-9227-727BF43A295A}"/>
                </a:ext>
              </a:extLst>
            </p:cNvPr>
            <p:cNvSpPr/>
            <p:nvPr/>
          </p:nvSpPr>
          <p:spPr>
            <a:xfrm>
              <a:off x="232896" y="222250"/>
              <a:ext cx="504825" cy="476250"/>
            </a:xfrm>
            <a:prstGeom prst="roundRect">
              <a:avLst>
                <a:gd name="adj" fmla="val 14101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4DC73A1-D43F-EE9A-4090-A498F5E167CE}"/>
                </a:ext>
              </a:extLst>
            </p:cNvPr>
            <p:cNvGrpSpPr/>
            <p:nvPr/>
          </p:nvGrpSpPr>
          <p:grpSpPr>
            <a:xfrm>
              <a:off x="321924" y="284950"/>
              <a:ext cx="326770" cy="323475"/>
              <a:chOff x="11372169" y="133570"/>
              <a:chExt cx="487092" cy="48218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B7D2E6F-D0E2-BC27-990A-0CC98A7C9BB5}"/>
                  </a:ext>
                </a:extLst>
              </p:cNvPr>
              <p:cNvGrpSpPr/>
              <p:nvPr/>
            </p:nvGrpSpPr>
            <p:grpSpPr>
              <a:xfrm>
                <a:off x="11372169" y="185874"/>
                <a:ext cx="429876" cy="429876"/>
                <a:chOff x="215317" y="343634"/>
                <a:chExt cx="684000" cy="684000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021FD8BD-A558-4096-EDDF-E1555F2DB24D}"/>
                    </a:ext>
                  </a:extLst>
                </p:cNvPr>
                <p:cNvSpPr/>
                <p:nvPr/>
              </p:nvSpPr>
              <p:spPr>
                <a:xfrm>
                  <a:off x="215317" y="343634"/>
                  <a:ext cx="684000" cy="684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chemeClr val="bg1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105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36C70AA8-0686-955E-0C01-974327BB6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555" y="386637"/>
                  <a:ext cx="546554" cy="546554"/>
                </a:xfrm>
                <a:prstGeom prst="rect">
                  <a:avLst/>
                </a:prstGeom>
              </p:spPr>
            </p:pic>
          </p:grp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95E782B-17E5-3C4F-B70E-567062DDA389}"/>
                  </a:ext>
                </a:extLst>
              </p:cNvPr>
              <p:cNvSpPr/>
              <p:nvPr/>
            </p:nvSpPr>
            <p:spPr>
              <a:xfrm>
                <a:off x="11682271" y="133570"/>
                <a:ext cx="176990" cy="176990"/>
              </a:xfrm>
              <a:prstGeom prst="ellipse">
                <a:avLst/>
              </a:prstGeom>
              <a:solidFill>
                <a:srgbClr val="2FC49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400" b="1" dirty="0">
                    <a:solidFill>
                      <a:prstClr val="white"/>
                    </a:solidFill>
                  </a:rPr>
                  <a:t>땡</a:t>
                </a:r>
              </a:p>
            </p:txBody>
          </p:sp>
        </p:grp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AFD04A7-58F9-216F-BB94-BB32FD1C6A64}"/>
              </a:ext>
            </a:extLst>
          </p:cNvPr>
          <p:cNvSpPr/>
          <p:nvPr/>
        </p:nvSpPr>
        <p:spPr>
          <a:xfrm>
            <a:off x="907372" y="222250"/>
            <a:ext cx="11077132" cy="476250"/>
          </a:xfrm>
          <a:prstGeom prst="roundRect">
            <a:avLst>
              <a:gd name="adj" fmla="val 14807"/>
            </a:avLst>
          </a:prstGeom>
          <a:solidFill>
            <a:srgbClr val="2FC49A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XML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FD94618-E0BC-383B-0230-9A6E0B26D4B0}"/>
              </a:ext>
            </a:extLst>
          </p:cNvPr>
          <p:cNvSpPr/>
          <p:nvPr/>
        </p:nvSpPr>
        <p:spPr>
          <a:xfrm>
            <a:off x="907372" y="831850"/>
            <a:ext cx="11077132" cy="5753100"/>
          </a:xfrm>
          <a:prstGeom prst="roundRect">
            <a:avLst>
              <a:gd name="adj" fmla="val 1551"/>
            </a:avLst>
          </a:prstGeom>
          <a:solidFill>
            <a:srgbClr val="222423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46973B-693E-8280-A58F-5C6FD4204D37}"/>
              </a:ext>
            </a:extLst>
          </p:cNvPr>
          <p:cNvGrpSpPr/>
          <p:nvPr/>
        </p:nvGrpSpPr>
        <p:grpSpPr>
          <a:xfrm>
            <a:off x="232896" y="831850"/>
            <a:ext cx="504825" cy="5753100"/>
            <a:chOff x="232896" y="831850"/>
            <a:chExt cx="504825" cy="57531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6E7C94B-92AA-0500-4131-69FD3F4A9F98}"/>
                </a:ext>
              </a:extLst>
            </p:cNvPr>
            <p:cNvSpPr/>
            <p:nvPr/>
          </p:nvSpPr>
          <p:spPr>
            <a:xfrm>
              <a:off x="232896" y="831850"/>
              <a:ext cx="504825" cy="5753100"/>
            </a:xfrm>
            <a:prstGeom prst="roundRect">
              <a:avLst>
                <a:gd name="adj" fmla="val 11950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72DDAFB-59BF-0E21-9497-3737D4115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66" y="2917881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자유형 23">
              <a:extLst>
                <a:ext uri="{FF2B5EF4-FFF2-40B4-BE49-F238E27FC236}">
                  <a16:creationId xmlns:a16="http://schemas.microsoft.com/office/drawing/2014/main" id="{1C258610-CD73-7D9E-6126-AB4C8866F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25" y="2318848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말풍선: 타원형 22">
              <a:extLst>
                <a:ext uri="{FF2B5EF4-FFF2-40B4-BE49-F238E27FC236}">
                  <a16:creationId xmlns:a16="http://schemas.microsoft.com/office/drawing/2014/main" id="{F122B626-D312-37E5-C130-C1733E8BE371}"/>
                </a:ext>
              </a:extLst>
            </p:cNvPr>
            <p:cNvSpPr/>
            <p:nvPr/>
          </p:nvSpPr>
          <p:spPr>
            <a:xfrm>
              <a:off x="403651" y="1739590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하트 23">
              <a:extLst>
                <a:ext uri="{FF2B5EF4-FFF2-40B4-BE49-F238E27FC236}">
                  <a16:creationId xmlns:a16="http://schemas.microsoft.com/office/drawing/2014/main" id="{6D391F29-CC59-CF5B-3A5F-83C70C92B3B0}"/>
                </a:ext>
              </a:extLst>
            </p:cNvPr>
            <p:cNvSpPr/>
            <p:nvPr/>
          </p:nvSpPr>
          <p:spPr>
            <a:xfrm>
              <a:off x="395318" y="1140704"/>
              <a:ext cx="154414" cy="154414"/>
            </a:xfrm>
            <a:prstGeom prst="heart">
              <a:avLst/>
            </a:prstGeom>
            <a:solidFill>
              <a:srgbClr val="2FC49A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16">
              <a:extLst>
                <a:ext uri="{FF2B5EF4-FFF2-40B4-BE49-F238E27FC236}">
                  <a16:creationId xmlns:a16="http://schemas.microsoft.com/office/drawing/2014/main" id="{81540857-CE65-C9E7-0B26-35DD4D4468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8391" y="3516913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id="{254C4C30-8572-8145-EDDD-DE039B487E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3F737D91-1680-E870-9CD3-3CBFE764F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B8ABF591-9461-56BF-9E4C-EBD53AE05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:a16="http://schemas.microsoft.com/office/drawing/2014/main" id="{2707EF75-F0EF-BFA1-0603-FE7E30603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자유형 32">
              <a:extLst>
                <a:ext uri="{FF2B5EF4-FFF2-40B4-BE49-F238E27FC236}">
                  <a16:creationId xmlns:a16="http://schemas.microsoft.com/office/drawing/2014/main" id="{3817AF54-07B3-82DD-BDC5-F4808FB6A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47" y="5363086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Group 36">
              <a:extLst>
                <a:ext uri="{FF2B5EF4-FFF2-40B4-BE49-F238E27FC236}">
                  <a16:creationId xmlns:a16="http://schemas.microsoft.com/office/drawing/2014/main" id="{A72EE8CB-C6C5-2C5C-7DCD-4F3D5475A8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4951" y="4154792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52957B58-FAF6-0067-64F6-F21F50DBC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8">
                <a:extLst>
                  <a:ext uri="{FF2B5EF4-FFF2-40B4-BE49-F238E27FC236}">
                    <a16:creationId xmlns:a16="http://schemas.microsoft.com/office/drawing/2014/main" id="{8258DAC9-4A9F-A225-BFA0-4A91A8B2D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39">
                <a:extLst>
                  <a:ext uri="{FF2B5EF4-FFF2-40B4-BE49-F238E27FC236}">
                    <a16:creationId xmlns:a16="http://schemas.microsoft.com/office/drawing/2014/main" id="{EC1842D2-B4F3-729F-8B24-B1A5233B7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40">
                <a:extLst>
                  <a:ext uri="{FF2B5EF4-FFF2-40B4-BE49-F238E27FC236}">
                    <a16:creationId xmlns:a16="http://schemas.microsoft.com/office/drawing/2014/main" id="{1D1E48FF-5779-46D6-B1C9-4D172B298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40D3FD50-C270-ADFB-EB2B-29158DEB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151F0AE-5867-172D-EBB4-82DDB02CABA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01910" y="4793399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8" name="Group 23">
              <a:extLst>
                <a:ext uri="{FF2B5EF4-FFF2-40B4-BE49-F238E27FC236}">
                  <a16:creationId xmlns:a16="http://schemas.microsoft.com/office/drawing/2014/main" id="{17392473-97A8-BC25-53EA-87FC5F612A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4225" y="5948314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39" name="Freeform 24">
                <a:extLst>
                  <a:ext uri="{FF2B5EF4-FFF2-40B4-BE49-F238E27FC236}">
                    <a16:creationId xmlns:a16="http://schemas.microsoft.com/office/drawing/2014/main" id="{CC2B44E4-8059-6283-0758-1DAE690423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5">
                <a:extLst>
                  <a:ext uri="{FF2B5EF4-FFF2-40B4-BE49-F238E27FC236}">
                    <a16:creationId xmlns:a16="http://schemas.microsoft.com/office/drawing/2014/main" id="{C99CC75D-F6FF-48C1-21AC-95ED744DF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6">
                <a:extLst>
                  <a:ext uri="{FF2B5EF4-FFF2-40B4-BE49-F238E27FC236}">
                    <a16:creationId xmlns:a16="http://schemas.microsoft.com/office/drawing/2014/main" id="{5B5EDE76-F4E1-B401-7D40-DFB57AE56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7">
                <a:extLst>
                  <a:ext uri="{FF2B5EF4-FFF2-40B4-BE49-F238E27FC236}">
                    <a16:creationId xmlns:a16="http://schemas.microsoft.com/office/drawing/2014/main" id="{615D3F3C-F03B-04C7-F17B-11ED599E8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:a16="http://schemas.microsoft.com/office/drawing/2014/main" id="{5EB3DBAB-1D33-969B-9F84-7E2B4979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41ECEC-1965-A136-DEAB-7FF7B3190F9F}"/>
              </a:ext>
            </a:extLst>
          </p:cNvPr>
          <p:cNvSpPr/>
          <p:nvPr/>
        </p:nvSpPr>
        <p:spPr>
          <a:xfrm>
            <a:off x="1580030" y="1557649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E31777-C20F-77CA-6281-32E3577DD04F}"/>
              </a:ext>
            </a:extLst>
          </p:cNvPr>
          <p:cNvCxnSpPr/>
          <p:nvPr/>
        </p:nvCxnSpPr>
        <p:spPr>
          <a:xfrm>
            <a:off x="1414817" y="1739590"/>
            <a:ext cx="10062241" cy="0"/>
          </a:xfrm>
          <a:prstGeom prst="line">
            <a:avLst/>
          </a:prstGeom>
          <a:ln w="15875">
            <a:solidFill>
              <a:srgbClr val="31CC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29">
            <a:extLst>
              <a:ext uri="{FF2B5EF4-FFF2-40B4-BE49-F238E27FC236}">
                <a16:creationId xmlns:a16="http://schemas.microsoft.com/office/drawing/2014/main" id="{5B126BEE-0CEB-4F73-E14B-4B9AB1B383FA}"/>
              </a:ext>
            </a:extLst>
          </p:cNvPr>
          <p:cNvSpPr/>
          <p:nvPr/>
        </p:nvSpPr>
        <p:spPr>
          <a:xfrm>
            <a:off x="1482059" y="1044063"/>
            <a:ext cx="1604041" cy="513586"/>
          </a:xfrm>
          <a:prstGeom prst="roundRect">
            <a:avLst>
              <a:gd name="adj" fmla="val 50000"/>
            </a:avLst>
          </a:prstGeom>
          <a:solidFill>
            <a:srgbClr val="31CCA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XML</a:t>
            </a:r>
            <a:r>
              <a:rPr lang="ko-KR" altLang="en-US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이란</a:t>
            </a:r>
            <a:r>
              <a:rPr lang="en-US" altLang="ko-KR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?</a:t>
            </a:r>
            <a:endParaRPr lang="ko-KR" altLang="en-US" sz="2000" b="1" dirty="0">
              <a:solidFill>
                <a:prstClr val="white"/>
              </a:solidFill>
              <a:latin typeface="Binggrae" panose="02030803000000000000" pitchFamily="18" charset="-127"/>
              <a:ea typeface="Binggrae" panose="02030803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5218" y="2731087"/>
            <a:ext cx="822143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E</a:t>
            </a:r>
            <a:r>
              <a:rPr lang="en-US" altLang="ko-KR" sz="4000" dirty="0">
                <a:solidFill>
                  <a:srgbClr val="2FC49A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x</a:t>
            </a:r>
            <a:r>
              <a:rPr lang="en-US" altLang="ko-KR" sz="4000" dirty="0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tended </a:t>
            </a:r>
            <a:r>
              <a:rPr lang="en-US" altLang="ko-KR" sz="4000" dirty="0">
                <a:solidFill>
                  <a:srgbClr val="2FC49A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M</a:t>
            </a:r>
            <a:r>
              <a:rPr lang="en-US" altLang="ko-KR" sz="4000" dirty="0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arkup </a:t>
            </a:r>
            <a:r>
              <a:rPr lang="en-US" altLang="ko-KR" sz="4000" dirty="0">
                <a:solidFill>
                  <a:srgbClr val="2FC49A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L</a:t>
            </a:r>
            <a:r>
              <a:rPr lang="en-US" altLang="ko-KR" sz="4000" dirty="0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anguage</a:t>
            </a:r>
          </a:p>
          <a:p>
            <a:pPr algn="ctr"/>
            <a:endParaRPr lang="en-US" altLang="ko-KR" sz="4000" dirty="0">
              <a:solidFill>
                <a:schemeClr val="bg1"/>
              </a:solidFill>
              <a:latin typeface="Binggrae" panose="02030803000000000000" pitchFamily="18" charset="-127"/>
              <a:ea typeface="Binggrae" panose="02030803000000000000" pitchFamily="18" charset="-127"/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(</a:t>
            </a:r>
            <a:r>
              <a:rPr lang="ko-KR" altLang="en-US" sz="3200" dirty="0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확장된 </a:t>
            </a:r>
            <a:r>
              <a:rPr lang="ko-KR" altLang="en-US" sz="3200" dirty="0" err="1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마크업</a:t>
            </a:r>
            <a:r>
              <a:rPr lang="ko-KR" altLang="en-US" sz="3200" dirty="0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 언어</a:t>
            </a:r>
            <a:r>
              <a:rPr lang="en-US" altLang="ko-KR" sz="3200" dirty="0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)</a:t>
            </a:r>
            <a:endParaRPr lang="ko-KR" altLang="en-US" sz="3200" dirty="0">
              <a:solidFill>
                <a:schemeClr val="bg1"/>
              </a:solidFill>
              <a:latin typeface="Binggrae" panose="02030803000000000000" pitchFamily="18" charset="-127"/>
              <a:ea typeface="Binggrae" panose="02030803000000000000" pitchFamily="18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5210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96FEFC53-5BF2-EAA7-D579-793A89F212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121212"/>
              </a:gs>
              <a:gs pos="100000">
                <a:srgbClr val="07070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37F525-6BE7-F290-B811-A029945E6FFF}"/>
              </a:ext>
            </a:extLst>
          </p:cNvPr>
          <p:cNvGrpSpPr/>
          <p:nvPr/>
        </p:nvGrpSpPr>
        <p:grpSpPr>
          <a:xfrm>
            <a:off x="232896" y="222250"/>
            <a:ext cx="504825" cy="476250"/>
            <a:chOff x="232896" y="222250"/>
            <a:chExt cx="504825" cy="47625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9441BC0-ED4D-94EC-9227-727BF43A295A}"/>
                </a:ext>
              </a:extLst>
            </p:cNvPr>
            <p:cNvSpPr/>
            <p:nvPr/>
          </p:nvSpPr>
          <p:spPr>
            <a:xfrm>
              <a:off x="232896" y="222250"/>
              <a:ext cx="504825" cy="476250"/>
            </a:xfrm>
            <a:prstGeom prst="roundRect">
              <a:avLst>
                <a:gd name="adj" fmla="val 14101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4DC73A1-D43F-EE9A-4090-A498F5E167CE}"/>
                </a:ext>
              </a:extLst>
            </p:cNvPr>
            <p:cNvGrpSpPr/>
            <p:nvPr/>
          </p:nvGrpSpPr>
          <p:grpSpPr>
            <a:xfrm>
              <a:off x="321924" y="284950"/>
              <a:ext cx="326770" cy="323475"/>
              <a:chOff x="11372169" y="133570"/>
              <a:chExt cx="487092" cy="48218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B7D2E6F-D0E2-BC27-990A-0CC98A7C9BB5}"/>
                  </a:ext>
                </a:extLst>
              </p:cNvPr>
              <p:cNvGrpSpPr/>
              <p:nvPr/>
            </p:nvGrpSpPr>
            <p:grpSpPr>
              <a:xfrm>
                <a:off x="11372169" y="185874"/>
                <a:ext cx="429876" cy="429876"/>
                <a:chOff x="215317" y="343634"/>
                <a:chExt cx="684000" cy="684000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021FD8BD-A558-4096-EDDF-E1555F2DB24D}"/>
                    </a:ext>
                  </a:extLst>
                </p:cNvPr>
                <p:cNvSpPr/>
                <p:nvPr/>
              </p:nvSpPr>
              <p:spPr>
                <a:xfrm>
                  <a:off x="215317" y="343634"/>
                  <a:ext cx="684000" cy="684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chemeClr val="bg1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105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36C70AA8-0686-955E-0C01-974327BB6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555" y="386637"/>
                  <a:ext cx="546554" cy="546554"/>
                </a:xfrm>
                <a:prstGeom prst="rect">
                  <a:avLst/>
                </a:prstGeom>
              </p:spPr>
            </p:pic>
          </p:grp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95E782B-17E5-3C4F-B70E-567062DDA389}"/>
                  </a:ext>
                </a:extLst>
              </p:cNvPr>
              <p:cNvSpPr/>
              <p:nvPr/>
            </p:nvSpPr>
            <p:spPr>
              <a:xfrm>
                <a:off x="11682271" y="133570"/>
                <a:ext cx="176990" cy="176990"/>
              </a:xfrm>
              <a:prstGeom prst="ellipse">
                <a:avLst/>
              </a:prstGeom>
              <a:solidFill>
                <a:srgbClr val="2FC49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400" b="1" dirty="0">
                    <a:solidFill>
                      <a:prstClr val="white"/>
                    </a:solidFill>
                  </a:rPr>
                  <a:t>땡</a:t>
                </a:r>
              </a:p>
            </p:txBody>
          </p:sp>
        </p:grp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AFD04A7-58F9-216F-BB94-BB32FD1C6A64}"/>
              </a:ext>
            </a:extLst>
          </p:cNvPr>
          <p:cNvSpPr/>
          <p:nvPr/>
        </p:nvSpPr>
        <p:spPr>
          <a:xfrm>
            <a:off x="907372" y="222250"/>
            <a:ext cx="11077132" cy="476250"/>
          </a:xfrm>
          <a:prstGeom prst="roundRect">
            <a:avLst>
              <a:gd name="adj" fmla="val 14807"/>
            </a:avLst>
          </a:prstGeom>
          <a:solidFill>
            <a:srgbClr val="2FC49A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XML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FD94618-E0BC-383B-0230-9A6E0B26D4B0}"/>
              </a:ext>
            </a:extLst>
          </p:cNvPr>
          <p:cNvSpPr/>
          <p:nvPr/>
        </p:nvSpPr>
        <p:spPr>
          <a:xfrm>
            <a:off x="907372" y="831850"/>
            <a:ext cx="11077132" cy="5753100"/>
          </a:xfrm>
          <a:prstGeom prst="roundRect">
            <a:avLst>
              <a:gd name="adj" fmla="val 1551"/>
            </a:avLst>
          </a:prstGeom>
          <a:solidFill>
            <a:srgbClr val="222423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46973B-693E-8280-A58F-5C6FD4204D37}"/>
              </a:ext>
            </a:extLst>
          </p:cNvPr>
          <p:cNvGrpSpPr/>
          <p:nvPr/>
        </p:nvGrpSpPr>
        <p:grpSpPr>
          <a:xfrm>
            <a:off x="232896" y="831850"/>
            <a:ext cx="504825" cy="5753100"/>
            <a:chOff x="232896" y="831850"/>
            <a:chExt cx="504825" cy="57531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6E7C94B-92AA-0500-4131-69FD3F4A9F98}"/>
                </a:ext>
              </a:extLst>
            </p:cNvPr>
            <p:cNvSpPr/>
            <p:nvPr/>
          </p:nvSpPr>
          <p:spPr>
            <a:xfrm>
              <a:off x="232896" y="831850"/>
              <a:ext cx="504825" cy="5753100"/>
            </a:xfrm>
            <a:prstGeom prst="roundRect">
              <a:avLst>
                <a:gd name="adj" fmla="val 11950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72DDAFB-59BF-0E21-9497-3737D4115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66" y="2917881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자유형 23">
              <a:extLst>
                <a:ext uri="{FF2B5EF4-FFF2-40B4-BE49-F238E27FC236}">
                  <a16:creationId xmlns:a16="http://schemas.microsoft.com/office/drawing/2014/main" id="{1C258610-CD73-7D9E-6126-AB4C8866F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25" y="2318848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말풍선: 타원형 22">
              <a:extLst>
                <a:ext uri="{FF2B5EF4-FFF2-40B4-BE49-F238E27FC236}">
                  <a16:creationId xmlns:a16="http://schemas.microsoft.com/office/drawing/2014/main" id="{F122B626-D312-37E5-C130-C1733E8BE371}"/>
                </a:ext>
              </a:extLst>
            </p:cNvPr>
            <p:cNvSpPr/>
            <p:nvPr/>
          </p:nvSpPr>
          <p:spPr>
            <a:xfrm>
              <a:off x="403651" y="1739590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하트 23">
              <a:extLst>
                <a:ext uri="{FF2B5EF4-FFF2-40B4-BE49-F238E27FC236}">
                  <a16:creationId xmlns:a16="http://schemas.microsoft.com/office/drawing/2014/main" id="{6D391F29-CC59-CF5B-3A5F-83C70C92B3B0}"/>
                </a:ext>
              </a:extLst>
            </p:cNvPr>
            <p:cNvSpPr/>
            <p:nvPr/>
          </p:nvSpPr>
          <p:spPr>
            <a:xfrm>
              <a:off x="395318" y="1140704"/>
              <a:ext cx="154414" cy="154414"/>
            </a:xfrm>
            <a:prstGeom prst="heart">
              <a:avLst/>
            </a:prstGeom>
            <a:solidFill>
              <a:srgbClr val="2FC49A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16">
              <a:extLst>
                <a:ext uri="{FF2B5EF4-FFF2-40B4-BE49-F238E27FC236}">
                  <a16:creationId xmlns:a16="http://schemas.microsoft.com/office/drawing/2014/main" id="{81540857-CE65-C9E7-0B26-35DD4D4468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8391" y="3516913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id="{254C4C30-8572-8145-EDDD-DE039B487E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3F737D91-1680-E870-9CD3-3CBFE764F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B8ABF591-9461-56BF-9E4C-EBD53AE05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:a16="http://schemas.microsoft.com/office/drawing/2014/main" id="{2707EF75-F0EF-BFA1-0603-FE7E30603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자유형 32">
              <a:extLst>
                <a:ext uri="{FF2B5EF4-FFF2-40B4-BE49-F238E27FC236}">
                  <a16:creationId xmlns:a16="http://schemas.microsoft.com/office/drawing/2014/main" id="{3817AF54-07B3-82DD-BDC5-F4808FB6A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47" y="5363086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Group 36">
              <a:extLst>
                <a:ext uri="{FF2B5EF4-FFF2-40B4-BE49-F238E27FC236}">
                  <a16:creationId xmlns:a16="http://schemas.microsoft.com/office/drawing/2014/main" id="{A72EE8CB-C6C5-2C5C-7DCD-4F3D5475A8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4951" y="4154792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52957B58-FAF6-0067-64F6-F21F50DBC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8">
                <a:extLst>
                  <a:ext uri="{FF2B5EF4-FFF2-40B4-BE49-F238E27FC236}">
                    <a16:creationId xmlns:a16="http://schemas.microsoft.com/office/drawing/2014/main" id="{8258DAC9-4A9F-A225-BFA0-4A91A8B2D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39">
                <a:extLst>
                  <a:ext uri="{FF2B5EF4-FFF2-40B4-BE49-F238E27FC236}">
                    <a16:creationId xmlns:a16="http://schemas.microsoft.com/office/drawing/2014/main" id="{EC1842D2-B4F3-729F-8B24-B1A5233B7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40">
                <a:extLst>
                  <a:ext uri="{FF2B5EF4-FFF2-40B4-BE49-F238E27FC236}">
                    <a16:creationId xmlns:a16="http://schemas.microsoft.com/office/drawing/2014/main" id="{1D1E48FF-5779-46D6-B1C9-4D172B298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40D3FD50-C270-ADFB-EB2B-29158DEB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151F0AE-5867-172D-EBB4-82DDB02CABA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01910" y="4793399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8" name="Group 23">
              <a:extLst>
                <a:ext uri="{FF2B5EF4-FFF2-40B4-BE49-F238E27FC236}">
                  <a16:creationId xmlns:a16="http://schemas.microsoft.com/office/drawing/2014/main" id="{17392473-97A8-BC25-53EA-87FC5F612A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4225" y="5948314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39" name="Freeform 24">
                <a:extLst>
                  <a:ext uri="{FF2B5EF4-FFF2-40B4-BE49-F238E27FC236}">
                    <a16:creationId xmlns:a16="http://schemas.microsoft.com/office/drawing/2014/main" id="{CC2B44E4-8059-6283-0758-1DAE690423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5">
                <a:extLst>
                  <a:ext uri="{FF2B5EF4-FFF2-40B4-BE49-F238E27FC236}">
                    <a16:creationId xmlns:a16="http://schemas.microsoft.com/office/drawing/2014/main" id="{C99CC75D-F6FF-48C1-21AC-95ED744DF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6">
                <a:extLst>
                  <a:ext uri="{FF2B5EF4-FFF2-40B4-BE49-F238E27FC236}">
                    <a16:creationId xmlns:a16="http://schemas.microsoft.com/office/drawing/2014/main" id="{5B5EDE76-F4E1-B401-7D40-DFB57AE56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7">
                <a:extLst>
                  <a:ext uri="{FF2B5EF4-FFF2-40B4-BE49-F238E27FC236}">
                    <a16:creationId xmlns:a16="http://schemas.microsoft.com/office/drawing/2014/main" id="{615D3F3C-F03B-04C7-F17B-11ED599E8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:a16="http://schemas.microsoft.com/office/drawing/2014/main" id="{5EB3DBAB-1D33-969B-9F84-7E2B4979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41ECEC-1965-A136-DEAB-7FF7B3190F9F}"/>
              </a:ext>
            </a:extLst>
          </p:cNvPr>
          <p:cNvSpPr/>
          <p:nvPr/>
        </p:nvSpPr>
        <p:spPr>
          <a:xfrm>
            <a:off x="1580030" y="1557649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E31777-C20F-77CA-6281-32E3577DD04F}"/>
              </a:ext>
            </a:extLst>
          </p:cNvPr>
          <p:cNvCxnSpPr/>
          <p:nvPr/>
        </p:nvCxnSpPr>
        <p:spPr>
          <a:xfrm>
            <a:off x="1414817" y="1739590"/>
            <a:ext cx="10062241" cy="0"/>
          </a:xfrm>
          <a:prstGeom prst="line">
            <a:avLst/>
          </a:prstGeom>
          <a:ln w="15875">
            <a:solidFill>
              <a:srgbClr val="31CC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29">
            <a:extLst>
              <a:ext uri="{FF2B5EF4-FFF2-40B4-BE49-F238E27FC236}">
                <a16:creationId xmlns:a16="http://schemas.microsoft.com/office/drawing/2014/main" id="{5B126BEE-0CEB-4F73-E14B-4B9AB1B383FA}"/>
              </a:ext>
            </a:extLst>
          </p:cNvPr>
          <p:cNvSpPr/>
          <p:nvPr/>
        </p:nvSpPr>
        <p:spPr>
          <a:xfrm>
            <a:off x="1482059" y="1044063"/>
            <a:ext cx="1604041" cy="513586"/>
          </a:xfrm>
          <a:prstGeom prst="roundRect">
            <a:avLst>
              <a:gd name="adj" fmla="val 50000"/>
            </a:avLst>
          </a:prstGeom>
          <a:solidFill>
            <a:srgbClr val="31CCA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XML</a:t>
            </a:r>
            <a:r>
              <a:rPr lang="ko-KR" altLang="en-US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이란</a:t>
            </a:r>
            <a:r>
              <a:rPr lang="en-US" altLang="ko-KR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?</a:t>
            </a:r>
            <a:endParaRPr lang="ko-KR" altLang="en-US" sz="2000" b="1" dirty="0">
              <a:solidFill>
                <a:prstClr val="white"/>
              </a:solidFill>
              <a:latin typeface="Binggrae" panose="02030803000000000000" pitchFamily="18" charset="-127"/>
              <a:ea typeface="Binggrae" panose="02030803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5618112" descr="EMB000043e078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179" y="1944409"/>
            <a:ext cx="3339185" cy="442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ome\Desktop\하품좌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03519"/>
            <a:ext cx="4962838" cy="330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9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96FEFC53-5BF2-EAA7-D579-793A89F212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121212"/>
              </a:gs>
              <a:gs pos="100000">
                <a:srgbClr val="07070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37F525-6BE7-F290-B811-A029945E6FFF}"/>
              </a:ext>
            </a:extLst>
          </p:cNvPr>
          <p:cNvGrpSpPr/>
          <p:nvPr/>
        </p:nvGrpSpPr>
        <p:grpSpPr>
          <a:xfrm>
            <a:off x="232896" y="222250"/>
            <a:ext cx="504825" cy="476250"/>
            <a:chOff x="232896" y="222250"/>
            <a:chExt cx="504825" cy="47625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9441BC0-ED4D-94EC-9227-727BF43A295A}"/>
                </a:ext>
              </a:extLst>
            </p:cNvPr>
            <p:cNvSpPr/>
            <p:nvPr/>
          </p:nvSpPr>
          <p:spPr>
            <a:xfrm>
              <a:off x="232896" y="222250"/>
              <a:ext cx="504825" cy="476250"/>
            </a:xfrm>
            <a:prstGeom prst="roundRect">
              <a:avLst>
                <a:gd name="adj" fmla="val 14101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4DC73A1-D43F-EE9A-4090-A498F5E167CE}"/>
                </a:ext>
              </a:extLst>
            </p:cNvPr>
            <p:cNvGrpSpPr/>
            <p:nvPr/>
          </p:nvGrpSpPr>
          <p:grpSpPr>
            <a:xfrm>
              <a:off x="321924" y="284950"/>
              <a:ext cx="326770" cy="323475"/>
              <a:chOff x="11372169" y="133570"/>
              <a:chExt cx="487092" cy="48218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B7D2E6F-D0E2-BC27-990A-0CC98A7C9BB5}"/>
                  </a:ext>
                </a:extLst>
              </p:cNvPr>
              <p:cNvGrpSpPr/>
              <p:nvPr/>
            </p:nvGrpSpPr>
            <p:grpSpPr>
              <a:xfrm>
                <a:off x="11372169" y="185874"/>
                <a:ext cx="429876" cy="429876"/>
                <a:chOff x="215317" y="343634"/>
                <a:chExt cx="684000" cy="684000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021FD8BD-A558-4096-EDDF-E1555F2DB24D}"/>
                    </a:ext>
                  </a:extLst>
                </p:cNvPr>
                <p:cNvSpPr/>
                <p:nvPr/>
              </p:nvSpPr>
              <p:spPr>
                <a:xfrm>
                  <a:off x="215317" y="343634"/>
                  <a:ext cx="684000" cy="684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chemeClr val="bg1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105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36C70AA8-0686-955E-0C01-974327BB6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555" y="386637"/>
                  <a:ext cx="546554" cy="546554"/>
                </a:xfrm>
                <a:prstGeom prst="rect">
                  <a:avLst/>
                </a:prstGeom>
              </p:spPr>
            </p:pic>
          </p:grp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95E782B-17E5-3C4F-B70E-567062DDA389}"/>
                  </a:ext>
                </a:extLst>
              </p:cNvPr>
              <p:cNvSpPr/>
              <p:nvPr/>
            </p:nvSpPr>
            <p:spPr>
              <a:xfrm>
                <a:off x="11682271" y="133570"/>
                <a:ext cx="176990" cy="176990"/>
              </a:xfrm>
              <a:prstGeom prst="ellipse">
                <a:avLst/>
              </a:prstGeom>
              <a:solidFill>
                <a:srgbClr val="2FC49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400" b="1" dirty="0">
                    <a:solidFill>
                      <a:prstClr val="white"/>
                    </a:solidFill>
                  </a:rPr>
                  <a:t>땡</a:t>
                </a:r>
              </a:p>
            </p:txBody>
          </p:sp>
        </p:grp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AFD04A7-58F9-216F-BB94-BB32FD1C6A64}"/>
              </a:ext>
            </a:extLst>
          </p:cNvPr>
          <p:cNvSpPr/>
          <p:nvPr/>
        </p:nvSpPr>
        <p:spPr>
          <a:xfrm>
            <a:off x="907372" y="222250"/>
            <a:ext cx="11077132" cy="476250"/>
          </a:xfrm>
          <a:prstGeom prst="roundRect">
            <a:avLst>
              <a:gd name="adj" fmla="val 14807"/>
            </a:avLst>
          </a:prstGeom>
          <a:solidFill>
            <a:srgbClr val="2FC49A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XML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FD94618-E0BC-383B-0230-9A6E0B26D4B0}"/>
              </a:ext>
            </a:extLst>
          </p:cNvPr>
          <p:cNvSpPr/>
          <p:nvPr/>
        </p:nvSpPr>
        <p:spPr>
          <a:xfrm>
            <a:off x="907372" y="831850"/>
            <a:ext cx="11077132" cy="5753100"/>
          </a:xfrm>
          <a:prstGeom prst="roundRect">
            <a:avLst>
              <a:gd name="adj" fmla="val 1551"/>
            </a:avLst>
          </a:prstGeom>
          <a:solidFill>
            <a:srgbClr val="222423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46973B-693E-8280-A58F-5C6FD4204D37}"/>
              </a:ext>
            </a:extLst>
          </p:cNvPr>
          <p:cNvGrpSpPr/>
          <p:nvPr/>
        </p:nvGrpSpPr>
        <p:grpSpPr>
          <a:xfrm>
            <a:off x="232896" y="831850"/>
            <a:ext cx="504825" cy="5753100"/>
            <a:chOff x="232896" y="831850"/>
            <a:chExt cx="504825" cy="57531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6E7C94B-92AA-0500-4131-69FD3F4A9F98}"/>
                </a:ext>
              </a:extLst>
            </p:cNvPr>
            <p:cNvSpPr/>
            <p:nvPr/>
          </p:nvSpPr>
          <p:spPr>
            <a:xfrm>
              <a:off x="232896" y="831850"/>
              <a:ext cx="504825" cy="5753100"/>
            </a:xfrm>
            <a:prstGeom prst="roundRect">
              <a:avLst>
                <a:gd name="adj" fmla="val 11950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72DDAFB-59BF-0E21-9497-3737D4115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66" y="2917881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자유형 23">
              <a:extLst>
                <a:ext uri="{FF2B5EF4-FFF2-40B4-BE49-F238E27FC236}">
                  <a16:creationId xmlns:a16="http://schemas.microsoft.com/office/drawing/2014/main" id="{1C258610-CD73-7D9E-6126-AB4C8866F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25" y="2318848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말풍선: 타원형 22">
              <a:extLst>
                <a:ext uri="{FF2B5EF4-FFF2-40B4-BE49-F238E27FC236}">
                  <a16:creationId xmlns:a16="http://schemas.microsoft.com/office/drawing/2014/main" id="{F122B626-D312-37E5-C130-C1733E8BE371}"/>
                </a:ext>
              </a:extLst>
            </p:cNvPr>
            <p:cNvSpPr/>
            <p:nvPr/>
          </p:nvSpPr>
          <p:spPr>
            <a:xfrm>
              <a:off x="403651" y="1739590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하트 23">
              <a:extLst>
                <a:ext uri="{FF2B5EF4-FFF2-40B4-BE49-F238E27FC236}">
                  <a16:creationId xmlns:a16="http://schemas.microsoft.com/office/drawing/2014/main" id="{6D391F29-CC59-CF5B-3A5F-83C70C92B3B0}"/>
                </a:ext>
              </a:extLst>
            </p:cNvPr>
            <p:cNvSpPr/>
            <p:nvPr/>
          </p:nvSpPr>
          <p:spPr>
            <a:xfrm>
              <a:off x="395318" y="1140704"/>
              <a:ext cx="154414" cy="154414"/>
            </a:xfrm>
            <a:prstGeom prst="heart">
              <a:avLst/>
            </a:prstGeom>
            <a:solidFill>
              <a:srgbClr val="2FC49A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16">
              <a:extLst>
                <a:ext uri="{FF2B5EF4-FFF2-40B4-BE49-F238E27FC236}">
                  <a16:creationId xmlns:a16="http://schemas.microsoft.com/office/drawing/2014/main" id="{81540857-CE65-C9E7-0B26-35DD4D4468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8391" y="3516913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id="{254C4C30-8572-8145-EDDD-DE039B487E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3F737D91-1680-E870-9CD3-3CBFE764F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B8ABF591-9461-56BF-9E4C-EBD53AE05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:a16="http://schemas.microsoft.com/office/drawing/2014/main" id="{2707EF75-F0EF-BFA1-0603-FE7E30603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자유형 32">
              <a:extLst>
                <a:ext uri="{FF2B5EF4-FFF2-40B4-BE49-F238E27FC236}">
                  <a16:creationId xmlns:a16="http://schemas.microsoft.com/office/drawing/2014/main" id="{3817AF54-07B3-82DD-BDC5-F4808FB6A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47" y="5363086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Group 36">
              <a:extLst>
                <a:ext uri="{FF2B5EF4-FFF2-40B4-BE49-F238E27FC236}">
                  <a16:creationId xmlns:a16="http://schemas.microsoft.com/office/drawing/2014/main" id="{A72EE8CB-C6C5-2C5C-7DCD-4F3D5475A8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4951" y="4154792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52957B58-FAF6-0067-64F6-F21F50DBC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8">
                <a:extLst>
                  <a:ext uri="{FF2B5EF4-FFF2-40B4-BE49-F238E27FC236}">
                    <a16:creationId xmlns:a16="http://schemas.microsoft.com/office/drawing/2014/main" id="{8258DAC9-4A9F-A225-BFA0-4A91A8B2D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39">
                <a:extLst>
                  <a:ext uri="{FF2B5EF4-FFF2-40B4-BE49-F238E27FC236}">
                    <a16:creationId xmlns:a16="http://schemas.microsoft.com/office/drawing/2014/main" id="{EC1842D2-B4F3-729F-8B24-B1A5233B7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40">
                <a:extLst>
                  <a:ext uri="{FF2B5EF4-FFF2-40B4-BE49-F238E27FC236}">
                    <a16:creationId xmlns:a16="http://schemas.microsoft.com/office/drawing/2014/main" id="{1D1E48FF-5779-46D6-B1C9-4D172B298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40D3FD50-C270-ADFB-EB2B-29158DEB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151F0AE-5867-172D-EBB4-82DDB02CABA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01910" y="4793399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8" name="Group 23">
              <a:extLst>
                <a:ext uri="{FF2B5EF4-FFF2-40B4-BE49-F238E27FC236}">
                  <a16:creationId xmlns:a16="http://schemas.microsoft.com/office/drawing/2014/main" id="{17392473-97A8-BC25-53EA-87FC5F612A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4225" y="5948314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39" name="Freeform 24">
                <a:extLst>
                  <a:ext uri="{FF2B5EF4-FFF2-40B4-BE49-F238E27FC236}">
                    <a16:creationId xmlns:a16="http://schemas.microsoft.com/office/drawing/2014/main" id="{CC2B44E4-8059-6283-0758-1DAE690423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5">
                <a:extLst>
                  <a:ext uri="{FF2B5EF4-FFF2-40B4-BE49-F238E27FC236}">
                    <a16:creationId xmlns:a16="http://schemas.microsoft.com/office/drawing/2014/main" id="{C99CC75D-F6FF-48C1-21AC-95ED744DF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6">
                <a:extLst>
                  <a:ext uri="{FF2B5EF4-FFF2-40B4-BE49-F238E27FC236}">
                    <a16:creationId xmlns:a16="http://schemas.microsoft.com/office/drawing/2014/main" id="{5B5EDE76-F4E1-B401-7D40-DFB57AE56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7">
                <a:extLst>
                  <a:ext uri="{FF2B5EF4-FFF2-40B4-BE49-F238E27FC236}">
                    <a16:creationId xmlns:a16="http://schemas.microsoft.com/office/drawing/2014/main" id="{615D3F3C-F03B-04C7-F17B-11ED599E8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:a16="http://schemas.microsoft.com/office/drawing/2014/main" id="{5EB3DBAB-1D33-969B-9F84-7E2B4979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41ECEC-1965-A136-DEAB-7FF7B3190F9F}"/>
              </a:ext>
            </a:extLst>
          </p:cNvPr>
          <p:cNvSpPr/>
          <p:nvPr/>
        </p:nvSpPr>
        <p:spPr>
          <a:xfrm>
            <a:off x="1580030" y="1557649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E31777-C20F-77CA-6281-32E3577DD04F}"/>
              </a:ext>
            </a:extLst>
          </p:cNvPr>
          <p:cNvCxnSpPr/>
          <p:nvPr/>
        </p:nvCxnSpPr>
        <p:spPr>
          <a:xfrm>
            <a:off x="1414817" y="1739590"/>
            <a:ext cx="10062241" cy="0"/>
          </a:xfrm>
          <a:prstGeom prst="line">
            <a:avLst/>
          </a:prstGeom>
          <a:ln w="15875">
            <a:solidFill>
              <a:srgbClr val="31CC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29">
            <a:extLst>
              <a:ext uri="{FF2B5EF4-FFF2-40B4-BE49-F238E27FC236}">
                <a16:creationId xmlns:a16="http://schemas.microsoft.com/office/drawing/2014/main" id="{5B126BEE-0CEB-4F73-E14B-4B9AB1B383FA}"/>
              </a:ext>
            </a:extLst>
          </p:cNvPr>
          <p:cNvSpPr/>
          <p:nvPr/>
        </p:nvSpPr>
        <p:spPr>
          <a:xfrm>
            <a:off x="1482059" y="1044063"/>
            <a:ext cx="1604041" cy="513586"/>
          </a:xfrm>
          <a:prstGeom prst="roundRect">
            <a:avLst>
              <a:gd name="adj" fmla="val 50000"/>
            </a:avLst>
          </a:prstGeom>
          <a:solidFill>
            <a:srgbClr val="31CCA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XML </a:t>
            </a:r>
            <a:r>
              <a:rPr lang="ko-KR" altLang="en-US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예제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4079" y="1977996"/>
            <a:ext cx="822143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&lt;?xml version="1.0" encoding="UTF-8" standalone="no"?&gt;</a:t>
            </a:r>
          </a:p>
          <a:p>
            <a:pPr fontAlgn="base" latinLnBrk="0"/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&lt;!DOCTYPE recipe PUBLIC "-//Happy-Monkey//DTD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RecipeBook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EN""http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://www.happy-monkey.net/recipebook/recipebook.dtd"&gt;</a:t>
            </a:r>
          </a:p>
          <a:p>
            <a:pPr fontAlgn="base" latinLnBrk="0"/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&lt;recipe&gt;</a:t>
            </a:r>
          </a:p>
          <a:p>
            <a:pPr fontAlgn="base" latinLnBrk="0"/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	&lt;title&gt;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Peanutbutter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 On A Spoon&lt;/title&gt;</a:t>
            </a:r>
          </a:p>
          <a:p>
            <a:pPr fontAlgn="base" latinLnBrk="0"/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ingredientlist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</a:p>
          <a:p>
            <a:pPr fontAlgn="base" latinLnBrk="0"/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		&lt;ingredient&gt;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Peanutbutter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&lt;/ingredient&gt;</a:t>
            </a:r>
          </a:p>
          <a:p>
            <a:pPr fontAlgn="base" latinLnBrk="0"/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	&lt;/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ingredientlist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fontAlgn="base" latinLnBrk="0"/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	&lt;preparation&gt;Stick a spoon in a jar of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peanutbutter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scoopand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 pull out a big glob of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peanutbutter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.&lt;/preparation&gt;</a:t>
            </a:r>
          </a:p>
          <a:p>
            <a:pPr fontAlgn="base" latinLnBrk="0"/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&lt;/recipe&gt;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1692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96FEFC53-5BF2-EAA7-D579-793A89F212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121212"/>
              </a:gs>
              <a:gs pos="100000">
                <a:srgbClr val="07070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37F525-6BE7-F290-B811-A029945E6FFF}"/>
              </a:ext>
            </a:extLst>
          </p:cNvPr>
          <p:cNvGrpSpPr/>
          <p:nvPr/>
        </p:nvGrpSpPr>
        <p:grpSpPr>
          <a:xfrm>
            <a:off x="232896" y="222250"/>
            <a:ext cx="504825" cy="476250"/>
            <a:chOff x="232896" y="222250"/>
            <a:chExt cx="504825" cy="47625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9441BC0-ED4D-94EC-9227-727BF43A295A}"/>
                </a:ext>
              </a:extLst>
            </p:cNvPr>
            <p:cNvSpPr/>
            <p:nvPr/>
          </p:nvSpPr>
          <p:spPr>
            <a:xfrm>
              <a:off x="232896" y="222250"/>
              <a:ext cx="504825" cy="476250"/>
            </a:xfrm>
            <a:prstGeom prst="roundRect">
              <a:avLst>
                <a:gd name="adj" fmla="val 14101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4DC73A1-D43F-EE9A-4090-A498F5E167CE}"/>
                </a:ext>
              </a:extLst>
            </p:cNvPr>
            <p:cNvGrpSpPr/>
            <p:nvPr/>
          </p:nvGrpSpPr>
          <p:grpSpPr>
            <a:xfrm>
              <a:off x="321924" y="284950"/>
              <a:ext cx="326770" cy="323475"/>
              <a:chOff x="11372169" y="133570"/>
              <a:chExt cx="487092" cy="48218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B7D2E6F-D0E2-BC27-990A-0CC98A7C9BB5}"/>
                  </a:ext>
                </a:extLst>
              </p:cNvPr>
              <p:cNvGrpSpPr/>
              <p:nvPr/>
            </p:nvGrpSpPr>
            <p:grpSpPr>
              <a:xfrm>
                <a:off x="11372169" y="185874"/>
                <a:ext cx="429876" cy="429876"/>
                <a:chOff x="215317" y="343634"/>
                <a:chExt cx="684000" cy="684000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021FD8BD-A558-4096-EDDF-E1555F2DB24D}"/>
                    </a:ext>
                  </a:extLst>
                </p:cNvPr>
                <p:cNvSpPr/>
                <p:nvPr/>
              </p:nvSpPr>
              <p:spPr>
                <a:xfrm>
                  <a:off x="215317" y="343634"/>
                  <a:ext cx="684000" cy="684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chemeClr val="bg1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105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36C70AA8-0686-955E-0C01-974327BB6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555" y="386637"/>
                  <a:ext cx="546554" cy="546554"/>
                </a:xfrm>
                <a:prstGeom prst="rect">
                  <a:avLst/>
                </a:prstGeom>
              </p:spPr>
            </p:pic>
          </p:grp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95E782B-17E5-3C4F-B70E-567062DDA389}"/>
                  </a:ext>
                </a:extLst>
              </p:cNvPr>
              <p:cNvSpPr/>
              <p:nvPr/>
            </p:nvSpPr>
            <p:spPr>
              <a:xfrm>
                <a:off x="11682271" y="133570"/>
                <a:ext cx="176990" cy="176990"/>
              </a:xfrm>
              <a:prstGeom prst="ellipse">
                <a:avLst/>
              </a:prstGeom>
              <a:solidFill>
                <a:srgbClr val="2FC49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400" b="1" dirty="0">
                    <a:solidFill>
                      <a:prstClr val="white"/>
                    </a:solidFill>
                  </a:rPr>
                  <a:t>땡</a:t>
                </a:r>
              </a:p>
            </p:txBody>
          </p:sp>
        </p:grp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AFD04A7-58F9-216F-BB94-BB32FD1C6A64}"/>
              </a:ext>
            </a:extLst>
          </p:cNvPr>
          <p:cNvSpPr/>
          <p:nvPr/>
        </p:nvSpPr>
        <p:spPr>
          <a:xfrm>
            <a:off x="907372" y="222250"/>
            <a:ext cx="11077132" cy="476250"/>
          </a:xfrm>
          <a:prstGeom prst="roundRect">
            <a:avLst>
              <a:gd name="adj" fmla="val 14807"/>
            </a:avLst>
          </a:prstGeom>
          <a:solidFill>
            <a:srgbClr val="2FC49A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XML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FD94618-E0BC-383B-0230-9A6E0B26D4B0}"/>
              </a:ext>
            </a:extLst>
          </p:cNvPr>
          <p:cNvSpPr/>
          <p:nvPr/>
        </p:nvSpPr>
        <p:spPr>
          <a:xfrm>
            <a:off x="907372" y="831850"/>
            <a:ext cx="11077132" cy="5753100"/>
          </a:xfrm>
          <a:prstGeom prst="roundRect">
            <a:avLst>
              <a:gd name="adj" fmla="val 1551"/>
            </a:avLst>
          </a:prstGeom>
          <a:solidFill>
            <a:srgbClr val="222423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46973B-693E-8280-A58F-5C6FD4204D37}"/>
              </a:ext>
            </a:extLst>
          </p:cNvPr>
          <p:cNvGrpSpPr/>
          <p:nvPr/>
        </p:nvGrpSpPr>
        <p:grpSpPr>
          <a:xfrm>
            <a:off x="232896" y="831850"/>
            <a:ext cx="504825" cy="5753100"/>
            <a:chOff x="232896" y="831850"/>
            <a:chExt cx="504825" cy="57531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6E7C94B-92AA-0500-4131-69FD3F4A9F98}"/>
                </a:ext>
              </a:extLst>
            </p:cNvPr>
            <p:cNvSpPr/>
            <p:nvPr/>
          </p:nvSpPr>
          <p:spPr>
            <a:xfrm>
              <a:off x="232896" y="831850"/>
              <a:ext cx="504825" cy="5753100"/>
            </a:xfrm>
            <a:prstGeom prst="roundRect">
              <a:avLst>
                <a:gd name="adj" fmla="val 11950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72DDAFB-59BF-0E21-9497-3737D4115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66" y="2917881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자유형 23">
              <a:extLst>
                <a:ext uri="{FF2B5EF4-FFF2-40B4-BE49-F238E27FC236}">
                  <a16:creationId xmlns:a16="http://schemas.microsoft.com/office/drawing/2014/main" id="{1C258610-CD73-7D9E-6126-AB4C8866F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25" y="2318848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말풍선: 타원형 22">
              <a:extLst>
                <a:ext uri="{FF2B5EF4-FFF2-40B4-BE49-F238E27FC236}">
                  <a16:creationId xmlns:a16="http://schemas.microsoft.com/office/drawing/2014/main" id="{F122B626-D312-37E5-C130-C1733E8BE371}"/>
                </a:ext>
              </a:extLst>
            </p:cNvPr>
            <p:cNvSpPr/>
            <p:nvPr/>
          </p:nvSpPr>
          <p:spPr>
            <a:xfrm>
              <a:off x="403651" y="1739590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하트 23">
              <a:extLst>
                <a:ext uri="{FF2B5EF4-FFF2-40B4-BE49-F238E27FC236}">
                  <a16:creationId xmlns:a16="http://schemas.microsoft.com/office/drawing/2014/main" id="{6D391F29-CC59-CF5B-3A5F-83C70C92B3B0}"/>
                </a:ext>
              </a:extLst>
            </p:cNvPr>
            <p:cNvSpPr/>
            <p:nvPr/>
          </p:nvSpPr>
          <p:spPr>
            <a:xfrm>
              <a:off x="395318" y="1140704"/>
              <a:ext cx="154414" cy="154414"/>
            </a:xfrm>
            <a:prstGeom prst="heart">
              <a:avLst/>
            </a:prstGeom>
            <a:solidFill>
              <a:srgbClr val="2FC49A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16">
              <a:extLst>
                <a:ext uri="{FF2B5EF4-FFF2-40B4-BE49-F238E27FC236}">
                  <a16:creationId xmlns:a16="http://schemas.microsoft.com/office/drawing/2014/main" id="{81540857-CE65-C9E7-0B26-35DD4D4468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8391" y="3516913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id="{254C4C30-8572-8145-EDDD-DE039B487E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3F737D91-1680-E870-9CD3-3CBFE764F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B8ABF591-9461-56BF-9E4C-EBD53AE05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:a16="http://schemas.microsoft.com/office/drawing/2014/main" id="{2707EF75-F0EF-BFA1-0603-FE7E30603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자유형 32">
              <a:extLst>
                <a:ext uri="{FF2B5EF4-FFF2-40B4-BE49-F238E27FC236}">
                  <a16:creationId xmlns:a16="http://schemas.microsoft.com/office/drawing/2014/main" id="{3817AF54-07B3-82DD-BDC5-F4808FB6A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47" y="5363086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Group 36">
              <a:extLst>
                <a:ext uri="{FF2B5EF4-FFF2-40B4-BE49-F238E27FC236}">
                  <a16:creationId xmlns:a16="http://schemas.microsoft.com/office/drawing/2014/main" id="{A72EE8CB-C6C5-2C5C-7DCD-4F3D5475A8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4951" y="4154792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52957B58-FAF6-0067-64F6-F21F50DBC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8">
                <a:extLst>
                  <a:ext uri="{FF2B5EF4-FFF2-40B4-BE49-F238E27FC236}">
                    <a16:creationId xmlns:a16="http://schemas.microsoft.com/office/drawing/2014/main" id="{8258DAC9-4A9F-A225-BFA0-4A91A8B2D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39">
                <a:extLst>
                  <a:ext uri="{FF2B5EF4-FFF2-40B4-BE49-F238E27FC236}">
                    <a16:creationId xmlns:a16="http://schemas.microsoft.com/office/drawing/2014/main" id="{EC1842D2-B4F3-729F-8B24-B1A5233B7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40">
                <a:extLst>
                  <a:ext uri="{FF2B5EF4-FFF2-40B4-BE49-F238E27FC236}">
                    <a16:creationId xmlns:a16="http://schemas.microsoft.com/office/drawing/2014/main" id="{1D1E48FF-5779-46D6-B1C9-4D172B298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40D3FD50-C270-ADFB-EB2B-29158DEB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151F0AE-5867-172D-EBB4-82DDB02CABA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01910" y="4793399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8" name="Group 23">
              <a:extLst>
                <a:ext uri="{FF2B5EF4-FFF2-40B4-BE49-F238E27FC236}">
                  <a16:creationId xmlns:a16="http://schemas.microsoft.com/office/drawing/2014/main" id="{17392473-97A8-BC25-53EA-87FC5F612A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4225" y="5948314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39" name="Freeform 24">
                <a:extLst>
                  <a:ext uri="{FF2B5EF4-FFF2-40B4-BE49-F238E27FC236}">
                    <a16:creationId xmlns:a16="http://schemas.microsoft.com/office/drawing/2014/main" id="{CC2B44E4-8059-6283-0758-1DAE690423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5">
                <a:extLst>
                  <a:ext uri="{FF2B5EF4-FFF2-40B4-BE49-F238E27FC236}">
                    <a16:creationId xmlns:a16="http://schemas.microsoft.com/office/drawing/2014/main" id="{C99CC75D-F6FF-48C1-21AC-95ED744DF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6">
                <a:extLst>
                  <a:ext uri="{FF2B5EF4-FFF2-40B4-BE49-F238E27FC236}">
                    <a16:creationId xmlns:a16="http://schemas.microsoft.com/office/drawing/2014/main" id="{5B5EDE76-F4E1-B401-7D40-DFB57AE56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7">
                <a:extLst>
                  <a:ext uri="{FF2B5EF4-FFF2-40B4-BE49-F238E27FC236}">
                    <a16:creationId xmlns:a16="http://schemas.microsoft.com/office/drawing/2014/main" id="{615D3F3C-F03B-04C7-F17B-11ED599E8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:a16="http://schemas.microsoft.com/office/drawing/2014/main" id="{5EB3DBAB-1D33-969B-9F84-7E2B4979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41ECEC-1965-A136-DEAB-7FF7B3190F9F}"/>
              </a:ext>
            </a:extLst>
          </p:cNvPr>
          <p:cNvSpPr/>
          <p:nvPr/>
        </p:nvSpPr>
        <p:spPr>
          <a:xfrm>
            <a:off x="1580030" y="1557649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E31777-C20F-77CA-6281-32E3577DD04F}"/>
              </a:ext>
            </a:extLst>
          </p:cNvPr>
          <p:cNvCxnSpPr/>
          <p:nvPr/>
        </p:nvCxnSpPr>
        <p:spPr>
          <a:xfrm>
            <a:off x="1414817" y="1739590"/>
            <a:ext cx="10062241" cy="0"/>
          </a:xfrm>
          <a:prstGeom prst="line">
            <a:avLst/>
          </a:prstGeom>
          <a:ln w="15875">
            <a:solidFill>
              <a:srgbClr val="31CC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29">
            <a:extLst>
              <a:ext uri="{FF2B5EF4-FFF2-40B4-BE49-F238E27FC236}">
                <a16:creationId xmlns:a16="http://schemas.microsoft.com/office/drawing/2014/main" id="{5B126BEE-0CEB-4F73-E14B-4B9AB1B383FA}"/>
              </a:ext>
            </a:extLst>
          </p:cNvPr>
          <p:cNvSpPr/>
          <p:nvPr/>
        </p:nvSpPr>
        <p:spPr>
          <a:xfrm>
            <a:off x="1482059" y="1044063"/>
            <a:ext cx="1604041" cy="513586"/>
          </a:xfrm>
          <a:prstGeom prst="roundRect">
            <a:avLst>
              <a:gd name="adj" fmla="val 50000"/>
            </a:avLst>
          </a:prstGeom>
          <a:solidFill>
            <a:srgbClr val="31CCA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XML </a:t>
            </a:r>
            <a:r>
              <a:rPr lang="ko-KR" altLang="en-US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예제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4079" y="1977996"/>
            <a:ext cx="822143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000" dirty="0">
                <a:solidFill>
                  <a:srgbClr val="2FC49A"/>
                </a:solidFill>
                <a:latin typeface="Consolas" panose="020B0609020204030204" pitchFamily="49" charset="0"/>
              </a:rPr>
              <a:t>&lt;?xml version="1.0" encoding="UTF-8" standalone="no"?&gt;</a:t>
            </a:r>
          </a:p>
          <a:p>
            <a:pPr fontAlgn="base" latinLnBrk="0"/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&lt;!DOCTYPE recipe PUBLIC "-//Happy-Monkey//DTD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RecipeBook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EN""http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://www.happy-monkey.net/recipebook/recipebook.dtd"&gt;</a:t>
            </a:r>
          </a:p>
          <a:p>
            <a:pPr fontAlgn="base" latinLnBrk="0"/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&lt;recipe&gt;</a:t>
            </a:r>
          </a:p>
          <a:p>
            <a:pPr fontAlgn="base" latinLnBrk="0"/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	&lt;title&gt;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Peanutbutter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 On A Spoon&lt;/title&gt;</a:t>
            </a:r>
          </a:p>
          <a:p>
            <a:pPr fontAlgn="base" latinLnBrk="0"/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ingredientlist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</a:p>
          <a:p>
            <a:pPr fontAlgn="base" latinLnBrk="0"/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		&lt;ingredient&gt;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Peanutbutter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&lt;/ingredient&gt;</a:t>
            </a:r>
          </a:p>
          <a:p>
            <a:pPr fontAlgn="base" latinLnBrk="0"/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	&lt;/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ingredientlist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fontAlgn="base" latinLnBrk="0"/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	&lt;preparation&gt;Stick a spoon in a jar of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peanutbutter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scoopand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 pull out a big glob of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peanutbutter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.&lt;/preparation&gt;</a:t>
            </a:r>
          </a:p>
          <a:p>
            <a:pPr fontAlgn="base" latinLnBrk="0"/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&lt;/recipe&gt;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6292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96FEFC53-5BF2-EAA7-D579-793A89F212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121212"/>
              </a:gs>
              <a:gs pos="100000">
                <a:srgbClr val="07070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37F525-6BE7-F290-B811-A029945E6FFF}"/>
              </a:ext>
            </a:extLst>
          </p:cNvPr>
          <p:cNvGrpSpPr/>
          <p:nvPr/>
        </p:nvGrpSpPr>
        <p:grpSpPr>
          <a:xfrm>
            <a:off x="232896" y="222250"/>
            <a:ext cx="504825" cy="476250"/>
            <a:chOff x="232896" y="222250"/>
            <a:chExt cx="504825" cy="47625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9441BC0-ED4D-94EC-9227-727BF43A295A}"/>
                </a:ext>
              </a:extLst>
            </p:cNvPr>
            <p:cNvSpPr/>
            <p:nvPr/>
          </p:nvSpPr>
          <p:spPr>
            <a:xfrm>
              <a:off x="232896" y="222250"/>
              <a:ext cx="504825" cy="476250"/>
            </a:xfrm>
            <a:prstGeom prst="roundRect">
              <a:avLst>
                <a:gd name="adj" fmla="val 14101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4DC73A1-D43F-EE9A-4090-A498F5E167CE}"/>
                </a:ext>
              </a:extLst>
            </p:cNvPr>
            <p:cNvGrpSpPr/>
            <p:nvPr/>
          </p:nvGrpSpPr>
          <p:grpSpPr>
            <a:xfrm>
              <a:off x="321924" y="284950"/>
              <a:ext cx="326770" cy="323475"/>
              <a:chOff x="11372169" y="133570"/>
              <a:chExt cx="487092" cy="48218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B7D2E6F-D0E2-BC27-990A-0CC98A7C9BB5}"/>
                  </a:ext>
                </a:extLst>
              </p:cNvPr>
              <p:cNvGrpSpPr/>
              <p:nvPr/>
            </p:nvGrpSpPr>
            <p:grpSpPr>
              <a:xfrm>
                <a:off x="11372169" y="185874"/>
                <a:ext cx="429876" cy="429876"/>
                <a:chOff x="215317" y="343634"/>
                <a:chExt cx="684000" cy="684000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021FD8BD-A558-4096-EDDF-E1555F2DB24D}"/>
                    </a:ext>
                  </a:extLst>
                </p:cNvPr>
                <p:cNvSpPr/>
                <p:nvPr/>
              </p:nvSpPr>
              <p:spPr>
                <a:xfrm>
                  <a:off x="215317" y="343634"/>
                  <a:ext cx="684000" cy="684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chemeClr val="bg1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105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36C70AA8-0686-955E-0C01-974327BB6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555" y="386637"/>
                  <a:ext cx="546554" cy="546554"/>
                </a:xfrm>
                <a:prstGeom prst="rect">
                  <a:avLst/>
                </a:prstGeom>
              </p:spPr>
            </p:pic>
          </p:grp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95E782B-17E5-3C4F-B70E-567062DDA389}"/>
                  </a:ext>
                </a:extLst>
              </p:cNvPr>
              <p:cNvSpPr/>
              <p:nvPr/>
            </p:nvSpPr>
            <p:spPr>
              <a:xfrm>
                <a:off x="11682271" y="133570"/>
                <a:ext cx="176990" cy="176990"/>
              </a:xfrm>
              <a:prstGeom prst="ellipse">
                <a:avLst/>
              </a:prstGeom>
              <a:solidFill>
                <a:srgbClr val="2FC49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400" b="1" dirty="0">
                    <a:solidFill>
                      <a:prstClr val="white"/>
                    </a:solidFill>
                  </a:rPr>
                  <a:t>땡</a:t>
                </a:r>
              </a:p>
            </p:txBody>
          </p:sp>
        </p:grp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AFD04A7-58F9-216F-BB94-BB32FD1C6A64}"/>
              </a:ext>
            </a:extLst>
          </p:cNvPr>
          <p:cNvSpPr/>
          <p:nvPr/>
        </p:nvSpPr>
        <p:spPr>
          <a:xfrm>
            <a:off x="907372" y="222250"/>
            <a:ext cx="11077132" cy="476250"/>
          </a:xfrm>
          <a:prstGeom prst="roundRect">
            <a:avLst>
              <a:gd name="adj" fmla="val 14807"/>
            </a:avLst>
          </a:prstGeom>
          <a:solidFill>
            <a:srgbClr val="2FC49A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XML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FD94618-E0BC-383B-0230-9A6E0B26D4B0}"/>
              </a:ext>
            </a:extLst>
          </p:cNvPr>
          <p:cNvSpPr/>
          <p:nvPr/>
        </p:nvSpPr>
        <p:spPr>
          <a:xfrm>
            <a:off x="907372" y="831850"/>
            <a:ext cx="11077132" cy="5753100"/>
          </a:xfrm>
          <a:prstGeom prst="roundRect">
            <a:avLst>
              <a:gd name="adj" fmla="val 1551"/>
            </a:avLst>
          </a:prstGeom>
          <a:solidFill>
            <a:srgbClr val="222423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46973B-693E-8280-A58F-5C6FD4204D37}"/>
              </a:ext>
            </a:extLst>
          </p:cNvPr>
          <p:cNvGrpSpPr/>
          <p:nvPr/>
        </p:nvGrpSpPr>
        <p:grpSpPr>
          <a:xfrm>
            <a:off x="232896" y="831850"/>
            <a:ext cx="504825" cy="5753100"/>
            <a:chOff x="232896" y="831850"/>
            <a:chExt cx="504825" cy="57531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6E7C94B-92AA-0500-4131-69FD3F4A9F98}"/>
                </a:ext>
              </a:extLst>
            </p:cNvPr>
            <p:cNvSpPr/>
            <p:nvPr/>
          </p:nvSpPr>
          <p:spPr>
            <a:xfrm>
              <a:off x="232896" y="831850"/>
              <a:ext cx="504825" cy="5753100"/>
            </a:xfrm>
            <a:prstGeom prst="roundRect">
              <a:avLst>
                <a:gd name="adj" fmla="val 11950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72DDAFB-59BF-0E21-9497-3737D4115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66" y="2917881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자유형 23">
              <a:extLst>
                <a:ext uri="{FF2B5EF4-FFF2-40B4-BE49-F238E27FC236}">
                  <a16:creationId xmlns:a16="http://schemas.microsoft.com/office/drawing/2014/main" id="{1C258610-CD73-7D9E-6126-AB4C8866F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25" y="2318848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말풍선: 타원형 22">
              <a:extLst>
                <a:ext uri="{FF2B5EF4-FFF2-40B4-BE49-F238E27FC236}">
                  <a16:creationId xmlns:a16="http://schemas.microsoft.com/office/drawing/2014/main" id="{F122B626-D312-37E5-C130-C1733E8BE371}"/>
                </a:ext>
              </a:extLst>
            </p:cNvPr>
            <p:cNvSpPr/>
            <p:nvPr/>
          </p:nvSpPr>
          <p:spPr>
            <a:xfrm>
              <a:off x="403651" y="1739590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하트 23">
              <a:extLst>
                <a:ext uri="{FF2B5EF4-FFF2-40B4-BE49-F238E27FC236}">
                  <a16:creationId xmlns:a16="http://schemas.microsoft.com/office/drawing/2014/main" id="{6D391F29-CC59-CF5B-3A5F-83C70C92B3B0}"/>
                </a:ext>
              </a:extLst>
            </p:cNvPr>
            <p:cNvSpPr/>
            <p:nvPr/>
          </p:nvSpPr>
          <p:spPr>
            <a:xfrm>
              <a:off x="395318" y="1140704"/>
              <a:ext cx="154414" cy="154414"/>
            </a:xfrm>
            <a:prstGeom prst="heart">
              <a:avLst/>
            </a:prstGeom>
            <a:solidFill>
              <a:srgbClr val="2FC49A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16">
              <a:extLst>
                <a:ext uri="{FF2B5EF4-FFF2-40B4-BE49-F238E27FC236}">
                  <a16:creationId xmlns:a16="http://schemas.microsoft.com/office/drawing/2014/main" id="{81540857-CE65-C9E7-0B26-35DD4D4468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8391" y="3516913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id="{254C4C30-8572-8145-EDDD-DE039B487E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3F737D91-1680-E870-9CD3-3CBFE764F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B8ABF591-9461-56BF-9E4C-EBD53AE05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:a16="http://schemas.microsoft.com/office/drawing/2014/main" id="{2707EF75-F0EF-BFA1-0603-FE7E30603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자유형 32">
              <a:extLst>
                <a:ext uri="{FF2B5EF4-FFF2-40B4-BE49-F238E27FC236}">
                  <a16:creationId xmlns:a16="http://schemas.microsoft.com/office/drawing/2014/main" id="{3817AF54-07B3-82DD-BDC5-F4808FB6A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47" y="5363086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Group 36">
              <a:extLst>
                <a:ext uri="{FF2B5EF4-FFF2-40B4-BE49-F238E27FC236}">
                  <a16:creationId xmlns:a16="http://schemas.microsoft.com/office/drawing/2014/main" id="{A72EE8CB-C6C5-2C5C-7DCD-4F3D5475A8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4951" y="4154792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52957B58-FAF6-0067-64F6-F21F50DBC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8">
                <a:extLst>
                  <a:ext uri="{FF2B5EF4-FFF2-40B4-BE49-F238E27FC236}">
                    <a16:creationId xmlns:a16="http://schemas.microsoft.com/office/drawing/2014/main" id="{8258DAC9-4A9F-A225-BFA0-4A91A8B2D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39">
                <a:extLst>
                  <a:ext uri="{FF2B5EF4-FFF2-40B4-BE49-F238E27FC236}">
                    <a16:creationId xmlns:a16="http://schemas.microsoft.com/office/drawing/2014/main" id="{EC1842D2-B4F3-729F-8B24-B1A5233B7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40">
                <a:extLst>
                  <a:ext uri="{FF2B5EF4-FFF2-40B4-BE49-F238E27FC236}">
                    <a16:creationId xmlns:a16="http://schemas.microsoft.com/office/drawing/2014/main" id="{1D1E48FF-5779-46D6-B1C9-4D172B298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40D3FD50-C270-ADFB-EB2B-29158DEB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151F0AE-5867-172D-EBB4-82DDB02CABA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01910" y="4793399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8" name="Group 23">
              <a:extLst>
                <a:ext uri="{FF2B5EF4-FFF2-40B4-BE49-F238E27FC236}">
                  <a16:creationId xmlns:a16="http://schemas.microsoft.com/office/drawing/2014/main" id="{17392473-97A8-BC25-53EA-87FC5F612A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4225" y="5948314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39" name="Freeform 24">
                <a:extLst>
                  <a:ext uri="{FF2B5EF4-FFF2-40B4-BE49-F238E27FC236}">
                    <a16:creationId xmlns:a16="http://schemas.microsoft.com/office/drawing/2014/main" id="{CC2B44E4-8059-6283-0758-1DAE690423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5">
                <a:extLst>
                  <a:ext uri="{FF2B5EF4-FFF2-40B4-BE49-F238E27FC236}">
                    <a16:creationId xmlns:a16="http://schemas.microsoft.com/office/drawing/2014/main" id="{C99CC75D-F6FF-48C1-21AC-95ED744DF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6">
                <a:extLst>
                  <a:ext uri="{FF2B5EF4-FFF2-40B4-BE49-F238E27FC236}">
                    <a16:creationId xmlns:a16="http://schemas.microsoft.com/office/drawing/2014/main" id="{5B5EDE76-F4E1-B401-7D40-DFB57AE56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7">
                <a:extLst>
                  <a:ext uri="{FF2B5EF4-FFF2-40B4-BE49-F238E27FC236}">
                    <a16:creationId xmlns:a16="http://schemas.microsoft.com/office/drawing/2014/main" id="{615D3F3C-F03B-04C7-F17B-11ED599E8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:a16="http://schemas.microsoft.com/office/drawing/2014/main" id="{5EB3DBAB-1D33-969B-9F84-7E2B4979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41ECEC-1965-A136-DEAB-7FF7B3190F9F}"/>
              </a:ext>
            </a:extLst>
          </p:cNvPr>
          <p:cNvSpPr/>
          <p:nvPr/>
        </p:nvSpPr>
        <p:spPr>
          <a:xfrm>
            <a:off x="1580030" y="1557649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E31777-C20F-77CA-6281-32E3577DD04F}"/>
              </a:ext>
            </a:extLst>
          </p:cNvPr>
          <p:cNvCxnSpPr/>
          <p:nvPr/>
        </p:nvCxnSpPr>
        <p:spPr>
          <a:xfrm>
            <a:off x="1414817" y="1739590"/>
            <a:ext cx="10062241" cy="0"/>
          </a:xfrm>
          <a:prstGeom prst="line">
            <a:avLst/>
          </a:prstGeom>
          <a:ln w="15875">
            <a:solidFill>
              <a:srgbClr val="31CC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29">
            <a:extLst>
              <a:ext uri="{FF2B5EF4-FFF2-40B4-BE49-F238E27FC236}">
                <a16:creationId xmlns:a16="http://schemas.microsoft.com/office/drawing/2014/main" id="{5B126BEE-0CEB-4F73-E14B-4B9AB1B383FA}"/>
              </a:ext>
            </a:extLst>
          </p:cNvPr>
          <p:cNvSpPr/>
          <p:nvPr/>
        </p:nvSpPr>
        <p:spPr>
          <a:xfrm>
            <a:off x="1482059" y="1044063"/>
            <a:ext cx="1604041" cy="513586"/>
          </a:xfrm>
          <a:prstGeom prst="roundRect">
            <a:avLst>
              <a:gd name="adj" fmla="val 50000"/>
            </a:avLst>
          </a:prstGeom>
          <a:solidFill>
            <a:srgbClr val="31CCA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XML </a:t>
            </a:r>
            <a:r>
              <a:rPr lang="ko-KR" altLang="en-US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선언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4817" y="2534063"/>
            <a:ext cx="95522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&lt;?xml </a:t>
            </a:r>
            <a:r>
              <a:rPr lang="en-US" altLang="ko-KR" sz="2400" dirty="0">
                <a:solidFill>
                  <a:srgbClr val="2FC49A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="1.0" </a:t>
            </a:r>
            <a:r>
              <a:rPr lang="en-US" altLang="ko-KR" sz="2400" dirty="0">
                <a:solidFill>
                  <a:srgbClr val="2FC49A"/>
                </a:solidFill>
                <a:latin typeface="Consolas" panose="020B0609020204030204" pitchFamily="49" charset="0"/>
              </a:rPr>
              <a:t>encoding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="UTF-8" </a:t>
            </a:r>
            <a:r>
              <a:rPr lang="en-US" altLang="ko-KR" sz="2400" dirty="0">
                <a:solidFill>
                  <a:srgbClr val="2FC49A"/>
                </a:solidFill>
                <a:latin typeface="Consolas" panose="020B0609020204030204" pitchFamily="49" charset="0"/>
              </a:rPr>
              <a:t>standalone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="no"?&gt;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fontAlgn="base" latinLnBrk="0"/>
            <a:endParaRPr lang="en-US" altLang="ko-KR" dirty="0"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pPr fontAlgn="base" latinLnBrk="0"/>
            <a:endParaRPr lang="en-US" altLang="ko-KR" dirty="0"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XML </a:t>
            </a:r>
            <a:r>
              <a:rPr lang="ko-KR" altLang="en-US" sz="24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문서임을 밝히는 행</a:t>
            </a:r>
            <a:endParaRPr lang="en-US" altLang="ko-KR" sz="2400" dirty="0">
              <a:solidFill>
                <a:schemeClr val="bg1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XML</a:t>
            </a:r>
            <a:r>
              <a:rPr lang="ko-KR" altLang="en-US" sz="24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의 </a:t>
            </a:r>
            <a:r>
              <a:rPr lang="ko-KR" altLang="en-US" sz="2400" dirty="0">
                <a:solidFill>
                  <a:srgbClr val="2FC49A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버전</a:t>
            </a:r>
            <a:r>
              <a:rPr lang="ko-KR" altLang="en-US" sz="24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과 </a:t>
            </a:r>
            <a:r>
              <a:rPr lang="ko-KR" altLang="en-US" sz="2400" dirty="0" err="1">
                <a:solidFill>
                  <a:srgbClr val="2FC49A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인코딩</a:t>
            </a:r>
            <a:r>
              <a:rPr lang="en-US" altLang="ko-KR" sz="24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, </a:t>
            </a:r>
            <a:r>
              <a:rPr lang="ko-KR" altLang="en-US" sz="2400" dirty="0" err="1">
                <a:solidFill>
                  <a:srgbClr val="2FC49A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스탠드얼론</a:t>
            </a:r>
            <a:r>
              <a:rPr lang="ko-KR" altLang="en-US" sz="24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 여부를 선언한다</a:t>
            </a:r>
            <a:r>
              <a:rPr lang="en-US" altLang="ko-KR" sz="24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. 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항상 문서의 첫 번째 행에 와야 한다</a:t>
            </a:r>
            <a:r>
              <a:rPr lang="en-US" altLang="ko-KR" sz="24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.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필수는 아니다</a:t>
            </a:r>
            <a:r>
              <a:rPr lang="en-US" altLang="ko-KR" sz="24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85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96FEFC53-5BF2-EAA7-D579-793A89F212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121212"/>
              </a:gs>
              <a:gs pos="100000">
                <a:srgbClr val="07070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37F525-6BE7-F290-B811-A029945E6FFF}"/>
              </a:ext>
            </a:extLst>
          </p:cNvPr>
          <p:cNvGrpSpPr/>
          <p:nvPr/>
        </p:nvGrpSpPr>
        <p:grpSpPr>
          <a:xfrm>
            <a:off x="232896" y="222250"/>
            <a:ext cx="504825" cy="476250"/>
            <a:chOff x="232896" y="222250"/>
            <a:chExt cx="504825" cy="47625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9441BC0-ED4D-94EC-9227-727BF43A295A}"/>
                </a:ext>
              </a:extLst>
            </p:cNvPr>
            <p:cNvSpPr/>
            <p:nvPr/>
          </p:nvSpPr>
          <p:spPr>
            <a:xfrm>
              <a:off x="232896" y="222250"/>
              <a:ext cx="504825" cy="476250"/>
            </a:xfrm>
            <a:prstGeom prst="roundRect">
              <a:avLst>
                <a:gd name="adj" fmla="val 14101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4DC73A1-D43F-EE9A-4090-A498F5E167CE}"/>
                </a:ext>
              </a:extLst>
            </p:cNvPr>
            <p:cNvGrpSpPr/>
            <p:nvPr/>
          </p:nvGrpSpPr>
          <p:grpSpPr>
            <a:xfrm>
              <a:off x="321924" y="284950"/>
              <a:ext cx="326770" cy="323475"/>
              <a:chOff x="11372169" y="133570"/>
              <a:chExt cx="487092" cy="48218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B7D2E6F-D0E2-BC27-990A-0CC98A7C9BB5}"/>
                  </a:ext>
                </a:extLst>
              </p:cNvPr>
              <p:cNvGrpSpPr/>
              <p:nvPr/>
            </p:nvGrpSpPr>
            <p:grpSpPr>
              <a:xfrm>
                <a:off x="11372169" y="185874"/>
                <a:ext cx="429876" cy="429876"/>
                <a:chOff x="215317" y="343634"/>
                <a:chExt cx="684000" cy="684000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021FD8BD-A558-4096-EDDF-E1555F2DB24D}"/>
                    </a:ext>
                  </a:extLst>
                </p:cNvPr>
                <p:cNvSpPr/>
                <p:nvPr/>
              </p:nvSpPr>
              <p:spPr>
                <a:xfrm>
                  <a:off x="215317" y="343634"/>
                  <a:ext cx="684000" cy="684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chemeClr val="bg1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105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36C70AA8-0686-955E-0C01-974327BB6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555" y="386637"/>
                  <a:ext cx="546554" cy="546554"/>
                </a:xfrm>
                <a:prstGeom prst="rect">
                  <a:avLst/>
                </a:prstGeom>
              </p:spPr>
            </p:pic>
          </p:grp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95E782B-17E5-3C4F-B70E-567062DDA389}"/>
                  </a:ext>
                </a:extLst>
              </p:cNvPr>
              <p:cNvSpPr/>
              <p:nvPr/>
            </p:nvSpPr>
            <p:spPr>
              <a:xfrm>
                <a:off x="11682271" y="133570"/>
                <a:ext cx="176990" cy="176990"/>
              </a:xfrm>
              <a:prstGeom prst="ellipse">
                <a:avLst/>
              </a:prstGeom>
              <a:solidFill>
                <a:srgbClr val="2FC49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400" b="1" dirty="0">
                    <a:solidFill>
                      <a:prstClr val="white"/>
                    </a:solidFill>
                  </a:rPr>
                  <a:t>땡</a:t>
                </a:r>
              </a:p>
            </p:txBody>
          </p:sp>
        </p:grp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AFD04A7-58F9-216F-BB94-BB32FD1C6A64}"/>
              </a:ext>
            </a:extLst>
          </p:cNvPr>
          <p:cNvSpPr/>
          <p:nvPr/>
        </p:nvSpPr>
        <p:spPr>
          <a:xfrm>
            <a:off x="907372" y="222250"/>
            <a:ext cx="11077132" cy="476250"/>
          </a:xfrm>
          <a:prstGeom prst="roundRect">
            <a:avLst>
              <a:gd name="adj" fmla="val 14807"/>
            </a:avLst>
          </a:prstGeom>
          <a:solidFill>
            <a:srgbClr val="2FC49A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XML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FD94618-E0BC-383B-0230-9A6E0B26D4B0}"/>
              </a:ext>
            </a:extLst>
          </p:cNvPr>
          <p:cNvSpPr/>
          <p:nvPr/>
        </p:nvSpPr>
        <p:spPr>
          <a:xfrm>
            <a:off x="907372" y="831850"/>
            <a:ext cx="11077132" cy="5753100"/>
          </a:xfrm>
          <a:prstGeom prst="roundRect">
            <a:avLst>
              <a:gd name="adj" fmla="val 1551"/>
            </a:avLst>
          </a:prstGeom>
          <a:solidFill>
            <a:srgbClr val="222423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46973B-693E-8280-A58F-5C6FD4204D37}"/>
              </a:ext>
            </a:extLst>
          </p:cNvPr>
          <p:cNvGrpSpPr/>
          <p:nvPr/>
        </p:nvGrpSpPr>
        <p:grpSpPr>
          <a:xfrm>
            <a:off x="232896" y="831850"/>
            <a:ext cx="504825" cy="5753100"/>
            <a:chOff x="232896" y="831850"/>
            <a:chExt cx="504825" cy="57531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6E7C94B-92AA-0500-4131-69FD3F4A9F98}"/>
                </a:ext>
              </a:extLst>
            </p:cNvPr>
            <p:cNvSpPr/>
            <p:nvPr/>
          </p:nvSpPr>
          <p:spPr>
            <a:xfrm>
              <a:off x="232896" y="831850"/>
              <a:ext cx="504825" cy="5753100"/>
            </a:xfrm>
            <a:prstGeom prst="roundRect">
              <a:avLst>
                <a:gd name="adj" fmla="val 11950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72DDAFB-59BF-0E21-9497-3737D4115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66" y="2917881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자유형 23">
              <a:extLst>
                <a:ext uri="{FF2B5EF4-FFF2-40B4-BE49-F238E27FC236}">
                  <a16:creationId xmlns:a16="http://schemas.microsoft.com/office/drawing/2014/main" id="{1C258610-CD73-7D9E-6126-AB4C8866F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25" y="2318848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말풍선: 타원형 22">
              <a:extLst>
                <a:ext uri="{FF2B5EF4-FFF2-40B4-BE49-F238E27FC236}">
                  <a16:creationId xmlns:a16="http://schemas.microsoft.com/office/drawing/2014/main" id="{F122B626-D312-37E5-C130-C1733E8BE371}"/>
                </a:ext>
              </a:extLst>
            </p:cNvPr>
            <p:cNvSpPr/>
            <p:nvPr/>
          </p:nvSpPr>
          <p:spPr>
            <a:xfrm>
              <a:off x="403651" y="1739590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하트 23">
              <a:extLst>
                <a:ext uri="{FF2B5EF4-FFF2-40B4-BE49-F238E27FC236}">
                  <a16:creationId xmlns:a16="http://schemas.microsoft.com/office/drawing/2014/main" id="{6D391F29-CC59-CF5B-3A5F-83C70C92B3B0}"/>
                </a:ext>
              </a:extLst>
            </p:cNvPr>
            <p:cNvSpPr/>
            <p:nvPr/>
          </p:nvSpPr>
          <p:spPr>
            <a:xfrm>
              <a:off x="395318" y="1140704"/>
              <a:ext cx="154414" cy="154414"/>
            </a:xfrm>
            <a:prstGeom prst="heart">
              <a:avLst/>
            </a:prstGeom>
            <a:solidFill>
              <a:srgbClr val="2FC49A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16">
              <a:extLst>
                <a:ext uri="{FF2B5EF4-FFF2-40B4-BE49-F238E27FC236}">
                  <a16:creationId xmlns:a16="http://schemas.microsoft.com/office/drawing/2014/main" id="{81540857-CE65-C9E7-0B26-35DD4D4468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8391" y="3516913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id="{254C4C30-8572-8145-EDDD-DE039B487E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3F737D91-1680-E870-9CD3-3CBFE764F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B8ABF591-9461-56BF-9E4C-EBD53AE05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:a16="http://schemas.microsoft.com/office/drawing/2014/main" id="{2707EF75-F0EF-BFA1-0603-FE7E30603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자유형 32">
              <a:extLst>
                <a:ext uri="{FF2B5EF4-FFF2-40B4-BE49-F238E27FC236}">
                  <a16:creationId xmlns:a16="http://schemas.microsoft.com/office/drawing/2014/main" id="{3817AF54-07B3-82DD-BDC5-F4808FB6A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47" y="5363086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Group 36">
              <a:extLst>
                <a:ext uri="{FF2B5EF4-FFF2-40B4-BE49-F238E27FC236}">
                  <a16:creationId xmlns:a16="http://schemas.microsoft.com/office/drawing/2014/main" id="{A72EE8CB-C6C5-2C5C-7DCD-4F3D5475A8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4951" y="4154792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52957B58-FAF6-0067-64F6-F21F50DBC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8">
                <a:extLst>
                  <a:ext uri="{FF2B5EF4-FFF2-40B4-BE49-F238E27FC236}">
                    <a16:creationId xmlns:a16="http://schemas.microsoft.com/office/drawing/2014/main" id="{8258DAC9-4A9F-A225-BFA0-4A91A8B2D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39">
                <a:extLst>
                  <a:ext uri="{FF2B5EF4-FFF2-40B4-BE49-F238E27FC236}">
                    <a16:creationId xmlns:a16="http://schemas.microsoft.com/office/drawing/2014/main" id="{EC1842D2-B4F3-729F-8B24-B1A5233B7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40">
                <a:extLst>
                  <a:ext uri="{FF2B5EF4-FFF2-40B4-BE49-F238E27FC236}">
                    <a16:creationId xmlns:a16="http://schemas.microsoft.com/office/drawing/2014/main" id="{1D1E48FF-5779-46D6-B1C9-4D172B298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40D3FD50-C270-ADFB-EB2B-29158DEB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151F0AE-5867-172D-EBB4-82DDB02CABA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01910" y="4793399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8" name="Group 23">
              <a:extLst>
                <a:ext uri="{FF2B5EF4-FFF2-40B4-BE49-F238E27FC236}">
                  <a16:creationId xmlns:a16="http://schemas.microsoft.com/office/drawing/2014/main" id="{17392473-97A8-BC25-53EA-87FC5F612A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4225" y="5948314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39" name="Freeform 24">
                <a:extLst>
                  <a:ext uri="{FF2B5EF4-FFF2-40B4-BE49-F238E27FC236}">
                    <a16:creationId xmlns:a16="http://schemas.microsoft.com/office/drawing/2014/main" id="{CC2B44E4-8059-6283-0758-1DAE690423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5">
                <a:extLst>
                  <a:ext uri="{FF2B5EF4-FFF2-40B4-BE49-F238E27FC236}">
                    <a16:creationId xmlns:a16="http://schemas.microsoft.com/office/drawing/2014/main" id="{C99CC75D-F6FF-48C1-21AC-95ED744DF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6">
                <a:extLst>
                  <a:ext uri="{FF2B5EF4-FFF2-40B4-BE49-F238E27FC236}">
                    <a16:creationId xmlns:a16="http://schemas.microsoft.com/office/drawing/2014/main" id="{5B5EDE76-F4E1-B401-7D40-DFB57AE56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7">
                <a:extLst>
                  <a:ext uri="{FF2B5EF4-FFF2-40B4-BE49-F238E27FC236}">
                    <a16:creationId xmlns:a16="http://schemas.microsoft.com/office/drawing/2014/main" id="{615D3F3C-F03B-04C7-F17B-11ED599E8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:a16="http://schemas.microsoft.com/office/drawing/2014/main" id="{5EB3DBAB-1D33-969B-9F84-7E2B4979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41ECEC-1965-A136-DEAB-7FF7B3190F9F}"/>
              </a:ext>
            </a:extLst>
          </p:cNvPr>
          <p:cNvSpPr/>
          <p:nvPr/>
        </p:nvSpPr>
        <p:spPr>
          <a:xfrm>
            <a:off x="1580030" y="1557649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E31777-C20F-77CA-6281-32E3577DD04F}"/>
              </a:ext>
            </a:extLst>
          </p:cNvPr>
          <p:cNvCxnSpPr/>
          <p:nvPr/>
        </p:nvCxnSpPr>
        <p:spPr>
          <a:xfrm>
            <a:off x="1414817" y="1739590"/>
            <a:ext cx="10062241" cy="0"/>
          </a:xfrm>
          <a:prstGeom prst="line">
            <a:avLst/>
          </a:prstGeom>
          <a:ln w="15875">
            <a:solidFill>
              <a:srgbClr val="31CC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29">
            <a:extLst>
              <a:ext uri="{FF2B5EF4-FFF2-40B4-BE49-F238E27FC236}">
                <a16:creationId xmlns:a16="http://schemas.microsoft.com/office/drawing/2014/main" id="{5B126BEE-0CEB-4F73-E14B-4B9AB1B383FA}"/>
              </a:ext>
            </a:extLst>
          </p:cNvPr>
          <p:cNvSpPr/>
          <p:nvPr/>
        </p:nvSpPr>
        <p:spPr>
          <a:xfrm>
            <a:off x="1482059" y="1044063"/>
            <a:ext cx="1604041" cy="513586"/>
          </a:xfrm>
          <a:prstGeom prst="roundRect">
            <a:avLst>
              <a:gd name="adj" fmla="val 50000"/>
            </a:avLst>
          </a:prstGeom>
          <a:solidFill>
            <a:srgbClr val="31CCA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XML </a:t>
            </a:r>
            <a:r>
              <a:rPr lang="ko-KR" altLang="en-US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선언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4817" y="1987056"/>
            <a:ext cx="955221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&lt;?xml </a:t>
            </a:r>
            <a:r>
              <a:rPr lang="en-US" altLang="ko-KR" sz="2400" dirty="0">
                <a:solidFill>
                  <a:srgbClr val="2FC49A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="1.0" </a:t>
            </a:r>
            <a:r>
              <a:rPr lang="en-US" altLang="ko-KR" sz="2400" dirty="0">
                <a:solidFill>
                  <a:srgbClr val="2FC49A"/>
                </a:solidFill>
                <a:latin typeface="Consolas" panose="020B0609020204030204" pitchFamily="49" charset="0"/>
              </a:rPr>
              <a:t>encoding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="UTF-8" </a:t>
            </a:r>
            <a:r>
              <a:rPr lang="en-US" altLang="ko-KR" sz="2400" dirty="0">
                <a:solidFill>
                  <a:srgbClr val="2FC49A"/>
                </a:solidFill>
                <a:latin typeface="Consolas" panose="020B0609020204030204" pitchFamily="49" charset="0"/>
              </a:rPr>
              <a:t>standalone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="no"?&gt;</a:t>
            </a:r>
          </a:p>
          <a:p>
            <a:pPr fontAlgn="base" latinLnBrk="0"/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fontAlgn="base" latinLnBrk="0"/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fontAlgn="base" latinLnBrk="0"/>
            <a:r>
              <a:rPr lang="ko-KR" altLang="en-US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버전</a:t>
            </a:r>
            <a:r>
              <a:rPr lang="en-US" altLang="ko-KR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(version)</a:t>
            </a:r>
            <a:r>
              <a:rPr lang="ko-KR" altLang="en-US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: XML </a:t>
            </a:r>
            <a:r>
              <a:rPr lang="ko-KR" altLang="en-US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버전이다</a:t>
            </a:r>
            <a:r>
              <a:rPr lang="en-US" altLang="ko-KR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권고안은 </a:t>
            </a:r>
            <a:r>
              <a:rPr lang="en-US" altLang="ko-KR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1.0</a:t>
            </a:r>
            <a:r>
              <a:rPr lang="ko-KR" altLang="en-US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이다</a:t>
            </a:r>
            <a:r>
              <a:rPr lang="en-US" altLang="ko-KR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.</a:t>
            </a:r>
          </a:p>
          <a:p>
            <a:pPr fontAlgn="base" latinLnBrk="0"/>
            <a:endParaRPr lang="en-US" altLang="ko-KR" sz="2000" dirty="0">
              <a:solidFill>
                <a:schemeClr val="bg1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pPr fontAlgn="base" latinLnBrk="0"/>
            <a:r>
              <a:rPr lang="ko-KR" altLang="en-US" sz="2000" dirty="0" err="1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인코딩</a:t>
            </a:r>
            <a:r>
              <a:rPr lang="en-US" altLang="ko-KR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(encoding) : </a:t>
            </a:r>
            <a:r>
              <a:rPr lang="ko-KR" altLang="en-US" sz="2000" dirty="0" err="1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인코딩</a:t>
            </a:r>
            <a:r>
              <a:rPr lang="ko-KR" altLang="en-US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 방법이다</a:t>
            </a:r>
            <a:r>
              <a:rPr lang="en-US" altLang="ko-KR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미 기입 시 기본값은 </a:t>
            </a:r>
            <a:r>
              <a:rPr lang="en-US" altLang="ko-KR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UTF-8</a:t>
            </a:r>
            <a:r>
              <a:rPr lang="ko-KR" altLang="en-US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이다</a:t>
            </a:r>
            <a:r>
              <a:rPr lang="en-US" altLang="ko-KR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.</a:t>
            </a:r>
          </a:p>
          <a:p>
            <a:pPr fontAlgn="base" latinLnBrk="0"/>
            <a:endParaRPr lang="en-US" altLang="ko-KR" sz="2000" dirty="0">
              <a:solidFill>
                <a:schemeClr val="bg1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pPr fontAlgn="base" latinLnBrk="0"/>
            <a:r>
              <a:rPr lang="ko-KR" altLang="en-US" sz="2000" dirty="0" err="1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스탠드얼론</a:t>
            </a:r>
            <a:r>
              <a:rPr lang="en-US" altLang="ko-KR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(standalone) : XML </a:t>
            </a:r>
            <a:r>
              <a:rPr lang="ko-KR" altLang="en-US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문서를 </a:t>
            </a:r>
            <a:r>
              <a:rPr lang="en-US" altLang="ko-KR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XML </a:t>
            </a:r>
            <a:r>
              <a:rPr lang="ko-KR" altLang="en-US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파서가 해석할 때 </a:t>
            </a:r>
            <a:endParaRPr lang="en-US" altLang="ko-KR" sz="2000" dirty="0">
              <a:solidFill>
                <a:schemeClr val="bg1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pPr fontAlgn="base" latinLnBrk="0"/>
            <a:r>
              <a:rPr lang="ko-KR" altLang="en-US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외부 </a:t>
            </a:r>
            <a:r>
              <a:rPr lang="en-US" altLang="ko-KR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DTD(Document Type Definition) </a:t>
            </a:r>
            <a:r>
              <a:rPr lang="ko-KR" altLang="en-US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혹은 </a:t>
            </a:r>
            <a:endParaRPr lang="en-US" altLang="ko-KR" sz="2000" dirty="0">
              <a:solidFill>
                <a:schemeClr val="bg1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pPr fontAlgn="base" latinLnBrk="0"/>
            <a:r>
              <a:rPr lang="ko-KR" altLang="en-US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외부 </a:t>
            </a:r>
            <a:r>
              <a:rPr lang="en-US" altLang="ko-KR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XSD(XML Scheme Document)</a:t>
            </a:r>
            <a:r>
              <a:rPr lang="ko-KR" altLang="en-US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 등의  외부 </a:t>
            </a:r>
            <a:r>
              <a:rPr lang="en-US" altLang="ko-KR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XML </a:t>
            </a:r>
            <a:r>
              <a:rPr lang="ko-KR" altLang="en-US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스키마를 </a:t>
            </a:r>
            <a:endParaRPr lang="en-US" altLang="ko-KR" sz="2000" dirty="0">
              <a:solidFill>
                <a:schemeClr val="bg1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pPr fontAlgn="base" latinLnBrk="0"/>
            <a:r>
              <a:rPr lang="ko-KR" altLang="en-US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사용할지 지정하는 부분이다</a:t>
            </a:r>
            <a:r>
              <a:rPr lang="en-US" altLang="ko-KR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미 기입 시 기본값은 </a:t>
            </a:r>
            <a:r>
              <a:rPr lang="en-US" altLang="ko-KR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no</a:t>
            </a:r>
            <a:r>
              <a:rPr lang="ko-KR" altLang="en-US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다</a:t>
            </a:r>
            <a:r>
              <a:rPr lang="en-US" altLang="ko-KR" sz="24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8519" y="3907177"/>
            <a:ext cx="567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2FC49A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?</a:t>
            </a:r>
            <a:endParaRPr lang="ko-KR" altLang="en-US" sz="4800" dirty="0">
              <a:solidFill>
                <a:srgbClr val="2FC49A"/>
              </a:solidFill>
              <a:latin typeface="Binggrae" panose="02030803000000000000" pitchFamily="18" charset="-127"/>
              <a:ea typeface="Binggrae" panose="02030803000000000000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12612" y="4560812"/>
            <a:ext cx="567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2FC49A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?</a:t>
            </a:r>
            <a:endParaRPr lang="ko-KR" altLang="en-US" sz="4800" dirty="0">
              <a:solidFill>
                <a:srgbClr val="2FC49A"/>
              </a:solidFill>
              <a:latin typeface="Binggrae" panose="02030803000000000000" pitchFamily="18" charset="-127"/>
              <a:ea typeface="Binggrae" panose="02030803000000000000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796" y="5223952"/>
            <a:ext cx="567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2FC49A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?</a:t>
            </a:r>
            <a:endParaRPr lang="ko-KR" altLang="en-US" sz="4800" dirty="0">
              <a:solidFill>
                <a:srgbClr val="2FC49A"/>
              </a:solidFill>
              <a:latin typeface="Binggrae" panose="02030803000000000000" pitchFamily="18" charset="-127"/>
              <a:ea typeface="Binggrae" panose="02030803000000000000" pitchFamily="18" charset="-127"/>
            </a:endParaRPr>
          </a:p>
        </p:txBody>
      </p:sp>
      <p:pic>
        <p:nvPicPr>
          <p:cNvPr id="2050" name="Picture 2" descr="C:\Users\Home\Desktop\흠...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120" y="4209588"/>
            <a:ext cx="3059760" cy="210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09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4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4" grpId="0"/>
      <p:bldP spid="4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96FEFC53-5BF2-EAA7-D579-793A89F212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121212"/>
              </a:gs>
              <a:gs pos="100000">
                <a:srgbClr val="07070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37F525-6BE7-F290-B811-A029945E6FFF}"/>
              </a:ext>
            </a:extLst>
          </p:cNvPr>
          <p:cNvGrpSpPr/>
          <p:nvPr/>
        </p:nvGrpSpPr>
        <p:grpSpPr>
          <a:xfrm>
            <a:off x="232896" y="222250"/>
            <a:ext cx="504825" cy="476250"/>
            <a:chOff x="232896" y="222250"/>
            <a:chExt cx="504825" cy="47625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9441BC0-ED4D-94EC-9227-727BF43A295A}"/>
                </a:ext>
              </a:extLst>
            </p:cNvPr>
            <p:cNvSpPr/>
            <p:nvPr/>
          </p:nvSpPr>
          <p:spPr>
            <a:xfrm>
              <a:off x="232896" y="222250"/>
              <a:ext cx="504825" cy="476250"/>
            </a:xfrm>
            <a:prstGeom prst="roundRect">
              <a:avLst>
                <a:gd name="adj" fmla="val 14101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4DC73A1-D43F-EE9A-4090-A498F5E167CE}"/>
                </a:ext>
              </a:extLst>
            </p:cNvPr>
            <p:cNvGrpSpPr/>
            <p:nvPr/>
          </p:nvGrpSpPr>
          <p:grpSpPr>
            <a:xfrm>
              <a:off x="321924" y="284950"/>
              <a:ext cx="326770" cy="323475"/>
              <a:chOff x="11372169" y="133570"/>
              <a:chExt cx="487092" cy="48218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B7D2E6F-D0E2-BC27-990A-0CC98A7C9BB5}"/>
                  </a:ext>
                </a:extLst>
              </p:cNvPr>
              <p:cNvGrpSpPr/>
              <p:nvPr/>
            </p:nvGrpSpPr>
            <p:grpSpPr>
              <a:xfrm>
                <a:off x="11372169" y="185874"/>
                <a:ext cx="429876" cy="429876"/>
                <a:chOff x="215317" y="343634"/>
                <a:chExt cx="684000" cy="684000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021FD8BD-A558-4096-EDDF-E1555F2DB24D}"/>
                    </a:ext>
                  </a:extLst>
                </p:cNvPr>
                <p:cNvSpPr/>
                <p:nvPr/>
              </p:nvSpPr>
              <p:spPr>
                <a:xfrm>
                  <a:off x="215317" y="343634"/>
                  <a:ext cx="684000" cy="684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chemeClr val="bg1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105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36C70AA8-0686-955E-0C01-974327BB6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555" y="386637"/>
                  <a:ext cx="546554" cy="546554"/>
                </a:xfrm>
                <a:prstGeom prst="rect">
                  <a:avLst/>
                </a:prstGeom>
              </p:spPr>
            </p:pic>
          </p:grp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95E782B-17E5-3C4F-B70E-567062DDA389}"/>
                  </a:ext>
                </a:extLst>
              </p:cNvPr>
              <p:cNvSpPr/>
              <p:nvPr/>
            </p:nvSpPr>
            <p:spPr>
              <a:xfrm>
                <a:off x="11682271" y="133570"/>
                <a:ext cx="176990" cy="176990"/>
              </a:xfrm>
              <a:prstGeom prst="ellipse">
                <a:avLst/>
              </a:prstGeom>
              <a:solidFill>
                <a:srgbClr val="2FC49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400" b="1" dirty="0">
                    <a:solidFill>
                      <a:prstClr val="white"/>
                    </a:solidFill>
                  </a:rPr>
                  <a:t>땡</a:t>
                </a:r>
              </a:p>
            </p:txBody>
          </p:sp>
        </p:grp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AFD04A7-58F9-216F-BB94-BB32FD1C6A64}"/>
              </a:ext>
            </a:extLst>
          </p:cNvPr>
          <p:cNvSpPr/>
          <p:nvPr/>
        </p:nvSpPr>
        <p:spPr>
          <a:xfrm>
            <a:off x="907372" y="222250"/>
            <a:ext cx="11077132" cy="476250"/>
          </a:xfrm>
          <a:prstGeom prst="roundRect">
            <a:avLst>
              <a:gd name="adj" fmla="val 14807"/>
            </a:avLst>
          </a:prstGeom>
          <a:solidFill>
            <a:srgbClr val="2FC49A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XML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FD94618-E0BC-383B-0230-9A6E0B26D4B0}"/>
              </a:ext>
            </a:extLst>
          </p:cNvPr>
          <p:cNvSpPr/>
          <p:nvPr/>
        </p:nvSpPr>
        <p:spPr>
          <a:xfrm>
            <a:off x="907372" y="831850"/>
            <a:ext cx="11077132" cy="5753100"/>
          </a:xfrm>
          <a:prstGeom prst="roundRect">
            <a:avLst>
              <a:gd name="adj" fmla="val 1551"/>
            </a:avLst>
          </a:prstGeom>
          <a:solidFill>
            <a:srgbClr val="222423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46973B-693E-8280-A58F-5C6FD4204D37}"/>
              </a:ext>
            </a:extLst>
          </p:cNvPr>
          <p:cNvGrpSpPr/>
          <p:nvPr/>
        </p:nvGrpSpPr>
        <p:grpSpPr>
          <a:xfrm>
            <a:off x="232896" y="831850"/>
            <a:ext cx="504825" cy="5753100"/>
            <a:chOff x="232896" y="831850"/>
            <a:chExt cx="504825" cy="57531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6E7C94B-92AA-0500-4131-69FD3F4A9F98}"/>
                </a:ext>
              </a:extLst>
            </p:cNvPr>
            <p:cNvSpPr/>
            <p:nvPr/>
          </p:nvSpPr>
          <p:spPr>
            <a:xfrm>
              <a:off x="232896" y="831850"/>
              <a:ext cx="504825" cy="5753100"/>
            </a:xfrm>
            <a:prstGeom prst="roundRect">
              <a:avLst>
                <a:gd name="adj" fmla="val 11950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72DDAFB-59BF-0E21-9497-3737D4115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66" y="2917881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자유형 23">
              <a:extLst>
                <a:ext uri="{FF2B5EF4-FFF2-40B4-BE49-F238E27FC236}">
                  <a16:creationId xmlns:a16="http://schemas.microsoft.com/office/drawing/2014/main" id="{1C258610-CD73-7D9E-6126-AB4C8866F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25" y="2318848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말풍선: 타원형 22">
              <a:extLst>
                <a:ext uri="{FF2B5EF4-FFF2-40B4-BE49-F238E27FC236}">
                  <a16:creationId xmlns:a16="http://schemas.microsoft.com/office/drawing/2014/main" id="{F122B626-D312-37E5-C130-C1733E8BE371}"/>
                </a:ext>
              </a:extLst>
            </p:cNvPr>
            <p:cNvSpPr/>
            <p:nvPr/>
          </p:nvSpPr>
          <p:spPr>
            <a:xfrm>
              <a:off x="403651" y="1739590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하트 23">
              <a:extLst>
                <a:ext uri="{FF2B5EF4-FFF2-40B4-BE49-F238E27FC236}">
                  <a16:creationId xmlns:a16="http://schemas.microsoft.com/office/drawing/2014/main" id="{6D391F29-CC59-CF5B-3A5F-83C70C92B3B0}"/>
                </a:ext>
              </a:extLst>
            </p:cNvPr>
            <p:cNvSpPr/>
            <p:nvPr/>
          </p:nvSpPr>
          <p:spPr>
            <a:xfrm>
              <a:off x="395318" y="1140704"/>
              <a:ext cx="154414" cy="154414"/>
            </a:xfrm>
            <a:prstGeom prst="heart">
              <a:avLst/>
            </a:prstGeom>
            <a:solidFill>
              <a:srgbClr val="2FC49A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16">
              <a:extLst>
                <a:ext uri="{FF2B5EF4-FFF2-40B4-BE49-F238E27FC236}">
                  <a16:creationId xmlns:a16="http://schemas.microsoft.com/office/drawing/2014/main" id="{81540857-CE65-C9E7-0B26-35DD4D4468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8391" y="3516913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id="{254C4C30-8572-8145-EDDD-DE039B487E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3F737D91-1680-E870-9CD3-3CBFE764F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B8ABF591-9461-56BF-9E4C-EBD53AE05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:a16="http://schemas.microsoft.com/office/drawing/2014/main" id="{2707EF75-F0EF-BFA1-0603-FE7E30603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자유형 32">
              <a:extLst>
                <a:ext uri="{FF2B5EF4-FFF2-40B4-BE49-F238E27FC236}">
                  <a16:creationId xmlns:a16="http://schemas.microsoft.com/office/drawing/2014/main" id="{3817AF54-07B3-82DD-BDC5-F4808FB6A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47" y="5363086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Group 36">
              <a:extLst>
                <a:ext uri="{FF2B5EF4-FFF2-40B4-BE49-F238E27FC236}">
                  <a16:creationId xmlns:a16="http://schemas.microsoft.com/office/drawing/2014/main" id="{A72EE8CB-C6C5-2C5C-7DCD-4F3D5475A8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4951" y="4154792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52957B58-FAF6-0067-64F6-F21F50DBC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8">
                <a:extLst>
                  <a:ext uri="{FF2B5EF4-FFF2-40B4-BE49-F238E27FC236}">
                    <a16:creationId xmlns:a16="http://schemas.microsoft.com/office/drawing/2014/main" id="{8258DAC9-4A9F-A225-BFA0-4A91A8B2D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39">
                <a:extLst>
                  <a:ext uri="{FF2B5EF4-FFF2-40B4-BE49-F238E27FC236}">
                    <a16:creationId xmlns:a16="http://schemas.microsoft.com/office/drawing/2014/main" id="{EC1842D2-B4F3-729F-8B24-B1A5233B7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40">
                <a:extLst>
                  <a:ext uri="{FF2B5EF4-FFF2-40B4-BE49-F238E27FC236}">
                    <a16:creationId xmlns:a16="http://schemas.microsoft.com/office/drawing/2014/main" id="{1D1E48FF-5779-46D6-B1C9-4D172B298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40D3FD50-C270-ADFB-EB2B-29158DEB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151F0AE-5867-172D-EBB4-82DDB02CABA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01910" y="4793399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8" name="Group 23">
              <a:extLst>
                <a:ext uri="{FF2B5EF4-FFF2-40B4-BE49-F238E27FC236}">
                  <a16:creationId xmlns:a16="http://schemas.microsoft.com/office/drawing/2014/main" id="{17392473-97A8-BC25-53EA-87FC5F612A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4225" y="5948314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39" name="Freeform 24">
                <a:extLst>
                  <a:ext uri="{FF2B5EF4-FFF2-40B4-BE49-F238E27FC236}">
                    <a16:creationId xmlns:a16="http://schemas.microsoft.com/office/drawing/2014/main" id="{CC2B44E4-8059-6283-0758-1DAE690423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5">
                <a:extLst>
                  <a:ext uri="{FF2B5EF4-FFF2-40B4-BE49-F238E27FC236}">
                    <a16:creationId xmlns:a16="http://schemas.microsoft.com/office/drawing/2014/main" id="{C99CC75D-F6FF-48C1-21AC-95ED744DF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6">
                <a:extLst>
                  <a:ext uri="{FF2B5EF4-FFF2-40B4-BE49-F238E27FC236}">
                    <a16:creationId xmlns:a16="http://schemas.microsoft.com/office/drawing/2014/main" id="{5B5EDE76-F4E1-B401-7D40-DFB57AE56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7">
                <a:extLst>
                  <a:ext uri="{FF2B5EF4-FFF2-40B4-BE49-F238E27FC236}">
                    <a16:creationId xmlns:a16="http://schemas.microsoft.com/office/drawing/2014/main" id="{615D3F3C-F03B-04C7-F17B-11ED599E8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:a16="http://schemas.microsoft.com/office/drawing/2014/main" id="{5EB3DBAB-1D33-969B-9F84-7E2B4979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41ECEC-1965-A136-DEAB-7FF7B3190F9F}"/>
              </a:ext>
            </a:extLst>
          </p:cNvPr>
          <p:cNvSpPr/>
          <p:nvPr/>
        </p:nvSpPr>
        <p:spPr>
          <a:xfrm>
            <a:off x="1580030" y="1557649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E31777-C20F-77CA-6281-32E3577DD04F}"/>
              </a:ext>
            </a:extLst>
          </p:cNvPr>
          <p:cNvCxnSpPr/>
          <p:nvPr/>
        </p:nvCxnSpPr>
        <p:spPr>
          <a:xfrm>
            <a:off x="1414817" y="1739590"/>
            <a:ext cx="10062241" cy="0"/>
          </a:xfrm>
          <a:prstGeom prst="line">
            <a:avLst/>
          </a:prstGeom>
          <a:ln w="15875">
            <a:solidFill>
              <a:srgbClr val="31CC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29">
            <a:extLst>
              <a:ext uri="{FF2B5EF4-FFF2-40B4-BE49-F238E27FC236}">
                <a16:creationId xmlns:a16="http://schemas.microsoft.com/office/drawing/2014/main" id="{5B126BEE-0CEB-4F73-E14B-4B9AB1B383FA}"/>
              </a:ext>
            </a:extLst>
          </p:cNvPr>
          <p:cNvSpPr/>
          <p:nvPr/>
        </p:nvSpPr>
        <p:spPr>
          <a:xfrm>
            <a:off x="1482059" y="1044063"/>
            <a:ext cx="1604041" cy="513586"/>
          </a:xfrm>
          <a:prstGeom prst="roundRect">
            <a:avLst>
              <a:gd name="adj" fmla="val 50000"/>
            </a:avLst>
          </a:prstGeom>
          <a:solidFill>
            <a:srgbClr val="31CCA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XML </a:t>
            </a:r>
            <a:r>
              <a:rPr lang="ko-KR" altLang="en-US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예제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4079" y="1977996"/>
            <a:ext cx="822143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&lt;?xml version="1.0" encoding="UTF-8" standalone="no"?&gt;</a:t>
            </a:r>
          </a:p>
          <a:p>
            <a:pPr fontAlgn="base" latinLnBrk="0"/>
            <a:r>
              <a:rPr lang="en-US" altLang="ko-KR" sz="2000" dirty="0">
                <a:solidFill>
                  <a:srgbClr val="2FC49A"/>
                </a:solidFill>
                <a:latin typeface="Consolas" panose="020B0609020204030204" pitchFamily="49" charset="0"/>
              </a:rPr>
              <a:t>&lt;!DOCTYPE recipe PUBLIC "-//Happy-Monkey//DTD </a:t>
            </a:r>
            <a:r>
              <a:rPr lang="en-US" altLang="ko-KR" sz="2000" dirty="0" err="1">
                <a:solidFill>
                  <a:srgbClr val="2FC49A"/>
                </a:solidFill>
                <a:latin typeface="Consolas" panose="020B0609020204030204" pitchFamily="49" charset="0"/>
              </a:rPr>
              <a:t>RecipeBook</a:t>
            </a:r>
            <a:r>
              <a:rPr lang="en-US" altLang="ko-KR" sz="2000" dirty="0">
                <a:solidFill>
                  <a:srgbClr val="2FC49A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2000" dirty="0" err="1">
                <a:solidFill>
                  <a:srgbClr val="2FC49A"/>
                </a:solidFill>
                <a:latin typeface="Consolas" panose="020B0609020204030204" pitchFamily="49" charset="0"/>
              </a:rPr>
              <a:t>EN""http</a:t>
            </a:r>
            <a:r>
              <a:rPr lang="en-US" altLang="ko-KR" sz="2000" dirty="0">
                <a:solidFill>
                  <a:srgbClr val="2FC49A"/>
                </a:solidFill>
                <a:latin typeface="Consolas" panose="020B0609020204030204" pitchFamily="49" charset="0"/>
              </a:rPr>
              <a:t>://www.happy-monkey.net/recipebook/recipebook.dtd"&gt;</a:t>
            </a:r>
          </a:p>
          <a:p>
            <a:pPr fontAlgn="base" latinLnBrk="0"/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&lt;recipe&gt;</a:t>
            </a:r>
          </a:p>
          <a:p>
            <a:pPr fontAlgn="base" latinLnBrk="0"/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	&lt;title&gt;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Peanutbutter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 On A Spoon&lt;/title&gt;</a:t>
            </a:r>
          </a:p>
          <a:p>
            <a:pPr fontAlgn="base" latinLnBrk="0"/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ingredientlist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</a:p>
          <a:p>
            <a:pPr fontAlgn="base" latinLnBrk="0"/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		&lt;ingredient&gt;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Peanutbutter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&lt;/ingredient&gt;</a:t>
            </a:r>
          </a:p>
          <a:p>
            <a:pPr fontAlgn="base" latinLnBrk="0"/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	&lt;/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ingredientlist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fontAlgn="base" latinLnBrk="0"/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	&lt;preparation&gt;Stick a spoon in a jar of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peanutbutter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scoopand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 pull out a big glob of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peanutbutter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.&lt;/preparation&gt;</a:t>
            </a:r>
          </a:p>
          <a:p>
            <a:pPr fontAlgn="base" latinLnBrk="0"/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&lt;/recipe&gt;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/>
          </a:p>
        </p:txBody>
      </p:sp>
      <p:pic>
        <p:nvPicPr>
          <p:cNvPr id="44" name="Picture 2" descr="C:\Users\Home\Desktop\흠...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834" y="2995161"/>
            <a:ext cx="3059760" cy="210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97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96FEFC53-5BF2-EAA7-D579-793A89F212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121212"/>
              </a:gs>
              <a:gs pos="100000">
                <a:srgbClr val="07070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37F525-6BE7-F290-B811-A029945E6FFF}"/>
              </a:ext>
            </a:extLst>
          </p:cNvPr>
          <p:cNvGrpSpPr/>
          <p:nvPr/>
        </p:nvGrpSpPr>
        <p:grpSpPr>
          <a:xfrm>
            <a:off x="232896" y="222250"/>
            <a:ext cx="504825" cy="476250"/>
            <a:chOff x="232896" y="222250"/>
            <a:chExt cx="504825" cy="47625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9441BC0-ED4D-94EC-9227-727BF43A295A}"/>
                </a:ext>
              </a:extLst>
            </p:cNvPr>
            <p:cNvSpPr/>
            <p:nvPr/>
          </p:nvSpPr>
          <p:spPr>
            <a:xfrm>
              <a:off x="232896" y="222250"/>
              <a:ext cx="504825" cy="476250"/>
            </a:xfrm>
            <a:prstGeom prst="roundRect">
              <a:avLst>
                <a:gd name="adj" fmla="val 14101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4DC73A1-D43F-EE9A-4090-A498F5E167CE}"/>
                </a:ext>
              </a:extLst>
            </p:cNvPr>
            <p:cNvGrpSpPr/>
            <p:nvPr/>
          </p:nvGrpSpPr>
          <p:grpSpPr>
            <a:xfrm>
              <a:off x="321924" y="284950"/>
              <a:ext cx="326770" cy="323475"/>
              <a:chOff x="11372169" y="133570"/>
              <a:chExt cx="487092" cy="48218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B7D2E6F-D0E2-BC27-990A-0CC98A7C9BB5}"/>
                  </a:ext>
                </a:extLst>
              </p:cNvPr>
              <p:cNvGrpSpPr/>
              <p:nvPr/>
            </p:nvGrpSpPr>
            <p:grpSpPr>
              <a:xfrm>
                <a:off x="11372169" y="185874"/>
                <a:ext cx="429876" cy="429876"/>
                <a:chOff x="215317" y="343634"/>
                <a:chExt cx="684000" cy="684000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021FD8BD-A558-4096-EDDF-E1555F2DB24D}"/>
                    </a:ext>
                  </a:extLst>
                </p:cNvPr>
                <p:cNvSpPr/>
                <p:nvPr/>
              </p:nvSpPr>
              <p:spPr>
                <a:xfrm>
                  <a:off x="215317" y="343634"/>
                  <a:ext cx="684000" cy="684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chemeClr val="bg1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105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36C70AA8-0686-955E-0C01-974327BB6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555" y="386637"/>
                  <a:ext cx="546554" cy="546554"/>
                </a:xfrm>
                <a:prstGeom prst="rect">
                  <a:avLst/>
                </a:prstGeom>
              </p:spPr>
            </p:pic>
          </p:grp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95E782B-17E5-3C4F-B70E-567062DDA389}"/>
                  </a:ext>
                </a:extLst>
              </p:cNvPr>
              <p:cNvSpPr/>
              <p:nvPr/>
            </p:nvSpPr>
            <p:spPr>
              <a:xfrm>
                <a:off x="11682271" y="133570"/>
                <a:ext cx="176990" cy="176990"/>
              </a:xfrm>
              <a:prstGeom prst="ellipse">
                <a:avLst/>
              </a:prstGeom>
              <a:solidFill>
                <a:srgbClr val="2FC49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400" b="1" dirty="0">
                    <a:solidFill>
                      <a:prstClr val="white"/>
                    </a:solidFill>
                  </a:rPr>
                  <a:t>땡</a:t>
                </a:r>
              </a:p>
            </p:txBody>
          </p:sp>
        </p:grp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AFD04A7-58F9-216F-BB94-BB32FD1C6A64}"/>
              </a:ext>
            </a:extLst>
          </p:cNvPr>
          <p:cNvSpPr/>
          <p:nvPr/>
        </p:nvSpPr>
        <p:spPr>
          <a:xfrm>
            <a:off x="907372" y="222250"/>
            <a:ext cx="11077132" cy="476250"/>
          </a:xfrm>
          <a:prstGeom prst="roundRect">
            <a:avLst>
              <a:gd name="adj" fmla="val 14807"/>
            </a:avLst>
          </a:prstGeom>
          <a:solidFill>
            <a:srgbClr val="2FC49A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XML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FD94618-E0BC-383B-0230-9A6E0B26D4B0}"/>
              </a:ext>
            </a:extLst>
          </p:cNvPr>
          <p:cNvSpPr/>
          <p:nvPr/>
        </p:nvSpPr>
        <p:spPr>
          <a:xfrm>
            <a:off x="907372" y="831850"/>
            <a:ext cx="11077132" cy="5753100"/>
          </a:xfrm>
          <a:prstGeom prst="roundRect">
            <a:avLst>
              <a:gd name="adj" fmla="val 1551"/>
            </a:avLst>
          </a:prstGeom>
          <a:solidFill>
            <a:srgbClr val="222423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46973B-693E-8280-A58F-5C6FD4204D37}"/>
              </a:ext>
            </a:extLst>
          </p:cNvPr>
          <p:cNvGrpSpPr/>
          <p:nvPr/>
        </p:nvGrpSpPr>
        <p:grpSpPr>
          <a:xfrm>
            <a:off x="232896" y="831850"/>
            <a:ext cx="504825" cy="5753100"/>
            <a:chOff x="232896" y="831850"/>
            <a:chExt cx="504825" cy="57531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6E7C94B-92AA-0500-4131-69FD3F4A9F98}"/>
                </a:ext>
              </a:extLst>
            </p:cNvPr>
            <p:cNvSpPr/>
            <p:nvPr/>
          </p:nvSpPr>
          <p:spPr>
            <a:xfrm>
              <a:off x="232896" y="831850"/>
              <a:ext cx="504825" cy="5753100"/>
            </a:xfrm>
            <a:prstGeom prst="roundRect">
              <a:avLst>
                <a:gd name="adj" fmla="val 11950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72DDAFB-59BF-0E21-9497-3737D4115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66" y="2917881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자유형 23">
              <a:extLst>
                <a:ext uri="{FF2B5EF4-FFF2-40B4-BE49-F238E27FC236}">
                  <a16:creationId xmlns:a16="http://schemas.microsoft.com/office/drawing/2014/main" id="{1C258610-CD73-7D9E-6126-AB4C8866F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25" y="2318848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말풍선: 타원형 22">
              <a:extLst>
                <a:ext uri="{FF2B5EF4-FFF2-40B4-BE49-F238E27FC236}">
                  <a16:creationId xmlns:a16="http://schemas.microsoft.com/office/drawing/2014/main" id="{F122B626-D312-37E5-C130-C1733E8BE371}"/>
                </a:ext>
              </a:extLst>
            </p:cNvPr>
            <p:cNvSpPr/>
            <p:nvPr/>
          </p:nvSpPr>
          <p:spPr>
            <a:xfrm>
              <a:off x="403651" y="1739590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하트 23">
              <a:extLst>
                <a:ext uri="{FF2B5EF4-FFF2-40B4-BE49-F238E27FC236}">
                  <a16:creationId xmlns:a16="http://schemas.microsoft.com/office/drawing/2014/main" id="{6D391F29-CC59-CF5B-3A5F-83C70C92B3B0}"/>
                </a:ext>
              </a:extLst>
            </p:cNvPr>
            <p:cNvSpPr/>
            <p:nvPr/>
          </p:nvSpPr>
          <p:spPr>
            <a:xfrm>
              <a:off x="395318" y="1140704"/>
              <a:ext cx="154414" cy="154414"/>
            </a:xfrm>
            <a:prstGeom prst="heart">
              <a:avLst/>
            </a:prstGeom>
            <a:solidFill>
              <a:srgbClr val="2FC49A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16">
              <a:extLst>
                <a:ext uri="{FF2B5EF4-FFF2-40B4-BE49-F238E27FC236}">
                  <a16:creationId xmlns:a16="http://schemas.microsoft.com/office/drawing/2014/main" id="{81540857-CE65-C9E7-0B26-35DD4D4468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8391" y="3516913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id="{254C4C30-8572-8145-EDDD-DE039B487E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3F737D91-1680-E870-9CD3-3CBFE764F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B8ABF591-9461-56BF-9E4C-EBD53AE05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:a16="http://schemas.microsoft.com/office/drawing/2014/main" id="{2707EF75-F0EF-BFA1-0603-FE7E30603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자유형 32">
              <a:extLst>
                <a:ext uri="{FF2B5EF4-FFF2-40B4-BE49-F238E27FC236}">
                  <a16:creationId xmlns:a16="http://schemas.microsoft.com/office/drawing/2014/main" id="{3817AF54-07B3-82DD-BDC5-F4808FB6A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47" y="5363086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Group 36">
              <a:extLst>
                <a:ext uri="{FF2B5EF4-FFF2-40B4-BE49-F238E27FC236}">
                  <a16:creationId xmlns:a16="http://schemas.microsoft.com/office/drawing/2014/main" id="{A72EE8CB-C6C5-2C5C-7DCD-4F3D5475A8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4951" y="4154792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52957B58-FAF6-0067-64F6-F21F50DBC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8">
                <a:extLst>
                  <a:ext uri="{FF2B5EF4-FFF2-40B4-BE49-F238E27FC236}">
                    <a16:creationId xmlns:a16="http://schemas.microsoft.com/office/drawing/2014/main" id="{8258DAC9-4A9F-A225-BFA0-4A91A8B2D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39">
                <a:extLst>
                  <a:ext uri="{FF2B5EF4-FFF2-40B4-BE49-F238E27FC236}">
                    <a16:creationId xmlns:a16="http://schemas.microsoft.com/office/drawing/2014/main" id="{EC1842D2-B4F3-729F-8B24-B1A5233B7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40">
                <a:extLst>
                  <a:ext uri="{FF2B5EF4-FFF2-40B4-BE49-F238E27FC236}">
                    <a16:creationId xmlns:a16="http://schemas.microsoft.com/office/drawing/2014/main" id="{1D1E48FF-5779-46D6-B1C9-4D172B298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40D3FD50-C270-ADFB-EB2B-29158DEB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151F0AE-5867-172D-EBB4-82DDB02CABA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01910" y="4793399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8" name="Group 23">
              <a:extLst>
                <a:ext uri="{FF2B5EF4-FFF2-40B4-BE49-F238E27FC236}">
                  <a16:creationId xmlns:a16="http://schemas.microsoft.com/office/drawing/2014/main" id="{17392473-97A8-BC25-53EA-87FC5F612A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4225" y="5948314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39" name="Freeform 24">
                <a:extLst>
                  <a:ext uri="{FF2B5EF4-FFF2-40B4-BE49-F238E27FC236}">
                    <a16:creationId xmlns:a16="http://schemas.microsoft.com/office/drawing/2014/main" id="{CC2B44E4-8059-6283-0758-1DAE690423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5">
                <a:extLst>
                  <a:ext uri="{FF2B5EF4-FFF2-40B4-BE49-F238E27FC236}">
                    <a16:creationId xmlns:a16="http://schemas.microsoft.com/office/drawing/2014/main" id="{C99CC75D-F6FF-48C1-21AC-95ED744DF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6">
                <a:extLst>
                  <a:ext uri="{FF2B5EF4-FFF2-40B4-BE49-F238E27FC236}">
                    <a16:creationId xmlns:a16="http://schemas.microsoft.com/office/drawing/2014/main" id="{5B5EDE76-F4E1-B401-7D40-DFB57AE56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7">
                <a:extLst>
                  <a:ext uri="{FF2B5EF4-FFF2-40B4-BE49-F238E27FC236}">
                    <a16:creationId xmlns:a16="http://schemas.microsoft.com/office/drawing/2014/main" id="{615D3F3C-F03B-04C7-F17B-11ED599E8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:a16="http://schemas.microsoft.com/office/drawing/2014/main" id="{5EB3DBAB-1D33-969B-9F84-7E2B4979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41ECEC-1965-A136-DEAB-7FF7B3190F9F}"/>
              </a:ext>
            </a:extLst>
          </p:cNvPr>
          <p:cNvSpPr/>
          <p:nvPr/>
        </p:nvSpPr>
        <p:spPr>
          <a:xfrm>
            <a:off x="1580030" y="1557649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E31777-C20F-77CA-6281-32E3577DD04F}"/>
              </a:ext>
            </a:extLst>
          </p:cNvPr>
          <p:cNvCxnSpPr/>
          <p:nvPr/>
        </p:nvCxnSpPr>
        <p:spPr>
          <a:xfrm>
            <a:off x="1414817" y="1739590"/>
            <a:ext cx="10062241" cy="0"/>
          </a:xfrm>
          <a:prstGeom prst="line">
            <a:avLst/>
          </a:prstGeom>
          <a:ln w="15875">
            <a:solidFill>
              <a:srgbClr val="31CC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29">
            <a:extLst>
              <a:ext uri="{FF2B5EF4-FFF2-40B4-BE49-F238E27FC236}">
                <a16:creationId xmlns:a16="http://schemas.microsoft.com/office/drawing/2014/main" id="{5B126BEE-0CEB-4F73-E14B-4B9AB1B383FA}"/>
              </a:ext>
            </a:extLst>
          </p:cNvPr>
          <p:cNvSpPr/>
          <p:nvPr/>
        </p:nvSpPr>
        <p:spPr>
          <a:xfrm>
            <a:off x="1482059" y="1044063"/>
            <a:ext cx="1604041" cy="513586"/>
          </a:xfrm>
          <a:prstGeom prst="roundRect">
            <a:avLst>
              <a:gd name="adj" fmla="val 50000"/>
            </a:avLst>
          </a:prstGeom>
          <a:solidFill>
            <a:srgbClr val="31CCA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XML </a:t>
            </a:r>
            <a:r>
              <a:rPr lang="ko-KR" altLang="en-US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예제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4079" y="1977996"/>
            <a:ext cx="822143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000" dirty="0">
                <a:solidFill>
                  <a:prstClr val="white"/>
                </a:solidFill>
                <a:latin typeface="Consolas" panose="020B0609020204030204" pitchFamily="49" charset="0"/>
              </a:rPr>
              <a:t>&lt;?xml version="1.0" encoding="UTF-8" standalone="no"?&gt;</a:t>
            </a:r>
          </a:p>
          <a:p>
            <a:pPr fontAlgn="base" latinLnBrk="0"/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&lt;!DOCTYPE recipe PUBLIC "-//Happy-Monkey//DTD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RecipeBook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EN""http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://www.happy-monkey.net/recipebook/recipebook.dtd"&gt;</a:t>
            </a:r>
          </a:p>
          <a:p>
            <a:pPr fontAlgn="base" latinLnBrk="0"/>
            <a:r>
              <a:rPr lang="en-US" altLang="ko-KR" sz="2000" dirty="0">
                <a:solidFill>
                  <a:srgbClr val="2FC49A"/>
                </a:solidFill>
                <a:latin typeface="Consolas" panose="020B0609020204030204" pitchFamily="49" charset="0"/>
              </a:rPr>
              <a:t>&lt;recipe&gt;</a:t>
            </a:r>
          </a:p>
          <a:p>
            <a:pPr fontAlgn="base" latinLnBrk="0"/>
            <a:r>
              <a:rPr lang="en-US" altLang="ko-KR" sz="2000" dirty="0">
                <a:solidFill>
                  <a:srgbClr val="2FC49A"/>
                </a:solidFill>
                <a:latin typeface="Consolas" panose="020B0609020204030204" pitchFamily="49" charset="0"/>
              </a:rPr>
              <a:t>	&lt;title&gt;</a:t>
            </a:r>
            <a:r>
              <a:rPr lang="en-US" altLang="ko-KR" sz="2000" dirty="0" err="1">
                <a:solidFill>
                  <a:srgbClr val="2FC49A"/>
                </a:solidFill>
                <a:latin typeface="Consolas" panose="020B0609020204030204" pitchFamily="49" charset="0"/>
              </a:rPr>
              <a:t>Peanutbutter</a:t>
            </a:r>
            <a:r>
              <a:rPr lang="en-US" altLang="ko-KR" sz="2000" dirty="0">
                <a:solidFill>
                  <a:srgbClr val="2FC49A"/>
                </a:solidFill>
                <a:latin typeface="Consolas" panose="020B0609020204030204" pitchFamily="49" charset="0"/>
              </a:rPr>
              <a:t> On A Spoon&lt;/title&gt;</a:t>
            </a:r>
          </a:p>
          <a:p>
            <a:pPr fontAlgn="base" latinLnBrk="0"/>
            <a:r>
              <a:rPr lang="en-US" altLang="ko-KR" sz="2000" dirty="0">
                <a:solidFill>
                  <a:srgbClr val="2FC49A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2000" dirty="0" err="1">
                <a:solidFill>
                  <a:srgbClr val="2FC49A"/>
                </a:solidFill>
                <a:latin typeface="Consolas" panose="020B0609020204030204" pitchFamily="49" charset="0"/>
              </a:rPr>
              <a:t>ingredientlist</a:t>
            </a:r>
            <a:r>
              <a:rPr lang="en-US" altLang="ko-KR" sz="2000" dirty="0">
                <a:solidFill>
                  <a:srgbClr val="2FC49A"/>
                </a:solidFill>
                <a:latin typeface="Consolas" panose="020B0609020204030204" pitchFamily="49" charset="0"/>
              </a:rPr>
              <a:t>&gt; </a:t>
            </a:r>
          </a:p>
          <a:p>
            <a:pPr fontAlgn="base" latinLnBrk="0"/>
            <a:r>
              <a:rPr lang="en-US" altLang="ko-KR" sz="2000" dirty="0">
                <a:solidFill>
                  <a:srgbClr val="2FC49A"/>
                </a:solidFill>
                <a:latin typeface="Consolas" panose="020B0609020204030204" pitchFamily="49" charset="0"/>
              </a:rPr>
              <a:t>		&lt;ingredient&gt;</a:t>
            </a:r>
            <a:r>
              <a:rPr lang="en-US" altLang="ko-KR" sz="2000" dirty="0" err="1">
                <a:solidFill>
                  <a:srgbClr val="2FC49A"/>
                </a:solidFill>
                <a:latin typeface="Consolas" panose="020B0609020204030204" pitchFamily="49" charset="0"/>
              </a:rPr>
              <a:t>Peanutbutter</a:t>
            </a:r>
            <a:r>
              <a:rPr lang="en-US" altLang="ko-KR" sz="2000" dirty="0">
                <a:solidFill>
                  <a:srgbClr val="2FC49A"/>
                </a:solidFill>
                <a:latin typeface="Consolas" panose="020B0609020204030204" pitchFamily="49" charset="0"/>
              </a:rPr>
              <a:t>&lt;/ingredient&gt;</a:t>
            </a:r>
          </a:p>
          <a:p>
            <a:pPr fontAlgn="base" latinLnBrk="0"/>
            <a:r>
              <a:rPr lang="en-US" altLang="ko-KR" sz="2000" dirty="0">
                <a:solidFill>
                  <a:srgbClr val="2FC49A"/>
                </a:solidFill>
                <a:latin typeface="Consolas" panose="020B0609020204030204" pitchFamily="49" charset="0"/>
              </a:rPr>
              <a:t>	&lt;/</a:t>
            </a:r>
            <a:r>
              <a:rPr lang="en-US" altLang="ko-KR" sz="2000" dirty="0" err="1">
                <a:solidFill>
                  <a:srgbClr val="2FC49A"/>
                </a:solidFill>
                <a:latin typeface="Consolas" panose="020B0609020204030204" pitchFamily="49" charset="0"/>
              </a:rPr>
              <a:t>ingredientlist</a:t>
            </a:r>
            <a:r>
              <a:rPr lang="en-US" altLang="ko-KR" sz="2000" dirty="0">
                <a:solidFill>
                  <a:srgbClr val="2FC49A"/>
                </a:solidFill>
                <a:latin typeface="Consolas" panose="020B0609020204030204" pitchFamily="49" charset="0"/>
              </a:rPr>
              <a:t>&gt;</a:t>
            </a:r>
          </a:p>
          <a:p>
            <a:pPr fontAlgn="base" latinLnBrk="0"/>
            <a:r>
              <a:rPr lang="en-US" altLang="ko-KR" sz="2000" dirty="0">
                <a:solidFill>
                  <a:srgbClr val="2FC49A"/>
                </a:solidFill>
                <a:latin typeface="Consolas" panose="020B0609020204030204" pitchFamily="49" charset="0"/>
              </a:rPr>
              <a:t>	&lt;preparation&gt;Stick a spoon in a jar of </a:t>
            </a:r>
            <a:r>
              <a:rPr lang="en-US" altLang="ko-KR" sz="2000" dirty="0" err="1">
                <a:solidFill>
                  <a:srgbClr val="2FC49A"/>
                </a:solidFill>
                <a:latin typeface="Consolas" panose="020B0609020204030204" pitchFamily="49" charset="0"/>
              </a:rPr>
              <a:t>peanutbutter</a:t>
            </a:r>
            <a:r>
              <a:rPr lang="en-US" altLang="ko-KR" sz="2000" dirty="0">
                <a:solidFill>
                  <a:srgbClr val="2FC49A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solidFill>
                  <a:srgbClr val="2FC49A"/>
                </a:solidFill>
                <a:latin typeface="Consolas" panose="020B0609020204030204" pitchFamily="49" charset="0"/>
              </a:rPr>
              <a:t>scoopand</a:t>
            </a:r>
            <a:r>
              <a:rPr lang="en-US" altLang="ko-KR" sz="2000" dirty="0">
                <a:solidFill>
                  <a:srgbClr val="2FC49A"/>
                </a:solidFill>
                <a:latin typeface="Consolas" panose="020B0609020204030204" pitchFamily="49" charset="0"/>
              </a:rPr>
              <a:t> pull out a big glob of </a:t>
            </a:r>
            <a:r>
              <a:rPr lang="en-US" altLang="ko-KR" sz="2000" dirty="0" err="1">
                <a:solidFill>
                  <a:srgbClr val="2FC49A"/>
                </a:solidFill>
                <a:latin typeface="Consolas" panose="020B0609020204030204" pitchFamily="49" charset="0"/>
              </a:rPr>
              <a:t>peanutbutter</a:t>
            </a:r>
            <a:r>
              <a:rPr lang="en-US" altLang="ko-KR" sz="2000" dirty="0">
                <a:solidFill>
                  <a:srgbClr val="2FC49A"/>
                </a:solidFill>
                <a:latin typeface="Consolas" panose="020B0609020204030204" pitchFamily="49" charset="0"/>
              </a:rPr>
              <a:t>.&lt;/preparation&gt;</a:t>
            </a:r>
          </a:p>
          <a:p>
            <a:pPr fontAlgn="base" latinLnBrk="0"/>
            <a:r>
              <a:rPr lang="en-US" altLang="ko-KR" sz="2000" dirty="0">
                <a:solidFill>
                  <a:srgbClr val="2FC49A"/>
                </a:solidFill>
                <a:latin typeface="Consolas" panose="020B0609020204030204" pitchFamily="49" charset="0"/>
              </a:rPr>
              <a:t>&lt;/recipe&gt;</a:t>
            </a:r>
          </a:p>
          <a:p>
            <a:pPr algn="ctr"/>
            <a:endParaRPr lang="en-US" altLang="ko-KR" dirty="0">
              <a:solidFill>
                <a:prstClr val="white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3943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96FEFC53-5BF2-EAA7-D579-793A89F212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121212"/>
              </a:gs>
              <a:gs pos="100000">
                <a:srgbClr val="07070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37F525-6BE7-F290-B811-A029945E6FFF}"/>
              </a:ext>
            </a:extLst>
          </p:cNvPr>
          <p:cNvGrpSpPr/>
          <p:nvPr/>
        </p:nvGrpSpPr>
        <p:grpSpPr>
          <a:xfrm>
            <a:off x="232896" y="222250"/>
            <a:ext cx="504825" cy="476250"/>
            <a:chOff x="232896" y="222250"/>
            <a:chExt cx="504825" cy="47625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9441BC0-ED4D-94EC-9227-727BF43A295A}"/>
                </a:ext>
              </a:extLst>
            </p:cNvPr>
            <p:cNvSpPr/>
            <p:nvPr/>
          </p:nvSpPr>
          <p:spPr>
            <a:xfrm>
              <a:off x="232896" y="222250"/>
              <a:ext cx="504825" cy="476250"/>
            </a:xfrm>
            <a:prstGeom prst="roundRect">
              <a:avLst>
                <a:gd name="adj" fmla="val 14101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4DC73A1-D43F-EE9A-4090-A498F5E167CE}"/>
                </a:ext>
              </a:extLst>
            </p:cNvPr>
            <p:cNvGrpSpPr/>
            <p:nvPr/>
          </p:nvGrpSpPr>
          <p:grpSpPr>
            <a:xfrm>
              <a:off x="321924" y="284950"/>
              <a:ext cx="326770" cy="323475"/>
              <a:chOff x="11372169" y="133570"/>
              <a:chExt cx="487092" cy="48218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B7D2E6F-D0E2-BC27-990A-0CC98A7C9BB5}"/>
                  </a:ext>
                </a:extLst>
              </p:cNvPr>
              <p:cNvGrpSpPr/>
              <p:nvPr/>
            </p:nvGrpSpPr>
            <p:grpSpPr>
              <a:xfrm>
                <a:off x="11372169" y="185874"/>
                <a:ext cx="429876" cy="429876"/>
                <a:chOff x="215317" y="343634"/>
                <a:chExt cx="684000" cy="684000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021FD8BD-A558-4096-EDDF-E1555F2DB24D}"/>
                    </a:ext>
                  </a:extLst>
                </p:cNvPr>
                <p:cNvSpPr/>
                <p:nvPr/>
              </p:nvSpPr>
              <p:spPr>
                <a:xfrm>
                  <a:off x="215317" y="343634"/>
                  <a:ext cx="684000" cy="684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chemeClr val="bg1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105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36C70AA8-0686-955E-0C01-974327BB6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555" y="386637"/>
                  <a:ext cx="546554" cy="546554"/>
                </a:xfrm>
                <a:prstGeom prst="rect">
                  <a:avLst/>
                </a:prstGeom>
              </p:spPr>
            </p:pic>
          </p:grp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95E782B-17E5-3C4F-B70E-567062DDA389}"/>
                  </a:ext>
                </a:extLst>
              </p:cNvPr>
              <p:cNvSpPr/>
              <p:nvPr/>
            </p:nvSpPr>
            <p:spPr>
              <a:xfrm>
                <a:off x="11682271" y="133570"/>
                <a:ext cx="176990" cy="176990"/>
              </a:xfrm>
              <a:prstGeom prst="ellipse">
                <a:avLst/>
              </a:prstGeom>
              <a:solidFill>
                <a:srgbClr val="2FC49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400" b="1" dirty="0">
                    <a:solidFill>
                      <a:prstClr val="white"/>
                    </a:solidFill>
                  </a:rPr>
                  <a:t>땡</a:t>
                </a:r>
              </a:p>
            </p:txBody>
          </p:sp>
        </p:grp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AFD04A7-58F9-216F-BB94-BB32FD1C6A64}"/>
              </a:ext>
            </a:extLst>
          </p:cNvPr>
          <p:cNvSpPr/>
          <p:nvPr/>
        </p:nvSpPr>
        <p:spPr>
          <a:xfrm>
            <a:off x="907372" y="222250"/>
            <a:ext cx="11077132" cy="476250"/>
          </a:xfrm>
          <a:prstGeom prst="roundRect">
            <a:avLst>
              <a:gd name="adj" fmla="val 14807"/>
            </a:avLst>
          </a:prstGeom>
          <a:solidFill>
            <a:srgbClr val="2FC49A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XML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FD94618-E0BC-383B-0230-9A6E0B26D4B0}"/>
              </a:ext>
            </a:extLst>
          </p:cNvPr>
          <p:cNvSpPr/>
          <p:nvPr/>
        </p:nvSpPr>
        <p:spPr>
          <a:xfrm>
            <a:off x="907372" y="831850"/>
            <a:ext cx="11077132" cy="5753100"/>
          </a:xfrm>
          <a:prstGeom prst="roundRect">
            <a:avLst>
              <a:gd name="adj" fmla="val 1551"/>
            </a:avLst>
          </a:prstGeom>
          <a:solidFill>
            <a:srgbClr val="222423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46973B-693E-8280-A58F-5C6FD4204D37}"/>
              </a:ext>
            </a:extLst>
          </p:cNvPr>
          <p:cNvGrpSpPr/>
          <p:nvPr/>
        </p:nvGrpSpPr>
        <p:grpSpPr>
          <a:xfrm>
            <a:off x="232896" y="831850"/>
            <a:ext cx="504825" cy="5753100"/>
            <a:chOff x="232896" y="831850"/>
            <a:chExt cx="504825" cy="57531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6E7C94B-92AA-0500-4131-69FD3F4A9F98}"/>
                </a:ext>
              </a:extLst>
            </p:cNvPr>
            <p:cNvSpPr/>
            <p:nvPr/>
          </p:nvSpPr>
          <p:spPr>
            <a:xfrm>
              <a:off x="232896" y="831850"/>
              <a:ext cx="504825" cy="5753100"/>
            </a:xfrm>
            <a:prstGeom prst="roundRect">
              <a:avLst>
                <a:gd name="adj" fmla="val 11950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72DDAFB-59BF-0E21-9497-3737D4115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66" y="2917881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자유형 23">
              <a:extLst>
                <a:ext uri="{FF2B5EF4-FFF2-40B4-BE49-F238E27FC236}">
                  <a16:creationId xmlns:a16="http://schemas.microsoft.com/office/drawing/2014/main" id="{1C258610-CD73-7D9E-6126-AB4C8866F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25" y="2318848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말풍선: 타원형 22">
              <a:extLst>
                <a:ext uri="{FF2B5EF4-FFF2-40B4-BE49-F238E27FC236}">
                  <a16:creationId xmlns:a16="http://schemas.microsoft.com/office/drawing/2014/main" id="{F122B626-D312-37E5-C130-C1733E8BE371}"/>
                </a:ext>
              </a:extLst>
            </p:cNvPr>
            <p:cNvSpPr/>
            <p:nvPr/>
          </p:nvSpPr>
          <p:spPr>
            <a:xfrm>
              <a:off x="403651" y="1739590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하트 23">
              <a:extLst>
                <a:ext uri="{FF2B5EF4-FFF2-40B4-BE49-F238E27FC236}">
                  <a16:creationId xmlns:a16="http://schemas.microsoft.com/office/drawing/2014/main" id="{6D391F29-CC59-CF5B-3A5F-83C70C92B3B0}"/>
                </a:ext>
              </a:extLst>
            </p:cNvPr>
            <p:cNvSpPr/>
            <p:nvPr/>
          </p:nvSpPr>
          <p:spPr>
            <a:xfrm>
              <a:off x="395318" y="1140704"/>
              <a:ext cx="154414" cy="154414"/>
            </a:xfrm>
            <a:prstGeom prst="heart">
              <a:avLst/>
            </a:prstGeom>
            <a:solidFill>
              <a:srgbClr val="2FC49A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16">
              <a:extLst>
                <a:ext uri="{FF2B5EF4-FFF2-40B4-BE49-F238E27FC236}">
                  <a16:creationId xmlns:a16="http://schemas.microsoft.com/office/drawing/2014/main" id="{81540857-CE65-C9E7-0B26-35DD4D4468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8391" y="3516913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id="{254C4C30-8572-8145-EDDD-DE039B487E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3F737D91-1680-E870-9CD3-3CBFE764F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B8ABF591-9461-56BF-9E4C-EBD53AE05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:a16="http://schemas.microsoft.com/office/drawing/2014/main" id="{2707EF75-F0EF-BFA1-0603-FE7E30603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자유형 32">
              <a:extLst>
                <a:ext uri="{FF2B5EF4-FFF2-40B4-BE49-F238E27FC236}">
                  <a16:creationId xmlns:a16="http://schemas.microsoft.com/office/drawing/2014/main" id="{3817AF54-07B3-82DD-BDC5-F4808FB6A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47" y="5363086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Group 36">
              <a:extLst>
                <a:ext uri="{FF2B5EF4-FFF2-40B4-BE49-F238E27FC236}">
                  <a16:creationId xmlns:a16="http://schemas.microsoft.com/office/drawing/2014/main" id="{A72EE8CB-C6C5-2C5C-7DCD-4F3D5475A8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4951" y="4154792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52957B58-FAF6-0067-64F6-F21F50DBC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8">
                <a:extLst>
                  <a:ext uri="{FF2B5EF4-FFF2-40B4-BE49-F238E27FC236}">
                    <a16:creationId xmlns:a16="http://schemas.microsoft.com/office/drawing/2014/main" id="{8258DAC9-4A9F-A225-BFA0-4A91A8B2D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39">
                <a:extLst>
                  <a:ext uri="{FF2B5EF4-FFF2-40B4-BE49-F238E27FC236}">
                    <a16:creationId xmlns:a16="http://schemas.microsoft.com/office/drawing/2014/main" id="{EC1842D2-B4F3-729F-8B24-B1A5233B7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40">
                <a:extLst>
                  <a:ext uri="{FF2B5EF4-FFF2-40B4-BE49-F238E27FC236}">
                    <a16:creationId xmlns:a16="http://schemas.microsoft.com/office/drawing/2014/main" id="{1D1E48FF-5779-46D6-B1C9-4D172B298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40D3FD50-C270-ADFB-EB2B-29158DEB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151F0AE-5867-172D-EBB4-82DDB02CABA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01910" y="4793399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8" name="Group 23">
              <a:extLst>
                <a:ext uri="{FF2B5EF4-FFF2-40B4-BE49-F238E27FC236}">
                  <a16:creationId xmlns:a16="http://schemas.microsoft.com/office/drawing/2014/main" id="{17392473-97A8-BC25-53EA-87FC5F612A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4225" y="5948314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39" name="Freeform 24">
                <a:extLst>
                  <a:ext uri="{FF2B5EF4-FFF2-40B4-BE49-F238E27FC236}">
                    <a16:creationId xmlns:a16="http://schemas.microsoft.com/office/drawing/2014/main" id="{CC2B44E4-8059-6283-0758-1DAE690423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5">
                <a:extLst>
                  <a:ext uri="{FF2B5EF4-FFF2-40B4-BE49-F238E27FC236}">
                    <a16:creationId xmlns:a16="http://schemas.microsoft.com/office/drawing/2014/main" id="{C99CC75D-F6FF-48C1-21AC-95ED744DF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6">
                <a:extLst>
                  <a:ext uri="{FF2B5EF4-FFF2-40B4-BE49-F238E27FC236}">
                    <a16:creationId xmlns:a16="http://schemas.microsoft.com/office/drawing/2014/main" id="{5B5EDE76-F4E1-B401-7D40-DFB57AE56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7">
                <a:extLst>
                  <a:ext uri="{FF2B5EF4-FFF2-40B4-BE49-F238E27FC236}">
                    <a16:creationId xmlns:a16="http://schemas.microsoft.com/office/drawing/2014/main" id="{615D3F3C-F03B-04C7-F17B-11ED599E8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:a16="http://schemas.microsoft.com/office/drawing/2014/main" id="{5EB3DBAB-1D33-969B-9F84-7E2B4979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41ECEC-1965-A136-DEAB-7FF7B3190F9F}"/>
              </a:ext>
            </a:extLst>
          </p:cNvPr>
          <p:cNvSpPr/>
          <p:nvPr/>
        </p:nvSpPr>
        <p:spPr>
          <a:xfrm>
            <a:off x="1580030" y="1557649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E31777-C20F-77CA-6281-32E3577DD04F}"/>
              </a:ext>
            </a:extLst>
          </p:cNvPr>
          <p:cNvCxnSpPr/>
          <p:nvPr/>
        </p:nvCxnSpPr>
        <p:spPr>
          <a:xfrm>
            <a:off x="1414817" y="1739590"/>
            <a:ext cx="10062241" cy="0"/>
          </a:xfrm>
          <a:prstGeom prst="line">
            <a:avLst/>
          </a:prstGeom>
          <a:ln w="15875">
            <a:solidFill>
              <a:srgbClr val="31CC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29">
            <a:extLst>
              <a:ext uri="{FF2B5EF4-FFF2-40B4-BE49-F238E27FC236}">
                <a16:creationId xmlns:a16="http://schemas.microsoft.com/office/drawing/2014/main" id="{5B126BEE-0CEB-4F73-E14B-4B9AB1B383FA}"/>
              </a:ext>
            </a:extLst>
          </p:cNvPr>
          <p:cNvSpPr/>
          <p:nvPr/>
        </p:nvSpPr>
        <p:spPr>
          <a:xfrm>
            <a:off x="1482059" y="1044063"/>
            <a:ext cx="1604041" cy="513586"/>
          </a:xfrm>
          <a:prstGeom prst="roundRect">
            <a:avLst>
              <a:gd name="adj" fmla="val 50000"/>
            </a:avLst>
          </a:prstGeom>
          <a:solidFill>
            <a:srgbClr val="31CCA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XML </a:t>
            </a:r>
            <a:r>
              <a:rPr lang="ko-KR" altLang="en-US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본문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4816" y="1885675"/>
            <a:ext cx="1012948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000" dirty="0">
                <a:solidFill>
                  <a:prstClr val="white"/>
                </a:solidFill>
                <a:latin typeface="Consolas" panose="020B0609020204030204" pitchFamily="49" charset="0"/>
              </a:rPr>
              <a:t>&lt;recipe&gt;</a:t>
            </a:r>
          </a:p>
          <a:p>
            <a:pPr fontAlgn="base" latinLnBrk="0"/>
            <a:r>
              <a:rPr lang="en-US" altLang="ko-KR" sz="2000" dirty="0">
                <a:solidFill>
                  <a:prstClr val="white"/>
                </a:solidFill>
                <a:latin typeface="Consolas" panose="020B0609020204030204" pitchFamily="49" charset="0"/>
              </a:rPr>
              <a:t>	&lt;title&gt;</a:t>
            </a:r>
            <a:r>
              <a:rPr lang="en-US" altLang="ko-KR" sz="2000" dirty="0" err="1">
                <a:solidFill>
                  <a:prstClr val="white"/>
                </a:solidFill>
                <a:latin typeface="Consolas" panose="020B0609020204030204" pitchFamily="49" charset="0"/>
              </a:rPr>
              <a:t>Peanutbutter</a:t>
            </a:r>
            <a:r>
              <a:rPr lang="en-US" altLang="ko-KR" sz="2000" dirty="0">
                <a:solidFill>
                  <a:prstClr val="white"/>
                </a:solidFill>
                <a:latin typeface="Consolas" panose="020B0609020204030204" pitchFamily="49" charset="0"/>
              </a:rPr>
              <a:t> On A Spoon&lt;/title&gt;</a:t>
            </a:r>
          </a:p>
          <a:p>
            <a:pPr fontAlgn="base" latinLnBrk="0"/>
            <a:r>
              <a:rPr lang="en-US" altLang="ko-KR" sz="2000" dirty="0">
                <a:solidFill>
                  <a:prstClr val="white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2000" dirty="0" err="1">
                <a:solidFill>
                  <a:prstClr val="white"/>
                </a:solidFill>
                <a:latin typeface="Consolas" panose="020B0609020204030204" pitchFamily="49" charset="0"/>
              </a:rPr>
              <a:t>ingredientlist</a:t>
            </a:r>
            <a:r>
              <a:rPr lang="en-US" altLang="ko-KR" sz="2000" dirty="0">
                <a:solidFill>
                  <a:prstClr val="white"/>
                </a:solidFill>
                <a:latin typeface="Consolas" panose="020B0609020204030204" pitchFamily="49" charset="0"/>
              </a:rPr>
              <a:t>&gt; </a:t>
            </a:r>
          </a:p>
          <a:p>
            <a:pPr fontAlgn="base" latinLnBrk="0"/>
            <a:r>
              <a:rPr lang="en-US" altLang="ko-KR" sz="2000" dirty="0">
                <a:solidFill>
                  <a:prstClr val="white"/>
                </a:solidFill>
                <a:latin typeface="Consolas" panose="020B0609020204030204" pitchFamily="49" charset="0"/>
              </a:rPr>
              <a:t>		&lt;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ingredient delicious="yes"</a:t>
            </a:r>
            <a:r>
              <a:rPr lang="en-US" altLang="ko-KR" sz="2000" dirty="0">
                <a:solidFill>
                  <a:prstClr val="white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000" dirty="0" err="1">
                <a:solidFill>
                  <a:prstClr val="white"/>
                </a:solidFill>
                <a:latin typeface="Consolas" panose="020B0609020204030204" pitchFamily="49" charset="0"/>
              </a:rPr>
              <a:t>Peanutbutter</a:t>
            </a:r>
            <a:r>
              <a:rPr lang="en-US" altLang="ko-KR" sz="2000" dirty="0">
                <a:solidFill>
                  <a:prstClr val="white"/>
                </a:solidFill>
                <a:latin typeface="Consolas" panose="020B0609020204030204" pitchFamily="49" charset="0"/>
              </a:rPr>
              <a:t>&lt;/ingredient&gt;</a:t>
            </a:r>
          </a:p>
          <a:p>
            <a:pPr fontAlgn="base" latinLnBrk="0"/>
            <a:r>
              <a:rPr lang="en-US" altLang="ko-KR" sz="2000" dirty="0">
                <a:solidFill>
                  <a:prstClr val="white"/>
                </a:solidFill>
                <a:latin typeface="Consolas" panose="020B0609020204030204" pitchFamily="49" charset="0"/>
              </a:rPr>
              <a:t>	&lt;/</a:t>
            </a:r>
            <a:r>
              <a:rPr lang="en-US" altLang="ko-KR" sz="2000" dirty="0" err="1">
                <a:solidFill>
                  <a:prstClr val="white"/>
                </a:solidFill>
                <a:latin typeface="Consolas" panose="020B0609020204030204" pitchFamily="49" charset="0"/>
              </a:rPr>
              <a:t>ingredientlist</a:t>
            </a:r>
            <a:r>
              <a:rPr lang="en-US" altLang="ko-KR" sz="2000" dirty="0">
                <a:solidFill>
                  <a:prstClr val="white"/>
                </a:solidFill>
                <a:latin typeface="Consolas" panose="020B0609020204030204" pitchFamily="49" charset="0"/>
              </a:rPr>
              <a:t>&gt;</a:t>
            </a:r>
          </a:p>
          <a:p>
            <a:pPr fontAlgn="base" latinLnBrk="0"/>
            <a:r>
              <a:rPr lang="en-US" altLang="ko-KR" sz="2000" dirty="0">
                <a:solidFill>
                  <a:prstClr val="white"/>
                </a:solidFill>
                <a:latin typeface="Consolas" panose="020B0609020204030204" pitchFamily="49" charset="0"/>
              </a:rPr>
              <a:t>	&lt;preparation&gt;Stick a spoon in a jar of </a:t>
            </a:r>
            <a:r>
              <a:rPr lang="en-US" altLang="ko-KR" sz="2000" dirty="0" err="1">
                <a:solidFill>
                  <a:prstClr val="white"/>
                </a:solidFill>
                <a:latin typeface="Consolas" panose="020B0609020204030204" pitchFamily="49" charset="0"/>
              </a:rPr>
              <a:t>peanutbutter</a:t>
            </a:r>
            <a:r>
              <a:rPr lang="en-US" altLang="ko-KR" sz="2000" dirty="0">
                <a:solidFill>
                  <a:prstClr val="white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solidFill>
                  <a:prstClr val="white"/>
                </a:solidFill>
                <a:latin typeface="Consolas" panose="020B0609020204030204" pitchFamily="49" charset="0"/>
              </a:rPr>
              <a:t>scoopand</a:t>
            </a:r>
            <a:r>
              <a:rPr lang="en-US" altLang="ko-KR" sz="2000" dirty="0">
                <a:solidFill>
                  <a:prstClr val="white"/>
                </a:solidFill>
                <a:latin typeface="Consolas" panose="020B0609020204030204" pitchFamily="49" charset="0"/>
              </a:rPr>
              <a:t> pull out a big glob of </a:t>
            </a:r>
            <a:r>
              <a:rPr lang="en-US" altLang="ko-KR" sz="2000" dirty="0" err="1">
                <a:solidFill>
                  <a:prstClr val="white"/>
                </a:solidFill>
                <a:latin typeface="Consolas" panose="020B0609020204030204" pitchFamily="49" charset="0"/>
              </a:rPr>
              <a:t>peanutbutter</a:t>
            </a:r>
            <a:r>
              <a:rPr lang="en-US" altLang="ko-KR" sz="2000" dirty="0">
                <a:solidFill>
                  <a:prstClr val="white"/>
                </a:solidFill>
                <a:latin typeface="Consolas" panose="020B0609020204030204" pitchFamily="49" charset="0"/>
              </a:rPr>
              <a:t>.&lt;/preparation&gt;</a:t>
            </a:r>
          </a:p>
          <a:p>
            <a:pPr fontAlgn="base" latinLnBrk="0"/>
            <a:r>
              <a:rPr lang="en-US" altLang="ko-KR" sz="2000" dirty="0">
                <a:solidFill>
                  <a:prstClr val="white"/>
                </a:solidFill>
                <a:latin typeface="Consolas" panose="020B0609020204030204" pitchFamily="49" charset="0"/>
              </a:rPr>
              <a:t>&lt;/recipe&gt;</a:t>
            </a:r>
          </a:p>
          <a:p>
            <a:pPr fontAlgn="base" latinLnBrk="0"/>
            <a:endParaRPr lang="en-US" altLang="ko-KR" sz="20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fontAlgn="base" latinLnBrk="0"/>
            <a:endParaRPr lang="en-US" altLang="ko-KR" sz="20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fontAlgn="base" latinLnBrk="0"/>
            <a:r>
              <a:rPr lang="en-US" altLang="ko-KR" sz="2800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HTML </a:t>
            </a:r>
            <a:r>
              <a:rPr lang="ko-KR" altLang="en-US" sz="2800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양식이랑 비슷하다</a:t>
            </a:r>
            <a:r>
              <a:rPr lang="en-US" altLang="ko-KR" sz="2800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08749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96FEFC53-5BF2-EAA7-D579-793A89F212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121212"/>
              </a:gs>
              <a:gs pos="100000">
                <a:srgbClr val="07070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37F525-6BE7-F290-B811-A029945E6FFF}"/>
              </a:ext>
            </a:extLst>
          </p:cNvPr>
          <p:cNvGrpSpPr/>
          <p:nvPr/>
        </p:nvGrpSpPr>
        <p:grpSpPr>
          <a:xfrm>
            <a:off x="232896" y="222250"/>
            <a:ext cx="504825" cy="476250"/>
            <a:chOff x="232896" y="222250"/>
            <a:chExt cx="504825" cy="47625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9441BC0-ED4D-94EC-9227-727BF43A295A}"/>
                </a:ext>
              </a:extLst>
            </p:cNvPr>
            <p:cNvSpPr/>
            <p:nvPr/>
          </p:nvSpPr>
          <p:spPr>
            <a:xfrm>
              <a:off x="232896" y="222250"/>
              <a:ext cx="504825" cy="476250"/>
            </a:xfrm>
            <a:prstGeom prst="roundRect">
              <a:avLst>
                <a:gd name="adj" fmla="val 14101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4DC73A1-D43F-EE9A-4090-A498F5E167CE}"/>
                </a:ext>
              </a:extLst>
            </p:cNvPr>
            <p:cNvGrpSpPr/>
            <p:nvPr/>
          </p:nvGrpSpPr>
          <p:grpSpPr>
            <a:xfrm>
              <a:off x="321924" y="284950"/>
              <a:ext cx="326770" cy="323475"/>
              <a:chOff x="11372169" y="133570"/>
              <a:chExt cx="487092" cy="48218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B7D2E6F-D0E2-BC27-990A-0CC98A7C9BB5}"/>
                  </a:ext>
                </a:extLst>
              </p:cNvPr>
              <p:cNvGrpSpPr/>
              <p:nvPr/>
            </p:nvGrpSpPr>
            <p:grpSpPr>
              <a:xfrm>
                <a:off x="11372169" y="185874"/>
                <a:ext cx="429876" cy="429876"/>
                <a:chOff x="215317" y="343634"/>
                <a:chExt cx="684000" cy="684000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021FD8BD-A558-4096-EDDF-E1555F2DB24D}"/>
                    </a:ext>
                  </a:extLst>
                </p:cNvPr>
                <p:cNvSpPr/>
                <p:nvPr/>
              </p:nvSpPr>
              <p:spPr>
                <a:xfrm>
                  <a:off x="215317" y="343634"/>
                  <a:ext cx="684000" cy="684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chemeClr val="bg1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105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36C70AA8-0686-955E-0C01-974327BB6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555" y="386637"/>
                  <a:ext cx="546554" cy="546554"/>
                </a:xfrm>
                <a:prstGeom prst="rect">
                  <a:avLst/>
                </a:prstGeom>
              </p:spPr>
            </p:pic>
          </p:grp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95E782B-17E5-3C4F-B70E-567062DDA389}"/>
                  </a:ext>
                </a:extLst>
              </p:cNvPr>
              <p:cNvSpPr/>
              <p:nvPr/>
            </p:nvSpPr>
            <p:spPr>
              <a:xfrm>
                <a:off x="11682271" y="133570"/>
                <a:ext cx="176990" cy="176990"/>
              </a:xfrm>
              <a:prstGeom prst="ellipse">
                <a:avLst/>
              </a:prstGeom>
              <a:solidFill>
                <a:srgbClr val="2FC49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400" b="1" dirty="0">
                    <a:solidFill>
                      <a:prstClr val="white"/>
                    </a:solidFill>
                  </a:rPr>
                  <a:t>땡</a:t>
                </a:r>
              </a:p>
            </p:txBody>
          </p:sp>
        </p:grp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AFD04A7-58F9-216F-BB94-BB32FD1C6A64}"/>
              </a:ext>
            </a:extLst>
          </p:cNvPr>
          <p:cNvSpPr/>
          <p:nvPr/>
        </p:nvSpPr>
        <p:spPr>
          <a:xfrm>
            <a:off x="907372" y="222250"/>
            <a:ext cx="11077132" cy="476250"/>
          </a:xfrm>
          <a:prstGeom prst="roundRect">
            <a:avLst>
              <a:gd name="adj" fmla="val 14807"/>
            </a:avLst>
          </a:prstGeom>
          <a:solidFill>
            <a:srgbClr val="2FC49A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XML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FD94618-E0BC-383B-0230-9A6E0B26D4B0}"/>
              </a:ext>
            </a:extLst>
          </p:cNvPr>
          <p:cNvSpPr/>
          <p:nvPr/>
        </p:nvSpPr>
        <p:spPr>
          <a:xfrm>
            <a:off x="907372" y="831850"/>
            <a:ext cx="11077132" cy="5753100"/>
          </a:xfrm>
          <a:prstGeom prst="roundRect">
            <a:avLst>
              <a:gd name="adj" fmla="val 1551"/>
            </a:avLst>
          </a:prstGeom>
          <a:solidFill>
            <a:srgbClr val="222423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46973B-693E-8280-A58F-5C6FD4204D37}"/>
              </a:ext>
            </a:extLst>
          </p:cNvPr>
          <p:cNvGrpSpPr/>
          <p:nvPr/>
        </p:nvGrpSpPr>
        <p:grpSpPr>
          <a:xfrm>
            <a:off x="232896" y="831850"/>
            <a:ext cx="504825" cy="5753100"/>
            <a:chOff x="232896" y="831850"/>
            <a:chExt cx="504825" cy="57531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6E7C94B-92AA-0500-4131-69FD3F4A9F98}"/>
                </a:ext>
              </a:extLst>
            </p:cNvPr>
            <p:cNvSpPr/>
            <p:nvPr/>
          </p:nvSpPr>
          <p:spPr>
            <a:xfrm>
              <a:off x="232896" y="831850"/>
              <a:ext cx="504825" cy="5753100"/>
            </a:xfrm>
            <a:prstGeom prst="roundRect">
              <a:avLst>
                <a:gd name="adj" fmla="val 11950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72DDAFB-59BF-0E21-9497-3737D4115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66" y="2917881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자유형 23">
              <a:extLst>
                <a:ext uri="{FF2B5EF4-FFF2-40B4-BE49-F238E27FC236}">
                  <a16:creationId xmlns:a16="http://schemas.microsoft.com/office/drawing/2014/main" id="{1C258610-CD73-7D9E-6126-AB4C8866F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25" y="2318848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말풍선: 타원형 22">
              <a:extLst>
                <a:ext uri="{FF2B5EF4-FFF2-40B4-BE49-F238E27FC236}">
                  <a16:creationId xmlns:a16="http://schemas.microsoft.com/office/drawing/2014/main" id="{F122B626-D312-37E5-C130-C1733E8BE371}"/>
                </a:ext>
              </a:extLst>
            </p:cNvPr>
            <p:cNvSpPr/>
            <p:nvPr/>
          </p:nvSpPr>
          <p:spPr>
            <a:xfrm>
              <a:off x="403651" y="1739590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하트 23">
              <a:extLst>
                <a:ext uri="{FF2B5EF4-FFF2-40B4-BE49-F238E27FC236}">
                  <a16:creationId xmlns:a16="http://schemas.microsoft.com/office/drawing/2014/main" id="{6D391F29-CC59-CF5B-3A5F-83C70C92B3B0}"/>
                </a:ext>
              </a:extLst>
            </p:cNvPr>
            <p:cNvSpPr/>
            <p:nvPr/>
          </p:nvSpPr>
          <p:spPr>
            <a:xfrm>
              <a:off x="395318" y="1140704"/>
              <a:ext cx="154414" cy="154414"/>
            </a:xfrm>
            <a:prstGeom prst="heart">
              <a:avLst/>
            </a:prstGeom>
            <a:solidFill>
              <a:srgbClr val="2FC49A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16">
              <a:extLst>
                <a:ext uri="{FF2B5EF4-FFF2-40B4-BE49-F238E27FC236}">
                  <a16:creationId xmlns:a16="http://schemas.microsoft.com/office/drawing/2014/main" id="{81540857-CE65-C9E7-0B26-35DD4D4468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8391" y="3516913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id="{254C4C30-8572-8145-EDDD-DE039B487E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3F737D91-1680-E870-9CD3-3CBFE764F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B8ABF591-9461-56BF-9E4C-EBD53AE05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:a16="http://schemas.microsoft.com/office/drawing/2014/main" id="{2707EF75-F0EF-BFA1-0603-FE7E30603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자유형 32">
              <a:extLst>
                <a:ext uri="{FF2B5EF4-FFF2-40B4-BE49-F238E27FC236}">
                  <a16:creationId xmlns:a16="http://schemas.microsoft.com/office/drawing/2014/main" id="{3817AF54-07B3-82DD-BDC5-F4808FB6A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47" y="5363086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Group 36">
              <a:extLst>
                <a:ext uri="{FF2B5EF4-FFF2-40B4-BE49-F238E27FC236}">
                  <a16:creationId xmlns:a16="http://schemas.microsoft.com/office/drawing/2014/main" id="{A72EE8CB-C6C5-2C5C-7DCD-4F3D5475A8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4951" y="4154792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52957B58-FAF6-0067-64F6-F21F50DBC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8">
                <a:extLst>
                  <a:ext uri="{FF2B5EF4-FFF2-40B4-BE49-F238E27FC236}">
                    <a16:creationId xmlns:a16="http://schemas.microsoft.com/office/drawing/2014/main" id="{8258DAC9-4A9F-A225-BFA0-4A91A8B2D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39">
                <a:extLst>
                  <a:ext uri="{FF2B5EF4-FFF2-40B4-BE49-F238E27FC236}">
                    <a16:creationId xmlns:a16="http://schemas.microsoft.com/office/drawing/2014/main" id="{EC1842D2-B4F3-729F-8B24-B1A5233B7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40">
                <a:extLst>
                  <a:ext uri="{FF2B5EF4-FFF2-40B4-BE49-F238E27FC236}">
                    <a16:creationId xmlns:a16="http://schemas.microsoft.com/office/drawing/2014/main" id="{1D1E48FF-5779-46D6-B1C9-4D172B298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40D3FD50-C270-ADFB-EB2B-29158DEB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151F0AE-5867-172D-EBB4-82DDB02CABA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01910" y="4793399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8" name="Group 23">
              <a:extLst>
                <a:ext uri="{FF2B5EF4-FFF2-40B4-BE49-F238E27FC236}">
                  <a16:creationId xmlns:a16="http://schemas.microsoft.com/office/drawing/2014/main" id="{17392473-97A8-BC25-53EA-87FC5F612A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4225" y="5948314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39" name="Freeform 24">
                <a:extLst>
                  <a:ext uri="{FF2B5EF4-FFF2-40B4-BE49-F238E27FC236}">
                    <a16:creationId xmlns:a16="http://schemas.microsoft.com/office/drawing/2014/main" id="{CC2B44E4-8059-6283-0758-1DAE690423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5">
                <a:extLst>
                  <a:ext uri="{FF2B5EF4-FFF2-40B4-BE49-F238E27FC236}">
                    <a16:creationId xmlns:a16="http://schemas.microsoft.com/office/drawing/2014/main" id="{C99CC75D-F6FF-48C1-21AC-95ED744DF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6">
                <a:extLst>
                  <a:ext uri="{FF2B5EF4-FFF2-40B4-BE49-F238E27FC236}">
                    <a16:creationId xmlns:a16="http://schemas.microsoft.com/office/drawing/2014/main" id="{5B5EDE76-F4E1-B401-7D40-DFB57AE56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7">
                <a:extLst>
                  <a:ext uri="{FF2B5EF4-FFF2-40B4-BE49-F238E27FC236}">
                    <a16:creationId xmlns:a16="http://schemas.microsoft.com/office/drawing/2014/main" id="{615D3F3C-F03B-04C7-F17B-11ED599E8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:a16="http://schemas.microsoft.com/office/drawing/2014/main" id="{5EB3DBAB-1D33-969B-9F84-7E2B4979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41ECEC-1965-A136-DEAB-7FF7B3190F9F}"/>
              </a:ext>
            </a:extLst>
          </p:cNvPr>
          <p:cNvSpPr/>
          <p:nvPr/>
        </p:nvSpPr>
        <p:spPr>
          <a:xfrm>
            <a:off x="1580030" y="1557649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E31777-C20F-77CA-6281-32E3577DD04F}"/>
              </a:ext>
            </a:extLst>
          </p:cNvPr>
          <p:cNvCxnSpPr/>
          <p:nvPr/>
        </p:nvCxnSpPr>
        <p:spPr>
          <a:xfrm>
            <a:off x="1414817" y="1739590"/>
            <a:ext cx="10062241" cy="0"/>
          </a:xfrm>
          <a:prstGeom prst="line">
            <a:avLst/>
          </a:prstGeom>
          <a:ln w="15875">
            <a:solidFill>
              <a:srgbClr val="31CC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29">
            <a:extLst>
              <a:ext uri="{FF2B5EF4-FFF2-40B4-BE49-F238E27FC236}">
                <a16:creationId xmlns:a16="http://schemas.microsoft.com/office/drawing/2014/main" id="{5B126BEE-0CEB-4F73-E14B-4B9AB1B383FA}"/>
              </a:ext>
            </a:extLst>
          </p:cNvPr>
          <p:cNvSpPr/>
          <p:nvPr/>
        </p:nvSpPr>
        <p:spPr>
          <a:xfrm>
            <a:off x="1482059" y="1044063"/>
            <a:ext cx="1604041" cy="513586"/>
          </a:xfrm>
          <a:prstGeom prst="roundRect">
            <a:avLst>
              <a:gd name="adj" fmla="val 50000"/>
            </a:avLst>
          </a:prstGeom>
          <a:solidFill>
            <a:srgbClr val="31CCA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XML </a:t>
            </a:r>
            <a:r>
              <a:rPr lang="ko-KR" altLang="en-US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본문</a:t>
            </a:r>
            <a:endParaRPr lang="en-US" altLang="ko-KR" sz="2000" b="1" dirty="0">
              <a:solidFill>
                <a:prstClr val="white"/>
              </a:solidFill>
              <a:latin typeface="Binggrae" panose="02030803000000000000" pitchFamily="18" charset="-127"/>
              <a:ea typeface="Binggrae" panose="02030803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4816" y="1885675"/>
            <a:ext cx="1012948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000" dirty="0">
                <a:solidFill>
                  <a:prstClr val="white"/>
                </a:solidFill>
                <a:latin typeface="Consolas" panose="020B0609020204030204" pitchFamily="49" charset="0"/>
              </a:rPr>
              <a:t>&lt;recipe&gt;</a:t>
            </a:r>
          </a:p>
          <a:p>
            <a:pPr fontAlgn="base" latinLnBrk="0"/>
            <a:r>
              <a:rPr lang="en-US" altLang="ko-KR" sz="2000" dirty="0">
                <a:solidFill>
                  <a:prstClr val="white"/>
                </a:solidFill>
                <a:latin typeface="Consolas" panose="020B0609020204030204" pitchFamily="49" charset="0"/>
              </a:rPr>
              <a:t>	&lt;title&gt;</a:t>
            </a:r>
            <a:r>
              <a:rPr lang="en-US" altLang="ko-KR" sz="2000" dirty="0" err="1">
                <a:solidFill>
                  <a:prstClr val="white"/>
                </a:solidFill>
                <a:latin typeface="Consolas" panose="020B0609020204030204" pitchFamily="49" charset="0"/>
              </a:rPr>
              <a:t>Peanutbutter</a:t>
            </a:r>
            <a:r>
              <a:rPr lang="en-US" altLang="ko-KR" sz="2000" dirty="0">
                <a:solidFill>
                  <a:prstClr val="white"/>
                </a:solidFill>
                <a:latin typeface="Consolas" panose="020B0609020204030204" pitchFamily="49" charset="0"/>
              </a:rPr>
              <a:t> On A Spoon&lt;/title&gt;</a:t>
            </a:r>
          </a:p>
          <a:p>
            <a:pPr fontAlgn="base" latinLnBrk="0"/>
            <a:r>
              <a:rPr lang="en-US" altLang="ko-KR" sz="2000" dirty="0">
                <a:solidFill>
                  <a:prstClr val="white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2000" dirty="0" err="1">
                <a:solidFill>
                  <a:prstClr val="white"/>
                </a:solidFill>
                <a:latin typeface="Consolas" panose="020B0609020204030204" pitchFamily="49" charset="0"/>
              </a:rPr>
              <a:t>ingredientlist</a:t>
            </a:r>
            <a:r>
              <a:rPr lang="en-US" altLang="ko-KR" sz="2000" dirty="0">
                <a:solidFill>
                  <a:prstClr val="white"/>
                </a:solidFill>
                <a:latin typeface="Consolas" panose="020B0609020204030204" pitchFamily="49" charset="0"/>
              </a:rPr>
              <a:t>&gt; </a:t>
            </a:r>
          </a:p>
          <a:p>
            <a:pPr fontAlgn="base" latinLnBrk="0"/>
            <a:r>
              <a:rPr lang="en-US" altLang="ko-KR" sz="2000" dirty="0">
                <a:solidFill>
                  <a:prstClr val="whit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2000" dirty="0">
                <a:solidFill>
                  <a:srgbClr val="2FC49A"/>
                </a:solidFill>
                <a:latin typeface="Consolas" panose="020B0609020204030204" pitchFamily="49" charset="0"/>
              </a:rPr>
              <a:t>&lt;ingredient delicious="yes"&gt;</a:t>
            </a:r>
            <a:r>
              <a:rPr lang="en-US" altLang="ko-KR" sz="2000" dirty="0" err="1">
                <a:solidFill>
                  <a:srgbClr val="2FC49A"/>
                </a:solidFill>
                <a:latin typeface="Consolas" panose="020B0609020204030204" pitchFamily="49" charset="0"/>
              </a:rPr>
              <a:t>Peanutbutter</a:t>
            </a:r>
            <a:r>
              <a:rPr lang="en-US" altLang="ko-KR" sz="2000" dirty="0">
                <a:solidFill>
                  <a:srgbClr val="2FC49A"/>
                </a:solidFill>
                <a:latin typeface="Consolas" panose="020B0609020204030204" pitchFamily="49" charset="0"/>
              </a:rPr>
              <a:t>&lt;/ingredient&gt;</a:t>
            </a:r>
          </a:p>
          <a:p>
            <a:pPr fontAlgn="base" latinLnBrk="0"/>
            <a:r>
              <a:rPr lang="en-US" altLang="ko-KR" sz="2000" dirty="0">
                <a:solidFill>
                  <a:prstClr val="white"/>
                </a:solidFill>
                <a:latin typeface="Consolas" panose="020B0609020204030204" pitchFamily="49" charset="0"/>
              </a:rPr>
              <a:t>	&lt;/</a:t>
            </a:r>
            <a:r>
              <a:rPr lang="en-US" altLang="ko-KR" sz="2000" dirty="0" err="1">
                <a:solidFill>
                  <a:prstClr val="white"/>
                </a:solidFill>
                <a:latin typeface="Consolas" panose="020B0609020204030204" pitchFamily="49" charset="0"/>
              </a:rPr>
              <a:t>ingredientlist</a:t>
            </a:r>
            <a:r>
              <a:rPr lang="en-US" altLang="ko-KR" sz="2000" dirty="0">
                <a:solidFill>
                  <a:prstClr val="white"/>
                </a:solidFill>
                <a:latin typeface="Consolas" panose="020B0609020204030204" pitchFamily="49" charset="0"/>
              </a:rPr>
              <a:t>&gt;</a:t>
            </a:r>
          </a:p>
          <a:p>
            <a:pPr fontAlgn="base" latinLnBrk="0"/>
            <a:r>
              <a:rPr lang="en-US" altLang="ko-KR" sz="2000" dirty="0">
                <a:solidFill>
                  <a:prstClr val="white"/>
                </a:solidFill>
                <a:latin typeface="Consolas" panose="020B0609020204030204" pitchFamily="49" charset="0"/>
              </a:rPr>
              <a:t>	&lt;preparation&gt;Stick a spoon in a jar of </a:t>
            </a:r>
            <a:r>
              <a:rPr lang="en-US" altLang="ko-KR" sz="2000" dirty="0" err="1">
                <a:solidFill>
                  <a:prstClr val="white"/>
                </a:solidFill>
                <a:latin typeface="Consolas" panose="020B0609020204030204" pitchFamily="49" charset="0"/>
              </a:rPr>
              <a:t>peanutbutter</a:t>
            </a:r>
            <a:r>
              <a:rPr lang="en-US" altLang="ko-KR" sz="2000" dirty="0">
                <a:solidFill>
                  <a:prstClr val="white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solidFill>
                  <a:prstClr val="white"/>
                </a:solidFill>
                <a:latin typeface="Consolas" panose="020B0609020204030204" pitchFamily="49" charset="0"/>
              </a:rPr>
              <a:t>scoopand</a:t>
            </a:r>
            <a:r>
              <a:rPr lang="en-US" altLang="ko-KR" sz="2000" dirty="0">
                <a:solidFill>
                  <a:prstClr val="white"/>
                </a:solidFill>
                <a:latin typeface="Consolas" panose="020B0609020204030204" pitchFamily="49" charset="0"/>
              </a:rPr>
              <a:t> pull out a big glob of </a:t>
            </a:r>
            <a:r>
              <a:rPr lang="en-US" altLang="ko-KR" sz="2000" dirty="0" err="1">
                <a:solidFill>
                  <a:prstClr val="white"/>
                </a:solidFill>
                <a:latin typeface="Consolas" panose="020B0609020204030204" pitchFamily="49" charset="0"/>
              </a:rPr>
              <a:t>peanutbutter</a:t>
            </a:r>
            <a:r>
              <a:rPr lang="en-US" altLang="ko-KR" sz="2000" dirty="0">
                <a:solidFill>
                  <a:prstClr val="white"/>
                </a:solidFill>
                <a:latin typeface="Consolas" panose="020B0609020204030204" pitchFamily="49" charset="0"/>
              </a:rPr>
              <a:t>.&lt;/preparation&gt;</a:t>
            </a:r>
          </a:p>
          <a:p>
            <a:pPr fontAlgn="base" latinLnBrk="0"/>
            <a:r>
              <a:rPr lang="en-US" altLang="ko-KR" sz="2000" dirty="0">
                <a:solidFill>
                  <a:prstClr val="white"/>
                </a:solidFill>
                <a:latin typeface="Consolas" panose="020B0609020204030204" pitchFamily="49" charset="0"/>
              </a:rPr>
              <a:t>&lt;/recipe&gt;</a:t>
            </a:r>
          </a:p>
          <a:p>
            <a:pPr fontAlgn="base" latinLnBrk="0"/>
            <a:endParaRPr lang="en-US" altLang="ko-KR" sz="20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fontAlgn="base" latinLnBrk="0"/>
            <a:endParaRPr lang="en-US" altLang="ko-KR" sz="20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fontAlgn="base" latinLnBrk="0"/>
            <a:r>
              <a:rPr lang="en-US" altLang="ko-KR" sz="2800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HTML </a:t>
            </a:r>
            <a:r>
              <a:rPr lang="ko-KR" altLang="en-US" sz="2800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양식이랑 비슷하다</a:t>
            </a:r>
            <a:r>
              <a:rPr lang="en-US" altLang="ko-KR" sz="2800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032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61DCC-F6BB-D6E2-EEA2-087E135E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ManyToManyField</a:t>
            </a:r>
            <a:endParaRPr lang="ko-KR" altLang="en-US" sz="48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CDBB1-2A47-7DAB-D4F2-9FE79CFB8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u="sng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 </a:t>
            </a:r>
            <a:r>
              <a:rPr lang="en-US" altLang="ko-KR" u="sng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(1) </a:t>
            </a:r>
            <a:r>
              <a:rPr lang="ko-KR" altLang="en-US" u="sng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데이터를 가져올 때 </a:t>
            </a:r>
            <a:r>
              <a:rPr lang="en-US" altLang="ko-KR" u="sng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_set</a:t>
            </a:r>
            <a:r>
              <a:rPr lang="ko-KR" altLang="en-US" u="sng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붙이기</a:t>
            </a:r>
            <a:endParaRPr lang="en-US" altLang="ko-KR" u="sng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참조되는 테이블에서 참조하는 테이블의 데이터를 가져올 때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참조하는 테이블 이름 뒤에 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_set</a:t>
            </a:r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붙여줘야 함</a:t>
            </a:r>
            <a:endParaRPr lang="en-US" altLang="ko-KR" sz="2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ex. </a:t>
            </a:r>
            <a:r>
              <a:rPr lang="ko-KR" altLang="en-US" sz="20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한국어문법의이해</a:t>
            </a:r>
            <a:r>
              <a:rPr lang="en-US" altLang="ko-KR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en-US" altLang="ko-KR" sz="20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student_set.all</a:t>
            </a:r>
            <a:r>
              <a:rPr lang="en-US" altLang="ko-KR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()</a:t>
            </a:r>
          </a:p>
          <a:p>
            <a:pPr marL="457200" lvl="1" indent="0">
              <a:buNone/>
            </a:pPr>
            <a:endParaRPr lang="en-US" altLang="ko-KR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또는 </a:t>
            </a:r>
            <a:r>
              <a:rPr lang="en-US" altLang="ko-KR" sz="24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related_name</a:t>
            </a:r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추가해주기</a:t>
            </a:r>
            <a:endParaRPr lang="en-US" altLang="ko-KR" sz="2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ex. </a:t>
            </a:r>
            <a:r>
              <a:rPr lang="en-US" altLang="ko-KR" sz="20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Is_lecture</a:t>
            </a:r>
            <a:r>
              <a:rPr lang="en-US" altLang="ko-KR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</a:t>
            </a:r>
            <a:r>
              <a:rPr lang="en-US" altLang="ko-KR" sz="20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models.ManyToManyField</a:t>
            </a:r>
            <a:r>
              <a:rPr lang="en-US" altLang="ko-KR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(Lecture, </a:t>
            </a:r>
            <a:r>
              <a:rPr lang="en-US" altLang="ko-KR" sz="20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related_name</a:t>
            </a:r>
            <a:r>
              <a:rPr lang="en-US" altLang="ko-KR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=students)</a:t>
            </a:r>
          </a:p>
          <a:p>
            <a:pPr lvl="1">
              <a:buFont typeface="G마켓 산스 TTF Medium" panose="02000000000000000000" pitchFamily="2" charset="-127"/>
              <a:buChar char="→"/>
            </a:pPr>
            <a:r>
              <a:rPr lang="en-US" altLang="ko-KR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한국어문법의이해</a:t>
            </a:r>
            <a:r>
              <a:rPr lang="en-US" altLang="ko-KR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en-US" altLang="ko-KR" sz="20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students.all</a:t>
            </a:r>
            <a:r>
              <a:rPr lang="en-US" altLang="ko-KR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511229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96FEFC53-5BF2-EAA7-D579-793A89F212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121212"/>
              </a:gs>
              <a:gs pos="100000">
                <a:srgbClr val="07070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37F525-6BE7-F290-B811-A029945E6FFF}"/>
              </a:ext>
            </a:extLst>
          </p:cNvPr>
          <p:cNvGrpSpPr/>
          <p:nvPr/>
        </p:nvGrpSpPr>
        <p:grpSpPr>
          <a:xfrm>
            <a:off x="232896" y="222250"/>
            <a:ext cx="504825" cy="476250"/>
            <a:chOff x="232896" y="222250"/>
            <a:chExt cx="504825" cy="47625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9441BC0-ED4D-94EC-9227-727BF43A295A}"/>
                </a:ext>
              </a:extLst>
            </p:cNvPr>
            <p:cNvSpPr/>
            <p:nvPr/>
          </p:nvSpPr>
          <p:spPr>
            <a:xfrm>
              <a:off x="232896" y="222250"/>
              <a:ext cx="504825" cy="476250"/>
            </a:xfrm>
            <a:prstGeom prst="roundRect">
              <a:avLst>
                <a:gd name="adj" fmla="val 14101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4DC73A1-D43F-EE9A-4090-A498F5E167CE}"/>
                </a:ext>
              </a:extLst>
            </p:cNvPr>
            <p:cNvGrpSpPr/>
            <p:nvPr/>
          </p:nvGrpSpPr>
          <p:grpSpPr>
            <a:xfrm>
              <a:off x="321924" y="284950"/>
              <a:ext cx="326770" cy="323475"/>
              <a:chOff x="11372169" y="133570"/>
              <a:chExt cx="487092" cy="48218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B7D2E6F-D0E2-BC27-990A-0CC98A7C9BB5}"/>
                  </a:ext>
                </a:extLst>
              </p:cNvPr>
              <p:cNvGrpSpPr/>
              <p:nvPr/>
            </p:nvGrpSpPr>
            <p:grpSpPr>
              <a:xfrm>
                <a:off x="11372169" y="185874"/>
                <a:ext cx="429876" cy="429876"/>
                <a:chOff x="215317" y="343634"/>
                <a:chExt cx="684000" cy="684000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021FD8BD-A558-4096-EDDF-E1555F2DB24D}"/>
                    </a:ext>
                  </a:extLst>
                </p:cNvPr>
                <p:cNvSpPr/>
                <p:nvPr/>
              </p:nvSpPr>
              <p:spPr>
                <a:xfrm>
                  <a:off x="215317" y="343634"/>
                  <a:ext cx="684000" cy="684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chemeClr val="bg1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105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36C70AA8-0686-955E-0C01-974327BB6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555" y="386637"/>
                  <a:ext cx="546554" cy="546554"/>
                </a:xfrm>
                <a:prstGeom prst="rect">
                  <a:avLst/>
                </a:prstGeom>
              </p:spPr>
            </p:pic>
          </p:grp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95E782B-17E5-3C4F-B70E-567062DDA389}"/>
                  </a:ext>
                </a:extLst>
              </p:cNvPr>
              <p:cNvSpPr/>
              <p:nvPr/>
            </p:nvSpPr>
            <p:spPr>
              <a:xfrm>
                <a:off x="11682271" y="133570"/>
                <a:ext cx="176990" cy="176990"/>
              </a:xfrm>
              <a:prstGeom prst="ellipse">
                <a:avLst/>
              </a:prstGeom>
              <a:solidFill>
                <a:srgbClr val="2FC49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400" b="1" dirty="0">
                    <a:solidFill>
                      <a:prstClr val="white"/>
                    </a:solidFill>
                  </a:rPr>
                  <a:t>땡</a:t>
                </a:r>
              </a:p>
            </p:txBody>
          </p:sp>
        </p:grp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AFD04A7-58F9-216F-BB94-BB32FD1C6A64}"/>
              </a:ext>
            </a:extLst>
          </p:cNvPr>
          <p:cNvSpPr/>
          <p:nvPr/>
        </p:nvSpPr>
        <p:spPr>
          <a:xfrm>
            <a:off x="907372" y="222250"/>
            <a:ext cx="11077132" cy="476250"/>
          </a:xfrm>
          <a:prstGeom prst="roundRect">
            <a:avLst>
              <a:gd name="adj" fmla="val 14807"/>
            </a:avLst>
          </a:prstGeom>
          <a:solidFill>
            <a:srgbClr val="2FC49A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XML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FD94618-E0BC-383B-0230-9A6E0B26D4B0}"/>
              </a:ext>
            </a:extLst>
          </p:cNvPr>
          <p:cNvSpPr/>
          <p:nvPr/>
        </p:nvSpPr>
        <p:spPr>
          <a:xfrm>
            <a:off x="907372" y="831850"/>
            <a:ext cx="11077132" cy="5753100"/>
          </a:xfrm>
          <a:prstGeom prst="roundRect">
            <a:avLst>
              <a:gd name="adj" fmla="val 1551"/>
            </a:avLst>
          </a:prstGeom>
          <a:solidFill>
            <a:srgbClr val="222423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46973B-693E-8280-A58F-5C6FD4204D37}"/>
              </a:ext>
            </a:extLst>
          </p:cNvPr>
          <p:cNvGrpSpPr/>
          <p:nvPr/>
        </p:nvGrpSpPr>
        <p:grpSpPr>
          <a:xfrm>
            <a:off x="232896" y="831850"/>
            <a:ext cx="504825" cy="5753100"/>
            <a:chOff x="232896" y="831850"/>
            <a:chExt cx="504825" cy="57531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6E7C94B-92AA-0500-4131-69FD3F4A9F98}"/>
                </a:ext>
              </a:extLst>
            </p:cNvPr>
            <p:cNvSpPr/>
            <p:nvPr/>
          </p:nvSpPr>
          <p:spPr>
            <a:xfrm>
              <a:off x="232896" y="831850"/>
              <a:ext cx="504825" cy="5753100"/>
            </a:xfrm>
            <a:prstGeom prst="roundRect">
              <a:avLst>
                <a:gd name="adj" fmla="val 11950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72DDAFB-59BF-0E21-9497-3737D4115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66" y="2917881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자유형 23">
              <a:extLst>
                <a:ext uri="{FF2B5EF4-FFF2-40B4-BE49-F238E27FC236}">
                  <a16:creationId xmlns:a16="http://schemas.microsoft.com/office/drawing/2014/main" id="{1C258610-CD73-7D9E-6126-AB4C8866F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25" y="2318848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말풍선: 타원형 22">
              <a:extLst>
                <a:ext uri="{FF2B5EF4-FFF2-40B4-BE49-F238E27FC236}">
                  <a16:creationId xmlns:a16="http://schemas.microsoft.com/office/drawing/2014/main" id="{F122B626-D312-37E5-C130-C1733E8BE371}"/>
                </a:ext>
              </a:extLst>
            </p:cNvPr>
            <p:cNvSpPr/>
            <p:nvPr/>
          </p:nvSpPr>
          <p:spPr>
            <a:xfrm>
              <a:off x="403651" y="1739590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하트 23">
              <a:extLst>
                <a:ext uri="{FF2B5EF4-FFF2-40B4-BE49-F238E27FC236}">
                  <a16:creationId xmlns:a16="http://schemas.microsoft.com/office/drawing/2014/main" id="{6D391F29-CC59-CF5B-3A5F-83C70C92B3B0}"/>
                </a:ext>
              </a:extLst>
            </p:cNvPr>
            <p:cNvSpPr/>
            <p:nvPr/>
          </p:nvSpPr>
          <p:spPr>
            <a:xfrm>
              <a:off x="395318" y="1140704"/>
              <a:ext cx="154414" cy="154414"/>
            </a:xfrm>
            <a:prstGeom prst="heart">
              <a:avLst/>
            </a:prstGeom>
            <a:solidFill>
              <a:srgbClr val="2FC49A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16">
              <a:extLst>
                <a:ext uri="{FF2B5EF4-FFF2-40B4-BE49-F238E27FC236}">
                  <a16:creationId xmlns:a16="http://schemas.microsoft.com/office/drawing/2014/main" id="{81540857-CE65-C9E7-0B26-35DD4D4468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8391" y="3516913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id="{254C4C30-8572-8145-EDDD-DE039B487E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3F737D91-1680-E870-9CD3-3CBFE764F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B8ABF591-9461-56BF-9E4C-EBD53AE05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:a16="http://schemas.microsoft.com/office/drawing/2014/main" id="{2707EF75-F0EF-BFA1-0603-FE7E30603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자유형 32">
              <a:extLst>
                <a:ext uri="{FF2B5EF4-FFF2-40B4-BE49-F238E27FC236}">
                  <a16:creationId xmlns:a16="http://schemas.microsoft.com/office/drawing/2014/main" id="{3817AF54-07B3-82DD-BDC5-F4808FB6A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47" y="5363086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Group 36">
              <a:extLst>
                <a:ext uri="{FF2B5EF4-FFF2-40B4-BE49-F238E27FC236}">
                  <a16:creationId xmlns:a16="http://schemas.microsoft.com/office/drawing/2014/main" id="{A72EE8CB-C6C5-2C5C-7DCD-4F3D5475A8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4951" y="4154792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52957B58-FAF6-0067-64F6-F21F50DBC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8">
                <a:extLst>
                  <a:ext uri="{FF2B5EF4-FFF2-40B4-BE49-F238E27FC236}">
                    <a16:creationId xmlns:a16="http://schemas.microsoft.com/office/drawing/2014/main" id="{8258DAC9-4A9F-A225-BFA0-4A91A8B2D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39">
                <a:extLst>
                  <a:ext uri="{FF2B5EF4-FFF2-40B4-BE49-F238E27FC236}">
                    <a16:creationId xmlns:a16="http://schemas.microsoft.com/office/drawing/2014/main" id="{EC1842D2-B4F3-729F-8B24-B1A5233B7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40">
                <a:extLst>
                  <a:ext uri="{FF2B5EF4-FFF2-40B4-BE49-F238E27FC236}">
                    <a16:creationId xmlns:a16="http://schemas.microsoft.com/office/drawing/2014/main" id="{1D1E48FF-5779-46D6-B1C9-4D172B298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40D3FD50-C270-ADFB-EB2B-29158DEB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151F0AE-5867-172D-EBB4-82DDB02CABA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01910" y="4793399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8" name="Group 23">
              <a:extLst>
                <a:ext uri="{FF2B5EF4-FFF2-40B4-BE49-F238E27FC236}">
                  <a16:creationId xmlns:a16="http://schemas.microsoft.com/office/drawing/2014/main" id="{17392473-97A8-BC25-53EA-87FC5F612A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4225" y="5948314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39" name="Freeform 24">
                <a:extLst>
                  <a:ext uri="{FF2B5EF4-FFF2-40B4-BE49-F238E27FC236}">
                    <a16:creationId xmlns:a16="http://schemas.microsoft.com/office/drawing/2014/main" id="{CC2B44E4-8059-6283-0758-1DAE690423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5">
                <a:extLst>
                  <a:ext uri="{FF2B5EF4-FFF2-40B4-BE49-F238E27FC236}">
                    <a16:creationId xmlns:a16="http://schemas.microsoft.com/office/drawing/2014/main" id="{C99CC75D-F6FF-48C1-21AC-95ED744DF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6">
                <a:extLst>
                  <a:ext uri="{FF2B5EF4-FFF2-40B4-BE49-F238E27FC236}">
                    <a16:creationId xmlns:a16="http://schemas.microsoft.com/office/drawing/2014/main" id="{5B5EDE76-F4E1-B401-7D40-DFB57AE56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7">
                <a:extLst>
                  <a:ext uri="{FF2B5EF4-FFF2-40B4-BE49-F238E27FC236}">
                    <a16:creationId xmlns:a16="http://schemas.microsoft.com/office/drawing/2014/main" id="{615D3F3C-F03B-04C7-F17B-11ED599E8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:a16="http://schemas.microsoft.com/office/drawing/2014/main" id="{5EB3DBAB-1D33-969B-9F84-7E2B4979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41ECEC-1965-A136-DEAB-7FF7B3190F9F}"/>
              </a:ext>
            </a:extLst>
          </p:cNvPr>
          <p:cNvSpPr/>
          <p:nvPr/>
        </p:nvSpPr>
        <p:spPr>
          <a:xfrm>
            <a:off x="1580030" y="1557649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E31777-C20F-77CA-6281-32E3577DD04F}"/>
              </a:ext>
            </a:extLst>
          </p:cNvPr>
          <p:cNvCxnSpPr/>
          <p:nvPr/>
        </p:nvCxnSpPr>
        <p:spPr>
          <a:xfrm>
            <a:off x="1414817" y="1739590"/>
            <a:ext cx="10062241" cy="0"/>
          </a:xfrm>
          <a:prstGeom prst="line">
            <a:avLst/>
          </a:prstGeom>
          <a:ln w="15875">
            <a:solidFill>
              <a:srgbClr val="31CC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29">
            <a:extLst>
              <a:ext uri="{FF2B5EF4-FFF2-40B4-BE49-F238E27FC236}">
                <a16:creationId xmlns:a16="http://schemas.microsoft.com/office/drawing/2014/main" id="{5B126BEE-0CEB-4F73-E14B-4B9AB1B383FA}"/>
              </a:ext>
            </a:extLst>
          </p:cNvPr>
          <p:cNvSpPr/>
          <p:nvPr/>
        </p:nvSpPr>
        <p:spPr>
          <a:xfrm>
            <a:off x="1482059" y="1044063"/>
            <a:ext cx="1604041" cy="513586"/>
          </a:xfrm>
          <a:prstGeom prst="roundRect">
            <a:avLst>
              <a:gd name="adj" fmla="val 50000"/>
            </a:avLst>
          </a:prstGeom>
          <a:solidFill>
            <a:srgbClr val="31CCA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XML </a:t>
            </a:r>
            <a:r>
              <a:rPr lang="ko-KR" altLang="en-US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본문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47763" y="1874376"/>
            <a:ext cx="101294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&lt;ingredient delicious="yes"&gt;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Peanutbutter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&lt;/ingredient&gt;</a:t>
            </a:r>
          </a:p>
          <a:p>
            <a:pPr fontAlgn="base" latinLnBrk="0"/>
            <a:endParaRPr lang="en-US" altLang="ko-KR" sz="2000" dirty="0">
              <a:solidFill>
                <a:prstClr val="white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pPr fontAlgn="base" latinLnBrk="0"/>
            <a:endParaRPr lang="en-US" altLang="ko-KR" sz="2000" dirty="0">
              <a:solidFill>
                <a:prstClr val="white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pPr fontAlgn="base" latinLnBrk="0"/>
            <a:r>
              <a:rPr lang="en-US" altLang="ko-KR" sz="20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&lt;ingredient&gt;, &lt;/ingredient&gt;</a:t>
            </a:r>
          </a:p>
          <a:p>
            <a:pPr fontAlgn="base" latinLnBrk="0"/>
            <a:r>
              <a:rPr lang="ko-KR" altLang="en-US" sz="20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태그</a:t>
            </a:r>
            <a:r>
              <a:rPr lang="en-US" altLang="ko-KR" sz="20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(Tag), </a:t>
            </a:r>
            <a:r>
              <a:rPr lang="ko-KR" altLang="en-US" sz="20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빈 태그도 가능 </a:t>
            </a:r>
            <a:r>
              <a:rPr lang="en-US" altLang="ko-KR" sz="20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: &lt;line-break /&gt;</a:t>
            </a:r>
          </a:p>
          <a:p>
            <a:pPr fontAlgn="base" latinLnBrk="0"/>
            <a:endParaRPr lang="en-US" altLang="ko-KR" sz="2000" dirty="0">
              <a:solidFill>
                <a:prstClr val="white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pPr fontAlgn="base" latinLnBrk="0"/>
            <a:r>
              <a:rPr lang="en-US" altLang="ko-KR" sz="20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delicious=“yes”</a:t>
            </a:r>
          </a:p>
          <a:p>
            <a:pPr fontAlgn="base" latinLnBrk="0"/>
            <a:r>
              <a:rPr lang="ko-KR" altLang="en-US" sz="2000" dirty="0" err="1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어트리뷰트</a:t>
            </a:r>
            <a:r>
              <a:rPr lang="en-US" altLang="ko-KR" sz="20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(Attribute), name</a:t>
            </a:r>
            <a:r>
              <a:rPr lang="ko-KR" altLang="en-US" sz="20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과 </a:t>
            </a:r>
            <a:r>
              <a:rPr lang="en-US" altLang="ko-KR" sz="20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value</a:t>
            </a:r>
            <a:r>
              <a:rPr lang="ko-KR" altLang="en-US" sz="20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로 나뉨</a:t>
            </a:r>
            <a:endParaRPr lang="en-US" altLang="ko-KR" sz="2000" dirty="0">
              <a:solidFill>
                <a:prstClr val="white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pPr fontAlgn="base" latinLnBrk="0"/>
            <a:endParaRPr lang="en-US" altLang="ko-KR" sz="2000" dirty="0">
              <a:solidFill>
                <a:prstClr val="white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pPr fontAlgn="base" latinLnBrk="0"/>
            <a:r>
              <a:rPr lang="en-US" altLang="ko-KR" sz="2000" dirty="0" err="1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Peanutbutter</a:t>
            </a:r>
            <a:endParaRPr lang="en-US" altLang="ko-KR" sz="2000" dirty="0">
              <a:solidFill>
                <a:prstClr val="white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pPr fontAlgn="base" latinLnBrk="0"/>
            <a:r>
              <a:rPr lang="ko-KR" altLang="en-US" sz="20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내용</a:t>
            </a:r>
            <a:r>
              <a:rPr lang="en-US" altLang="ko-KR" sz="20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(Content), </a:t>
            </a:r>
            <a:r>
              <a:rPr lang="en-US" altLang="ko-KR" sz="2000" dirty="0">
                <a:solidFill>
                  <a:srgbClr val="2FC49A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escape </a:t>
            </a:r>
            <a:r>
              <a:rPr lang="ko-KR" altLang="en-US" sz="2000" dirty="0">
                <a:solidFill>
                  <a:srgbClr val="2FC49A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문자를 쓰면 안 됨</a:t>
            </a:r>
            <a:endParaRPr lang="en-US" altLang="ko-KR" sz="2000" dirty="0">
              <a:solidFill>
                <a:prstClr val="white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pPr fontAlgn="base" latinLnBrk="0"/>
            <a:endParaRPr lang="en-US" altLang="ko-KR" sz="2000" dirty="0">
              <a:solidFill>
                <a:prstClr val="white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7055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96FEFC53-5BF2-EAA7-D579-793A89F212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121212"/>
              </a:gs>
              <a:gs pos="100000">
                <a:srgbClr val="07070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37F525-6BE7-F290-B811-A029945E6FFF}"/>
              </a:ext>
            </a:extLst>
          </p:cNvPr>
          <p:cNvGrpSpPr/>
          <p:nvPr/>
        </p:nvGrpSpPr>
        <p:grpSpPr>
          <a:xfrm>
            <a:off x="232896" y="222250"/>
            <a:ext cx="504825" cy="476250"/>
            <a:chOff x="232896" y="222250"/>
            <a:chExt cx="504825" cy="47625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9441BC0-ED4D-94EC-9227-727BF43A295A}"/>
                </a:ext>
              </a:extLst>
            </p:cNvPr>
            <p:cNvSpPr/>
            <p:nvPr/>
          </p:nvSpPr>
          <p:spPr>
            <a:xfrm>
              <a:off x="232896" y="222250"/>
              <a:ext cx="504825" cy="476250"/>
            </a:xfrm>
            <a:prstGeom prst="roundRect">
              <a:avLst>
                <a:gd name="adj" fmla="val 14101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4DC73A1-D43F-EE9A-4090-A498F5E167CE}"/>
                </a:ext>
              </a:extLst>
            </p:cNvPr>
            <p:cNvGrpSpPr/>
            <p:nvPr/>
          </p:nvGrpSpPr>
          <p:grpSpPr>
            <a:xfrm>
              <a:off x="321924" y="284950"/>
              <a:ext cx="326770" cy="323475"/>
              <a:chOff x="11372169" y="133570"/>
              <a:chExt cx="487092" cy="48218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B7D2E6F-D0E2-BC27-990A-0CC98A7C9BB5}"/>
                  </a:ext>
                </a:extLst>
              </p:cNvPr>
              <p:cNvGrpSpPr/>
              <p:nvPr/>
            </p:nvGrpSpPr>
            <p:grpSpPr>
              <a:xfrm>
                <a:off x="11372169" y="185874"/>
                <a:ext cx="429876" cy="429876"/>
                <a:chOff x="215317" y="343634"/>
                <a:chExt cx="684000" cy="684000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021FD8BD-A558-4096-EDDF-E1555F2DB24D}"/>
                    </a:ext>
                  </a:extLst>
                </p:cNvPr>
                <p:cNvSpPr/>
                <p:nvPr/>
              </p:nvSpPr>
              <p:spPr>
                <a:xfrm>
                  <a:off x="215317" y="343634"/>
                  <a:ext cx="684000" cy="684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chemeClr val="bg1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105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36C70AA8-0686-955E-0C01-974327BB6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555" y="386637"/>
                  <a:ext cx="546554" cy="546554"/>
                </a:xfrm>
                <a:prstGeom prst="rect">
                  <a:avLst/>
                </a:prstGeom>
              </p:spPr>
            </p:pic>
          </p:grp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95E782B-17E5-3C4F-B70E-567062DDA389}"/>
                  </a:ext>
                </a:extLst>
              </p:cNvPr>
              <p:cNvSpPr/>
              <p:nvPr/>
            </p:nvSpPr>
            <p:spPr>
              <a:xfrm>
                <a:off x="11682271" y="133570"/>
                <a:ext cx="176990" cy="176990"/>
              </a:xfrm>
              <a:prstGeom prst="ellipse">
                <a:avLst/>
              </a:prstGeom>
              <a:solidFill>
                <a:srgbClr val="2FC49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400" b="1" dirty="0">
                    <a:solidFill>
                      <a:prstClr val="white"/>
                    </a:solidFill>
                  </a:rPr>
                  <a:t>땡</a:t>
                </a:r>
              </a:p>
            </p:txBody>
          </p:sp>
        </p:grp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AFD04A7-58F9-216F-BB94-BB32FD1C6A64}"/>
              </a:ext>
            </a:extLst>
          </p:cNvPr>
          <p:cNvSpPr/>
          <p:nvPr/>
        </p:nvSpPr>
        <p:spPr>
          <a:xfrm>
            <a:off x="907372" y="222250"/>
            <a:ext cx="11077132" cy="476250"/>
          </a:xfrm>
          <a:prstGeom prst="roundRect">
            <a:avLst>
              <a:gd name="adj" fmla="val 14807"/>
            </a:avLst>
          </a:prstGeom>
          <a:solidFill>
            <a:srgbClr val="2FC49A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XML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FD94618-E0BC-383B-0230-9A6E0B26D4B0}"/>
              </a:ext>
            </a:extLst>
          </p:cNvPr>
          <p:cNvSpPr/>
          <p:nvPr/>
        </p:nvSpPr>
        <p:spPr>
          <a:xfrm>
            <a:off x="907372" y="831850"/>
            <a:ext cx="11077132" cy="5753100"/>
          </a:xfrm>
          <a:prstGeom prst="roundRect">
            <a:avLst>
              <a:gd name="adj" fmla="val 1551"/>
            </a:avLst>
          </a:prstGeom>
          <a:solidFill>
            <a:srgbClr val="222423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46973B-693E-8280-A58F-5C6FD4204D37}"/>
              </a:ext>
            </a:extLst>
          </p:cNvPr>
          <p:cNvGrpSpPr/>
          <p:nvPr/>
        </p:nvGrpSpPr>
        <p:grpSpPr>
          <a:xfrm>
            <a:off x="232896" y="831850"/>
            <a:ext cx="504825" cy="5753100"/>
            <a:chOff x="232896" y="831850"/>
            <a:chExt cx="504825" cy="57531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6E7C94B-92AA-0500-4131-69FD3F4A9F98}"/>
                </a:ext>
              </a:extLst>
            </p:cNvPr>
            <p:cNvSpPr/>
            <p:nvPr/>
          </p:nvSpPr>
          <p:spPr>
            <a:xfrm>
              <a:off x="232896" y="831850"/>
              <a:ext cx="504825" cy="5753100"/>
            </a:xfrm>
            <a:prstGeom prst="roundRect">
              <a:avLst>
                <a:gd name="adj" fmla="val 11950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72DDAFB-59BF-0E21-9497-3737D4115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66" y="2917881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자유형 23">
              <a:extLst>
                <a:ext uri="{FF2B5EF4-FFF2-40B4-BE49-F238E27FC236}">
                  <a16:creationId xmlns:a16="http://schemas.microsoft.com/office/drawing/2014/main" id="{1C258610-CD73-7D9E-6126-AB4C8866F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25" y="2318848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말풍선: 타원형 22">
              <a:extLst>
                <a:ext uri="{FF2B5EF4-FFF2-40B4-BE49-F238E27FC236}">
                  <a16:creationId xmlns:a16="http://schemas.microsoft.com/office/drawing/2014/main" id="{F122B626-D312-37E5-C130-C1733E8BE371}"/>
                </a:ext>
              </a:extLst>
            </p:cNvPr>
            <p:cNvSpPr/>
            <p:nvPr/>
          </p:nvSpPr>
          <p:spPr>
            <a:xfrm>
              <a:off x="403651" y="1739590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하트 23">
              <a:extLst>
                <a:ext uri="{FF2B5EF4-FFF2-40B4-BE49-F238E27FC236}">
                  <a16:creationId xmlns:a16="http://schemas.microsoft.com/office/drawing/2014/main" id="{6D391F29-CC59-CF5B-3A5F-83C70C92B3B0}"/>
                </a:ext>
              </a:extLst>
            </p:cNvPr>
            <p:cNvSpPr/>
            <p:nvPr/>
          </p:nvSpPr>
          <p:spPr>
            <a:xfrm>
              <a:off x="395318" y="1140704"/>
              <a:ext cx="154414" cy="154414"/>
            </a:xfrm>
            <a:prstGeom prst="heart">
              <a:avLst/>
            </a:prstGeom>
            <a:solidFill>
              <a:srgbClr val="2FC49A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16">
              <a:extLst>
                <a:ext uri="{FF2B5EF4-FFF2-40B4-BE49-F238E27FC236}">
                  <a16:creationId xmlns:a16="http://schemas.microsoft.com/office/drawing/2014/main" id="{81540857-CE65-C9E7-0B26-35DD4D4468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8391" y="3516913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id="{254C4C30-8572-8145-EDDD-DE039B487E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3F737D91-1680-E870-9CD3-3CBFE764F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B8ABF591-9461-56BF-9E4C-EBD53AE05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:a16="http://schemas.microsoft.com/office/drawing/2014/main" id="{2707EF75-F0EF-BFA1-0603-FE7E30603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자유형 32">
              <a:extLst>
                <a:ext uri="{FF2B5EF4-FFF2-40B4-BE49-F238E27FC236}">
                  <a16:creationId xmlns:a16="http://schemas.microsoft.com/office/drawing/2014/main" id="{3817AF54-07B3-82DD-BDC5-F4808FB6A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47" y="5363086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Group 36">
              <a:extLst>
                <a:ext uri="{FF2B5EF4-FFF2-40B4-BE49-F238E27FC236}">
                  <a16:creationId xmlns:a16="http://schemas.microsoft.com/office/drawing/2014/main" id="{A72EE8CB-C6C5-2C5C-7DCD-4F3D5475A8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4951" y="4154792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52957B58-FAF6-0067-64F6-F21F50DBC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8">
                <a:extLst>
                  <a:ext uri="{FF2B5EF4-FFF2-40B4-BE49-F238E27FC236}">
                    <a16:creationId xmlns:a16="http://schemas.microsoft.com/office/drawing/2014/main" id="{8258DAC9-4A9F-A225-BFA0-4A91A8B2D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39">
                <a:extLst>
                  <a:ext uri="{FF2B5EF4-FFF2-40B4-BE49-F238E27FC236}">
                    <a16:creationId xmlns:a16="http://schemas.microsoft.com/office/drawing/2014/main" id="{EC1842D2-B4F3-729F-8B24-B1A5233B7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40">
                <a:extLst>
                  <a:ext uri="{FF2B5EF4-FFF2-40B4-BE49-F238E27FC236}">
                    <a16:creationId xmlns:a16="http://schemas.microsoft.com/office/drawing/2014/main" id="{1D1E48FF-5779-46D6-B1C9-4D172B298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40D3FD50-C270-ADFB-EB2B-29158DEB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151F0AE-5867-172D-EBB4-82DDB02CABA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01910" y="4793399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8" name="Group 23">
              <a:extLst>
                <a:ext uri="{FF2B5EF4-FFF2-40B4-BE49-F238E27FC236}">
                  <a16:creationId xmlns:a16="http://schemas.microsoft.com/office/drawing/2014/main" id="{17392473-97A8-BC25-53EA-87FC5F612A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4225" y="5948314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39" name="Freeform 24">
                <a:extLst>
                  <a:ext uri="{FF2B5EF4-FFF2-40B4-BE49-F238E27FC236}">
                    <a16:creationId xmlns:a16="http://schemas.microsoft.com/office/drawing/2014/main" id="{CC2B44E4-8059-6283-0758-1DAE690423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5">
                <a:extLst>
                  <a:ext uri="{FF2B5EF4-FFF2-40B4-BE49-F238E27FC236}">
                    <a16:creationId xmlns:a16="http://schemas.microsoft.com/office/drawing/2014/main" id="{C99CC75D-F6FF-48C1-21AC-95ED744DF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6">
                <a:extLst>
                  <a:ext uri="{FF2B5EF4-FFF2-40B4-BE49-F238E27FC236}">
                    <a16:creationId xmlns:a16="http://schemas.microsoft.com/office/drawing/2014/main" id="{5B5EDE76-F4E1-B401-7D40-DFB57AE56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7">
                <a:extLst>
                  <a:ext uri="{FF2B5EF4-FFF2-40B4-BE49-F238E27FC236}">
                    <a16:creationId xmlns:a16="http://schemas.microsoft.com/office/drawing/2014/main" id="{615D3F3C-F03B-04C7-F17B-11ED599E8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:a16="http://schemas.microsoft.com/office/drawing/2014/main" id="{5EB3DBAB-1D33-969B-9F84-7E2B4979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41ECEC-1965-A136-DEAB-7FF7B3190F9F}"/>
              </a:ext>
            </a:extLst>
          </p:cNvPr>
          <p:cNvSpPr/>
          <p:nvPr/>
        </p:nvSpPr>
        <p:spPr>
          <a:xfrm>
            <a:off x="1580030" y="1557649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E31777-C20F-77CA-6281-32E3577DD04F}"/>
              </a:ext>
            </a:extLst>
          </p:cNvPr>
          <p:cNvCxnSpPr/>
          <p:nvPr/>
        </p:nvCxnSpPr>
        <p:spPr>
          <a:xfrm>
            <a:off x="1414817" y="1739590"/>
            <a:ext cx="10062241" cy="0"/>
          </a:xfrm>
          <a:prstGeom prst="line">
            <a:avLst/>
          </a:prstGeom>
          <a:ln w="15875">
            <a:solidFill>
              <a:srgbClr val="31CC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29">
            <a:extLst>
              <a:ext uri="{FF2B5EF4-FFF2-40B4-BE49-F238E27FC236}">
                <a16:creationId xmlns:a16="http://schemas.microsoft.com/office/drawing/2014/main" id="{5B126BEE-0CEB-4F73-E14B-4B9AB1B383FA}"/>
              </a:ext>
            </a:extLst>
          </p:cNvPr>
          <p:cNvSpPr/>
          <p:nvPr/>
        </p:nvSpPr>
        <p:spPr>
          <a:xfrm>
            <a:off x="1482060" y="1044063"/>
            <a:ext cx="2820520" cy="513586"/>
          </a:xfrm>
          <a:prstGeom prst="roundRect">
            <a:avLst>
              <a:gd name="adj" fmla="val 50000"/>
            </a:avLst>
          </a:prstGeom>
          <a:solidFill>
            <a:srgbClr val="31CCA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Escape</a:t>
            </a:r>
            <a:r>
              <a:rPr lang="ko-KR" altLang="en-US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문자 변환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4816" y="1885675"/>
            <a:ext cx="1012948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0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&amp; : &amp;amp; </a:t>
            </a:r>
          </a:p>
          <a:p>
            <a:pPr fontAlgn="base" latinLnBrk="0"/>
            <a:r>
              <a:rPr lang="en-US" altLang="ko-KR" sz="20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&lt; : &amp;</a:t>
            </a:r>
            <a:r>
              <a:rPr lang="en-US" altLang="ko-KR" sz="2000" dirty="0" err="1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lt</a:t>
            </a:r>
            <a:r>
              <a:rPr lang="en-US" altLang="ko-KR" sz="20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; </a:t>
            </a:r>
          </a:p>
          <a:p>
            <a:pPr fontAlgn="base" latinLnBrk="0"/>
            <a:r>
              <a:rPr lang="en-US" altLang="ko-KR" sz="20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&gt; : &amp;</a:t>
            </a:r>
            <a:r>
              <a:rPr lang="en-US" altLang="ko-KR" sz="2000" dirty="0" err="1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gt</a:t>
            </a:r>
            <a:r>
              <a:rPr lang="en-US" altLang="ko-KR" sz="20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; </a:t>
            </a:r>
          </a:p>
          <a:p>
            <a:pPr fontAlgn="base" latinLnBrk="0"/>
            <a:r>
              <a:rPr lang="en-US" altLang="ko-KR" sz="20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' : &amp;</a:t>
            </a:r>
            <a:r>
              <a:rPr lang="en-US" altLang="ko-KR" sz="2000" dirty="0" err="1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apos</a:t>
            </a:r>
            <a:r>
              <a:rPr lang="en-US" altLang="ko-KR" sz="20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; </a:t>
            </a:r>
          </a:p>
          <a:p>
            <a:pPr fontAlgn="base" latinLnBrk="0"/>
            <a:r>
              <a:rPr lang="en-US" altLang="ko-KR" sz="20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" : &amp;</a:t>
            </a:r>
            <a:r>
              <a:rPr lang="en-US" altLang="ko-KR" sz="2000" dirty="0" err="1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quot</a:t>
            </a:r>
            <a:r>
              <a:rPr lang="en-US" altLang="ko-KR" sz="20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; </a:t>
            </a:r>
          </a:p>
          <a:p>
            <a:pPr fontAlgn="base" latinLnBrk="0"/>
            <a:endParaRPr lang="en-US" altLang="ko-KR" sz="2000" dirty="0">
              <a:solidFill>
                <a:prstClr val="white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pPr fontAlgn="base" latinLnBrk="0"/>
            <a:r>
              <a:rPr lang="ko-KR" altLang="en-US" sz="20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출처</a:t>
            </a:r>
            <a:r>
              <a:rPr lang="en-US" altLang="ko-KR" sz="20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: https://stex.tistory.com/33 [</a:t>
            </a:r>
            <a:r>
              <a:rPr lang="en-US" altLang="ko-KR" sz="2000" dirty="0" err="1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Jays's</a:t>
            </a:r>
            <a:r>
              <a:rPr lang="en-US" altLang="ko-KR" sz="20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 IT Collect:</a:t>
            </a:r>
            <a:r>
              <a:rPr lang="ko-KR" altLang="en-US" sz="2000" dirty="0" err="1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티스토리</a:t>
            </a:r>
            <a:r>
              <a:rPr lang="en-US" altLang="ko-KR" sz="20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]</a:t>
            </a:r>
          </a:p>
          <a:p>
            <a:pPr fontAlgn="base" latinLnBrk="0"/>
            <a:endParaRPr lang="en-US" altLang="ko-KR" sz="2000" dirty="0">
              <a:solidFill>
                <a:prstClr val="white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pPr fontAlgn="base" latinLnBrk="0"/>
            <a:r>
              <a:rPr lang="en-US" altLang="ko-KR" sz="20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===============================================</a:t>
            </a:r>
          </a:p>
          <a:p>
            <a:pPr fontAlgn="base" latinLnBrk="0"/>
            <a:endParaRPr lang="en-US" altLang="ko-KR" sz="2000" dirty="0">
              <a:solidFill>
                <a:prstClr val="white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pPr fontAlgn="base" latinLnBrk="0"/>
            <a:r>
              <a:rPr lang="ko-KR" altLang="en-US" sz="4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일일이 다 써주기 </a:t>
            </a:r>
            <a:r>
              <a:rPr lang="ko-KR" altLang="en-US" sz="4000" dirty="0">
                <a:solidFill>
                  <a:srgbClr val="2FC49A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귀찮다</a:t>
            </a:r>
            <a:r>
              <a:rPr lang="en-US" altLang="ko-KR" sz="4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.......</a:t>
            </a:r>
          </a:p>
          <a:p>
            <a:pPr fontAlgn="base" latinLnBrk="0"/>
            <a:endParaRPr lang="en-US" altLang="ko-KR" sz="2000" dirty="0">
              <a:solidFill>
                <a:prstClr val="white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8127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96FEFC53-5BF2-EAA7-D579-793A89F212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121212"/>
              </a:gs>
              <a:gs pos="100000">
                <a:srgbClr val="07070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37F525-6BE7-F290-B811-A029945E6FFF}"/>
              </a:ext>
            </a:extLst>
          </p:cNvPr>
          <p:cNvGrpSpPr/>
          <p:nvPr/>
        </p:nvGrpSpPr>
        <p:grpSpPr>
          <a:xfrm>
            <a:off x="232896" y="222250"/>
            <a:ext cx="504825" cy="476250"/>
            <a:chOff x="232896" y="222250"/>
            <a:chExt cx="504825" cy="47625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9441BC0-ED4D-94EC-9227-727BF43A295A}"/>
                </a:ext>
              </a:extLst>
            </p:cNvPr>
            <p:cNvSpPr/>
            <p:nvPr/>
          </p:nvSpPr>
          <p:spPr>
            <a:xfrm>
              <a:off x="232896" y="222250"/>
              <a:ext cx="504825" cy="476250"/>
            </a:xfrm>
            <a:prstGeom prst="roundRect">
              <a:avLst>
                <a:gd name="adj" fmla="val 14101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4DC73A1-D43F-EE9A-4090-A498F5E167CE}"/>
                </a:ext>
              </a:extLst>
            </p:cNvPr>
            <p:cNvGrpSpPr/>
            <p:nvPr/>
          </p:nvGrpSpPr>
          <p:grpSpPr>
            <a:xfrm>
              <a:off x="321924" y="284950"/>
              <a:ext cx="326770" cy="323475"/>
              <a:chOff x="11372169" y="133570"/>
              <a:chExt cx="487092" cy="48218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B7D2E6F-D0E2-BC27-990A-0CC98A7C9BB5}"/>
                  </a:ext>
                </a:extLst>
              </p:cNvPr>
              <p:cNvGrpSpPr/>
              <p:nvPr/>
            </p:nvGrpSpPr>
            <p:grpSpPr>
              <a:xfrm>
                <a:off x="11372169" y="185874"/>
                <a:ext cx="429876" cy="429876"/>
                <a:chOff x="215317" y="343634"/>
                <a:chExt cx="684000" cy="684000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021FD8BD-A558-4096-EDDF-E1555F2DB24D}"/>
                    </a:ext>
                  </a:extLst>
                </p:cNvPr>
                <p:cNvSpPr/>
                <p:nvPr/>
              </p:nvSpPr>
              <p:spPr>
                <a:xfrm>
                  <a:off x="215317" y="343634"/>
                  <a:ext cx="684000" cy="684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chemeClr val="bg1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105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36C70AA8-0686-955E-0C01-974327BB6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555" y="386637"/>
                  <a:ext cx="546554" cy="546554"/>
                </a:xfrm>
                <a:prstGeom prst="rect">
                  <a:avLst/>
                </a:prstGeom>
              </p:spPr>
            </p:pic>
          </p:grp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95E782B-17E5-3C4F-B70E-567062DDA389}"/>
                  </a:ext>
                </a:extLst>
              </p:cNvPr>
              <p:cNvSpPr/>
              <p:nvPr/>
            </p:nvSpPr>
            <p:spPr>
              <a:xfrm>
                <a:off x="11682271" y="133570"/>
                <a:ext cx="176990" cy="176990"/>
              </a:xfrm>
              <a:prstGeom prst="ellipse">
                <a:avLst/>
              </a:prstGeom>
              <a:solidFill>
                <a:srgbClr val="2FC49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400" b="1" dirty="0">
                    <a:solidFill>
                      <a:prstClr val="white"/>
                    </a:solidFill>
                  </a:rPr>
                  <a:t>땡</a:t>
                </a:r>
              </a:p>
            </p:txBody>
          </p:sp>
        </p:grp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AFD04A7-58F9-216F-BB94-BB32FD1C6A64}"/>
              </a:ext>
            </a:extLst>
          </p:cNvPr>
          <p:cNvSpPr/>
          <p:nvPr/>
        </p:nvSpPr>
        <p:spPr>
          <a:xfrm>
            <a:off x="907372" y="222250"/>
            <a:ext cx="11077132" cy="476250"/>
          </a:xfrm>
          <a:prstGeom prst="roundRect">
            <a:avLst>
              <a:gd name="adj" fmla="val 14807"/>
            </a:avLst>
          </a:prstGeom>
          <a:solidFill>
            <a:srgbClr val="2FC49A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XML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FD94618-E0BC-383B-0230-9A6E0B26D4B0}"/>
              </a:ext>
            </a:extLst>
          </p:cNvPr>
          <p:cNvSpPr/>
          <p:nvPr/>
        </p:nvSpPr>
        <p:spPr>
          <a:xfrm>
            <a:off x="907372" y="831850"/>
            <a:ext cx="11077132" cy="5753100"/>
          </a:xfrm>
          <a:prstGeom prst="roundRect">
            <a:avLst>
              <a:gd name="adj" fmla="val 1551"/>
            </a:avLst>
          </a:prstGeom>
          <a:solidFill>
            <a:srgbClr val="222423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46973B-693E-8280-A58F-5C6FD4204D37}"/>
              </a:ext>
            </a:extLst>
          </p:cNvPr>
          <p:cNvGrpSpPr/>
          <p:nvPr/>
        </p:nvGrpSpPr>
        <p:grpSpPr>
          <a:xfrm>
            <a:off x="232896" y="831850"/>
            <a:ext cx="504825" cy="5753100"/>
            <a:chOff x="232896" y="831850"/>
            <a:chExt cx="504825" cy="57531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6E7C94B-92AA-0500-4131-69FD3F4A9F98}"/>
                </a:ext>
              </a:extLst>
            </p:cNvPr>
            <p:cNvSpPr/>
            <p:nvPr/>
          </p:nvSpPr>
          <p:spPr>
            <a:xfrm>
              <a:off x="232896" y="831850"/>
              <a:ext cx="504825" cy="5753100"/>
            </a:xfrm>
            <a:prstGeom prst="roundRect">
              <a:avLst>
                <a:gd name="adj" fmla="val 11950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72DDAFB-59BF-0E21-9497-3737D4115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66" y="2917881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자유형 23">
              <a:extLst>
                <a:ext uri="{FF2B5EF4-FFF2-40B4-BE49-F238E27FC236}">
                  <a16:creationId xmlns:a16="http://schemas.microsoft.com/office/drawing/2014/main" id="{1C258610-CD73-7D9E-6126-AB4C8866F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25" y="2318848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말풍선: 타원형 22">
              <a:extLst>
                <a:ext uri="{FF2B5EF4-FFF2-40B4-BE49-F238E27FC236}">
                  <a16:creationId xmlns:a16="http://schemas.microsoft.com/office/drawing/2014/main" id="{F122B626-D312-37E5-C130-C1733E8BE371}"/>
                </a:ext>
              </a:extLst>
            </p:cNvPr>
            <p:cNvSpPr/>
            <p:nvPr/>
          </p:nvSpPr>
          <p:spPr>
            <a:xfrm>
              <a:off x="403651" y="1739590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하트 23">
              <a:extLst>
                <a:ext uri="{FF2B5EF4-FFF2-40B4-BE49-F238E27FC236}">
                  <a16:creationId xmlns:a16="http://schemas.microsoft.com/office/drawing/2014/main" id="{6D391F29-CC59-CF5B-3A5F-83C70C92B3B0}"/>
                </a:ext>
              </a:extLst>
            </p:cNvPr>
            <p:cNvSpPr/>
            <p:nvPr/>
          </p:nvSpPr>
          <p:spPr>
            <a:xfrm>
              <a:off x="395318" y="1140704"/>
              <a:ext cx="154414" cy="154414"/>
            </a:xfrm>
            <a:prstGeom prst="heart">
              <a:avLst/>
            </a:prstGeom>
            <a:solidFill>
              <a:srgbClr val="2FC49A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16">
              <a:extLst>
                <a:ext uri="{FF2B5EF4-FFF2-40B4-BE49-F238E27FC236}">
                  <a16:creationId xmlns:a16="http://schemas.microsoft.com/office/drawing/2014/main" id="{81540857-CE65-C9E7-0B26-35DD4D4468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8391" y="3516913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id="{254C4C30-8572-8145-EDDD-DE039B487E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3F737D91-1680-E870-9CD3-3CBFE764F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B8ABF591-9461-56BF-9E4C-EBD53AE05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:a16="http://schemas.microsoft.com/office/drawing/2014/main" id="{2707EF75-F0EF-BFA1-0603-FE7E30603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자유형 32">
              <a:extLst>
                <a:ext uri="{FF2B5EF4-FFF2-40B4-BE49-F238E27FC236}">
                  <a16:creationId xmlns:a16="http://schemas.microsoft.com/office/drawing/2014/main" id="{3817AF54-07B3-82DD-BDC5-F4808FB6A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47" y="5363086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Group 36">
              <a:extLst>
                <a:ext uri="{FF2B5EF4-FFF2-40B4-BE49-F238E27FC236}">
                  <a16:creationId xmlns:a16="http://schemas.microsoft.com/office/drawing/2014/main" id="{A72EE8CB-C6C5-2C5C-7DCD-4F3D5475A8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4951" y="4154792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52957B58-FAF6-0067-64F6-F21F50DBC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8">
                <a:extLst>
                  <a:ext uri="{FF2B5EF4-FFF2-40B4-BE49-F238E27FC236}">
                    <a16:creationId xmlns:a16="http://schemas.microsoft.com/office/drawing/2014/main" id="{8258DAC9-4A9F-A225-BFA0-4A91A8B2D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39">
                <a:extLst>
                  <a:ext uri="{FF2B5EF4-FFF2-40B4-BE49-F238E27FC236}">
                    <a16:creationId xmlns:a16="http://schemas.microsoft.com/office/drawing/2014/main" id="{EC1842D2-B4F3-729F-8B24-B1A5233B7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40">
                <a:extLst>
                  <a:ext uri="{FF2B5EF4-FFF2-40B4-BE49-F238E27FC236}">
                    <a16:creationId xmlns:a16="http://schemas.microsoft.com/office/drawing/2014/main" id="{1D1E48FF-5779-46D6-B1C9-4D172B298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40D3FD50-C270-ADFB-EB2B-29158DEB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151F0AE-5867-172D-EBB4-82DDB02CABA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01910" y="4793399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8" name="Group 23">
              <a:extLst>
                <a:ext uri="{FF2B5EF4-FFF2-40B4-BE49-F238E27FC236}">
                  <a16:creationId xmlns:a16="http://schemas.microsoft.com/office/drawing/2014/main" id="{17392473-97A8-BC25-53EA-87FC5F612A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4225" y="5948314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39" name="Freeform 24">
                <a:extLst>
                  <a:ext uri="{FF2B5EF4-FFF2-40B4-BE49-F238E27FC236}">
                    <a16:creationId xmlns:a16="http://schemas.microsoft.com/office/drawing/2014/main" id="{CC2B44E4-8059-6283-0758-1DAE690423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5">
                <a:extLst>
                  <a:ext uri="{FF2B5EF4-FFF2-40B4-BE49-F238E27FC236}">
                    <a16:creationId xmlns:a16="http://schemas.microsoft.com/office/drawing/2014/main" id="{C99CC75D-F6FF-48C1-21AC-95ED744DF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6">
                <a:extLst>
                  <a:ext uri="{FF2B5EF4-FFF2-40B4-BE49-F238E27FC236}">
                    <a16:creationId xmlns:a16="http://schemas.microsoft.com/office/drawing/2014/main" id="{5B5EDE76-F4E1-B401-7D40-DFB57AE56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7">
                <a:extLst>
                  <a:ext uri="{FF2B5EF4-FFF2-40B4-BE49-F238E27FC236}">
                    <a16:creationId xmlns:a16="http://schemas.microsoft.com/office/drawing/2014/main" id="{615D3F3C-F03B-04C7-F17B-11ED599E8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:a16="http://schemas.microsoft.com/office/drawing/2014/main" id="{5EB3DBAB-1D33-969B-9F84-7E2B4979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41ECEC-1965-A136-DEAB-7FF7B3190F9F}"/>
              </a:ext>
            </a:extLst>
          </p:cNvPr>
          <p:cNvSpPr/>
          <p:nvPr/>
        </p:nvSpPr>
        <p:spPr>
          <a:xfrm>
            <a:off x="1580030" y="1557649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E31777-C20F-77CA-6281-32E3577DD04F}"/>
              </a:ext>
            </a:extLst>
          </p:cNvPr>
          <p:cNvCxnSpPr/>
          <p:nvPr/>
        </p:nvCxnSpPr>
        <p:spPr>
          <a:xfrm>
            <a:off x="1414817" y="1739590"/>
            <a:ext cx="10062241" cy="0"/>
          </a:xfrm>
          <a:prstGeom prst="line">
            <a:avLst/>
          </a:prstGeom>
          <a:ln w="15875">
            <a:solidFill>
              <a:srgbClr val="31CC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29">
            <a:extLst>
              <a:ext uri="{FF2B5EF4-FFF2-40B4-BE49-F238E27FC236}">
                <a16:creationId xmlns:a16="http://schemas.microsoft.com/office/drawing/2014/main" id="{5B126BEE-0CEB-4F73-E14B-4B9AB1B383FA}"/>
              </a:ext>
            </a:extLst>
          </p:cNvPr>
          <p:cNvSpPr/>
          <p:nvPr/>
        </p:nvSpPr>
        <p:spPr>
          <a:xfrm>
            <a:off x="1482060" y="1044063"/>
            <a:ext cx="1563219" cy="513586"/>
          </a:xfrm>
          <a:prstGeom prst="roundRect">
            <a:avLst>
              <a:gd name="adj" fmla="val 50000"/>
            </a:avLst>
          </a:prstGeom>
          <a:solidFill>
            <a:srgbClr val="31CCA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CDATA</a:t>
            </a:r>
            <a:endParaRPr lang="ko-KR" altLang="en-US" sz="2000" b="1" dirty="0">
              <a:solidFill>
                <a:prstClr val="white"/>
              </a:solidFill>
              <a:latin typeface="Binggrae" panose="02030803000000000000" pitchFamily="18" charset="-127"/>
              <a:ea typeface="Binggrae" panose="02030803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1195" y="2105884"/>
            <a:ext cx="1012948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/>
            <a:r>
              <a:rPr lang="en-US" altLang="ko-KR" sz="36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&lt;! [CDATA[ </a:t>
            </a:r>
            <a:r>
              <a:rPr lang="ko-KR" altLang="en-US" sz="3600" dirty="0">
                <a:solidFill>
                  <a:srgbClr val="2FC49A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내용</a:t>
            </a:r>
            <a:r>
              <a:rPr lang="ko-KR" altLang="en-US" sz="36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 </a:t>
            </a:r>
            <a:r>
              <a:rPr lang="en-US" altLang="ko-KR" sz="36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]]&gt;</a:t>
            </a:r>
          </a:p>
          <a:p>
            <a:pPr algn="ctr" fontAlgn="base" latinLnBrk="0"/>
            <a:endParaRPr lang="en-US" altLang="ko-KR" sz="2000" dirty="0">
              <a:solidFill>
                <a:prstClr val="white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pPr algn="ctr" fontAlgn="base" latinLnBrk="0"/>
            <a:r>
              <a:rPr lang="ko-KR" altLang="en-US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특수문자를 써주고 싶으면 </a:t>
            </a:r>
            <a:endParaRPr lang="en-US" altLang="ko-KR" sz="2800" dirty="0">
              <a:solidFill>
                <a:prstClr val="white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pPr algn="ctr" fontAlgn="base" latinLnBrk="0"/>
            <a:r>
              <a:rPr lang="ko-KR" altLang="en-US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이 </a:t>
            </a:r>
            <a:r>
              <a:rPr lang="ko-KR" altLang="en-US" sz="2800" dirty="0" err="1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마크업을</a:t>
            </a:r>
            <a:r>
              <a:rPr lang="ko-KR" altLang="en-US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 사용해주자</a:t>
            </a:r>
            <a:r>
              <a:rPr lang="en-US" altLang="ko-KR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!</a:t>
            </a:r>
          </a:p>
          <a:p>
            <a:pPr algn="ctr" fontAlgn="base" latinLnBrk="0"/>
            <a:endParaRPr lang="en-US" altLang="ko-KR" sz="2800" dirty="0">
              <a:solidFill>
                <a:prstClr val="white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pPr algn="ctr" fontAlgn="base" latinLnBrk="0"/>
            <a:r>
              <a:rPr lang="en-US" altLang="ko-KR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Ex) </a:t>
            </a:r>
          </a:p>
          <a:p>
            <a:pPr algn="ctr" fontAlgn="base" latinLnBrk="0"/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&lt;ingredient delicious="yes"&gt;</a:t>
            </a:r>
            <a:r>
              <a:rPr lang="en-US" altLang="ko-KR" dirty="0">
                <a:solidFill>
                  <a:srgbClr val="2FC49A"/>
                </a:solidFill>
                <a:latin typeface="Consolas" panose="020B0609020204030204" pitchFamily="49" charset="0"/>
              </a:rPr>
              <a:t>&lt;![CDATA[&lt;</a:t>
            </a:r>
            <a:r>
              <a:rPr lang="en-US" altLang="ko-KR" dirty="0" err="1">
                <a:solidFill>
                  <a:srgbClr val="2FC49A"/>
                </a:solidFill>
                <a:latin typeface="Consolas" panose="020B0609020204030204" pitchFamily="49" charset="0"/>
              </a:rPr>
              <a:t>Peanutbutter</a:t>
            </a:r>
            <a:r>
              <a:rPr lang="en-US" altLang="ko-KR" dirty="0">
                <a:solidFill>
                  <a:srgbClr val="2FC49A"/>
                </a:solidFill>
                <a:latin typeface="Consolas" panose="020B0609020204030204" pitchFamily="49" charset="0"/>
              </a:rPr>
              <a:t>&gt;]]&gt;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&lt;/ingredient&gt;</a:t>
            </a:r>
          </a:p>
          <a:p>
            <a:pPr algn="ctr" fontAlgn="base" latinLnBrk="0"/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 fontAlgn="base" latinLnBrk="0"/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Peanutbutter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&gt;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 fontAlgn="base" latinLnBrk="0"/>
            <a:endParaRPr lang="en-US" altLang="ko-KR" sz="2800" dirty="0">
              <a:solidFill>
                <a:prstClr val="white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pPr algn="ctr" fontAlgn="base" latinLnBrk="0"/>
            <a:endParaRPr lang="en-US" altLang="ko-KR" sz="2800" dirty="0">
              <a:solidFill>
                <a:prstClr val="white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4124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96FEFC53-5BF2-EAA7-D579-793A89F212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121212"/>
              </a:gs>
              <a:gs pos="100000">
                <a:srgbClr val="07070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37F525-6BE7-F290-B811-A029945E6FFF}"/>
              </a:ext>
            </a:extLst>
          </p:cNvPr>
          <p:cNvGrpSpPr/>
          <p:nvPr/>
        </p:nvGrpSpPr>
        <p:grpSpPr>
          <a:xfrm>
            <a:off x="232896" y="222250"/>
            <a:ext cx="504825" cy="476250"/>
            <a:chOff x="232896" y="222250"/>
            <a:chExt cx="504825" cy="47625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9441BC0-ED4D-94EC-9227-727BF43A295A}"/>
                </a:ext>
              </a:extLst>
            </p:cNvPr>
            <p:cNvSpPr/>
            <p:nvPr/>
          </p:nvSpPr>
          <p:spPr>
            <a:xfrm>
              <a:off x="232896" y="222250"/>
              <a:ext cx="504825" cy="476250"/>
            </a:xfrm>
            <a:prstGeom prst="roundRect">
              <a:avLst>
                <a:gd name="adj" fmla="val 14101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4DC73A1-D43F-EE9A-4090-A498F5E167CE}"/>
                </a:ext>
              </a:extLst>
            </p:cNvPr>
            <p:cNvGrpSpPr/>
            <p:nvPr/>
          </p:nvGrpSpPr>
          <p:grpSpPr>
            <a:xfrm>
              <a:off x="321924" y="284950"/>
              <a:ext cx="326770" cy="323475"/>
              <a:chOff x="11372169" y="133570"/>
              <a:chExt cx="487092" cy="48218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B7D2E6F-D0E2-BC27-990A-0CC98A7C9BB5}"/>
                  </a:ext>
                </a:extLst>
              </p:cNvPr>
              <p:cNvGrpSpPr/>
              <p:nvPr/>
            </p:nvGrpSpPr>
            <p:grpSpPr>
              <a:xfrm>
                <a:off x="11372169" y="185874"/>
                <a:ext cx="429876" cy="429876"/>
                <a:chOff x="215317" y="343634"/>
                <a:chExt cx="684000" cy="684000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021FD8BD-A558-4096-EDDF-E1555F2DB24D}"/>
                    </a:ext>
                  </a:extLst>
                </p:cNvPr>
                <p:cNvSpPr/>
                <p:nvPr/>
              </p:nvSpPr>
              <p:spPr>
                <a:xfrm>
                  <a:off x="215317" y="343634"/>
                  <a:ext cx="684000" cy="684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chemeClr val="bg1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105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36C70AA8-0686-955E-0C01-974327BB6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555" y="386637"/>
                  <a:ext cx="546554" cy="546554"/>
                </a:xfrm>
                <a:prstGeom prst="rect">
                  <a:avLst/>
                </a:prstGeom>
              </p:spPr>
            </p:pic>
          </p:grp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95E782B-17E5-3C4F-B70E-567062DDA389}"/>
                  </a:ext>
                </a:extLst>
              </p:cNvPr>
              <p:cNvSpPr/>
              <p:nvPr/>
            </p:nvSpPr>
            <p:spPr>
              <a:xfrm>
                <a:off x="11682271" y="133570"/>
                <a:ext cx="176990" cy="176990"/>
              </a:xfrm>
              <a:prstGeom prst="ellipse">
                <a:avLst/>
              </a:prstGeom>
              <a:solidFill>
                <a:srgbClr val="2FC49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400" b="1" dirty="0">
                    <a:solidFill>
                      <a:prstClr val="white"/>
                    </a:solidFill>
                  </a:rPr>
                  <a:t>땡</a:t>
                </a:r>
              </a:p>
            </p:txBody>
          </p:sp>
        </p:grp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AFD04A7-58F9-216F-BB94-BB32FD1C6A64}"/>
              </a:ext>
            </a:extLst>
          </p:cNvPr>
          <p:cNvSpPr/>
          <p:nvPr/>
        </p:nvSpPr>
        <p:spPr>
          <a:xfrm>
            <a:off x="907372" y="222250"/>
            <a:ext cx="11077132" cy="476250"/>
          </a:xfrm>
          <a:prstGeom prst="roundRect">
            <a:avLst>
              <a:gd name="adj" fmla="val 14807"/>
            </a:avLst>
          </a:prstGeom>
          <a:solidFill>
            <a:srgbClr val="2FC49A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XML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FD94618-E0BC-383B-0230-9A6E0B26D4B0}"/>
              </a:ext>
            </a:extLst>
          </p:cNvPr>
          <p:cNvSpPr/>
          <p:nvPr/>
        </p:nvSpPr>
        <p:spPr>
          <a:xfrm>
            <a:off x="907372" y="831850"/>
            <a:ext cx="11077132" cy="5753100"/>
          </a:xfrm>
          <a:prstGeom prst="roundRect">
            <a:avLst>
              <a:gd name="adj" fmla="val 1551"/>
            </a:avLst>
          </a:prstGeom>
          <a:solidFill>
            <a:srgbClr val="222423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46973B-693E-8280-A58F-5C6FD4204D37}"/>
              </a:ext>
            </a:extLst>
          </p:cNvPr>
          <p:cNvGrpSpPr/>
          <p:nvPr/>
        </p:nvGrpSpPr>
        <p:grpSpPr>
          <a:xfrm>
            <a:off x="232896" y="831850"/>
            <a:ext cx="504825" cy="5753100"/>
            <a:chOff x="232896" y="831850"/>
            <a:chExt cx="504825" cy="57531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6E7C94B-92AA-0500-4131-69FD3F4A9F98}"/>
                </a:ext>
              </a:extLst>
            </p:cNvPr>
            <p:cNvSpPr/>
            <p:nvPr/>
          </p:nvSpPr>
          <p:spPr>
            <a:xfrm>
              <a:off x="232896" y="831850"/>
              <a:ext cx="504825" cy="5753100"/>
            </a:xfrm>
            <a:prstGeom prst="roundRect">
              <a:avLst>
                <a:gd name="adj" fmla="val 11950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72DDAFB-59BF-0E21-9497-3737D4115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66" y="2917881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자유형 23">
              <a:extLst>
                <a:ext uri="{FF2B5EF4-FFF2-40B4-BE49-F238E27FC236}">
                  <a16:creationId xmlns:a16="http://schemas.microsoft.com/office/drawing/2014/main" id="{1C258610-CD73-7D9E-6126-AB4C8866F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25" y="2318848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말풍선: 타원형 22">
              <a:extLst>
                <a:ext uri="{FF2B5EF4-FFF2-40B4-BE49-F238E27FC236}">
                  <a16:creationId xmlns:a16="http://schemas.microsoft.com/office/drawing/2014/main" id="{F122B626-D312-37E5-C130-C1733E8BE371}"/>
                </a:ext>
              </a:extLst>
            </p:cNvPr>
            <p:cNvSpPr/>
            <p:nvPr/>
          </p:nvSpPr>
          <p:spPr>
            <a:xfrm>
              <a:off x="403651" y="1739590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하트 23">
              <a:extLst>
                <a:ext uri="{FF2B5EF4-FFF2-40B4-BE49-F238E27FC236}">
                  <a16:creationId xmlns:a16="http://schemas.microsoft.com/office/drawing/2014/main" id="{6D391F29-CC59-CF5B-3A5F-83C70C92B3B0}"/>
                </a:ext>
              </a:extLst>
            </p:cNvPr>
            <p:cNvSpPr/>
            <p:nvPr/>
          </p:nvSpPr>
          <p:spPr>
            <a:xfrm>
              <a:off x="395318" y="1140704"/>
              <a:ext cx="154414" cy="154414"/>
            </a:xfrm>
            <a:prstGeom prst="heart">
              <a:avLst/>
            </a:prstGeom>
            <a:solidFill>
              <a:srgbClr val="2FC49A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16">
              <a:extLst>
                <a:ext uri="{FF2B5EF4-FFF2-40B4-BE49-F238E27FC236}">
                  <a16:creationId xmlns:a16="http://schemas.microsoft.com/office/drawing/2014/main" id="{81540857-CE65-C9E7-0B26-35DD4D4468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8391" y="3516913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id="{254C4C30-8572-8145-EDDD-DE039B487E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3F737D91-1680-E870-9CD3-3CBFE764F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B8ABF591-9461-56BF-9E4C-EBD53AE05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:a16="http://schemas.microsoft.com/office/drawing/2014/main" id="{2707EF75-F0EF-BFA1-0603-FE7E30603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자유형 32">
              <a:extLst>
                <a:ext uri="{FF2B5EF4-FFF2-40B4-BE49-F238E27FC236}">
                  <a16:creationId xmlns:a16="http://schemas.microsoft.com/office/drawing/2014/main" id="{3817AF54-07B3-82DD-BDC5-F4808FB6A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47" y="5363086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Group 36">
              <a:extLst>
                <a:ext uri="{FF2B5EF4-FFF2-40B4-BE49-F238E27FC236}">
                  <a16:creationId xmlns:a16="http://schemas.microsoft.com/office/drawing/2014/main" id="{A72EE8CB-C6C5-2C5C-7DCD-4F3D5475A8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4951" y="4154792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52957B58-FAF6-0067-64F6-F21F50DBC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8">
                <a:extLst>
                  <a:ext uri="{FF2B5EF4-FFF2-40B4-BE49-F238E27FC236}">
                    <a16:creationId xmlns:a16="http://schemas.microsoft.com/office/drawing/2014/main" id="{8258DAC9-4A9F-A225-BFA0-4A91A8B2D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39">
                <a:extLst>
                  <a:ext uri="{FF2B5EF4-FFF2-40B4-BE49-F238E27FC236}">
                    <a16:creationId xmlns:a16="http://schemas.microsoft.com/office/drawing/2014/main" id="{EC1842D2-B4F3-729F-8B24-B1A5233B7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40">
                <a:extLst>
                  <a:ext uri="{FF2B5EF4-FFF2-40B4-BE49-F238E27FC236}">
                    <a16:creationId xmlns:a16="http://schemas.microsoft.com/office/drawing/2014/main" id="{1D1E48FF-5779-46D6-B1C9-4D172B298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40D3FD50-C270-ADFB-EB2B-29158DEB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151F0AE-5867-172D-EBB4-82DDB02CABA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01910" y="4793399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8" name="Group 23">
              <a:extLst>
                <a:ext uri="{FF2B5EF4-FFF2-40B4-BE49-F238E27FC236}">
                  <a16:creationId xmlns:a16="http://schemas.microsoft.com/office/drawing/2014/main" id="{17392473-97A8-BC25-53EA-87FC5F612A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4225" y="5948314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39" name="Freeform 24">
                <a:extLst>
                  <a:ext uri="{FF2B5EF4-FFF2-40B4-BE49-F238E27FC236}">
                    <a16:creationId xmlns:a16="http://schemas.microsoft.com/office/drawing/2014/main" id="{CC2B44E4-8059-6283-0758-1DAE690423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5">
                <a:extLst>
                  <a:ext uri="{FF2B5EF4-FFF2-40B4-BE49-F238E27FC236}">
                    <a16:creationId xmlns:a16="http://schemas.microsoft.com/office/drawing/2014/main" id="{C99CC75D-F6FF-48C1-21AC-95ED744DF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6">
                <a:extLst>
                  <a:ext uri="{FF2B5EF4-FFF2-40B4-BE49-F238E27FC236}">
                    <a16:creationId xmlns:a16="http://schemas.microsoft.com/office/drawing/2014/main" id="{5B5EDE76-F4E1-B401-7D40-DFB57AE56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7">
                <a:extLst>
                  <a:ext uri="{FF2B5EF4-FFF2-40B4-BE49-F238E27FC236}">
                    <a16:creationId xmlns:a16="http://schemas.microsoft.com/office/drawing/2014/main" id="{615D3F3C-F03B-04C7-F17B-11ED599E8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:a16="http://schemas.microsoft.com/office/drawing/2014/main" id="{5EB3DBAB-1D33-969B-9F84-7E2B4979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41ECEC-1965-A136-DEAB-7FF7B3190F9F}"/>
              </a:ext>
            </a:extLst>
          </p:cNvPr>
          <p:cNvSpPr/>
          <p:nvPr/>
        </p:nvSpPr>
        <p:spPr>
          <a:xfrm>
            <a:off x="1580030" y="1557649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E31777-C20F-77CA-6281-32E3577DD04F}"/>
              </a:ext>
            </a:extLst>
          </p:cNvPr>
          <p:cNvCxnSpPr/>
          <p:nvPr/>
        </p:nvCxnSpPr>
        <p:spPr>
          <a:xfrm>
            <a:off x="1414817" y="1739590"/>
            <a:ext cx="10062241" cy="0"/>
          </a:xfrm>
          <a:prstGeom prst="line">
            <a:avLst/>
          </a:prstGeom>
          <a:ln w="15875">
            <a:solidFill>
              <a:srgbClr val="31CC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29">
            <a:extLst>
              <a:ext uri="{FF2B5EF4-FFF2-40B4-BE49-F238E27FC236}">
                <a16:creationId xmlns:a16="http://schemas.microsoft.com/office/drawing/2014/main" id="{5B126BEE-0CEB-4F73-E14B-4B9AB1B383FA}"/>
              </a:ext>
            </a:extLst>
          </p:cNvPr>
          <p:cNvSpPr/>
          <p:nvPr/>
        </p:nvSpPr>
        <p:spPr>
          <a:xfrm>
            <a:off x="1482060" y="1044063"/>
            <a:ext cx="1889790" cy="513586"/>
          </a:xfrm>
          <a:prstGeom prst="roundRect">
            <a:avLst>
              <a:gd name="adj" fmla="val 50000"/>
            </a:avLst>
          </a:prstGeom>
          <a:solidFill>
            <a:srgbClr val="31CCA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XML </a:t>
            </a:r>
            <a:r>
              <a:rPr lang="ko-KR" altLang="en-US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스키마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1195" y="2105884"/>
            <a:ext cx="101294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/>
            <a:r>
              <a:rPr lang="ko-KR" altLang="en-US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다시 돌아와서</a:t>
            </a:r>
            <a:r>
              <a:rPr lang="en-US" altLang="ko-KR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...</a:t>
            </a:r>
          </a:p>
          <a:p>
            <a:pPr algn="ctr" fontAlgn="base" latinLnBrk="0"/>
            <a:endParaRPr lang="en-US" altLang="ko-KR" sz="2800" dirty="0">
              <a:solidFill>
                <a:prstClr val="white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pPr fontAlgn="base" latinLnBrk="0"/>
            <a:r>
              <a:rPr lang="en-US" altLang="ko-KR" sz="2800" dirty="0">
                <a:solidFill>
                  <a:schemeClr val="bg1"/>
                </a:solidFill>
                <a:latin typeface="Consolas" panose="020B0609020204030204" pitchFamily="49" charset="0"/>
              </a:rPr>
              <a:t>&lt;?xml version="1.0" encoding="UTF-8" </a:t>
            </a:r>
            <a:r>
              <a:rPr lang="en-US" altLang="ko-KR" sz="2800" dirty="0">
                <a:solidFill>
                  <a:srgbClr val="2FC49A"/>
                </a:solidFill>
                <a:latin typeface="Consolas" panose="020B0609020204030204" pitchFamily="49" charset="0"/>
              </a:rPr>
              <a:t>standalone="no"?&gt;</a:t>
            </a:r>
          </a:p>
          <a:p>
            <a:pPr fontAlgn="base" latinLnBrk="0"/>
            <a:r>
              <a:rPr lang="en-US" altLang="ko-KR" sz="2800" dirty="0">
                <a:solidFill>
                  <a:srgbClr val="2FC49A"/>
                </a:solidFill>
                <a:latin typeface="Consolas" panose="020B0609020204030204" pitchFamily="49" charset="0"/>
              </a:rPr>
              <a:t>&lt;!DOCTYPE recipe PUBLIC "-//Happy-Monkey//DTD </a:t>
            </a:r>
            <a:r>
              <a:rPr lang="en-US" altLang="ko-KR" sz="2800" dirty="0" err="1">
                <a:solidFill>
                  <a:srgbClr val="2FC49A"/>
                </a:solidFill>
                <a:latin typeface="Consolas" panose="020B0609020204030204" pitchFamily="49" charset="0"/>
              </a:rPr>
              <a:t>RecipeBook</a:t>
            </a:r>
            <a:r>
              <a:rPr lang="en-US" altLang="ko-KR" sz="2800" dirty="0">
                <a:solidFill>
                  <a:srgbClr val="2FC49A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2800" dirty="0" err="1">
                <a:solidFill>
                  <a:srgbClr val="2FC49A"/>
                </a:solidFill>
                <a:latin typeface="Consolas" panose="020B0609020204030204" pitchFamily="49" charset="0"/>
              </a:rPr>
              <a:t>EN""http</a:t>
            </a:r>
            <a:r>
              <a:rPr lang="en-US" altLang="ko-KR" sz="2800" dirty="0">
                <a:solidFill>
                  <a:srgbClr val="2FC49A"/>
                </a:solidFill>
                <a:latin typeface="Consolas" panose="020B0609020204030204" pitchFamily="49" charset="0"/>
              </a:rPr>
              <a:t>://www.happy-monkey.net/recipebook/recipebook.dtd"&gt;</a:t>
            </a:r>
          </a:p>
          <a:p>
            <a:pPr algn="ctr" fontAlgn="base" latinLnBrk="0"/>
            <a:endParaRPr lang="en-US" altLang="ko-KR" sz="2800" dirty="0">
              <a:solidFill>
                <a:prstClr val="white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pPr algn="ctr" fontAlgn="base" latinLnBrk="0"/>
            <a:endParaRPr lang="en-US" altLang="ko-KR" sz="2800" dirty="0">
              <a:solidFill>
                <a:prstClr val="white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pPr algn="ctr" fontAlgn="base" latinLnBrk="0"/>
            <a:endParaRPr lang="en-US" altLang="ko-KR" sz="2800" dirty="0">
              <a:solidFill>
                <a:prstClr val="white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</p:txBody>
      </p:sp>
      <p:pic>
        <p:nvPicPr>
          <p:cNvPr id="1026" name="Picture 2" descr="C:\Users\Home\Desktop\흠...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984" y="4444417"/>
            <a:ext cx="2415590" cy="1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8547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96FEFC53-5BF2-EAA7-D579-793A89F212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121212"/>
              </a:gs>
              <a:gs pos="100000">
                <a:srgbClr val="07070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37F525-6BE7-F290-B811-A029945E6FFF}"/>
              </a:ext>
            </a:extLst>
          </p:cNvPr>
          <p:cNvGrpSpPr/>
          <p:nvPr/>
        </p:nvGrpSpPr>
        <p:grpSpPr>
          <a:xfrm>
            <a:off x="232896" y="222250"/>
            <a:ext cx="504825" cy="476250"/>
            <a:chOff x="232896" y="222250"/>
            <a:chExt cx="504825" cy="47625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9441BC0-ED4D-94EC-9227-727BF43A295A}"/>
                </a:ext>
              </a:extLst>
            </p:cNvPr>
            <p:cNvSpPr/>
            <p:nvPr/>
          </p:nvSpPr>
          <p:spPr>
            <a:xfrm>
              <a:off x="232896" y="222250"/>
              <a:ext cx="504825" cy="476250"/>
            </a:xfrm>
            <a:prstGeom prst="roundRect">
              <a:avLst>
                <a:gd name="adj" fmla="val 14101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4DC73A1-D43F-EE9A-4090-A498F5E167CE}"/>
                </a:ext>
              </a:extLst>
            </p:cNvPr>
            <p:cNvGrpSpPr/>
            <p:nvPr/>
          </p:nvGrpSpPr>
          <p:grpSpPr>
            <a:xfrm>
              <a:off x="321924" y="284950"/>
              <a:ext cx="326770" cy="323475"/>
              <a:chOff x="11372169" y="133570"/>
              <a:chExt cx="487092" cy="48218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B7D2E6F-D0E2-BC27-990A-0CC98A7C9BB5}"/>
                  </a:ext>
                </a:extLst>
              </p:cNvPr>
              <p:cNvGrpSpPr/>
              <p:nvPr/>
            </p:nvGrpSpPr>
            <p:grpSpPr>
              <a:xfrm>
                <a:off x="11372169" y="185874"/>
                <a:ext cx="429876" cy="429876"/>
                <a:chOff x="215317" y="343634"/>
                <a:chExt cx="684000" cy="684000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021FD8BD-A558-4096-EDDF-E1555F2DB24D}"/>
                    </a:ext>
                  </a:extLst>
                </p:cNvPr>
                <p:cNvSpPr/>
                <p:nvPr/>
              </p:nvSpPr>
              <p:spPr>
                <a:xfrm>
                  <a:off x="215317" y="343634"/>
                  <a:ext cx="684000" cy="684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chemeClr val="bg1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105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36C70AA8-0686-955E-0C01-974327BB6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555" y="386637"/>
                  <a:ext cx="546554" cy="546554"/>
                </a:xfrm>
                <a:prstGeom prst="rect">
                  <a:avLst/>
                </a:prstGeom>
              </p:spPr>
            </p:pic>
          </p:grp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95E782B-17E5-3C4F-B70E-567062DDA389}"/>
                  </a:ext>
                </a:extLst>
              </p:cNvPr>
              <p:cNvSpPr/>
              <p:nvPr/>
            </p:nvSpPr>
            <p:spPr>
              <a:xfrm>
                <a:off x="11682271" y="133570"/>
                <a:ext cx="176990" cy="176990"/>
              </a:xfrm>
              <a:prstGeom prst="ellipse">
                <a:avLst/>
              </a:prstGeom>
              <a:solidFill>
                <a:srgbClr val="2FC49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400" b="1" dirty="0">
                    <a:solidFill>
                      <a:prstClr val="white"/>
                    </a:solidFill>
                  </a:rPr>
                  <a:t>땡</a:t>
                </a:r>
              </a:p>
            </p:txBody>
          </p:sp>
        </p:grp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AFD04A7-58F9-216F-BB94-BB32FD1C6A64}"/>
              </a:ext>
            </a:extLst>
          </p:cNvPr>
          <p:cNvSpPr/>
          <p:nvPr/>
        </p:nvSpPr>
        <p:spPr>
          <a:xfrm>
            <a:off x="907372" y="222250"/>
            <a:ext cx="11077132" cy="476250"/>
          </a:xfrm>
          <a:prstGeom prst="roundRect">
            <a:avLst>
              <a:gd name="adj" fmla="val 14807"/>
            </a:avLst>
          </a:prstGeom>
          <a:solidFill>
            <a:srgbClr val="2FC49A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XML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FD94618-E0BC-383B-0230-9A6E0B26D4B0}"/>
              </a:ext>
            </a:extLst>
          </p:cNvPr>
          <p:cNvSpPr/>
          <p:nvPr/>
        </p:nvSpPr>
        <p:spPr>
          <a:xfrm>
            <a:off x="907372" y="831850"/>
            <a:ext cx="11077132" cy="5753100"/>
          </a:xfrm>
          <a:prstGeom prst="roundRect">
            <a:avLst>
              <a:gd name="adj" fmla="val 1551"/>
            </a:avLst>
          </a:prstGeom>
          <a:solidFill>
            <a:srgbClr val="222423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46973B-693E-8280-A58F-5C6FD4204D37}"/>
              </a:ext>
            </a:extLst>
          </p:cNvPr>
          <p:cNvGrpSpPr/>
          <p:nvPr/>
        </p:nvGrpSpPr>
        <p:grpSpPr>
          <a:xfrm>
            <a:off x="232896" y="831850"/>
            <a:ext cx="504825" cy="5753100"/>
            <a:chOff x="232896" y="831850"/>
            <a:chExt cx="504825" cy="57531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6E7C94B-92AA-0500-4131-69FD3F4A9F98}"/>
                </a:ext>
              </a:extLst>
            </p:cNvPr>
            <p:cNvSpPr/>
            <p:nvPr/>
          </p:nvSpPr>
          <p:spPr>
            <a:xfrm>
              <a:off x="232896" y="831850"/>
              <a:ext cx="504825" cy="5753100"/>
            </a:xfrm>
            <a:prstGeom prst="roundRect">
              <a:avLst>
                <a:gd name="adj" fmla="val 11950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72DDAFB-59BF-0E21-9497-3737D4115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66" y="2917881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자유형 23">
              <a:extLst>
                <a:ext uri="{FF2B5EF4-FFF2-40B4-BE49-F238E27FC236}">
                  <a16:creationId xmlns:a16="http://schemas.microsoft.com/office/drawing/2014/main" id="{1C258610-CD73-7D9E-6126-AB4C8866F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25" y="2318848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말풍선: 타원형 22">
              <a:extLst>
                <a:ext uri="{FF2B5EF4-FFF2-40B4-BE49-F238E27FC236}">
                  <a16:creationId xmlns:a16="http://schemas.microsoft.com/office/drawing/2014/main" id="{F122B626-D312-37E5-C130-C1733E8BE371}"/>
                </a:ext>
              </a:extLst>
            </p:cNvPr>
            <p:cNvSpPr/>
            <p:nvPr/>
          </p:nvSpPr>
          <p:spPr>
            <a:xfrm>
              <a:off x="403651" y="1739590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하트 23">
              <a:extLst>
                <a:ext uri="{FF2B5EF4-FFF2-40B4-BE49-F238E27FC236}">
                  <a16:creationId xmlns:a16="http://schemas.microsoft.com/office/drawing/2014/main" id="{6D391F29-CC59-CF5B-3A5F-83C70C92B3B0}"/>
                </a:ext>
              </a:extLst>
            </p:cNvPr>
            <p:cNvSpPr/>
            <p:nvPr/>
          </p:nvSpPr>
          <p:spPr>
            <a:xfrm>
              <a:off x="395318" y="1140704"/>
              <a:ext cx="154414" cy="154414"/>
            </a:xfrm>
            <a:prstGeom prst="heart">
              <a:avLst/>
            </a:prstGeom>
            <a:solidFill>
              <a:srgbClr val="2FC49A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16">
              <a:extLst>
                <a:ext uri="{FF2B5EF4-FFF2-40B4-BE49-F238E27FC236}">
                  <a16:creationId xmlns:a16="http://schemas.microsoft.com/office/drawing/2014/main" id="{81540857-CE65-C9E7-0B26-35DD4D4468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8391" y="3516913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id="{254C4C30-8572-8145-EDDD-DE039B487E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3F737D91-1680-E870-9CD3-3CBFE764F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B8ABF591-9461-56BF-9E4C-EBD53AE05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:a16="http://schemas.microsoft.com/office/drawing/2014/main" id="{2707EF75-F0EF-BFA1-0603-FE7E30603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자유형 32">
              <a:extLst>
                <a:ext uri="{FF2B5EF4-FFF2-40B4-BE49-F238E27FC236}">
                  <a16:creationId xmlns:a16="http://schemas.microsoft.com/office/drawing/2014/main" id="{3817AF54-07B3-82DD-BDC5-F4808FB6A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47" y="5363086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Group 36">
              <a:extLst>
                <a:ext uri="{FF2B5EF4-FFF2-40B4-BE49-F238E27FC236}">
                  <a16:creationId xmlns:a16="http://schemas.microsoft.com/office/drawing/2014/main" id="{A72EE8CB-C6C5-2C5C-7DCD-4F3D5475A8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4951" y="4154792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52957B58-FAF6-0067-64F6-F21F50DBC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8">
                <a:extLst>
                  <a:ext uri="{FF2B5EF4-FFF2-40B4-BE49-F238E27FC236}">
                    <a16:creationId xmlns:a16="http://schemas.microsoft.com/office/drawing/2014/main" id="{8258DAC9-4A9F-A225-BFA0-4A91A8B2D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39">
                <a:extLst>
                  <a:ext uri="{FF2B5EF4-FFF2-40B4-BE49-F238E27FC236}">
                    <a16:creationId xmlns:a16="http://schemas.microsoft.com/office/drawing/2014/main" id="{EC1842D2-B4F3-729F-8B24-B1A5233B7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40">
                <a:extLst>
                  <a:ext uri="{FF2B5EF4-FFF2-40B4-BE49-F238E27FC236}">
                    <a16:creationId xmlns:a16="http://schemas.microsoft.com/office/drawing/2014/main" id="{1D1E48FF-5779-46D6-B1C9-4D172B298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40D3FD50-C270-ADFB-EB2B-29158DEB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151F0AE-5867-172D-EBB4-82DDB02CABA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01910" y="4793399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8" name="Group 23">
              <a:extLst>
                <a:ext uri="{FF2B5EF4-FFF2-40B4-BE49-F238E27FC236}">
                  <a16:creationId xmlns:a16="http://schemas.microsoft.com/office/drawing/2014/main" id="{17392473-97A8-BC25-53EA-87FC5F612A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4225" y="5948314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39" name="Freeform 24">
                <a:extLst>
                  <a:ext uri="{FF2B5EF4-FFF2-40B4-BE49-F238E27FC236}">
                    <a16:creationId xmlns:a16="http://schemas.microsoft.com/office/drawing/2014/main" id="{CC2B44E4-8059-6283-0758-1DAE690423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5">
                <a:extLst>
                  <a:ext uri="{FF2B5EF4-FFF2-40B4-BE49-F238E27FC236}">
                    <a16:creationId xmlns:a16="http://schemas.microsoft.com/office/drawing/2014/main" id="{C99CC75D-F6FF-48C1-21AC-95ED744DF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6">
                <a:extLst>
                  <a:ext uri="{FF2B5EF4-FFF2-40B4-BE49-F238E27FC236}">
                    <a16:creationId xmlns:a16="http://schemas.microsoft.com/office/drawing/2014/main" id="{5B5EDE76-F4E1-B401-7D40-DFB57AE56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7">
                <a:extLst>
                  <a:ext uri="{FF2B5EF4-FFF2-40B4-BE49-F238E27FC236}">
                    <a16:creationId xmlns:a16="http://schemas.microsoft.com/office/drawing/2014/main" id="{615D3F3C-F03B-04C7-F17B-11ED599E8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:a16="http://schemas.microsoft.com/office/drawing/2014/main" id="{5EB3DBAB-1D33-969B-9F84-7E2B4979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41ECEC-1965-A136-DEAB-7FF7B3190F9F}"/>
              </a:ext>
            </a:extLst>
          </p:cNvPr>
          <p:cNvSpPr/>
          <p:nvPr/>
        </p:nvSpPr>
        <p:spPr>
          <a:xfrm>
            <a:off x="1580030" y="1557649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E31777-C20F-77CA-6281-32E3577DD04F}"/>
              </a:ext>
            </a:extLst>
          </p:cNvPr>
          <p:cNvCxnSpPr/>
          <p:nvPr/>
        </p:nvCxnSpPr>
        <p:spPr>
          <a:xfrm>
            <a:off x="1414817" y="1739590"/>
            <a:ext cx="10062241" cy="0"/>
          </a:xfrm>
          <a:prstGeom prst="line">
            <a:avLst/>
          </a:prstGeom>
          <a:ln w="15875">
            <a:solidFill>
              <a:srgbClr val="31CC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81191" y="2318848"/>
            <a:ext cx="1012948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/>
            <a:r>
              <a:rPr lang="en-US" altLang="ko-KR" sz="3600" dirty="0">
                <a:solidFill>
                  <a:srgbClr val="2FC49A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XML </a:t>
            </a:r>
            <a:r>
              <a:rPr lang="ko-KR" altLang="en-US" sz="3600" dirty="0">
                <a:solidFill>
                  <a:srgbClr val="2FC49A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스키마</a:t>
            </a:r>
            <a:endParaRPr lang="en-US" altLang="ko-KR" sz="3600" dirty="0">
              <a:solidFill>
                <a:srgbClr val="2FC49A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pPr algn="ctr" fontAlgn="base" latinLnBrk="0"/>
            <a:endParaRPr lang="en-US" altLang="ko-KR" sz="3600" dirty="0">
              <a:solidFill>
                <a:prstClr val="white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pPr algn="ctr" fontAlgn="base" latinLnBrk="0"/>
            <a:r>
              <a:rPr lang="en-US" altLang="ko-KR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XML </a:t>
            </a:r>
            <a:r>
              <a:rPr lang="ko-KR" altLang="en-US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문서가 유효한 것인지 체크하는 문서</a:t>
            </a:r>
            <a:r>
              <a:rPr lang="en-US" altLang="ko-KR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.</a:t>
            </a:r>
          </a:p>
          <a:p>
            <a:pPr algn="ctr" fontAlgn="base" latinLnBrk="0"/>
            <a:r>
              <a:rPr lang="en-US" altLang="ko-KR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XML</a:t>
            </a:r>
            <a:r>
              <a:rPr lang="ko-KR" altLang="en-US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은 </a:t>
            </a:r>
            <a:r>
              <a:rPr lang="en-US" altLang="ko-KR" sz="2800" dirty="0">
                <a:solidFill>
                  <a:srgbClr val="2FC49A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DTD</a:t>
            </a:r>
            <a:r>
              <a:rPr lang="en-US" altLang="ko-KR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혹은 </a:t>
            </a:r>
            <a:r>
              <a:rPr lang="en-US" altLang="ko-KR" sz="2800" dirty="0">
                <a:solidFill>
                  <a:srgbClr val="2FC49A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XSD</a:t>
            </a:r>
            <a:r>
              <a:rPr lang="ko-KR" altLang="en-US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로 필요한 요소 혹은 속성을 파악할 수 있다</a:t>
            </a:r>
            <a:r>
              <a:rPr lang="en-US" altLang="ko-KR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.</a:t>
            </a:r>
          </a:p>
          <a:p>
            <a:pPr algn="ctr" fontAlgn="base" latinLnBrk="0"/>
            <a:r>
              <a:rPr lang="en-US" altLang="ko-KR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(</a:t>
            </a:r>
            <a:r>
              <a:rPr lang="ko-KR" altLang="en-US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즉 </a:t>
            </a:r>
            <a:r>
              <a:rPr lang="en-US" altLang="ko-KR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XML</a:t>
            </a:r>
            <a:r>
              <a:rPr lang="ko-KR" altLang="en-US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에서 사용되는 </a:t>
            </a:r>
            <a:r>
              <a:rPr lang="en-US" altLang="ko-KR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Element, Attribute</a:t>
            </a:r>
            <a:r>
              <a:rPr lang="ko-KR" altLang="en-US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 등에 </a:t>
            </a:r>
            <a:endParaRPr lang="en-US" altLang="ko-KR" sz="2800" dirty="0">
              <a:solidFill>
                <a:prstClr val="white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pPr algn="ctr" fontAlgn="base" latinLnBrk="0"/>
            <a:r>
              <a:rPr lang="ko-KR" altLang="en-US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대한 정보를 기술한 문서</a:t>
            </a:r>
            <a:r>
              <a:rPr lang="en-US" altLang="ko-KR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)</a:t>
            </a:r>
          </a:p>
          <a:p>
            <a:pPr algn="ctr" fontAlgn="base" latinLnBrk="0"/>
            <a:endParaRPr lang="en-US" altLang="ko-KR" sz="2800" dirty="0">
              <a:solidFill>
                <a:prstClr val="white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</p:txBody>
      </p:sp>
      <p:sp>
        <p:nvSpPr>
          <p:cNvPr id="44" name="모서리가 둥근 직사각형 29">
            <a:extLst>
              <a:ext uri="{FF2B5EF4-FFF2-40B4-BE49-F238E27FC236}">
                <a16:creationId xmlns:a16="http://schemas.microsoft.com/office/drawing/2014/main" id="{5B126BEE-0CEB-4F73-E14B-4B9AB1B383FA}"/>
              </a:ext>
            </a:extLst>
          </p:cNvPr>
          <p:cNvSpPr/>
          <p:nvPr/>
        </p:nvSpPr>
        <p:spPr>
          <a:xfrm>
            <a:off x="1482060" y="1044063"/>
            <a:ext cx="1889790" cy="513586"/>
          </a:xfrm>
          <a:prstGeom prst="roundRect">
            <a:avLst>
              <a:gd name="adj" fmla="val 50000"/>
            </a:avLst>
          </a:prstGeom>
          <a:solidFill>
            <a:srgbClr val="31CCA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XML </a:t>
            </a:r>
            <a:r>
              <a:rPr lang="ko-KR" altLang="en-US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스키마</a:t>
            </a:r>
          </a:p>
        </p:txBody>
      </p:sp>
    </p:spTree>
    <p:extLst>
      <p:ext uri="{BB962C8B-B14F-4D97-AF65-F5344CB8AC3E}">
        <p14:creationId xmlns:p14="http://schemas.microsoft.com/office/powerpoint/2010/main" val="18527085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96FEFC53-5BF2-EAA7-D579-793A89F212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121212"/>
              </a:gs>
              <a:gs pos="100000">
                <a:srgbClr val="07070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37F525-6BE7-F290-B811-A029945E6FFF}"/>
              </a:ext>
            </a:extLst>
          </p:cNvPr>
          <p:cNvGrpSpPr/>
          <p:nvPr/>
        </p:nvGrpSpPr>
        <p:grpSpPr>
          <a:xfrm>
            <a:off x="232896" y="222250"/>
            <a:ext cx="504825" cy="476250"/>
            <a:chOff x="232896" y="222250"/>
            <a:chExt cx="504825" cy="47625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9441BC0-ED4D-94EC-9227-727BF43A295A}"/>
                </a:ext>
              </a:extLst>
            </p:cNvPr>
            <p:cNvSpPr/>
            <p:nvPr/>
          </p:nvSpPr>
          <p:spPr>
            <a:xfrm>
              <a:off x="232896" y="222250"/>
              <a:ext cx="504825" cy="476250"/>
            </a:xfrm>
            <a:prstGeom prst="roundRect">
              <a:avLst>
                <a:gd name="adj" fmla="val 14101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4DC73A1-D43F-EE9A-4090-A498F5E167CE}"/>
                </a:ext>
              </a:extLst>
            </p:cNvPr>
            <p:cNvGrpSpPr/>
            <p:nvPr/>
          </p:nvGrpSpPr>
          <p:grpSpPr>
            <a:xfrm>
              <a:off x="321924" y="284950"/>
              <a:ext cx="326770" cy="323475"/>
              <a:chOff x="11372169" y="133570"/>
              <a:chExt cx="487092" cy="48218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B7D2E6F-D0E2-BC27-990A-0CC98A7C9BB5}"/>
                  </a:ext>
                </a:extLst>
              </p:cNvPr>
              <p:cNvGrpSpPr/>
              <p:nvPr/>
            </p:nvGrpSpPr>
            <p:grpSpPr>
              <a:xfrm>
                <a:off x="11372169" y="185874"/>
                <a:ext cx="429876" cy="429876"/>
                <a:chOff x="215317" y="343634"/>
                <a:chExt cx="684000" cy="684000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021FD8BD-A558-4096-EDDF-E1555F2DB24D}"/>
                    </a:ext>
                  </a:extLst>
                </p:cNvPr>
                <p:cNvSpPr/>
                <p:nvPr/>
              </p:nvSpPr>
              <p:spPr>
                <a:xfrm>
                  <a:off x="215317" y="343634"/>
                  <a:ext cx="684000" cy="684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chemeClr val="bg1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105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36C70AA8-0686-955E-0C01-974327BB6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555" y="386637"/>
                  <a:ext cx="546554" cy="546554"/>
                </a:xfrm>
                <a:prstGeom prst="rect">
                  <a:avLst/>
                </a:prstGeom>
              </p:spPr>
            </p:pic>
          </p:grp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95E782B-17E5-3C4F-B70E-567062DDA389}"/>
                  </a:ext>
                </a:extLst>
              </p:cNvPr>
              <p:cNvSpPr/>
              <p:nvPr/>
            </p:nvSpPr>
            <p:spPr>
              <a:xfrm>
                <a:off x="11682271" y="133570"/>
                <a:ext cx="176990" cy="176990"/>
              </a:xfrm>
              <a:prstGeom prst="ellipse">
                <a:avLst/>
              </a:prstGeom>
              <a:solidFill>
                <a:srgbClr val="2FC49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400" b="1" dirty="0">
                    <a:solidFill>
                      <a:prstClr val="white"/>
                    </a:solidFill>
                  </a:rPr>
                  <a:t>땡</a:t>
                </a:r>
              </a:p>
            </p:txBody>
          </p:sp>
        </p:grp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AFD04A7-58F9-216F-BB94-BB32FD1C6A64}"/>
              </a:ext>
            </a:extLst>
          </p:cNvPr>
          <p:cNvSpPr/>
          <p:nvPr/>
        </p:nvSpPr>
        <p:spPr>
          <a:xfrm>
            <a:off x="907372" y="222250"/>
            <a:ext cx="11077132" cy="476250"/>
          </a:xfrm>
          <a:prstGeom prst="roundRect">
            <a:avLst>
              <a:gd name="adj" fmla="val 14807"/>
            </a:avLst>
          </a:prstGeom>
          <a:solidFill>
            <a:srgbClr val="2FC49A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XML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FD94618-E0BC-383B-0230-9A6E0B26D4B0}"/>
              </a:ext>
            </a:extLst>
          </p:cNvPr>
          <p:cNvSpPr/>
          <p:nvPr/>
        </p:nvSpPr>
        <p:spPr>
          <a:xfrm>
            <a:off x="907372" y="831850"/>
            <a:ext cx="11077132" cy="5753100"/>
          </a:xfrm>
          <a:prstGeom prst="roundRect">
            <a:avLst>
              <a:gd name="adj" fmla="val 1551"/>
            </a:avLst>
          </a:prstGeom>
          <a:solidFill>
            <a:srgbClr val="222423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46973B-693E-8280-A58F-5C6FD4204D37}"/>
              </a:ext>
            </a:extLst>
          </p:cNvPr>
          <p:cNvGrpSpPr/>
          <p:nvPr/>
        </p:nvGrpSpPr>
        <p:grpSpPr>
          <a:xfrm>
            <a:off x="232896" y="831850"/>
            <a:ext cx="504825" cy="5753100"/>
            <a:chOff x="232896" y="831850"/>
            <a:chExt cx="504825" cy="57531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6E7C94B-92AA-0500-4131-69FD3F4A9F98}"/>
                </a:ext>
              </a:extLst>
            </p:cNvPr>
            <p:cNvSpPr/>
            <p:nvPr/>
          </p:nvSpPr>
          <p:spPr>
            <a:xfrm>
              <a:off x="232896" y="831850"/>
              <a:ext cx="504825" cy="5753100"/>
            </a:xfrm>
            <a:prstGeom prst="roundRect">
              <a:avLst>
                <a:gd name="adj" fmla="val 11950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72DDAFB-59BF-0E21-9497-3737D4115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66" y="2917881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자유형 23">
              <a:extLst>
                <a:ext uri="{FF2B5EF4-FFF2-40B4-BE49-F238E27FC236}">
                  <a16:creationId xmlns:a16="http://schemas.microsoft.com/office/drawing/2014/main" id="{1C258610-CD73-7D9E-6126-AB4C8866F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25" y="2318848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말풍선: 타원형 22">
              <a:extLst>
                <a:ext uri="{FF2B5EF4-FFF2-40B4-BE49-F238E27FC236}">
                  <a16:creationId xmlns:a16="http://schemas.microsoft.com/office/drawing/2014/main" id="{F122B626-D312-37E5-C130-C1733E8BE371}"/>
                </a:ext>
              </a:extLst>
            </p:cNvPr>
            <p:cNvSpPr/>
            <p:nvPr/>
          </p:nvSpPr>
          <p:spPr>
            <a:xfrm>
              <a:off x="403651" y="1739590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하트 23">
              <a:extLst>
                <a:ext uri="{FF2B5EF4-FFF2-40B4-BE49-F238E27FC236}">
                  <a16:creationId xmlns:a16="http://schemas.microsoft.com/office/drawing/2014/main" id="{6D391F29-CC59-CF5B-3A5F-83C70C92B3B0}"/>
                </a:ext>
              </a:extLst>
            </p:cNvPr>
            <p:cNvSpPr/>
            <p:nvPr/>
          </p:nvSpPr>
          <p:spPr>
            <a:xfrm>
              <a:off x="395318" y="1140704"/>
              <a:ext cx="154414" cy="154414"/>
            </a:xfrm>
            <a:prstGeom prst="heart">
              <a:avLst/>
            </a:prstGeom>
            <a:solidFill>
              <a:srgbClr val="2FC49A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16">
              <a:extLst>
                <a:ext uri="{FF2B5EF4-FFF2-40B4-BE49-F238E27FC236}">
                  <a16:creationId xmlns:a16="http://schemas.microsoft.com/office/drawing/2014/main" id="{81540857-CE65-C9E7-0B26-35DD4D4468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8391" y="3516913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id="{254C4C30-8572-8145-EDDD-DE039B487E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3F737D91-1680-E870-9CD3-3CBFE764F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B8ABF591-9461-56BF-9E4C-EBD53AE05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:a16="http://schemas.microsoft.com/office/drawing/2014/main" id="{2707EF75-F0EF-BFA1-0603-FE7E30603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자유형 32">
              <a:extLst>
                <a:ext uri="{FF2B5EF4-FFF2-40B4-BE49-F238E27FC236}">
                  <a16:creationId xmlns:a16="http://schemas.microsoft.com/office/drawing/2014/main" id="{3817AF54-07B3-82DD-BDC5-F4808FB6A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47" y="5363086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Group 36">
              <a:extLst>
                <a:ext uri="{FF2B5EF4-FFF2-40B4-BE49-F238E27FC236}">
                  <a16:creationId xmlns:a16="http://schemas.microsoft.com/office/drawing/2014/main" id="{A72EE8CB-C6C5-2C5C-7DCD-4F3D5475A8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4951" y="4154792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52957B58-FAF6-0067-64F6-F21F50DBC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8">
                <a:extLst>
                  <a:ext uri="{FF2B5EF4-FFF2-40B4-BE49-F238E27FC236}">
                    <a16:creationId xmlns:a16="http://schemas.microsoft.com/office/drawing/2014/main" id="{8258DAC9-4A9F-A225-BFA0-4A91A8B2D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39">
                <a:extLst>
                  <a:ext uri="{FF2B5EF4-FFF2-40B4-BE49-F238E27FC236}">
                    <a16:creationId xmlns:a16="http://schemas.microsoft.com/office/drawing/2014/main" id="{EC1842D2-B4F3-729F-8B24-B1A5233B7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40">
                <a:extLst>
                  <a:ext uri="{FF2B5EF4-FFF2-40B4-BE49-F238E27FC236}">
                    <a16:creationId xmlns:a16="http://schemas.microsoft.com/office/drawing/2014/main" id="{1D1E48FF-5779-46D6-B1C9-4D172B298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40D3FD50-C270-ADFB-EB2B-29158DEB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151F0AE-5867-172D-EBB4-82DDB02CABA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01910" y="4793399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8" name="Group 23">
              <a:extLst>
                <a:ext uri="{FF2B5EF4-FFF2-40B4-BE49-F238E27FC236}">
                  <a16:creationId xmlns:a16="http://schemas.microsoft.com/office/drawing/2014/main" id="{17392473-97A8-BC25-53EA-87FC5F612A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4225" y="5948314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39" name="Freeform 24">
                <a:extLst>
                  <a:ext uri="{FF2B5EF4-FFF2-40B4-BE49-F238E27FC236}">
                    <a16:creationId xmlns:a16="http://schemas.microsoft.com/office/drawing/2014/main" id="{CC2B44E4-8059-6283-0758-1DAE690423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5">
                <a:extLst>
                  <a:ext uri="{FF2B5EF4-FFF2-40B4-BE49-F238E27FC236}">
                    <a16:creationId xmlns:a16="http://schemas.microsoft.com/office/drawing/2014/main" id="{C99CC75D-F6FF-48C1-21AC-95ED744DF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6">
                <a:extLst>
                  <a:ext uri="{FF2B5EF4-FFF2-40B4-BE49-F238E27FC236}">
                    <a16:creationId xmlns:a16="http://schemas.microsoft.com/office/drawing/2014/main" id="{5B5EDE76-F4E1-B401-7D40-DFB57AE56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7">
                <a:extLst>
                  <a:ext uri="{FF2B5EF4-FFF2-40B4-BE49-F238E27FC236}">
                    <a16:creationId xmlns:a16="http://schemas.microsoft.com/office/drawing/2014/main" id="{615D3F3C-F03B-04C7-F17B-11ED599E8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:a16="http://schemas.microsoft.com/office/drawing/2014/main" id="{5EB3DBAB-1D33-969B-9F84-7E2B4979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41ECEC-1965-A136-DEAB-7FF7B3190F9F}"/>
              </a:ext>
            </a:extLst>
          </p:cNvPr>
          <p:cNvSpPr/>
          <p:nvPr/>
        </p:nvSpPr>
        <p:spPr>
          <a:xfrm>
            <a:off x="1580030" y="1557649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E31777-C20F-77CA-6281-32E3577DD04F}"/>
              </a:ext>
            </a:extLst>
          </p:cNvPr>
          <p:cNvCxnSpPr/>
          <p:nvPr/>
        </p:nvCxnSpPr>
        <p:spPr>
          <a:xfrm>
            <a:off x="1414817" y="1739590"/>
            <a:ext cx="10062241" cy="0"/>
          </a:xfrm>
          <a:prstGeom prst="line">
            <a:avLst/>
          </a:prstGeom>
          <a:ln w="15875">
            <a:solidFill>
              <a:srgbClr val="31CC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29">
            <a:extLst>
              <a:ext uri="{FF2B5EF4-FFF2-40B4-BE49-F238E27FC236}">
                <a16:creationId xmlns:a16="http://schemas.microsoft.com/office/drawing/2014/main" id="{5B126BEE-0CEB-4F73-E14B-4B9AB1B383FA}"/>
              </a:ext>
            </a:extLst>
          </p:cNvPr>
          <p:cNvSpPr/>
          <p:nvPr/>
        </p:nvSpPr>
        <p:spPr>
          <a:xfrm>
            <a:off x="1482060" y="1044063"/>
            <a:ext cx="1563219" cy="513586"/>
          </a:xfrm>
          <a:prstGeom prst="roundRect">
            <a:avLst>
              <a:gd name="adj" fmla="val 50000"/>
            </a:avLst>
          </a:prstGeom>
          <a:solidFill>
            <a:srgbClr val="31CCA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DTD</a:t>
            </a:r>
            <a:endParaRPr lang="ko-KR" altLang="en-US" sz="2000" b="1" dirty="0">
              <a:solidFill>
                <a:prstClr val="white"/>
              </a:solidFill>
              <a:latin typeface="Binggrae" panose="02030803000000000000" pitchFamily="18" charset="-127"/>
              <a:ea typeface="Binggrae" panose="02030803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1196" y="1941863"/>
            <a:ext cx="10129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DTD(Document Type Definition) </a:t>
            </a:r>
          </a:p>
        </p:txBody>
      </p:sp>
      <p:pic>
        <p:nvPicPr>
          <p:cNvPr id="2050" name="Picture 2" descr="C:\Users\Home\Desktop\DTD 외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204" y="1874376"/>
            <a:ext cx="3221296" cy="462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ome\Desktop\DTD 내부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014" y="2600896"/>
            <a:ext cx="4586817" cy="338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80030" y="6170457"/>
            <a:ext cx="943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출처 </a:t>
            </a:r>
            <a:r>
              <a:rPr lang="en-US" altLang="ko-KR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: http://www.tcpschool.com/xml/xml_dtd_intro</a:t>
            </a:r>
            <a:endParaRPr lang="ko-KR" altLang="en-US" dirty="0">
              <a:solidFill>
                <a:schemeClr val="bg1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3506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96FEFC53-5BF2-EAA7-D579-793A89F212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121212"/>
              </a:gs>
              <a:gs pos="100000">
                <a:srgbClr val="07070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37F525-6BE7-F290-B811-A029945E6FFF}"/>
              </a:ext>
            </a:extLst>
          </p:cNvPr>
          <p:cNvGrpSpPr/>
          <p:nvPr/>
        </p:nvGrpSpPr>
        <p:grpSpPr>
          <a:xfrm>
            <a:off x="232896" y="222250"/>
            <a:ext cx="504825" cy="476250"/>
            <a:chOff x="232896" y="222250"/>
            <a:chExt cx="504825" cy="47625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9441BC0-ED4D-94EC-9227-727BF43A295A}"/>
                </a:ext>
              </a:extLst>
            </p:cNvPr>
            <p:cNvSpPr/>
            <p:nvPr/>
          </p:nvSpPr>
          <p:spPr>
            <a:xfrm>
              <a:off x="232896" y="222250"/>
              <a:ext cx="504825" cy="476250"/>
            </a:xfrm>
            <a:prstGeom prst="roundRect">
              <a:avLst>
                <a:gd name="adj" fmla="val 14101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4DC73A1-D43F-EE9A-4090-A498F5E167CE}"/>
                </a:ext>
              </a:extLst>
            </p:cNvPr>
            <p:cNvGrpSpPr/>
            <p:nvPr/>
          </p:nvGrpSpPr>
          <p:grpSpPr>
            <a:xfrm>
              <a:off x="321924" y="284950"/>
              <a:ext cx="326770" cy="323475"/>
              <a:chOff x="11372169" y="133570"/>
              <a:chExt cx="487092" cy="48218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B7D2E6F-D0E2-BC27-990A-0CC98A7C9BB5}"/>
                  </a:ext>
                </a:extLst>
              </p:cNvPr>
              <p:cNvGrpSpPr/>
              <p:nvPr/>
            </p:nvGrpSpPr>
            <p:grpSpPr>
              <a:xfrm>
                <a:off x="11372169" y="185874"/>
                <a:ext cx="429876" cy="429876"/>
                <a:chOff x="215317" y="343634"/>
                <a:chExt cx="684000" cy="684000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021FD8BD-A558-4096-EDDF-E1555F2DB24D}"/>
                    </a:ext>
                  </a:extLst>
                </p:cNvPr>
                <p:cNvSpPr/>
                <p:nvPr/>
              </p:nvSpPr>
              <p:spPr>
                <a:xfrm>
                  <a:off x="215317" y="343634"/>
                  <a:ext cx="684000" cy="684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chemeClr val="bg1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105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36C70AA8-0686-955E-0C01-974327BB6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555" y="386637"/>
                  <a:ext cx="546554" cy="546554"/>
                </a:xfrm>
                <a:prstGeom prst="rect">
                  <a:avLst/>
                </a:prstGeom>
              </p:spPr>
            </p:pic>
          </p:grp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95E782B-17E5-3C4F-B70E-567062DDA389}"/>
                  </a:ext>
                </a:extLst>
              </p:cNvPr>
              <p:cNvSpPr/>
              <p:nvPr/>
            </p:nvSpPr>
            <p:spPr>
              <a:xfrm>
                <a:off x="11682271" y="133570"/>
                <a:ext cx="176990" cy="176990"/>
              </a:xfrm>
              <a:prstGeom prst="ellipse">
                <a:avLst/>
              </a:prstGeom>
              <a:solidFill>
                <a:srgbClr val="2FC49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400" b="1" dirty="0">
                    <a:solidFill>
                      <a:prstClr val="white"/>
                    </a:solidFill>
                  </a:rPr>
                  <a:t>땡</a:t>
                </a:r>
              </a:p>
            </p:txBody>
          </p:sp>
        </p:grp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AFD04A7-58F9-216F-BB94-BB32FD1C6A64}"/>
              </a:ext>
            </a:extLst>
          </p:cNvPr>
          <p:cNvSpPr/>
          <p:nvPr/>
        </p:nvSpPr>
        <p:spPr>
          <a:xfrm>
            <a:off x="907372" y="222250"/>
            <a:ext cx="11077132" cy="476250"/>
          </a:xfrm>
          <a:prstGeom prst="roundRect">
            <a:avLst>
              <a:gd name="adj" fmla="val 14807"/>
            </a:avLst>
          </a:prstGeom>
          <a:solidFill>
            <a:srgbClr val="2FC49A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XML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FD94618-E0BC-383B-0230-9A6E0B26D4B0}"/>
              </a:ext>
            </a:extLst>
          </p:cNvPr>
          <p:cNvSpPr/>
          <p:nvPr/>
        </p:nvSpPr>
        <p:spPr>
          <a:xfrm>
            <a:off x="907372" y="831850"/>
            <a:ext cx="11077132" cy="5753100"/>
          </a:xfrm>
          <a:prstGeom prst="roundRect">
            <a:avLst>
              <a:gd name="adj" fmla="val 1551"/>
            </a:avLst>
          </a:prstGeom>
          <a:solidFill>
            <a:srgbClr val="222423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46973B-693E-8280-A58F-5C6FD4204D37}"/>
              </a:ext>
            </a:extLst>
          </p:cNvPr>
          <p:cNvGrpSpPr/>
          <p:nvPr/>
        </p:nvGrpSpPr>
        <p:grpSpPr>
          <a:xfrm>
            <a:off x="232896" y="831850"/>
            <a:ext cx="504825" cy="5753100"/>
            <a:chOff x="232896" y="831850"/>
            <a:chExt cx="504825" cy="57531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6E7C94B-92AA-0500-4131-69FD3F4A9F98}"/>
                </a:ext>
              </a:extLst>
            </p:cNvPr>
            <p:cNvSpPr/>
            <p:nvPr/>
          </p:nvSpPr>
          <p:spPr>
            <a:xfrm>
              <a:off x="232896" y="831850"/>
              <a:ext cx="504825" cy="5753100"/>
            </a:xfrm>
            <a:prstGeom prst="roundRect">
              <a:avLst>
                <a:gd name="adj" fmla="val 11950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72DDAFB-59BF-0E21-9497-3737D4115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66" y="2917881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자유형 23">
              <a:extLst>
                <a:ext uri="{FF2B5EF4-FFF2-40B4-BE49-F238E27FC236}">
                  <a16:creationId xmlns:a16="http://schemas.microsoft.com/office/drawing/2014/main" id="{1C258610-CD73-7D9E-6126-AB4C8866F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25" y="2318848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말풍선: 타원형 22">
              <a:extLst>
                <a:ext uri="{FF2B5EF4-FFF2-40B4-BE49-F238E27FC236}">
                  <a16:creationId xmlns:a16="http://schemas.microsoft.com/office/drawing/2014/main" id="{F122B626-D312-37E5-C130-C1733E8BE371}"/>
                </a:ext>
              </a:extLst>
            </p:cNvPr>
            <p:cNvSpPr/>
            <p:nvPr/>
          </p:nvSpPr>
          <p:spPr>
            <a:xfrm>
              <a:off x="403651" y="1739590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하트 23">
              <a:extLst>
                <a:ext uri="{FF2B5EF4-FFF2-40B4-BE49-F238E27FC236}">
                  <a16:creationId xmlns:a16="http://schemas.microsoft.com/office/drawing/2014/main" id="{6D391F29-CC59-CF5B-3A5F-83C70C92B3B0}"/>
                </a:ext>
              </a:extLst>
            </p:cNvPr>
            <p:cNvSpPr/>
            <p:nvPr/>
          </p:nvSpPr>
          <p:spPr>
            <a:xfrm>
              <a:off x="395318" y="1140704"/>
              <a:ext cx="154414" cy="154414"/>
            </a:xfrm>
            <a:prstGeom prst="heart">
              <a:avLst/>
            </a:prstGeom>
            <a:solidFill>
              <a:srgbClr val="2FC49A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16">
              <a:extLst>
                <a:ext uri="{FF2B5EF4-FFF2-40B4-BE49-F238E27FC236}">
                  <a16:creationId xmlns:a16="http://schemas.microsoft.com/office/drawing/2014/main" id="{81540857-CE65-C9E7-0B26-35DD4D4468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8391" y="3516913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id="{254C4C30-8572-8145-EDDD-DE039B487E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3F737D91-1680-E870-9CD3-3CBFE764F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B8ABF591-9461-56BF-9E4C-EBD53AE05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:a16="http://schemas.microsoft.com/office/drawing/2014/main" id="{2707EF75-F0EF-BFA1-0603-FE7E30603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자유형 32">
              <a:extLst>
                <a:ext uri="{FF2B5EF4-FFF2-40B4-BE49-F238E27FC236}">
                  <a16:creationId xmlns:a16="http://schemas.microsoft.com/office/drawing/2014/main" id="{3817AF54-07B3-82DD-BDC5-F4808FB6A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47" y="5363086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Group 36">
              <a:extLst>
                <a:ext uri="{FF2B5EF4-FFF2-40B4-BE49-F238E27FC236}">
                  <a16:creationId xmlns:a16="http://schemas.microsoft.com/office/drawing/2014/main" id="{A72EE8CB-C6C5-2C5C-7DCD-4F3D5475A8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4951" y="4154792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52957B58-FAF6-0067-64F6-F21F50DBC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8">
                <a:extLst>
                  <a:ext uri="{FF2B5EF4-FFF2-40B4-BE49-F238E27FC236}">
                    <a16:creationId xmlns:a16="http://schemas.microsoft.com/office/drawing/2014/main" id="{8258DAC9-4A9F-A225-BFA0-4A91A8B2D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39">
                <a:extLst>
                  <a:ext uri="{FF2B5EF4-FFF2-40B4-BE49-F238E27FC236}">
                    <a16:creationId xmlns:a16="http://schemas.microsoft.com/office/drawing/2014/main" id="{EC1842D2-B4F3-729F-8B24-B1A5233B7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40">
                <a:extLst>
                  <a:ext uri="{FF2B5EF4-FFF2-40B4-BE49-F238E27FC236}">
                    <a16:creationId xmlns:a16="http://schemas.microsoft.com/office/drawing/2014/main" id="{1D1E48FF-5779-46D6-B1C9-4D172B298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40D3FD50-C270-ADFB-EB2B-29158DEB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151F0AE-5867-172D-EBB4-82DDB02CABA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01910" y="4793399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8" name="Group 23">
              <a:extLst>
                <a:ext uri="{FF2B5EF4-FFF2-40B4-BE49-F238E27FC236}">
                  <a16:creationId xmlns:a16="http://schemas.microsoft.com/office/drawing/2014/main" id="{17392473-97A8-BC25-53EA-87FC5F612A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4225" y="5948314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39" name="Freeform 24">
                <a:extLst>
                  <a:ext uri="{FF2B5EF4-FFF2-40B4-BE49-F238E27FC236}">
                    <a16:creationId xmlns:a16="http://schemas.microsoft.com/office/drawing/2014/main" id="{CC2B44E4-8059-6283-0758-1DAE690423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5">
                <a:extLst>
                  <a:ext uri="{FF2B5EF4-FFF2-40B4-BE49-F238E27FC236}">
                    <a16:creationId xmlns:a16="http://schemas.microsoft.com/office/drawing/2014/main" id="{C99CC75D-F6FF-48C1-21AC-95ED744DF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6">
                <a:extLst>
                  <a:ext uri="{FF2B5EF4-FFF2-40B4-BE49-F238E27FC236}">
                    <a16:creationId xmlns:a16="http://schemas.microsoft.com/office/drawing/2014/main" id="{5B5EDE76-F4E1-B401-7D40-DFB57AE56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7">
                <a:extLst>
                  <a:ext uri="{FF2B5EF4-FFF2-40B4-BE49-F238E27FC236}">
                    <a16:creationId xmlns:a16="http://schemas.microsoft.com/office/drawing/2014/main" id="{615D3F3C-F03B-04C7-F17B-11ED599E8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:a16="http://schemas.microsoft.com/office/drawing/2014/main" id="{5EB3DBAB-1D33-969B-9F84-7E2B4979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41ECEC-1965-A136-DEAB-7FF7B3190F9F}"/>
              </a:ext>
            </a:extLst>
          </p:cNvPr>
          <p:cNvSpPr/>
          <p:nvPr/>
        </p:nvSpPr>
        <p:spPr>
          <a:xfrm>
            <a:off x="1580030" y="1557649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E31777-C20F-77CA-6281-32E3577DD04F}"/>
              </a:ext>
            </a:extLst>
          </p:cNvPr>
          <p:cNvCxnSpPr/>
          <p:nvPr/>
        </p:nvCxnSpPr>
        <p:spPr>
          <a:xfrm>
            <a:off x="1414817" y="1739590"/>
            <a:ext cx="10062241" cy="0"/>
          </a:xfrm>
          <a:prstGeom prst="line">
            <a:avLst/>
          </a:prstGeom>
          <a:ln w="15875">
            <a:solidFill>
              <a:srgbClr val="31CC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29">
            <a:extLst>
              <a:ext uri="{FF2B5EF4-FFF2-40B4-BE49-F238E27FC236}">
                <a16:creationId xmlns:a16="http://schemas.microsoft.com/office/drawing/2014/main" id="{5B126BEE-0CEB-4F73-E14B-4B9AB1B383FA}"/>
              </a:ext>
            </a:extLst>
          </p:cNvPr>
          <p:cNvSpPr/>
          <p:nvPr/>
        </p:nvSpPr>
        <p:spPr>
          <a:xfrm>
            <a:off x="1482060" y="1044063"/>
            <a:ext cx="1563219" cy="513586"/>
          </a:xfrm>
          <a:prstGeom prst="roundRect">
            <a:avLst>
              <a:gd name="adj" fmla="val 50000"/>
            </a:avLst>
          </a:prstGeom>
          <a:solidFill>
            <a:srgbClr val="31CCA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XSD</a:t>
            </a:r>
            <a:endParaRPr lang="ko-KR" altLang="en-US" sz="2000" b="1" dirty="0">
              <a:solidFill>
                <a:prstClr val="white"/>
              </a:solidFill>
              <a:latin typeface="Binggrae" panose="02030803000000000000" pitchFamily="18" charset="-127"/>
              <a:ea typeface="Binggrae" panose="02030803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0030" y="1993439"/>
            <a:ext cx="50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XSD(XML Schema Definition)</a:t>
            </a:r>
          </a:p>
        </p:txBody>
      </p:sp>
      <p:pic>
        <p:nvPicPr>
          <p:cNvPr id="3074" name="Picture 2" descr="C:\Users\Home\Desktop\XSD 내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214" y="1874376"/>
            <a:ext cx="4162425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ome\Desktop\XSD 참조법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93" y="2775989"/>
            <a:ext cx="41529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78102" y="5763648"/>
            <a:ext cx="568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http://www.tcpschool.com/xml/xml_xsd_intro</a:t>
            </a:r>
            <a:endParaRPr lang="ko-KR" altLang="en-US" dirty="0">
              <a:solidFill>
                <a:schemeClr val="bg1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6707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96FEFC53-5BF2-EAA7-D579-793A89F212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121212"/>
              </a:gs>
              <a:gs pos="100000">
                <a:srgbClr val="07070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37F525-6BE7-F290-B811-A029945E6FFF}"/>
              </a:ext>
            </a:extLst>
          </p:cNvPr>
          <p:cNvGrpSpPr/>
          <p:nvPr/>
        </p:nvGrpSpPr>
        <p:grpSpPr>
          <a:xfrm>
            <a:off x="232896" y="222250"/>
            <a:ext cx="504825" cy="476250"/>
            <a:chOff x="232896" y="222250"/>
            <a:chExt cx="504825" cy="47625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9441BC0-ED4D-94EC-9227-727BF43A295A}"/>
                </a:ext>
              </a:extLst>
            </p:cNvPr>
            <p:cNvSpPr/>
            <p:nvPr/>
          </p:nvSpPr>
          <p:spPr>
            <a:xfrm>
              <a:off x="232896" y="222250"/>
              <a:ext cx="504825" cy="476250"/>
            </a:xfrm>
            <a:prstGeom prst="roundRect">
              <a:avLst>
                <a:gd name="adj" fmla="val 14101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4DC73A1-D43F-EE9A-4090-A498F5E167CE}"/>
                </a:ext>
              </a:extLst>
            </p:cNvPr>
            <p:cNvGrpSpPr/>
            <p:nvPr/>
          </p:nvGrpSpPr>
          <p:grpSpPr>
            <a:xfrm>
              <a:off x="321924" y="284950"/>
              <a:ext cx="326770" cy="323475"/>
              <a:chOff x="11372169" y="133570"/>
              <a:chExt cx="487092" cy="48218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B7D2E6F-D0E2-BC27-990A-0CC98A7C9BB5}"/>
                  </a:ext>
                </a:extLst>
              </p:cNvPr>
              <p:cNvGrpSpPr/>
              <p:nvPr/>
            </p:nvGrpSpPr>
            <p:grpSpPr>
              <a:xfrm>
                <a:off x="11372169" y="185874"/>
                <a:ext cx="429876" cy="429876"/>
                <a:chOff x="215317" y="343634"/>
                <a:chExt cx="684000" cy="684000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021FD8BD-A558-4096-EDDF-E1555F2DB24D}"/>
                    </a:ext>
                  </a:extLst>
                </p:cNvPr>
                <p:cNvSpPr/>
                <p:nvPr/>
              </p:nvSpPr>
              <p:spPr>
                <a:xfrm>
                  <a:off x="215317" y="343634"/>
                  <a:ext cx="684000" cy="684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chemeClr val="bg1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105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36C70AA8-0686-955E-0C01-974327BB6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555" y="386637"/>
                  <a:ext cx="546554" cy="546554"/>
                </a:xfrm>
                <a:prstGeom prst="rect">
                  <a:avLst/>
                </a:prstGeom>
              </p:spPr>
            </p:pic>
          </p:grp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95E782B-17E5-3C4F-B70E-567062DDA389}"/>
                  </a:ext>
                </a:extLst>
              </p:cNvPr>
              <p:cNvSpPr/>
              <p:nvPr/>
            </p:nvSpPr>
            <p:spPr>
              <a:xfrm>
                <a:off x="11682271" y="133570"/>
                <a:ext cx="176990" cy="176990"/>
              </a:xfrm>
              <a:prstGeom prst="ellipse">
                <a:avLst/>
              </a:prstGeom>
              <a:solidFill>
                <a:srgbClr val="2FC49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400" b="1" dirty="0">
                    <a:solidFill>
                      <a:prstClr val="white"/>
                    </a:solidFill>
                  </a:rPr>
                  <a:t>땡</a:t>
                </a:r>
              </a:p>
            </p:txBody>
          </p:sp>
        </p:grp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AFD04A7-58F9-216F-BB94-BB32FD1C6A64}"/>
              </a:ext>
            </a:extLst>
          </p:cNvPr>
          <p:cNvSpPr/>
          <p:nvPr/>
        </p:nvSpPr>
        <p:spPr>
          <a:xfrm>
            <a:off x="907372" y="222250"/>
            <a:ext cx="11077132" cy="476250"/>
          </a:xfrm>
          <a:prstGeom prst="roundRect">
            <a:avLst>
              <a:gd name="adj" fmla="val 14807"/>
            </a:avLst>
          </a:prstGeom>
          <a:solidFill>
            <a:srgbClr val="2FC49A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XML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FD94618-E0BC-383B-0230-9A6E0B26D4B0}"/>
              </a:ext>
            </a:extLst>
          </p:cNvPr>
          <p:cNvSpPr/>
          <p:nvPr/>
        </p:nvSpPr>
        <p:spPr>
          <a:xfrm>
            <a:off x="907366" y="831850"/>
            <a:ext cx="11077132" cy="5753100"/>
          </a:xfrm>
          <a:prstGeom prst="roundRect">
            <a:avLst>
              <a:gd name="adj" fmla="val 1551"/>
            </a:avLst>
          </a:prstGeom>
          <a:solidFill>
            <a:srgbClr val="222423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46973B-693E-8280-A58F-5C6FD4204D37}"/>
              </a:ext>
            </a:extLst>
          </p:cNvPr>
          <p:cNvGrpSpPr/>
          <p:nvPr/>
        </p:nvGrpSpPr>
        <p:grpSpPr>
          <a:xfrm>
            <a:off x="232896" y="831850"/>
            <a:ext cx="504825" cy="5753100"/>
            <a:chOff x="232896" y="831850"/>
            <a:chExt cx="504825" cy="57531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6E7C94B-92AA-0500-4131-69FD3F4A9F98}"/>
                </a:ext>
              </a:extLst>
            </p:cNvPr>
            <p:cNvSpPr/>
            <p:nvPr/>
          </p:nvSpPr>
          <p:spPr>
            <a:xfrm>
              <a:off x="232896" y="831850"/>
              <a:ext cx="504825" cy="5753100"/>
            </a:xfrm>
            <a:prstGeom prst="roundRect">
              <a:avLst>
                <a:gd name="adj" fmla="val 11950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72DDAFB-59BF-0E21-9497-3737D4115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66" y="2917881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자유형 23">
              <a:extLst>
                <a:ext uri="{FF2B5EF4-FFF2-40B4-BE49-F238E27FC236}">
                  <a16:creationId xmlns:a16="http://schemas.microsoft.com/office/drawing/2014/main" id="{1C258610-CD73-7D9E-6126-AB4C8866F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25" y="2318848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말풍선: 타원형 22">
              <a:extLst>
                <a:ext uri="{FF2B5EF4-FFF2-40B4-BE49-F238E27FC236}">
                  <a16:creationId xmlns:a16="http://schemas.microsoft.com/office/drawing/2014/main" id="{F122B626-D312-37E5-C130-C1733E8BE371}"/>
                </a:ext>
              </a:extLst>
            </p:cNvPr>
            <p:cNvSpPr/>
            <p:nvPr/>
          </p:nvSpPr>
          <p:spPr>
            <a:xfrm>
              <a:off x="403651" y="1739590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하트 23">
              <a:extLst>
                <a:ext uri="{FF2B5EF4-FFF2-40B4-BE49-F238E27FC236}">
                  <a16:creationId xmlns:a16="http://schemas.microsoft.com/office/drawing/2014/main" id="{6D391F29-CC59-CF5B-3A5F-83C70C92B3B0}"/>
                </a:ext>
              </a:extLst>
            </p:cNvPr>
            <p:cNvSpPr/>
            <p:nvPr/>
          </p:nvSpPr>
          <p:spPr>
            <a:xfrm>
              <a:off x="395318" y="1140704"/>
              <a:ext cx="154414" cy="154414"/>
            </a:xfrm>
            <a:prstGeom prst="heart">
              <a:avLst/>
            </a:prstGeom>
            <a:solidFill>
              <a:srgbClr val="2FC49A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16">
              <a:extLst>
                <a:ext uri="{FF2B5EF4-FFF2-40B4-BE49-F238E27FC236}">
                  <a16:creationId xmlns:a16="http://schemas.microsoft.com/office/drawing/2014/main" id="{81540857-CE65-C9E7-0B26-35DD4D4468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8391" y="3516913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id="{254C4C30-8572-8145-EDDD-DE039B487E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3F737D91-1680-E870-9CD3-3CBFE764F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B8ABF591-9461-56BF-9E4C-EBD53AE05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:a16="http://schemas.microsoft.com/office/drawing/2014/main" id="{2707EF75-F0EF-BFA1-0603-FE7E30603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자유형 32">
              <a:extLst>
                <a:ext uri="{FF2B5EF4-FFF2-40B4-BE49-F238E27FC236}">
                  <a16:creationId xmlns:a16="http://schemas.microsoft.com/office/drawing/2014/main" id="{3817AF54-07B3-82DD-BDC5-F4808FB6A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47" y="5363086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Group 36">
              <a:extLst>
                <a:ext uri="{FF2B5EF4-FFF2-40B4-BE49-F238E27FC236}">
                  <a16:creationId xmlns:a16="http://schemas.microsoft.com/office/drawing/2014/main" id="{A72EE8CB-C6C5-2C5C-7DCD-4F3D5475A8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4951" y="4154792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52957B58-FAF6-0067-64F6-F21F50DBC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8">
                <a:extLst>
                  <a:ext uri="{FF2B5EF4-FFF2-40B4-BE49-F238E27FC236}">
                    <a16:creationId xmlns:a16="http://schemas.microsoft.com/office/drawing/2014/main" id="{8258DAC9-4A9F-A225-BFA0-4A91A8B2D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39">
                <a:extLst>
                  <a:ext uri="{FF2B5EF4-FFF2-40B4-BE49-F238E27FC236}">
                    <a16:creationId xmlns:a16="http://schemas.microsoft.com/office/drawing/2014/main" id="{EC1842D2-B4F3-729F-8B24-B1A5233B7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40">
                <a:extLst>
                  <a:ext uri="{FF2B5EF4-FFF2-40B4-BE49-F238E27FC236}">
                    <a16:creationId xmlns:a16="http://schemas.microsoft.com/office/drawing/2014/main" id="{1D1E48FF-5779-46D6-B1C9-4D172B298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40D3FD50-C270-ADFB-EB2B-29158DEB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151F0AE-5867-172D-EBB4-82DDB02CABA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01910" y="4793399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8" name="Group 23">
              <a:extLst>
                <a:ext uri="{FF2B5EF4-FFF2-40B4-BE49-F238E27FC236}">
                  <a16:creationId xmlns:a16="http://schemas.microsoft.com/office/drawing/2014/main" id="{17392473-97A8-BC25-53EA-87FC5F612A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4225" y="5948314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39" name="Freeform 24">
                <a:extLst>
                  <a:ext uri="{FF2B5EF4-FFF2-40B4-BE49-F238E27FC236}">
                    <a16:creationId xmlns:a16="http://schemas.microsoft.com/office/drawing/2014/main" id="{CC2B44E4-8059-6283-0758-1DAE690423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5">
                <a:extLst>
                  <a:ext uri="{FF2B5EF4-FFF2-40B4-BE49-F238E27FC236}">
                    <a16:creationId xmlns:a16="http://schemas.microsoft.com/office/drawing/2014/main" id="{C99CC75D-F6FF-48C1-21AC-95ED744DF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6">
                <a:extLst>
                  <a:ext uri="{FF2B5EF4-FFF2-40B4-BE49-F238E27FC236}">
                    <a16:creationId xmlns:a16="http://schemas.microsoft.com/office/drawing/2014/main" id="{5B5EDE76-F4E1-B401-7D40-DFB57AE56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7">
                <a:extLst>
                  <a:ext uri="{FF2B5EF4-FFF2-40B4-BE49-F238E27FC236}">
                    <a16:creationId xmlns:a16="http://schemas.microsoft.com/office/drawing/2014/main" id="{615D3F3C-F03B-04C7-F17B-11ED599E8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:a16="http://schemas.microsoft.com/office/drawing/2014/main" id="{5EB3DBAB-1D33-969B-9F84-7E2B4979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41ECEC-1965-A136-DEAB-7FF7B3190F9F}"/>
              </a:ext>
            </a:extLst>
          </p:cNvPr>
          <p:cNvSpPr/>
          <p:nvPr/>
        </p:nvSpPr>
        <p:spPr>
          <a:xfrm>
            <a:off x="1580030" y="1557649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E31777-C20F-77CA-6281-32E3577DD04F}"/>
              </a:ext>
            </a:extLst>
          </p:cNvPr>
          <p:cNvCxnSpPr/>
          <p:nvPr/>
        </p:nvCxnSpPr>
        <p:spPr>
          <a:xfrm>
            <a:off x="1414817" y="1739590"/>
            <a:ext cx="10062241" cy="0"/>
          </a:xfrm>
          <a:prstGeom prst="line">
            <a:avLst/>
          </a:prstGeom>
          <a:ln w="15875">
            <a:solidFill>
              <a:srgbClr val="31CC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29">
            <a:extLst>
              <a:ext uri="{FF2B5EF4-FFF2-40B4-BE49-F238E27FC236}">
                <a16:creationId xmlns:a16="http://schemas.microsoft.com/office/drawing/2014/main" id="{5B126BEE-0CEB-4F73-E14B-4B9AB1B383FA}"/>
              </a:ext>
            </a:extLst>
          </p:cNvPr>
          <p:cNvSpPr/>
          <p:nvPr/>
        </p:nvSpPr>
        <p:spPr>
          <a:xfrm>
            <a:off x="1482060" y="1044063"/>
            <a:ext cx="1563219" cy="513586"/>
          </a:xfrm>
          <a:prstGeom prst="roundRect">
            <a:avLst>
              <a:gd name="adj" fmla="val 50000"/>
            </a:avLst>
          </a:prstGeom>
          <a:solidFill>
            <a:srgbClr val="31CCA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XSD</a:t>
            </a:r>
            <a:endParaRPr lang="ko-KR" altLang="en-US" sz="2000" b="1" dirty="0">
              <a:solidFill>
                <a:prstClr val="white"/>
              </a:solidFill>
              <a:latin typeface="Binggrae" panose="02030803000000000000" pitchFamily="18" charset="-127"/>
              <a:ea typeface="Binggrae" panose="02030803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1189" y="2571223"/>
            <a:ext cx="101294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/>
            <a:r>
              <a:rPr lang="ko-KR" altLang="en-US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해당 사이트에서는 </a:t>
            </a:r>
            <a:r>
              <a:rPr lang="en-US" altLang="ko-KR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xml</a:t>
            </a:r>
            <a:r>
              <a:rPr lang="ko-KR" altLang="en-US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의 </a:t>
            </a:r>
            <a:r>
              <a:rPr lang="en-US" altLang="ko-KR" sz="2800" dirty="0" err="1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xsd</a:t>
            </a:r>
            <a:r>
              <a:rPr lang="ko-KR" altLang="en-US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를 생성해준다</a:t>
            </a:r>
            <a:r>
              <a:rPr lang="en-US" altLang="ko-KR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.</a:t>
            </a:r>
          </a:p>
          <a:p>
            <a:pPr algn="ctr" fontAlgn="base" latinLnBrk="0"/>
            <a:r>
              <a:rPr lang="en-US" altLang="ko-KR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https://www.freeformatter.com/xsd-generator.html</a:t>
            </a:r>
          </a:p>
          <a:p>
            <a:pPr algn="ctr" fontAlgn="base" latinLnBrk="0"/>
            <a:endParaRPr lang="en-US" altLang="ko-KR" sz="2800" dirty="0">
              <a:solidFill>
                <a:prstClr val="white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pPr algn="ctr" fontAlgn="base" latinLnBrk="0"/>
            <a:r>
              <a:rPr lang="ko-KR" altLang="en-US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해당 사이트에서는 </a:t>
            </a:r>
            <a:r>
              <a:rPr lang="en-US" altLang="ko-KR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xml</a:t>
            </a:r>
            <a:r>
              <a:rPr lang="ko-KR" altLang="en-US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이 </a:t>
            </a:r>
            <a:r>
              <a:rPr lang="en-US" altLang="ko-KR" sz="2800" dirty="0" err="1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xsd</a:t>
            </a:r>
            <a:r>
              <a:rPr lang="ko-KR" altLang="en-US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에 유효한지 확인해준다</a:t>
            </a:r>
            <a:r>
              <a:rPr lang="en-US" altLang="ko-KR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.</a:t>
            </a:r>
          </a:p>
          <a:p>
            <a:pPr algn="ctr" fontAlgn="base" latinLnBrk="0"/>
            <a:r>
              <a:rPr lang="en-US" altLang="ko-KR" sz="2800" dirty="0">
                <a:solidFill>
                  <a:prstClr val="white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https://www.freeformatter.com/xml-validator-xsd.html</a:t>
            </a:r>
          </a:p>
        </p:txBody>
      </p:sp>
    </p:spTree>
    <p:extLst>
      <p:ext uri="{BB962C8B-B14F-4D97-AF65-F5344CB8AC3E}">
        <p14:creationId xmlns:p14="http://schemas.microsoft.com/office/powerpoint/2010/main" val="11653316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96FEFC53-5BF2-EAA7-D579-793A89F212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121212"/>
              </a:gs>
              <a:gs pos="100000">
                <a:srgbClr val="07070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37F525-6BE7-F290-B811-A029945E6FFF}"/>
              </a:ext>
            </a:extLst>
          </p:cNvPr>
          <p:cNvGrpSpPr/>
          <p:nvPr/>
        </p:nvGrpSpPr>
        <p:grpSpPr>
          <a:xfrm>
            <a:off x="232896" y="222250"/>
            <a:ext cx="504825" cy="476250"/>
            <a:chOff x="232896" y="222250"/>
            <a:chExt cx="504825" cy="47625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9441BC0-ED4D-94EC-9227-727BF43A295A}"/>
                </a:ext>
              </a:extLst>
            </p:cNvPr>
            <p:cNvSpPr/>
            <p:nvPr/>
          </p:nvSpPr>
          <p:spPr>
            <a:xfrm>
              <a:off x="232896" y="222250"/>
              <a:ext cx="504825" cy="476250"/>
            </a:xfrm>
            <a:prstGeom prst="roundRect">
              <a:avLst>
                <a:gd name="adj" fmla="val 14101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4DC73A1-D43F-EE9A-4090-A498F5E167CE}"/>
                </a:ext>
              </a:extLst>
            </p:cNvPr>
            <p:cNvGrpSpPr/>
            <p:nvPr/>
          </p:nvGrpSpPr>
          <p:grpSpPr>
            <a:xfrm>
              <a:off x="321924" y="284950"/>
              <a:ext cx="326770" cy="323475"/>
              <a:chOff x="11372169" y="133570"/>
              <a:chExt cx="487092" cy="48218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B7D2E6F-D0E2-BC27-990A-0CC98A7C9BB5}"/>
                  </a:ext>
                </a:extLst>
              </p:cNvPr>
              <p:cNvGrpSpPr/>
              <p:nvPr/>
            </p:nvGrpSpPr>
            <p:grpSpPr>
              <a:xfrm>
                <a:off x="11372169" y="185874"/>
                <a:ext cx="429876" cy="429876"/>
                <a:chOff x="215317" y="343634"/>
                <a:chExt cx="684000" cy="684000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021FD8BD-A558-4096-EDDF-E1555F2DB24D}"/>
                    </a:ext>
                  </a:extLst>
                </p:cNvPr>
                <p:cNvSpPr/>
                <p:nvPr/>
              </p:nvSpPr>
              <p:spPr>
                <a:xfrm>
                  <a:off x="215317" y="343634"/>
                  <a:ext cx="684000" cy="684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chemeClr val="bg1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105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36C70AA8-0686-955E-0C01-974327BB6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555" y="386637"/>
                  <a:ext cx="546554" cy="546554"/>
                </a:xfrm>
                <a:prstGeom prst="rect">
                  <a:avLst/>
                </a:prstGeom>
              </p:spPr>
            </p:pic>
          </p:grp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95E782B-17E5-3C4F-B70E-567062DDA389}"/>
                  </a:ext>
                </a:extLst>
              </p:cNvPr>
              <p:cNvSpPr/>
              <p:nvPr/>
            </p:nvSpPr>
            <p:spPr>
              <a:xfrm>
                <a:off x="11682271" y="133570"/>
                <a:ext cx="176990" cy="176990"/>
              </a:xfrm>
              <a:prstGeom prst="ellipse">
                <a:avLst/>
              </a:prstGeom>
              <a:solidFill>
                <a:srgbClr val="2FC49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400" b="1" dirty="0">
                    <a:solidFill>
                      <a:prstClr val="white"/>
                    </a:solidFill>
                  </a:rPr>
                  <a:t>땡</a:t>
                </a:r>
              </a:p>
            </p:txBody>
          </p:sp>
        </p:grp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AFD04A7-58F9-216F-BB94-BB32FD1C6A64}"/>
              </a:ext>
            </a:extLst>
          </p:cNvPr>
          <p:cNvSpPr/>
          <p:nvPr/>
        </p:nvSpPr>
        <p:spPr>
          <a:xfrm>
            <a:off x="907372" y="222250"/>
            <a:ext cx="11077132" cy="476250"/>
          </a:xfrm>
          <a:prstGeom prst="roundRect">
            <a:avLst>
              <a:gd name="adj" fmla="val 14807"/>
            </a:avLst>
          </a:prstGeom>
          <a:solidFill>
            <a:srgbClr val="2FC49A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XML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FD94618-E0BC-383B-0230-9A6E0B26D4B0}"/>
              </a:ext>
            </a:extLst>
          </p:cNvPr>
          <p:cNvSpPr/>
          <p:nvPr/>
        </p:nvSpPr>
        <p:spPr>
          <a:xfrm>
            <a:off x="907372" y="831850"/>
            <a:ext cx="11077132" cy="5753100"/>
          </a:xfrm>
          <a:prstGeom prst="roundRect">
            <a:avLst>
              <a:gd name="adj" fmla="val 1551"/>
            </a:avLst>
          </a:prstGeom>
          <a:solidFill>
            <a:srgbClr val="222423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46973B-693E-8280-A58F-5C6FD4204D37}"/>
              </a:ext>
            </a:extLst>
          </p:cNvPr>
          <p:cNvGrpSpPr/>
          <p:nvPr/>
        </p:nvGrpSpPr>
        <p:grpSpPr>
          <a:xfrm>
            <a:off x="232896" y="831850"/>
            <a:ext cx="504825" cy="5753100"/>
            <a:chOff x="232896" y="831850"/>
            <a:chExt cx="504825" cy="57531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6E7C94B-92AA-0500-4131-69FD3F4A9F98}"/>
                </a:ext>
              </a:extLst>
            </p:cNvPr>
            <p:cNvSpPr/>
            <p:nvPr/>
          </p:nvSpPr>
          <p:spPr>
            <a:xfrm>
              <a:off x="232896" y="831850"/>
              <a:ext cx="504825" cy="5753100"/>
            </a:xfrm>
            <a:prstGeom prst="roundRect">
              <a:avLst>
                <a:gd name="adj" fmla="val 11950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72DDAFB-59BF-0E21-9497-3737D4115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66" y="2917881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자유형 23">
              <a:extLst>
                <a:ext uri="{FF2B5EF4-FFF2-40B4-BE49-F238E27FC236}">
                  <a16:creationId xmlns:a16="http://schemas.microsoft.com/office/drawing/2014/main" id="{1C258610-CD73-7D9E-6126-AB4C8866F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25" y="2318848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말풍선: 타원형 22">
              <a:extLst>
                <a:ext uri="{FF2B5EF4-FFF2-40B4-BE49-F238E27FC236}">
                  <a16:creationId xmlns:a16="http://schemas.microsoft.com/office/drawing/2014/main" id="{F122B626-D312-37E5-C130-C1733E8BE371}"/>
                </a:ext>
              </a:extLst>
            </p:cNvPr>
            <p:cNvSpPr/>
            <p:nvPr/>
          </p:nvSpPr>
          <p:spPr>
            <a:xfrm>
              <a:off x="403651" y="1739590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하트 23">
              <a:extLst>
                <a:ext uri="{FF2B5EF4-FFF2-40B4-BE49-F238E27FC236}">
                  <a16:creationId xmlns:a16="http://schemas.microsoft.com/office/drawing/2014/main" id="{6D391F29-CC59-CF5B-3A5F-83C70C92B3B0}"/>
                </a:ext>
              </a:extLst>
            </p:cNvPr>
            <p:cNvSpPr/>
            <p:nvPr/>
          </p:nvSpPr>
          <p:spPr>
            <a:xfrm>
              <a:off x="395318" y="1140704"/>
              <a:ext cx="154414" cy="154414"/>
            </a:xfrm>
            <a:prstGeom prst="heart">
              <a:avLst/>
            </a:prstGeom>
            <a:solidFill>
              <a:srgbClr val="2FC49A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16">
              <a:extLst>
                <a:ext uri="{FF2B5EF4-FFF2-40B4-BE49-F238E27FC236}">
                  <a16:creationId xmlns:a16="http://schemas.microsoft.com/office/drawing/2014/main" id="{81540857-CE65-C9E7-0B26-35DD4D4468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8391" y="3516913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id="{254C4C30-8572-8145-EDDD-DE039B487E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3F737D91-1680-E870-9CD3-3CBFE764F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B8ABF591-9461-56BF-9E4C-EBD53AE05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:a16="http://schemas.microsoft.com/office/drawing/2014/main" id="{2707EF75-F0EF-BFA1-0603-FE7E30603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자유형 32">
              <a:extLst>
                <a:ext uri="{FF2B5EF4-FFF2-40B4-BE49-F238E27FC236}">
                  <a16:creationId xmlns:a16="http://schemas.microsoft.com/office/drawing/2014/main" id="{3817AF54-07B3-82DD-BDC5-F4808FB6A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47" y="5363086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Group 36">
              <a:extLst>
                <a:ext uri="{FF2B5EF4-FFF2-40B4-BE49-F238E27FC236}">
                  <a16:creationId xmlns:a16="http://schemas.microsoft.com/office/drawing/2014/main" id="{A72EE8CB-C6C5-2C5C-7DCD-4F3D5475A8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4951" y="4154792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52957B58-FAF6-0067-64F6-F21F50DBC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8">
                <a:extLst>
                  <a:ext uri="{FF2B5EF4-FFF2-40B4-BE49-F238E27FC236}">
                    <a16:creationId xmlns:a16="http://schemas.microsoft.com/office/drawing/2014/main" id="{8258DAC9-4A9F-A225-BFA0-4A91A8B2D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39">
                <a:extLst>
                  <a:ext uri="{FF2B5EF4-FFF2-40B4-BE49-F238E27FC236}">
                    <a16:creationId xmlns:a16="http://schemas.microsoft.com/office/drawing/2014/main" id="{EC1842D2-B4F3-729F-8B24-B1A5233B7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40">
                <a:extLst>
                  <a:ext uri="{FF2B5EF4-FFF2-40B4-BE49-F238E27FC236}">
                    <a16:creationId xmlns:a16="http://schemas.microsoft.com/office/drawing/2014/main" id="{1D1E48FF-5779-46D6-B1C9-4D172B298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40D3FD50-C270-ADFB-EB2B-29158DEB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151F0AE-5867-172D-EBB4-82DDB02CABA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01910" y="4793399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8" name="Group 23">
              <a:extLst>
                <a:ext uri="{FF2B5EF4-FFF2-40B4-BE49-F238E27FC236}">
                  <a16:creationId xmlns:a16="http://schemas.microsoft.com/office/drawing/2014/main" id="{17392473-97A8-BC25-53EA-87FC5F612A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4225" y="5948314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39" name="Freeform 24">
                <a:extLst>
                  <a:ext uri="{FF2B5EF4-FFF2-40B4-BE49-F238E27FC236}">
                    <a16:creationId xmlns:a16="http://schemas.microsoft.com/office/drawing/2014/main" id="{CC2B44E4-8059-6283-0758-1DAE690423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5">
                <a:extLst>
                  <a:ext uri="{FF2B5EF4-FFF2-40B4-BE49-F238E27FC236}">
                    <a16:creationId xmlns:a16="http://schemas.microsoft.com/office/drawing/2014/main" id="{C99CC75D-F6FF-48C1-21AC-95ED744DF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6">
                <a:extLst>
                  <a:ext uri="{FF2B5EF4-FFF2-40B4-BE49-F238E27FC236}">
                    <a16:creationId xmlns:a16="http://schemas.microsoft.com/office/drawing/2014/main" id="{5B5EDE76-F4E1-B401-7D40-DFB57AE56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7">
                <a:extLst>
                  <a:ext uri="{FF2B5EF4-FFF2-40B4-BE49-F238E27FC236}">
                    <a16:creationId xmlns:a16="http://schemas.microsoft.com/office/drawing/2014/main" id="{615D3F3C-F03B-04C7-F17B-11ED599E8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:a16="http://schemas.microsoft.com/office/drawing/2014/main" id="{5EB3DBAB-1D33-969B-9F84-7E2B4979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41ECEC-1965-A136-DEAB-7FF7B3190F9F}"/>
              </a:ext>
            </a:extLst>
          </p:cNvPr>
          <p:cNvSpPr/>
          <p:nvPr/>
        </p:nvSpPr>
        <p:spPr>
          <a:xfrm>
            <a:off x="1580030" y="1557649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E31777-C20F-77CA-6281-32E3577DD04F}"/>
              </a:ext>
            </a:extLst>
          </p:cNvPr>
          <p:cNvCxnSpPr/>
          <p:nvPr/>
        </p:nvCxnSpPr>
        <p:spPr>
          <a:xfrm>
            <a:off x="1414817" y="1739590"/>
            <a:ext cx="10062241" cy="0"/>
          </a:xfrm>
          <a:prstGeom prst="line">
            <a:avLst/>
          </a:prstGeom>
          <a:ln w="15875">
            <a:solidFill>
              <a:srgbClr val="31CC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29">
            <a:extLst>
              <a:ext uri="{FF2B5EF4-FFF2-40B4-BE49-F238E27FC236}">
                <a16:creationId xmlns:a16="http://schemas.microsoft.com/office/drawing/2014/main" id="{5B126BEE-0CEB-4F73-E14B-4B9AB1B383FA}"/>
              </a:ext>
            </a:extLst>
          </p:cNvPr>
          <p:cNvSpPr/>
          <p:nvPr/>
        </p:nvSpPr>
        <p:spPr>
          <a:xfrm>
            <a:off x="1482059" y="1044063"/>
            <a:ext cx="1857134" cy="513586"/>
          </a:xfrm>
          <a:prstGeom prst="roundRect">
            <a:avLst>
              <a:gd name="adj" fmla="val 50000"/>
            </a:avLst>
          </a:prstGeom>
          <a:solidFill>
            <a:srgbClr val="31CCA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YAML</a:t>
            </a:r>
            <a:r>
              <a:rPr lang="ko-KR" altLang="en-US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이란</a:t>
            </a:r>
            <a:r>
              <a:rPr lang="en-US" altLang="ko-KR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?</a:t>
            </a:r>
            <a:endParaRPr lang="ko-KR" altLang="en-US" sz="2000" b="1" dirty="0">
              <a:solidFill>
                <a:prstClr val="white"/>
              </a:solidFill>
              <a:latin typeface="Binggrae" panose="02030803000000000000" pitchFamily="18" charset="-127"/>
              <a:ea typeface="Binggrae" panose="02030803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6386" y="2318848"/>
            <a:ext cx="919922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2FC49A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YAML </a:t>
            </a:r>
          </a:p>
          <a:p>
            <a:pPr algn="ctr"/>
            <a:r>
              <a:rPr lang="en-US" altLang="ko-KR" sz="3600" dirty="0">
                <a:solidFill>
                  <a:srgbClr val="2FC49A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Y</a:t>
            </a:r>
            <a:r>
              <a:rPr lang="en-US" altLang="ko-KR" sz="3600" dirty="0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AML </a:t>
            </a:r>
            <a:r>
              <a:rPr lang="en-US" altLang="ko-KR" sz="3600" dirty="0" err="1">
                <a:solidFill>
                  <a:srgbClr val="2FC49A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A</a:t>
            </a:r>
            <a:r>
              <a:rPr lang="en-US" altLang="ko-KR" sz="3600" dirty="0" err="1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in't</a:t>
            </a:r>
            <a:r>
              <a:rPr lang="en-US" altLang="ko-KR" sz="3600" dirty="0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 </a:t>
            </a:r>
            <a:r>
              <a:rPr lang="en-US" altLang="ko-KR" sz="3600" dirty="0">
                <a:solidFill>
                  <a:srgbClr val="2FC49A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M</a:t>
            </a:r>
            <a:r>
              <a:rPr lang="en-US" altLang="ko-KR" sz="3600" dirty="0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arkup </a:t>
            </a:r>
            <a:r>
              <a:rPr lang="en-US" altLang="ko-KR" sz="3600" dirty="0">
                <a:solidFill>
                  <a:srgbClr val="2FC49A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L</a:t>
            </a:r>
            <a:r>
              <a:rPr lang="en-US" altLang="ko-KR" sz="3600" dirty="0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anguage </a:t>
            </a:r>
          </a:p>
          <a:p>
            <a:pPr algn="ctr"/>
            <a:r>
              <a:rPr lang="en-US" altLang="ko-KR" sz="3600" dirty="0">
                <a:solidFill>
                  <a:srgbClr val="2FC49A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Y</a:t>
            </a:r>
            <a:r>
              <a:rPr lang="en-US" altLang="ko-KR" sz="3600" dirty="0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et </a:t>
            </a:r>
            <a:r>
              <a:rPr lang="en-US" altLang="ko-KR" sz="3600" dirty="0">
                <a:solidFill>
                  <a:srgbClr val="2FC49A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A</a:t>
            </a:r>
            <a:r>
              <a:rPr lang="en-US" altLang="ko-KR" sz="3600" dirty="0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nother </a:t>
            </a:r>
            <a:r>
              <a:rPr lang="en-US" altLang="ko-KR" sz="3600" dirty="0">
                <a:solidFill>
                  <a:srgbClr val="2FC49A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M</a:t>
            </a:r>
            <a:r>
              <a:rPr lang="en-US" altLang="ko-KR" sz="3600" dirty="0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arkup </a:t>
            </a:r>
            <a:r>
              <a:rPr lang="en-US" altLang="ko-KR" sz="3600" dirty="0">
                <a:solidFill>
                  <a:srgbClr val="2FC49A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L</a:t>
            </a:r>
            <a:r>
              <a:rPr lang="en-US" altLang="ko-KR" sz="3600" dirty="0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anguage</a:t>
            </a:r>
          </a:p>
          <a:p>
            <a:pPr algn="ctr"/>
            <a:endParaRPr lang="en-US" altLang="ko-KR" sz="3600" dirty="0">
              <a:solidFill>
                <a:schemeClr val="bg1"/>
              </a:solidFill>
              <a:latin typeface="Binggrae" panose="02030803000000000000" pitchFamily="18" charset="-127"/>
              <a:ea typeface="Binggrae" panose="02030803000000000000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YAML</a:t>
            </a:r>
            <a:r>
              <a:rPr lang="ko-KR" altLang="en-US" sz="2000" dirty="0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은 </a:t>
            </a:r>
            <a:r>
              <a:rPr lang="en-US" altLang="ko-KR" sz="2000" dirty="0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JSON</a:t>
            </a:r>
            <a:r>
              <a:rPr lang="ko-KR" altLang="en-US" sz="2000" dirty="0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의 상위호환으로 만들어진 </a:t>
            </a:r>
            <a:r>
              <a:rPr lang="ko-KR" altLang="en-US" sz="2000" dirty="0" err="1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마크업</a:t>
            </a:r>
            <a:r>
              <a:rPr lang="ko-KR" altLang="en-US" sz="2000" dirty="0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 언어다</a:t>
            </a:r>
            <a:r>
              <a:rPr lang="en-US" altLang="ko-KR" sz="2000" dirty="0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.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그런데 </a:t>
            </a:r>
            <a:r>
              <a:rPr lang="ko-KR" altLang="en-US" sz="2000" dirty="0" err="1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마크업</a:t>
            </a:r>
            <a:r>
              <a:rPr lang="ko-KR" altLang="en-US" sz="2000" dirty="0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 언어처럼 </a:t>
            </a:r>
            <a:r>
              <a:rPr lang="ko-KR" altLang="en-US" sz="2000" dirty="0" err="1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안생겼다</a:t>
            </a:r>
            <a:r>
              <a:rPr lang="en-US" altLang="ko-KR" sz="2000" dirty="0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!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사람이 보기 좋게 생겼다</a:t>
            </a:r>
            <a:r>
              <a:rPr lang="en-US" altLang="ko-KR" sz="2000" dirty="0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. </a:t>
            </a:r>
            <a:r>
              <a:rPr lang="ko-KR" altLang="en-US" sz="2000" dirty="0" err="1">
                <a:solidFill>
                  <a:schemeClr val="bg1"/>
                </a:solidFill>
                <a:latin typeface="Binggrae" panose="02030803000000000000" pitchFamily="18" charset="-127"/>
                <a:ea typeface="Binggrae" panose="02030803000000000000" pitchFamily="18" charset="-127"/>
              </a:rPr>
              <a:t>굳ㅋ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598558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96FEFC53-5BF2-EAA7-D579-793A89F212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121212"/>
              </a:gs>
              <a:gs pos="100000">
                <a:srgbClr val="07070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37F525-6BE7-F290-B811-A029945E6FFF}"/>
              </a:ext>
            </a:extLst>
          </p:cNvPr>
          <p:cNvGrpSpPr/>
          <p:nvPr/>
        </p:nvGrpSpPr>
        <p:grpSpPr>
          <a:xfrm>
            <a:off x="232896" y="222250"/>
            <a:ext cx="504825" cy="476250"/>
            <a:chOff x="232896" y="222250"/>
            <a:chExt cx="504825" cy="47625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9441BC0-ED4D-94EC-9227-727BF43A295A}"/>
                </a:ext>
              </a:extLst>
            </p:cNvPr>
            <p:cNvSpPr/>
            <p:nvPr/>
          </p:nvSpPr>
          <p:spPr>
            <a:xfrm>
              <a:off x="232896" y="222250"/>
              <a:ext cx="504825" cy="476250"/>
            </a:xfrm>
            <a:prstGeom prst="roundRect">
              <a:avLst>
                <a:gd name="adj" fmla="val 14101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4DC73A1-D43F-EE9A-4090-A498F5E167CE}"/>
                </a:ext>
              </a:extLst>
            </p:cNvPr>
            <p:cNvGrpSpPr/>
            <p:nvPr/>
          </p:nvGrpSpPr>
          <p:grpSpPr>
            <a:xfrm>
              <a:off x="321924" y="284950"/>
              <a:ext cx="326770" cy="323475"/>
              <a:chOff x="11372169" y="133570"/>
              <a:chExt cx="487092" cy="48218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B7D2E6F-D0E2-BC27-990A-0CC98A7C9BB5}"/>
                  </a:ext>
                </a:extLst>
              </p:cNvPr>
              <p:cNvGrpSpPr/>
              <p:nvPr/>
            </p:nvGrpSpPr>
            <p:grpSpPr>
              <a:xfrm>
                <a:off x="11372169" y="185874"/>
                <a:ext cx="429876" cy="429876"/>
                <a:chOff x="215317" y="343634"/>
                <a:chExt cx="684000" cy="684000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021FD8BD-A558-4096-EDDF-E1555F2DB24D}"/>
                    </a:ext>
                  </a:extLst>
                </p:cNvPr>
                <p:cNvSpPr/>
                <p:nvPr/>
              </p:nvSpPr>
              <p:spPr>
                <a:xfrm>
                  <a:off x="215317" y="343634"/>
                  <a:ext cx="684000" cy="684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chemeClr val="bg1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105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36C70AA8-0686-955E-0C01-974327BB6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555" y="386637"/>
                  <a:ext cx="546554" cy="546554"/>
                </a:xfrm>
                <a:prstGeom prst="rect">
                  <a:avLst/>
                </a:prstGeom>
              </p:spPr>
            </p:pic>
          </p:grp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95E782B-17E5-3C4F-B70E-567062DDA389}"/>
                  </a:ext>
                </a:extLst>
              </p:cNvPr>
              <p:cNvSpPr/>
              <p:nvPr/>
            </p:nvSpPr>
            <p:spPr>
              <a:xfrm>
                <a:off x="11682271" y="133570"/>
                <a:ext cx="176990" cy="176990"/>
              </a:xfrm>
              <a:prstGeom prst="ellipse">
                <a:avLst/>
              </a:prstGeom>
              <a:solidFill>
                <a:srgbClr val="2FC49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400" b="1" dirty="0">
                    <a:solidFill>
                      <a:prstClr val="white"/>
                    </a:solidFill>
                  </a:rPr>
                  <a:t>땡</a:t>
                </a:r>
              </a:p>
            </p:txBody>
          </p:sp>
        </p:grp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AFD04A7-58F9-216F-BB94-BB32FD1C6A64}"/>
              </a:ext>
            </a:extLst>
          </p:cNvPr>
          <p:cNvSpPr/>
          <p:nvPr/>
        </p:nvSpPr>
        <p:spPr>
          <a:xfrm>
            <a:off x="907372" y="222250"/>
            <a:ext cx="11077132" cy="476250"/>
          </a:xfrm>
          <a:prstGeom prst="roundRect">
            <a:avLst>
              <a:gd name="adj" fmla="val 14807"/>
            </a:avLst>
          </a:prstGeom>
          <a:solidFill>
            <a:srgbClr val="2FC49A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XML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FD94618-E0BC-383B-0230-9A6E0B26D4B0}"/>
              </a:ext>
            </a:extLst>
          </p:cNvPr>
          <p:cNvSpPr/>
          <p:nvPr/>
        </p:nvSpPr>
        <p:spPr>
          <a:xfrm>
            <a:off x="907372" y="831850"/>
            <a:ext cx="11077132" cy="5753100"/>
          </a:xfrm>
          <a:prstGeom prst="roundRect">
            <a:avLst>
              <a:gd name="adj" fmla="val 1551"/>
            </a:avLst>
          </a:prstGeom>
          <a:solidFill>
            <a:srgbClr val="222423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46973B-693E-8280-A58F-5C6FD4204D37}"/>
              </a:ext>
            </a:extLst>
          </p:cNvPr>
          <p:cNvGrpSpPr/>
          <p:nvPr/>
        </p:nvGrpSpPr>
        <p:grpSpPr>
          <a:xfrm>
            <a:off x="232896" y="831850"/>
            <a:ext cx="504825" cy="5753100"/>
            <a:chOff x="232896" y="831850"/>
            <a:chExt cx="504825" cy="57531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6E7C94B-92AA-0500-4131-69FD3F4A9F98}"/>
                </a:ext>
              </a:extLst>
            </p:cNvPr>
            <p:cNvSpPr/>
            <p:nvPr/>
          </p:nvSpPr>
          <p:spPr>
            <a:xfrm>
              <a:off x="232896" y="831850"/>
              <a:ext cx="504825" cy="5753100"/>
            </a:xfrm>
            <a:prstGeom prst="roundRect">
              <a:avLst>
                <a:gd name="adj" fmla="val 11950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72DDAFB-59BF-0E21-9497-3737D4115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66" y="2917881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자유형 23">
              <a:extLst>
                <a:ext uri="{FF2B5EF4-FFF2-40B4-BE49-F238E27FC236}">
                  <a16:creationId xmlns:a16="http://schemas.microsoft.com/office/drawing/2014/main" id="{1C258610-CD73-7D9E-6126-AB4C8866F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25" y="2318848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말풍선: 타원형 22">
              <a:extLst>
                <a:ext uri="{FF2B5EF4-FFF2-40B4-BE49-F238E27FC236}">
                  <a16:creationId xmlns:a16="http://schemas.microsoft.com/office/drawing/2014/main" id="{F122B626-D312-37E5-C130-C1733E8BE371}"/>
                </a:ext>
              </a:extLst>
            </p:cNvPr>
            <p:cNvSpPr/>
            <p:nvPr/>
          </p:nvSpPr>
          <p:spPr>
            <a:xfrm>
              <a:off x="403651" y="1739590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하트 23">
              <a:extLst>
                <a:ext uri="{FF2B5EF4-FFF2-40B4-BE49-F238E27FC236}">
                  <a16:creationId xmlns:a16="http://schemas.microsoft.com/office/drawing/2014/main" id="{6D391F29-CC59-CF5B-3A5F-83C70C92B3B0}"/>
                </a:ext>
              </a:extLst>
            </p:cNvPr>
            <p:cNvSpPr/>
            <p:nvPr/>
          </p:nvSpPr>
          <p:spPr>
            <a:xfrm>
              <a:off x="395318" y="1140704"/>
              <a:ext cx="154414" cy="154414"/>
            </a:xfrm>
            <a:prstGeom prst="heart">
              <a:avLst/>
            </a:prstGeom>
            <a:solidFill>
              <a:srgbClr val="2FC49A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16">
              <a:extLst>
                <a:ext uri="{FF2B5EF4-FFF2-40B4-BE49-F238E27FC236}">
                  <a16:creationId xmlns:a16="http://schemas.microsoft.com/office/drawing/2014/main" id="{81540857-CE65-C9E7-0B26-35DD4D4468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8391" y="3516913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id="{254C4C30-8572-8145-EDDD-DE039B487E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3F737D91-1680-E870-9CD3-3CBFE764F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B8ABF591-9461-56BF-9E4C-EBD53AE05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:a16="http://schemas.microsoft.com/office/drawing/2014/main" id="{2707EF75-F0EF-BFA1-0603-FE7E30603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자유형 32">
              <a:extLst>
                <a:ext uri="{FF2B5EF4-FFF2-40B4-BE49-F238E27FC236}">
                  <a16:creationId xmlns:a16="http://schemas.microsoft.com/office/drawing/2014/main" id="{3817AF54-07B3-82DD-BDC5-F4808FB6A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47" y="5363086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Group 36">
              <a:extLst>
                <a:ext uri="{FF2B5EF4-FFF2-40B4-BE49-F238E27FC236}">
                  <a16:creationId xmlns:a16="http://schemas.microsoft.com/office/drawing/2014/main" id="{A72EE8CB-C6C5-2C5C-7DCD-4F3D5475A8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4951" y="4154792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52957B58-FAF6-0067-64F6-F21F50DBC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8">
                <a:extLst>
                  <a:ext uri="{FF2B5EF4-FFF2-40B4-BE49-F238E27FC236}">
                    <a16:creationId xmlns:a16="http://schemas.microsoft.com/office/drawing/2014/main" id="{8258DAC9-4A9F-A225-BFA0-4A91A8B2D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39">
                <a:extLst>
                  <a:ext uri="{FF2B5EF4-FFF2-40B4-BE49-F238E27FC236}">
                    <a16:creationId xmlns:a16="http://schemas.microsoft.com/office/drawing/2014/main" id="{EC1842D2-B4F3-729F-8B24-B1A5233B7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40">
                <a:extLst>
                  <a:ext uri="{FF2B5EF4-FFF2-40B4-BE49-F238E27FC236}">
                    <a16:creationId xmlns:a16="http://schemas.microsoft.com/office/drawing/2014/main" id="{1D1E48FF-5779-46D6-B1C9-4D172B298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40D3FD50-C270-ADFB-EB2B-29158DEB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151F0AE-5867-172D-EBB4-82DDB02CABA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01910" y="4793399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8" name="Group 23">
              <a:extLst>
                <a:ext uri="{FF2B5EF4-FFF2-40B4-BE49-F238E27FC236}">
                  <a16:creationId xmlns:a16="http://schemas.microsoft.com/office/drawing/2014/main" id="{17392473-97A8-BC25-53EA-87FC5F612A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4225" y="5948314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39" name="Freeform 24">
                <a:extLst>
                  <a:ext uri="{FF2B5EF4-FFF2-40B4-BE49-F238E27FC236}">
                    <a16:creationId xmlns:a16="http://schemas.microsoft.com/office/drawing/2014/main" id="{CC2B44E4-8059-6283-0758-1DAE690423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5">
                <a:extLst>
                  <a:ext uri="{FF2B5EF4-FFF2-40B4-BE49-F238E27FC236}">
                    <a16:creationId xmlns:a16="http://schemas.microsoft.com/office/drawing/2014/main" id="{C99CC75D-F6FF-48C1-21AC-95ED744DF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6">
                <a:extLst>
                  <a:ext uri="{FF2B5EF4-FFF2-40B4-BE49-F238E27FC236}">
                    <a16:creationId xmlns:a16="http://schemas.microsoft.com/office/drawing/2014/main" id="{5B5EDE76-F4E1-B401-7D40-DFB57AE56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7">
                <a:extLst>
                  <a:ext uri="{FF2B5EF4-FFF2-40B4-BE49-F238E27FC236}">
                    <a16:creationId xmlns:a16="http://schemas.microsoft.com/office/drawing/2014/main" id="{615D3F3C-F03B-04C7-F17B-11ED599E8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:a16="http://schemas.microsoft.com/office/drawing/2014/main" id="{5EB3DBAB-1D33-969B-9F84-7E2B4979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41ECEC-1965-A136-DEAB-7FF7B3190F9F}"/>
              </a:ext>
            </a:extLst>
          </p:cNvPr>
          <p:cNvSpPr/>
          <p:nvPr/>
        </p:nvSpPr>
        <p:spPr>
          <a:xfrm>
            <a:off x="1580030" y="1557649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E31777-C20F-77CA-6281-32E3577DD04F}"/>
              </a:ext>
            </a:extLst>
          </p:cNvPr>
          <p:cNvCxnSpPr/>
          <p:nvPr/>
        </p:nvCxnSpPr>
        <p:spPr>
          <a:xfrm>
            <a:off x="1414817" y="1739590"/>
            <a:ext cx="10062241" cy="0"/>
          </a:xfrm>
          <a:prstGeom prst="line">
            <a:avLst/>
          </a:prstGeom>
          <a:ln w="15875">
            <a:solidFill>
              <a:srgbClr val="31CC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29">
            <a:extLst>
              <a:ext uri="{FF2B5EF4-FFF2-40B4-BE49-F238E27FC236}">
                <a16:creationId xmlns:a16="http://schemas.microsoft.com/office/drawing/2014/main" id="{5B126BEE-0CEB-4F73-E14B-4B9AB1B383FA}"/>
              </a:ext>
            </a:extLst>
          </p:cNvPr>
          <p:cNvSpPr/>
          <p:nvPr/>
        </p:nvSpPr>
        <p:spPr>
          <a:xfrm>
            <a:off x="1482059" y="1044063"/>
            <a:ext cx="1857134" cy="513586"/>
          </a:xfrm>
          <a:prstGeom prst="roundRect">
            <a:avLst>
              <a:gd name="adj" fmla="val 50000"/>
            </a:avLst>
          </a:prstGeom>
          <a:solidFill>
            <a:srgbClr val="31CCA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YAML</a:t>
            </a:r>
            <a:r>
              <a:rPr lang="ko-KR" altLang="en-US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이란</a:t>
            </a:r>
            <a:r>
              <a:rPr lang="en-US" altLang="ko-KR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?</a:t>
            </a:r>
            <a:endParaRPr lang="ko-KR" altLang="en-US" sz="2000" b="1" dirty="0">
              <a:solidFill>
                <a:prstClr val="white"/>
              </a:solidFill>
              <a:latin typeface="Binggrae" panose="02030803000000000000" pitchFamily="18" charset="-127"/>
              <a:ea typeface="Binggrae" panose="02030803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6386" y="2318848"/>
            <a:ext cx="3622621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#!syntax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yaml</a:t>
            </a: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name: Rust</a:t>
            </a:r>
          </a:p>
          <a:p>
            <a:pPr fontAlgn="base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on:</a:t>
            </a:r>
          </a:p>
          <a:p>
            <a:pPr fontAlgn="base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  push:</a:t>
            </a:r>
          </a:p>
          <a:p>
            <a:pPr fontAlgn="base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    branches: [master]</a:t>
            </a:r>
          </a:p>
          <a:p>
            <a:pPr fontAlgn="base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pull_request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fontAlgn="base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    branches: [master]</a:t>
            </a:r>
          </a:p>
          <a:p>
            <a:pPr fontAlgn="base"/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env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fontAlgn="base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  CARGO_TERM_COLOR: always</a:t>
            </a:r>
          </a:p>
          <a:p>
            <a:pPr fontAlgn="base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jobs:</a:t>
            </a:r>
          </a:p>
          <a:p>
            <a:pPr fontAlgn="base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  build:</a:t>
            </a:r>
          </a:p>
          <a:p>
            <a:pPr fontAlgn="base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    runs-on: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ubuntu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-latest</a:t>
            </a:r>
          </a:p>
          <a:p>
            <a:pPr fontAlgn="base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    steps:</a:t>
            </a:r>
          </a:p>
          <a:p>
            <a:pPr fontAlgn="base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    - uses: actions/checkout@v2</a:t>
            </a:r>
          </a:p>
          <a:p>
            <a:pPr fontAlgn="base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    - name: Build</a:t>
            </a:r>
          </a:p>
          <a:p>
            <a:pPr fontAlgn="base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run: cargo build --verbose</a:t>
            </a:r>
          </a:p>
          <a:p>
            <a:pPr fontAlgn="base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    - name: Run tests</a:t>
            </a:r>
          </a:p>
          <a:p>
            <a:pPr fontAlgn="base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run: cargo test --verbose​</a:t>
            </a:r>
          </a:p>
          <a:p>
            <a:pPr algn="ctr"/>
            <a:endParaRPr lang="ko-KR" alt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6972301" y="2396128"/>
            <a:ext cx="37882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들여쓰기 원칙</a:t>
            </a:r>
            <a:endParaRPr lang="en-US" altLang="ko-KR" sz="2400" dirty="0">
              <a:solidFill>
                <a:schemeClr val="bg1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보기 편함</a:t>
            </a:r>
            <a:endParaRPr lang="en-US" altLang="ko-KR" sz="2400" dirty="0">
              <a:solidFill>
                <a:schemeClr val="bg1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pPr marL="342900" indent="-342900">
              <a:buFont typeface="Wingdings"/>
              <a:buChar char="è"/>
            </a:pPr>
            <a:r>
              <a:rPr lang="ko-KR" altLang="en-US" sz="24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  <a:sym typeface="Wingdings" panose="05000000000000000000" pitchFamily="2" charset="2"/>
              </a:rPr>
              <a:t>여러 프레임워크</a:t>
            </a:r>
            <a:r>
              <a:rPr lang="en-US" altLang="ko-KR" sz="24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  <a:sym typeface="Wingdings" panose="05000000000000000000" pitchFamily="2" charset="2"/>
              </a:rPr>
              <a:t>, CI</a:t>
            </a:r>
            <a:r>
              <a:rPr lang="ko-KR" altLang="en-US" sz="24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  <a:sym typeface="Wingdings" panose="05000000000000000000" pitchFamily="2" charset="2"/>
              </a:rPr>
              <a:t>툴에서 설정 파일로 사용</a:t>
            </a:r>
            <a:endParaRPr lang="en-US" altLang="ko-KR" sz="2400" dirty="0">
              <a:solidFill>
                <a:schemeClr val="bg1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  <a:sym typeface="Wingdings" panose="05000000000000000000" pitchFamily="2" charset="2"/>
            </a:endParaRPr>
          </a:p>
          <a:p>
            <a:pPr marL="342900" indent="-342900">
              <a:buFont typeface="Wingdings"/>
              <a:buChar char="è"/>
            </a:pPr>
            <a:endParaRPr lang="en-US" altLang="ko-KR" sz="2400" dirty="0">
              <a:solidFill>
                <a:schemeClr val="bg1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  <a:sym typeface="Wingdings" panose="05000000000000000000" pitchFamily="2" charset="2"/>
              </a:rPr>
              <a:t>데이터 직렬화</a:t>
            </a:r>
            <a:r>
              <a:rPr lang="en-US" altLang="ko-KR" sz="24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  <a:sym typeface="Wingdings" panose="05000000000000000000" pitchFamily="2" charset="2"/>
              </a:rPr>
              <a:t>(serialization)</a:t>
            </a:r>
            <a:r>
              <a:rPr lang="ko-KR" altLang="en-US" sz="24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  <a:sym typeface="Wingdings" panose="05000000000000000000" pitchFamily="2" charset="2"/>
              </a:rPr>
              <a:t> 불편</a:t>
            </a:r>
            <a:endParaRPr lang="en-US" altLang="ko-KR" sz="2400" dirty="0">
              <a:solidFill>
                <a:schemeClr val="bg1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  <a:sym typeface="Wingdings" panose="05000000000000000000" pitchFamily="2" charset="2"/>
            </a:endParaRPr>
          </a:p>
          <a:p>
            <a:pPr marL="342900" indent="-342900">
              <a:buFont typeface="Wingdings"/>
              <a:buChar char="è"/>
            </a:pPr>
            <a:r>
              <a:rPr lang="ko-KR" altLang="en-US" sz="24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  <a:sym typeface="Wingdings" panose="05000000000000000000" pitchFamily="2" charset="2"/>
              </a:rPr>
              <a:t>데이터 전송</a:t>
            </a:r>
            <a:r>
              <a:rPr lang="en-US" altLang="ko-KR" sz="24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  <a:sym typeface="Wingdings" panose="05000000000000000000" pitchFamily="2" charset="2"/>
              </a:rPr>
              <a:t>, API </a:t>
            </a:r>
            <a:r>
              <a:rPr lang="ko-KR" altLang="en-US" sz="24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  <a:sym typeface="Wingdings" panose="05000000000000000000" pitchFamily="2" charset="2"/>
              </a:rPr>
              <a:t>등에서는 거의 사용하지 않음</a:t>
            </a:r>
            <a:endParaRPr lang="en-US" altLang="ko-KR" sz="2400" dirty="0">
              <a:solidFill>
                <a:schemeClr val="bg1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224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61DCC-F6BB-D6E2-EEA2-087E135E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ManyToManyField</a:t>
            </a:r>
            <a:endParaRPr lang="ko-KR" altLang="en-US" sz="48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CDBB1-2A47-7DAB-D4F2-9FE79CFB8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804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u="sng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 </a:t>
            </a:r>
            <a:r>
              <a:rPr lang="en-US" altLang="ko-KR" u="sng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(2) Through Model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Through Model</a:t>
            </a:r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이란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  <a:p>
            <a:pPr lvl="1">
              <a:lnSpc>
                <a:spcPct val="150000"/>
              </a:lnSpc>
              <a:buFont typeface="G마켓 산스 TTF Medium" panose="02000000000000000000" pitchFamily="2" charset="-127"/>
              <a:buChar char="→"/>
            </a:pPr>
            <a:r>
              <a:rPr lang="en-US" altLang="ko-KR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django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ManyToManyField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데이터를 정의하면 자동으로 두 테이블의 관계를 관리해주는 테이블</a:t>
            </a:r>
            <a:endParaRPr lang="en-US" altLang="ko-KR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6C7B5A-738C-27DC-186A-C9AC3E0B6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" t="35259" r="28666" b="30222"/>
          <a:stretch/>
        </p:blipFill>
        <p:spPr>
          <a:xfrm>
            <a:off x="2520500" y="4449684"/>
            <a:ext cx="7151000" cy="215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452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96FEFC53-5BF2-EAA7-D579-793A89F212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121212"/>
              </a:gs>
              <a:gs pos="100000">
                <a:srgbClr val="07070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37F525-6BE7-F290-B811-A029945E6FFF}"/>
              </a:ext>
            </a:extLst>
          </p:cNvPr>
          <p:cNvGrpSpPr/>
          <p:nvPr/>
        </p:nvGrpSpPr>
        <p:grpSpPr>
          <a:xfrm>
            <a:off x="232896" y="222250"/>
            <a:ext cx="504825" cy="476250"/>
            <a:chOff x="232896" y="222250"/>
            <a:chExt cx="504825" cy="47625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9441BC0-ED4D-94EC-9227-727BF43A295A}"/>
                </a:ext>
              </a:extLst>
            </p:cNvPr>
            <p:cNvSpPr/>
            <p:nvPr/>
          </p:nvSpPr>
          <p:spPr>
            <a:xfrm>
              <a:off x="232896" y="222250"/>
              <a:ext cx="504825" cy="476250"/>
            </a:xfrm>
            <a:prstGeom prst="roundRect">
              <a:avLst>
                <a:gd name="adj" fmla="val 14101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4DC73A1-D43F-EE9A-4090-A498F5E167CE}"/>
                </a:ext>
              </a:extLst>
            </p:cNvPr>
            <p:cNvGrpSpPr/>
            <p:nvPr/>
          </p:nvGrpSpPr>
          <p:grpSpPr>
            <a:xfrm>
              <a:off x="321924" y="284950"/>
              <a:ext cx="326770" cy="323475"/>
              <a:chOff x="11372169" y="133570"/>
              <a:chExt cx="487092" cy="48218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B7D2E6F-D0E2-BC27-990A-0CC98A7C9BB5}"/>
                  </a:ext>
                </a:extLst>
              </p:cNvPr>
              <p:cNvGrpSpPr/>
              <p:nvPr/>
            </p:nvGrpSpPr>
            <p:grpSpPr>
              <a:xfrm>
                <a:off x="11372169" y="185874"/>
                <a:ext cx="429876" cy="429876"/>
                <a:chOff x="215317" y="343634"/>
                <a:chExt cx="684000" cy="684000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021FD8BD-A558-4096-EDDF-E1555F2DB24D}"/>
                    </a:ext>
                  </a:extLst>
                </p:cNvPr>
                <p:cNvSpPr/>
                <p:nvPr/>
              </p:nvSpPr>
              <p:spPr>
                <a:xfrm>
                  <a:off x="215317" y="343634"/>
                  <a:ext cx="684000" cy="684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chemeClr val="bg1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105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36C70AA8-0686-955E-0C01-974327BB6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555" y="386637"/>
                  <a:ext cx="546554" cy="546554"/>
                </a:xfrm>
                <a:prstGeom prst="rect">
                  <a:avLst/>
                </a:prstGeom>
              </p:spPr>
            </p:pic>
          </p:grp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95E782B-17E5-3C4F-B70E-567062DDA389}"/>
                  </a:ext>
                </a:extLst>
              </p:cNvPr>
              <p:cNvSpPr/>
              <p:nvPr/>
            </p:nvSpPr>
            <p:spPr>
              <a:xfrm>
                <a:off x="11682271" y="133570"/>
                <a:ext cx="176990" cy="176990"/>
              </a:xfrm>
              <a:prstGeom prst="ellipse">
                <a:avLst/>
              </a:prstGeom>
              <a:solidFill>
                <a:srgbClr val="2FC49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400" b="1" dirty="0">
                    <a:solidFill>
                      <a:prstClr val="white"/>
                    </a:solidFill>
                  </a:rPr>
                  <a:t>땡</a:t>
                </a:r>
              </a:p>
            </p:txBody>
          </p:sp>
        </p:grp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AFD04A7-58F9-216F-BB94-BB32FD1C6A64}"/>
              </a:ext>
            </a:extLst>
          </p:cNvPr>
          <p:cNvSpPr/>
          <p:nvPr/>
        </p:nvSpPr>
        <p:spPr>
          <a:xfrm>
            <a:off x="907372" y="222250"/>
            <a:ext cx="11077132" cy="476250"/>
          </a:xfrm>
          <a:prstGeom prst="roundRect">
            <a:avLst>
              <a:gd name="adj" fmla="val 14807"/>
            </a:avLst>
          </a:prstGeom>
          <a:solidFill>
            <a:srgbClr val="2FC49A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XML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FD94618-E0BC-383B-0230-9A6E0B26D4B0}"/>
              </a:ext>
            </a:extLst>
          </p:cNvPr>
          <p:cNvSpPr/>
          <p:nvPr/>
        </p:nvSpPr>
        <p:spPr>
          <a:xfrm>
            <a:off x="907372" y="831850"/>
            <a:ext cx="11077132" cy="5753100"/>
          </a:xfrm>
          <a:prstGeom prst="roundRect">
            <a:avLst>
              <a:gd name="adj" fmla="val 1551"/>
            </a:avLst>
          </a:prstGeom>
          <a:solidFill>
            <a:srgbClr val="222423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46973B-693E-8280-A58F-5C6FD4204D37}"/>
              </a:ext>
            </a:extLst>
          </p:cNvPr>
          <p:cNvGrpSpPr/>
          <p:nvPr/>
        </p:nvGrpSpPr>
        <p:grpSpPr>
          <a:xfrm>
            <a:off x="232896" y="831850"/>
            <a:ext cx="504825" cy="5753100"/>
            <a:chOff x="232896" y="831850"/>
            <a:chExt cx="504825" cy="57531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6E7C94B-92AA-0500-4131-69FD3F4A9F98}"/>
                </a:ext>
              </a:extLst>
            </p:cNvPr>
            <p:cNvSpPr/>
            <p:nvPr/>
          </p:nvSpPr>
          <p:spPr>
            <a:xfrm>
              <a:off x="232896" y="831850"/>
              <a:ext cx="504825" cy="5753100"/>
            </a:xfrm>
            <a:prstGeom prst="roundRect">
              <a:avLst>
                <a:gd name="adj" fmla="val 11950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72DDAFB-59BF-0E21-9497-3737D4115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66" y="2917881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자유형 23">
              <a:extLst>
                <a:ext uri="{FF2B5EF4-FFF2-40B4-BE49-F238E27FC236}">
                  <a16:creationId xmlns:a16="http://schemas.microsoft.com/office/drawing/2014/main" id="{1C258610-CD73-7D9E-6126-AB4C8866F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25" y="2318848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말풍선: 타원형 22">
              <a:extLst>
                <a:ext uri="{FF2B5EF4-FFF2-40B4-BE49-F238E27FC236}">
                  <a16:creationId xmlns:a16="http://schemas.microsoft.com/office/drawing/2014/main" id="{F122B626-D312-37E5-C130-C1733E8BE371}"/>
                </a:ext>
              </a:extLst>
            </p:cNvPr>
            <p:cNvSpPr/>
            <p:nvPr/>
          </p:nvSpPr>
          <p:spPr>
            <a:xfrm>
              <a:off x="403651" y="1739590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하트 23">
              <a:extLst>
                <a:ext uri="{FF2B5EF4-FFF2-40B4-BE49-F238E27FC236}">
                  <a16:creationId xmlns:a16="http://schemas.microsoft.com/office/drawing/2014/main" id="{6D391F29-CC59-CF5B-3A5F-83C70C92B3B0}"/>
                </a:ext>
              </a:extLst>
            </p:cNvPr>
            <p:cNvSpPr/>
            <p:nvPr/>
          </p:nvSpPr>
          <p:spPr>
            <a:xfrm>
              <a:off x="395318" y="1140704"/>
              <a:ext cx="154414" cy="154414"/>
            </a:xfrm>
            <a:prstGeom prst="heart">
              <a:avLst/>
            </a:prstGeom>
            <a:solidFill>
              <a:srgbClr val="2FC49A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16">
              <a:extLst>
                <a:ext uri="{FF2B5EF4-FFF2-40B4-BE49-F238E27FC236}">
                  <a16:creationId xmlns:a16="http://schemas.microsoft.com/office/drawing/2014/main" id="{81540857-CE65-C9E7-0B26-35DD4D4468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8391" y="3516913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id="{254C4C30-8572-8145-EDDD-DE039B487E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3F737D91-1680-E870-9CD3-3CBFE764F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B8ABF591-9461-56BF-9E4C-EBD53AE05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:a16="http://schemas.microsoft.com/office/drawing/2014/main" id="{2707EF75-F0EF-BFA1-0603-FE7E30603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자유형 32">
              <a:extLst>
                <a:ext uri="{FF2B5EF4-FFF2-40B4-BE49-F238E27FC236}">
                  <a16:creationId xmlns:a16="http://schemas.microsoft.com/office/drawing/2014/main" id="{3817AF54-07B3-82DD-BDC5-F4808FB6A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47" y="5363086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Group 36">
              <a:extLst>
                <a:ext uri="{FF2B5EF4-FFF2-40B4-BE49-F238E27FC236}">
                  <a16:creationId xmlns:a16="http://schemas.microsoft.com/office/drawing/2014/main" id="{A72EE8CB-C6C5-2C5C-7DCD-4F3D5475A8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4951" y="4154792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52957B58-FAF6-0067-64F6-F21F50DBC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8">
                <a:extLst>
                  <a:ext uri="{FF2B5EF4-FFF2-40B4-BE49-F238E27FC236}">
                    <a16:creationId xmlns:a16="http://schemas.microsoft.com/office/drawing/2014/main" id="{8258DAC9-4A9F-A225-BFA0-4A91A8B2D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39">
                <a:extLst>
                  <a:ext uri="{FF2B5EF4-FFF2-40B4-BE49-F238E27FC236}">
                    <a16:creationId xmlns:a16="http://schemas.microsoft.com/office/drawing/2014/main" id="{EC1842D2-B4F3-729F-8B24-B1A5233B7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40">
                <a:extLst>
                  <a:ext uri="{FF2B5EF4-FFF2-40B4-BE49-F238E27FC236}">
                    <a16:creationId xmlns:a16="http://schemas.microsoft.com/office/drawing/2014/main" id="{1D1E48FF-5779-46D6-B1C9-4D172B298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40D3FD50-C270-ADFB-EB2B-29158DEB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151F0AE-5867-172D-EBB4-82DDB02CABA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01910" y="4793399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8" name="Group 23">
              <a:extLst>
                <a:ext uri="{FF2B5EF4-FFF2-40B4-BE49-F238E27FC236}">
                  <a16:creationId xmlns:a16="http://schemas.microsoft.com/office/drawing/2014/main" id="{17392473-97A8-BC25-53EA-87FC5F612A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4225" y="5948314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39" name="Freeform 24">
                <a:extLst>
                  <a:ext uri="{FF2B5EF4-FFF2-40B4-BE49-F238E27FC236}">
                    <a16:creationId xmlns:a16="http://schemas.microsoft.com/office/drawing/2014/main" id="{CC2B44E4-8059-6283-0758-1DAE690423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5">
                <a:extLst>
                  <a:ext uri="{FF2B5EF4-FFF2-40B4-BE49-F238E27FC236}">
                    <a16:creationId xmlns:a16="http://schemas.microsoft.com/office/drawing/2014/main" id="{C99CC75D-F6FF-48C1-21AC-95ED744DF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6">
                <a:extLst>
                  <a:ext uri="{FF2B5EF4-FFF2-40B4-BE49-F238E27FC236}">
                    <a16:creationId xmlns:a16="http://schemas.microsoft.com/office/drawing/2014/main" id="{5B5EDE76-F4E1-B401-7D40-DFB57AE56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7">
                <a:extLst>
                  <a:ext uri="{FF2B5EF4-FFF2-40B4-BE49-F238E27FC236}">
                    <a16:creationId xmlns:a16="http://schemas.microsoft.com/office/drawing/2014/main" id="{615D3F3C-F03B-04C7-F17B-11ED599E8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:a16="http://schemas.microsoft.com/office/drawing/2014/main" id="{5EB3DBAB-1D33-969B-9F84-7E2B4979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41ECEC-1965-A136-DEAB-7FF7B3190F9F}"/>
              </a:ext>
            </a:extLst>
          </p:cNvPr>
          <p:cNvSpPr/>
          <p:nvPr/>
        </p:nvSpPr>
        <p:spPr>
          <a:xfrm>
            <a:off x="1580030" y="1557649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E31777-C20F-77CA-6281-32E3577DD04F}"/>
              </a:ext>
            </a:extLst>
          </p:cNvPr>
          <p:cNvCxnSpPr/>
          <p:nvPr/>
        </p:nvCxnSpPr>
        <p:spPr>
          <a:xfrm>
            <a:off x="1414817" y="1739590"/>
            <a:ext cx="10062241" cy="0"/>
          </a:xfrm>
          <a:prstGeom prst="line">
            <a:avLst/>
          </a:prstGeom>
          <a:ln w="15875">
            <a:solidFill>
              <a:srgbClr val="31CC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29">
            <a:extLst>
              <a:ext uri="{FF2B5EF4-FFF2-40B4-BE49-F238E27FC236}">
                <a16:creationId xmlns:a16="http://schemas.microsoft.com/office/drawing/2014/main" id="{5B126BEE-0CEB-4F73-E14B-4B9AB1B383FA}"/>
              </a:ext>
            </a:extLst>
          </p:cNvPr>
          <p:cNvSpPr/>
          <p:nvPr/>
        </p:nvSpPr>
        <p:spPr>
          <a:xfrm>
            <a:off x="1482059" y="1044063"/>
            <a:ext cx="1857134" cy="513586"/>
          </a:xfrm>
          <a:prstGeom prst="roundRect">
            <a:avLst>
              <a:gd name="adj" fmla="val 50000"/>
            </a:avLst>
          </a:prstGeom>
          <a:solidFill>
            <a:srgbClr val="31CCA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YAML</a:t>
            </a:r>
            <a:r>
              <a:rPr lang="ko-KR" altLang="en-US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이란</a:t>
            </a:r>
            <a:r>
              <a:rPr lang="en-US" altLang="ko-KR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?</a:t>
            </a:r>
            <a:endParaRPr lang="ko-KR" altLang="en-US" sz="2000" b="1" dirty="0">
              <a:solidFill>
                <a:prstClr val="white"/>
              </a:solidFill>
              <a:latin typeface="Binggrae" panose="02030803000000000000" pitchFamily="18" charset="-127"/>
              <a:ea typeface="Binggrae" panose="02030803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0030" y="3232397"/>
            <a:ext cx="327772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FC49A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https://www.json2yaml.com/convert-yaml-to-json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해당 사이트에서 </a:t>
            </a:r>
            <a:r>
              <a:rPr lang="en-US" altLang="ko-KR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JSON</a:t>
            </a:r>
            <a:r>
              <a:rPr lang="ko-KR" altLang="en-US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과 </a:t>
            </a:r>
            <a:r>
              <a:rPr lang="en-US" altLang="ko-KR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YAML</a:t>
            </a:r>
            <a:r>
              <a:rPr lang="ko-KR" altLang="en-US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의 차이점을 알 수 있다</a:t>
            </a:r>
            <a:r>
              <a:rPr lang="en-US" altLang="ko-KR" sz="2000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.</a:t>
            </a:r>
          </a:p>
          <a:p>
            <a:pPr algn="ctr"/>
            <a:endParaRPr lang="ko-KR" altLang="en-US" sz="1050" dirty="0"/>
          </a:p>
          <a:p>
            <a:pPr algn="ctr"/>
            <a:endParaRPr lang="ko-KR" altLang="en-US" sz="105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41920520" descr="EMB000051606b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481" y="1875624"/>
            <a:ext cx="5176410" cy="439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6464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96FEFC53-5BF2-EAA7-D579-793A89F212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121212"/>
              </a:gs>
              <a:gs pos="100000">
                <a:srgbClr val="07070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37F525-6BE7-F290-B811-A029945E6FFF}"/>
              </a:ext>
            </a:extLst>
          </p:cNvPr>
          <p:cNvGrpSpPr/>
          <p:nvPr/>
        </p:nvGrpSpPr>
        <p:grpSpPr>
          <a:xfrm>
            <a:off x="232896" y="222250"/>
            <a:ext cx="504825" cy="476250"/>
            <a:chOff x="232896" y="222250"/>
            <a:chExt cx="504825" cy="47625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9441BC0-ED4D-94EC-9227-727BF43A295A}"/>
                </a:ext>
              </a:extLst>
            </p:cNvPr>
            <p:cNvSpPr/>
            <p:nvPr/>
          </p:nvSpPr>
          <p:spPr>
            <a:xfrm>
              <a:off x="232896" y="222250"/>
              <a:ext cx="504825" cy="476250"/>
            </a:xfrm>
            <a:prstGeom prst="roundRect">
              <a:avLst>
                <a:gd name="adj" fmla="val 14101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4DC73A1-D43F-EE9A-4090-A498F5E167CE}"/>
                </a:ext>
              </a:extLst>
            </p:cNvPr>
            <p:cNvGrpSpPr/>
            <p:nvPr/>
          </p:nvGrpSpPr>
          <p:grpSpPr>
            <a:xfrm>
              <a:off x="321924" y="284950"/>
              <a:ext cx="326770" cy="323475"/>
              <a:chOff x="11372169" y="133570"/>
              <a:chExt cx="487092" cy="48218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B7D2E6F-D0E2-BC27-990A-0CC98A7C9BB5}"/>
                  </a:ext>
                </a:extLst>
              </p:cNvPr>
              <p:cNvGrpSpPr/>
              <p:nvPr/>
            </p:nvGrpSpPr>
            <p:grpSpPr>
              <a:xfrm>
                <a:off x="11372169" y="185874"/>
                <a:ext cx="429876" cy="429876"/>
                <a:chOff x="215317" y="343634"/>
                <a:chExt cx="684000" cy="684000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021FD8BD-A558-4096-EDDF-E1555F2DB24D}"/>
                    </a:ext>
                  </a:extLst>
                </p:cNvPr>
                <p:cNvSpPr/>
                <p:nvPr/>
              </p:nvSpPr>
              <p:spPr>
                <a:xfrm>
                  <a:off x="215317" y="343634"/>
                  <a:ext cx="684000" cy="684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chemeClr val="bg1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105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36C70AA8-0686-955E-0C01-974327BB6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555" y="386637"/>
                  <a:ext cx="546554" cy="546554"/>
                </a:xfrm>
                <a:prstGeom prst="rect">
                  <a:avLst/>
                </a:prstGeom>
              </p:spPr>
            </p:pic>
          </p:grp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95E782B-17E5-3C4F-B70E-567062DDA389}"/>
                  </a:ext>
                </a:extLst>
              </p:cNvPr>
              <p:cNvSpPr/>
              <p:nvPr/>
            </p:nvSpPr>
            <p:spPr>
              <a:xfrm>
                <a:off x="11682271" y="133570"/>
                <a:ext cx="176990" cy="176990"/>
              </a:xfrm>
              <a:prstGeom prst="ellipse">
                <a:avLst/>
              </a:prstGeom>
              <a:solidFill>
                <a:srgbClr val="2FC49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400" b="1" dirty="0">
                    <a:solidFill>
                      <a:prstClr val="white"/>
                    </a:solidFill>
                  </a:rPr>
                  <a:t>땡</a:t>
                </a:r>
              </a:p>
            </p:txBody>
          </p:sp>
        </p:grp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AFD04A7-58F9-216F-BB94-BB32FD1C6A64}"/>
              </a:ext>
            </a:extLst>
          </p:cNvPr>
          <p:cNvSpPr/>
          <p:nvPr/>
        </p:nvSpPr>
        <p:spPr>
          <a:xfrm>
            <a:off x="907372" y="222250"/>
            <a:ext cx="11077132" cy="476250"/>
          </a:xfrm>
          <a:prstGeom prst="roundRect">
            <a:avLst>
              <a:gd name="adj" fmla="val 14807"/>
            </a:avLst>
          </a:prstGeom>
          <a:solidFill>
            <a:srgbClr val="2FC49A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XML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FD94618-E0BC-383B-0230-9A6E0B26D4B0}"/>
              </a:ext>
            </a:extLst>
          </p:cNvPr>
          <p:cNvSpPr/>
          <p:nvPr/>
        </p:nvSpPr>
        <p:spPr>
          <a:xfrm>
            <a:off x="907372" y="831850"/>
            <a:ext cx="11077132" cy="5753100"/>
          </a:xfrm>
          <a:prstGeom prst="roundRect">
            <a:avLst>
              <a:gd name="adj" fmla="val 1551"/>
            </a:avLst>
          </a:prstGeom>
          <a:solidFill>
            <a:srgbClr val="222423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46973B-693E-8280-A58F-5C6FD4204D37}"/>
              </a:ext>
            </a:extLst>
          </p:cNvPr>
          <p:cNvGrpSpPr/>
          <p:nvPr/>
        </p:nvGrpSpPr>
        <p:grpSpPr>
          <a:xfrm>
            <a:off x="232896" y="831850"/>
            <a:ext cx="504825" cy="5753100"/>
            <a:chOff x="232896" y="831850"/>
            <a:chExt cx="504825" cy="57531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6E7C94B-92AA-0500-4131-69FD3F4A9F98}"/>
                </a:ext>
              </a:extLst>
            </p:cNvPr>
            <p:cNvSpPr/>
            <p:nvPr/>
          </p:nvSpPr>
          <p:spPr>
            <a:xfrm>
              <a:off x="232896" y="831850"/>
              <a:ext cx="504825" cy="5753100"/>
            </a:xfrm>
            <a:prstGeom prst="roundRect">
              <a:avLst>
                <a:gd name="adj" fmla="val 11950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72DDAFB-59BF-0E21-9497-3737D4115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66" y="2917881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자유형 23">
              <a:extLst>
                <a:ext uri="{FF2B5EF4-FFF2-40B4-BE49-F238E27FC236}">
                  <a16:creationId xmlns:a16="http://schemas.microsoft.com/office/drawing/2014/main" id="{1C258610-CD73-7D9E-6126-AB4C8866F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25" y="2318848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말풍선: 타원형 22">
              <a:extLst>
                <a:ext uri="{FF2B5EF4-FFF2-40B4-BE49-F238E27FC236}">
                  <a16:creationId xmlns:a16="http://schemas.microsoft.com/office/drawing/2014/main" id="{F122B626-D312-37E5-C130-C1733E8BE371}"/>
                </a:ext>
              </a:extLst>
            </p:cNvPr>
            <p:cNvSpPr/>
            <p:nvPr/>
          </p:nvSpPr>
          <p:spPr>
            <a:xfrm>
              <a:off x="403651" y="1739590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하트 23">
              <a:extLst>
                <a:ext uri="{FF2B5EF4-FFF2-40B4-BE49-F238E27FC236}">
                  <a16:creationId xmlns:a16="http://schemas.microsoft.com/office/drawing/2014/main" id="{6D391F29-CC59-CF5B-3A5F-83C70C92B3B0}"/>
                </a:ext>
              </a:extLst>
            </p:cNvPr>
            <p:cNvSpPr/>
            <p:nvPr/>
          </p:nvSpPr>
          <p:spPr>
            <a:xfrm>
              <a:off x="395318" y="1140704"/>
              <a:ext cx="154414" cy="154414"/>
            </a:xfrm>
            <a:prstGeom prst="heart">
              <a:avLst/>
            </a:prstGeom>
            <a:solidFill>
              <a:srgbClr val="2FC49A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16">
              <a:extLst>
                <a:ext uri="{FF2B5EF4-FFF2-40B4-BE49-F238E27FC236}">
                  <a16:creationId xmlns:a16="http://schemas.microsoft.com/office/drawing/2014/main" id="{81540857-CE65-C9E7-0B26-35DD4D4468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8391" y="3516913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id="{254C4C30-8572-8145-EDDD-DE039B487E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3F737D91-1680-E870-9CD3-3CBFE764F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B8ABF591-9461-56BF-9E4C-EBD53AE05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:a16="http://schemas.microsoft.com/office/drawing/2014/main" id="{2707EF75-F0EF-BFA1-0603-FE7E30603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자유형 32">
              <a:extLst>
                <a:ext uri="{FF2B5EF4-FFF2-40B4-BE49-F238E27FC236}">
                  <a16:creationId xmlns:a16="http://schemas.microsoft.com/office/drawing/2014/main" id="{3817AF54-07B3-82DD-BDC5-F4808FB6A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47" y="5363086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Group 36">
              <a:extLst>
                <a:ext uri="{FF2B5EF4-FFF2-40B4-BE49-F238E27FC236}">
                  <a16:creationId xmlns:a16="http://schemas.microsoft.com/office/drawing/2014/main" id="{A72EE8CB-C6C5-2C5C-7DCD-4F3D5475A8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4951" y="4154792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52957B58-FAF6-0067-64F6-F21F50DBC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8">
                <a:extLst>
                  <a:ext uri="{FF2B5EF4-FFF2-40B4-BE49-F238E27FC236}">
                    <a16:creationId xmlns:a16="http://schemas.microsoft.com/office/drawing/2014/main" id="{8258DAC9-4A9F-A225-BFA0-4A91A8B2D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39">
                <a:extLst>
                  <a:ext uri="{FF2B5EF4-FFF2-40B4-BE49-F238E27FC236}">
                    <a16:creationId xmlns:a16="http://schemas.microsoft.com/office/drawing/2014/main" id="{EC1842D2-B4F3-729F-8B24-B1A5233B7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40">
                <a:extLst>
                  <a:ext uri="{FF2B5EF4-FFF2-40B4-BE49-F238E27FC236}">
                    <a16:creationId xmlns:a16="http://schemas.microsoft.com/office/drawing/2014/main" id="{1D1E48FF-5779-46D6-B1C9-4D172B298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40D3FD50-C270-ADFB-EB2B-29158DEB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151F0AE-5867-172D-EBB4-82DDB02CABA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01910" y="4793399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8" name="Group 23">
              <a:extLst>
                <a:ext uri="{FF2B5EF4-FFF2-40B4-BE49-F238E27FC236}">
                  <a16:creationId xmlns:a16="http://schemas.microsoft.com/office/drawing/2014/main" id="{17392473-97A8-BC25-53EA-87FC5F612A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4225" y="5948314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39" name="Freeform 24">
                <a:extLst>
                  <a:ext uri="{FF2B5EF4-FFF2-40B4-BE49-F238E27FC236}">
                    <a16:creationId xmlns:a16="http://schemas.microsoft.com/office/drawing/2014/main" id="{CC2B44E4-8059-6283-0758-1DAE690423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5">
                <a:extLst>
                  <a:ext uri="{FF2B5EF4-FFF2-40B4-BE49-F238E27FC236}">
                    <a16:creationId xmlns:a16="http://schemas.microsoft.com/office/drawing/2014/main" id="{C99CC75D-F6FF-48C1-21AC-95ED744DF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6">
                <a:extLst>
                  <a:ext uri="{FF2B5EF4-FFF2-40B4-BE49-F238E27FC236}">
                    <a16:creationId xmlns:a16="http://schemas.microsoft.com/office/drawing/2014/main" id="{5B5EDE76-F4E1-B401-7D40-DFB57AE56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7">
                <a:extLst>
                  <a:ext uri="{FF2B5EF4-FFF2-40B4-BE49-F238E27FC236}">
                    <a16:creationId xmlns:a16="http://schemas.microsoft.com/office/drawing/2014/main" id="{615D3F3C-F03B-04C7-F17B-11ED599E8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:a16="http://schemas.microsoft.com/office/drawing/2014/main" id="{5EB3DBAB-1D33-969B-9F84-7E2B4979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41ECEC-1965-A136-DEAB-7FF7B3190F9F}"/>
              </a:ext>
            </a:extLst>
          </p:cNvPr>
          <p:cNvSpPr/>
          <p:nvPr/>
        </p:nvSpPr>
        <p:spPr>
          <a:xfrm>
            <a:off x="1580030" y="1557649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E31777-C20F-77CA-6281-32E3577DD04F}"/>
              </a:ext>
            </a:extLst>
          </p:cNvPr>
          <p:cNvCxnSpPr/>
          <p:nvPr/>
        </p:nvCxnSpPr>
        <p:spPr>
          <a:xfrm>
            <a:off x="1414817" y="1739590"/>
            <a:ext cx="10062241" cy="0"/>
          </a:xfrm>
          <a:prstGeom prst="line">
            <a:avLst/>
          </a:prstGeom>
          <a:ln w="15875">
            <a:solidFill>
              <a:srgbClr val="31CC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29">
            <a:extLst>
              <a:ext uri="{FF2B5EF4-FFF2-40B4-BE49-F238E27FC236}">
                <a16:creationId xmlns:a16="http://schemas.microsoft.com/office/drawing/2014/main" id="{5B126BEE-0CEB-4F73-E14B-4B9AB1B383FA}"/>
              </a:ext>
            </a:extLst>
          </p:cNvPr>
          <p:cNvSpPr/>
          <p:nvPr/>
        </p:nvSpPr>
        <p:spPr>
          <a:xfrm>
            <a:off x="1482059" y="1044063"/>
            <a:ext cx="1857134" cy="513586"/>
          </a:xfrm>
          <a:prstGeom prst="roundRect">
            <a:avLst>
              <a:gd name="adj" fmla="val 50000"/>
            </a:avLst>
          </a:prstGeom>
          <a:solidFill>
            <a:srgbClr val="31CCA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white"/>
                </a:solidFill>
                <a:latin typeface="Binggrae" panose="02030803000000000000" pitchFamily="18" charset="-127"/>
                <a:ea typeface="Binggrae" panose="02030803000000000000" pitchFamily="18" charset="-127"/>
                <a:cs typeface="조선일보명조" panose="02030304000000000000" pitchFamily="18" charset="-127"/>
              </a:rPr>
              <a:t>참고자료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92770" y="2252986"/>
            <a:ext cx="9106334" cy="163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http://www.tcpschool.com/xml/xml_dtd_intro</a:t>
            </a:r>
          </a:p>
          <a:p>
            <a:pPr fontAlgn="base"/>
            <a:r>
              <a:rPr lang="en-US" altLang="ko-KR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https://www.youtube.com/watch?v=caILr5oH4p8</a:t>
            </a:r>
          </a:p>
          <a:p>
            <a:pPr fontAlgn="base"/>
            <a:r>
              <a:rPr lang="en-US" altLang="ko-KR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https://ko.wikipedia.org/wiki/XML_%EC%8A%A4%ED%82%A4%EB%A7%88_(W3C)</a:t>
            </a:r>
          </a:p>
          <a:p>
            <a:pPr fontAlgn="base"/>
            <a:r>
              <a:rPr lang="en-US" altLang="ko-KR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https://aws.amazon.com/ko/what-is/xml/</a:t>
            </a:r>
          </a:p>
          <a:p>
            <a:pPr fontAlgn="base"/>
            <a:r>
              <a:rPr lang="en-US" altLang="ko-KR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https://www.youtube.com/watch?v=55FrHTNjTCc&amp;t=380s</a:t>
            </a:r>
          </a:p>
          <a:p>
            <a:pPr algn="ctr"/>
            <a:endParaRPr lang="ko-KR" altLang="en-US" sz="1050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92770" y="4064241"/>
            <a:ext cx="910633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https://www.redhat.com/ko/topics/automation/what-is-yaml </a:t>
            </a:r>
          </a:p>
          <a:p>
            <a:pPr fontAlgn="base"/>
            <a:r>
              <a:rPr lang="en-US" altLang="ko-KR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https://yaml.org/ </a:t>
            </a:r>
          </a:p>
          <a:p>
            <a:pPr fontAlgn="base"/>
            <a:r>
              <a:rPr lang="en-US" altLang="ko-KR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https://luran.me/397 </a:t>
            </a:r>
          </a:p>
          <a:p>
            <a:pPr fontAlgn="base"/>
            <a:r>
              <a:rPr lang="en-US" altLang="ko-KR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https://velog.io/@jnine/YAML%EC%9D%B4%EB%9E%80 </a:t>
            </a:r>
          </a:p>
          <a:p>
            <a:pPr fontAlgn="base"/>
            <a:r>
              <a:rPr lang="en-US" altLang="ko-KR" dirty="0">
                <a:solidFill>
                  <a:schemeClr val="bg1"/>
                </a:solidFill>
                <a:latin typeface="비비트리고딕_B" panose="02020603020101020101" pitchFamily="18" charset="-127"/>
                <a:ea typeface="비비트리고딕_B" panose="02020603020101020101" pitchFamily="18" charset="-127"/>
              </a:rPr>
              <a:t>https://namu.wiki/w/YAML </a:t>
            </a:r>
          </a:p>
          <a:p>
            <a:pPr fontAlgn="base"/>
            <a:endParaRPr lang="en-US" altLang="ko-KR" dirty="0">
              <a:solidFill>
                <a:schemeClr val="bg1"/>
              </a:solidFill>
              <a:latin typeface="비비트리고딕_B" panose="02020603020101020101" pitchFamily="18" charset="-127"/>
              <a:ea typeface="비비트리고딕_B" panose="02020603020101020101" pitchFamily="18" charset="-127"/>
            </a:endParaRPr>
          </a:p>
          <a:p>
            <a:pPr fontAlgn="base"/>
            <a:endParaRPr lang="ko-KR" altLang="en-US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2791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CC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537F525-6BE7-F290-B811-A029945E6FFF}"/>
              </a:ext>
            </a:extLst>
          </p:cNvPr>
          <p:cNvGrpSpPr/>
          <p:nvPr/>
        </p:nvGrpSpPr>
        <p:grpSpPr>
          <a:xfrm>
            <a:off x="3160316" y="2783568"/>
            <a:ext cx="504825" cy="476250"/>
            <a:chOff x="232896" y="222250"/>
            <a:chExt cx="504825" cy="47625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9441BC0-ED4D-94EC-9227-727BF43A295A}"/>
                </a:ext>
              </a:extLst>
            </p:cNvPr>
            <p:cNvSpPr/>
            <p:nvPr/>
          </p:nvSpPr>
          <p:spPr>
            <a:xfrm>
              <a:off x="232896" y="222250"/>
              <a:ext cx="504825" cy="476250"/>
            </a:xfrm>
            <a:prstGeom prst="roundRect">
              <a:avLst>
                <a:gd name="adj" fmla="val 14101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4DC73A1-D43F-EE9A-4090-A498F5E167CE}"/>
                </a:ext>
              </a:extLst>
            </p:cNvPr>
            <p:cNvGrpSpPr/>
            <p:nvPr/>
          </p:nvGrpSpPr>
          <p:grpSpPr>
            <a:xfrm>
              <a:off x="321924" y="284950"/>
              <a:ext cx="326770" cy="323475"/>
              <a:chOff x="11372169" y="133570"/>
              <a:chExt cx="487092" cy="48218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B7D2E6F-D0E2-BC27-990A-0CC98A7C9BB5}"/>
                  </a:ext>
                </a:extLst>
              </p:cNvPr>
              <p:cNvGrpSpPr/>
              <p:nvPr/>
            </p:nvGrpSpPr>
            <p:grpSpPr>
              <a:xfrm>
                <a:off x="11372169" y="185874"/>
                <a:ext cx="429876" cy="429876"/>
                <a:chOff x="215317" y="343634"/>
                <a:chExt cx="684000" cy="684000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021FD8BD-A558-4096-EDDF-E1555F2DB24D}"/>
                    </a:ext>
                  </a:extLst>
                </p:cNvPr>
                <p:cNvSpPr/>
                <p:nvPr/>
              </p:nvSpPr>
              <p:spPr>
                <a:xfrm>
                  <a:off x="215317" y="343634"/>
                  <a:ext cx="684000" cy="684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chemeClr val="bg1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105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36C70AA8-0686-955E-0C01-974327BB6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555" y="386637"/>
                  <a:ext cx="546554" cy="546554"/>
                </a:xfrm>
                <a:prstGeom prst="rect">
                  <a:avLst/>
                </a:prstGeom>
              </p:spPr>
            </p:pic>
          </p:grp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95E782B-17E5-3C4F-B70E-567062DDA389}"/>
                  </a:ext>
                </a:extLst>
              </p:cNvPr>
              <p:cNvSpPr/>
              <p:nvPr/>
            </p:nvSpPr>
            <p:spPr>
              <a:xfrm>
                <a:off x="11682271" y="133570"/>
                <a:ext cx="176990" cy="176990"/>
              </a:xfrm>
              <a:prstGeom prst="ellipse">
                <a:avLst/>
              </a:prstGeom>
              <a:solidFill>
                <a:srgbClr val="2FC49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400" b="1" dirty="0">
                    <a:solidFill>
                      <a:prstClr val="white"/>
                    </a:solidFill>
                  </a:rPr>
                  <a:t>땡</a:t>
                </a:r>
              </a:p>
            </p:txBody>
          </p:sp>
        </p:grp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AFD04A7-58F9-216F-BB94-BB32FD1C6A64}"/>
              </a:ext>
            </a:extLst>
          </p:cNvPr>
          <p:cNvSpPr/>
          <p:nvPr/>
        </p:nvSpPr>
        <p:spPr>
          <a:xfrm>
            <a:off x="3896632" y="2783568"/>
            <a:ext cx="4398736" cy="1290864"/>
          </a:xfrm>
          <a:prstGeom prst="roundRect">
            <a:avLst>
              <a:gd name="adj" fmla="val 7674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i="1" kern="0" dirty="0">
                <a:ln w="12700">
                  <a:noFill/>
                </a:ln>
                <a:solidFill>
                  <a:srgbClr val="2224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84149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61DCC-F6BB-D6E2-EEA2-087E135E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ForeignKey</a:t>
            </a:r>
            <a:endParaRPr lang="ko-KR" altLang="en-US" sz="48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CDBB1-2A47-7DAB-D4F2-9FE79CFB8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ForeignKey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</a:t>
            </a:r>
            <a:r>
              <a:rPr lang="ko-KR" altLang="en-US" u="sng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 클래스</a:t>
            </a:r>
            <a:r>
              <a:rPr lang="en-US" altLang="ko-KR" u="sng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altLang="ko-KR" u="sng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on_delete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인수 필요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ForeignKey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다양한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option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들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Related_name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err="1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On_delete</a:t>
            </a:r>
            <a:endParaRPr lang="en-US" altLang="ko-KR" dirty="0"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err="1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Limited_choices_to</a:t>
            </a:r>
            <a:endParaRPr lang="en-US" altLang="ko-KR" dirty="0"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Related_query_name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To_field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db_constraint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Swappable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758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61DCC-F6BB-D6E2-EEA2-087E135E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ForeignKey</a:t>
            </a:r>
            <a:endParaRPr lang="ko-KR" altLang="en-US" sz="48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CDBB1-2A47-7DAB-D4F2-9FE79CFB8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altLang="ko-KR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On_delete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A93615-7D01-8EFC-D433-CB3288792983}"/>
              </a:ext>
            </a:extLst>
          </p:cNvPr>
          <p:cNvGraphicFramePr>
            <a:graphicFrameLocks noGrp="1"/>
          </p:cNvGraphicFramePr>
          <p:nvPr/>
        </p:nvGraphicFramePr>
        <p:xfrm>
          <a:off x="1626885" y="2779959"/>
          <a:ext cx="8894501" cy="3574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2191">
                  <a:extLst>
                    <a:ext uri="{9D8B030D-6E8A-4147-A177-3AD203B41FA5}">
                      <a16:colId xmlns:a16="http://schemas.microsoft.com/office/drawing/2014/main" val="3385592951"/>
                    </a:ext>
                  </a:extLst>
                </a:gridCol>
                <a:gridCol w="5912310">
                  <a:extLst>
                    <a:ext uri="{9D8B030D-6E8A-4147-A177-3AD203B41FA5}">
                      <a16:colId xmlns:a16="http://schemas.microsoft.com/office/drawing/2014/main" val="2137241745"/>
                    </a:ext>
                  </a:extLst>
                </a:gridCol>
              </a:tblGrid>
              <a:tr h="595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rgbClr val="043A2A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CASCADE</a:t>
                      </a:r>
                      <a:endParaRPr lang="ko-KR" altLang="en-US" sz="2200" dirty="0">
                        <a:solidFill>
                          <a:srgbClr val="043A2A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ForeignKey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를 포함하는 요소도 삭제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225679"/>
                  </a:ext>
                </a:extLst>
              </a:tr>
              <a:tr h="595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rgbClr val="043A2A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PROTECT</a:t>
                      </a:r>
                      <a:endParaRPr lang="ko-KR" altLang="en-US" sz="2200" dirty="0">
                        <a:solidFill>
                          <a:srgbClr val="043A2A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삭제하는 대상과 </a:t>
                      </a:r>
                      <a:r>
                        <a:rPr lang="ko-KR" altLang="en-US" sz="200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관계있는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요소가 함께 삭제되지 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395151"/>
                  </a:ext>
                </a:extLst>
              </a:tr>
              <a:tr h="595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rgbClr val="043A2A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SET_NULL</a:t>
                      </a:r>
                      <a:endParaRPr lang="ko-KR" altLang="en-US" sz="2200" dirty="0">
                        <a:solidFill>
                          <a:srgbClr val="043A2A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ForeignKey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값을 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NULL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 변경 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(null=True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 때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lang="ko-KR" altLang="en-US" sz="20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790305"/>
                  </a:ext>
                </a:extLst>
              </a:tr>
              <a:tr h="595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rgbClr val="043A2A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SET(function)</a:t>
                      </a:r>
                      <a:endParaRPr lang="ko-KR" altLang="en-US" sz="2200" dirty="0">
                        <a:solidFill>
                          <a:srgbClr val="043A2A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ForeignKey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를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function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으로 수행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596782"/>
                  </a:ext>
                </a:extLst>
              </a:tr>
              <a:tr h="595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rgbClr val="043A2A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SET_DEFALUT</a:t>
                      </a:r>
                      <a:endParaRPr lang="ko-KR" altLang="en-US" sz="2200" dirty="0">
                        <a:solidFill>
                          <a:srgbClr val="043A2A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ForeignKey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를 기본 값으로 수행 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(default 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값이 필요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lang="ko-KR" altLang="en-US" sz="20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876396"/>
                  </a:ext>
                </a:extLst>
              </a:tr>
              <a:tr h="595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rgbClr val="043A2A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DO_NOTHING</a:t>
                      </a:r>
                      <a:endParaRPr lang="ko-KR" altLang="en-US" sz="2200" dirty="0">
                        <a:solidFill>
                          <a:srgbClr val="043A2A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아무 것도 안함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826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6671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3205</Words>
  <Application>Microsoft Office PowerPoint</Application>
  <PresentationFormat>와이드스크린</PresentationFormat>
  <Paragraphs>588</Paragraphs>
  <Slides>72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88" baseType="lpstr">
      <vt:lpstr>Binggrae</vt:lpstr>
      <vt:lpstr>G마켓 산스 TTF Medium</vt:lpstr>
      <vt:lpstr>NanumSquareOTF</vt:lpstr>
      <vt:lpstr>NanumSquareOTF Bold</vt:lpstr>
      <vt:lpstr>NanumSquareRoundOTF Regular</vt:lpstr>
      <vt:lpstr>Tmon몬소리 Black</vt:lpstr>
      <vt:lpstr>나눔스퀘어_ac Bold</vt:lpstr>
      <vt:lpstr>나눔스퀘어_ac ExtraBold</vt:lpstr>
      <vt:lpstr>맑은 고딕</vt:lpstr>
      <vt:lpstr>맑은 고딕</vt:lpstr>
      <vt:lpstr>비비트리고딕_B</vt:lpstr>
      <vt:lpstr>Arial</vt:lpstr>
      <vt:lpstr>Calibri</vt:lpstr>
      <vt:lpstr>Consolas</vt:lpstr>
      <vt:lpstr>Wingdings</vt:lpstr>
      <vt:lpstr>1_Office 테마</vt:lpstr>
      <vt:lpstr>Django Relationship Fields</vt:lpstr>
      <vt:lpstr>Field?</vt:lpstr>
      <vt:lpstr>Field?</vt:lpstr>
      <vt:lpstr>세션 복습</vt:lpstr>
      <vt:lpstr>세션 복습</vt:lpstr>
      <vt:lpstr>ManyToManyField</vt:lpstr>
      <vt:lpstr>ManyToManyField</vt:lpstr>
      <vt:lpstr>ForeignKey</vt:lpstr>
      <vt:lpstr>ForeignKey</vt:lpstr>
      <vt:lpstr>Foreign Key</vt:lpstr>
      <vt:lpstr>OneToOneField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전 성운</cp:lastModifiedBy>
  <cp:revision>16</cp:revision>
  <dcterms:created xsi:type="dcterms:W3CDTF">2022-09-12T05:26:43Z</dcterms:created>
  <dcterms:modified xsi:type="dcterms:W3CDTF">2022-09-22T04:42:13Z</dcterms:modified>
</cp:coreProperties>
</file>