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7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3" r:id="rId24"/>
    <p:sldId id="284" r:id="rId25"/>
    <p:sldId id="281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N2mehRNgxIPN7nZ03pax5nms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87"/>
  </p:normalViewPr>
  <p:slideViewPr>
    <p:cSldViewPr snapToGrid="0" snapToObjects="1">
      <p:cViewPr varScale="1">
        <p:scale>
          <a:sx n="84" d="100"/>
          <a:sy n="84" d="100"/>
        </p:scale>
        <p:origin x="46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662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23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10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36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71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75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1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946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60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33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65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287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76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541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961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802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18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52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69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6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01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2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us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00/user/verify/" TargetMode="External"/><Relationship Id="rId5" Type="http://schemas.openxmlformats.org/officeDocument/2006/relationships/hyperlink" Target="http://localhost:8000/user/token/refresh/" TargetMode="External"/><Relationship Id="rId4" Type="http://schemas.openxmlformats.org/officeDocument/2006/relationships/hyperlink" Target="http://localhost:8000/user/toke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sLBcAX1v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박한영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573727" y="3489530"/>
            <a:ext cx="52481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A5A5A5"/>
                </a:solidFill>
              </a:rPr>
              <a:t>인증 및 인가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7357355" y="3237978"/>
            <a:ext cx="441735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solidFill>
                  <a:schemeClr val="dk1"/>
                </a:solidFill>
              </a:rPr>
              <a:t>BE: 3</a:t>
            </a:r>
            <a:r>
              <a:rPr lang="ko-KR" alt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번째 세션</a:t>
            </a:r>
            <a:endParaRPr lang="ko-KR" altLang="en-US"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Intro 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65263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상태유지를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위한 수단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쿠키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58274-3778-3B44-8ADC-B55BF63E4EDA}"/>
              </a:ext>
            </a:extLst>
          </p:cNvPr>
          <p:cNvSpPr txBox="1"/>
          <p:nvPr/>
        </p:nvSpPr>
        <p:spPr>
          <a:xfrm>
            <a:off x="7357001" y="375425"/>
            <a:ext cx="4619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https://withbundo.blogspot.com/2017/07/http-9-http-cookie-session.html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497E2-8200-7248-B3D1-FD3610130C9A}"/>
              </a:ext>
            </a:extLst>
          </p:cNvPr>
          <p:cNvSpPr txBox="1"/>
          <p:nvPr/>
        </p:nvSpPr>
        <p:spPr>
          <a:xfrm>
            <a:off x="689428" y="1776020"/>
            <a:ext cx="108131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b="1" dirty="0"/>
              <a:t>쿠키</a:t>
            </a:r>
            <a:r>
              <a:rPr kumimoji="1" lang="en-US" altLang="ko-Kore-KR" sz="1800" b="1" dirty="0"/>
              <a:t>: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웹브라우저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클라이언트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에 저장되는 작은 기록 정보 파일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         저장된 쿠키는 동일한 서버에 </a:t>
            </a:r>
            <a:r>
              <a:rPr kumimoji="1" lang="ko-KR" altLang="en-US" sz="1800" dirty="0" err="1"/>
              <a:t>재요청시</a:t>
            </a:r>
            <a:r>
              <a:rPr kumimoji="1" lang="ko-KR" altLang="en-US" sz="1800" dirty="0"/>
              <a:t> 요청에 자동으로 포함되어 서버에 전달됨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         Stateless </a:t>
            </a:r>
            <a:r>
              <a:rPr kumimoji="1" lang="ko-KR" altLang="en-US" sz="1800" dirty="0"/>
              <a:t>프로토콜인 </a:t>
            </a:r>
            <a:r>
              <a:rPr kumimoji="1" lang="en-US" altLang="ko-KR" sz="1800" dirty="0"/>
              <a:t>http</a:t>
            </a:r>
            <a:r>
              <a:rPr kumimoji="1" lang="ko-KR" altLang="en-US" sz="1800" dirty="0"/>
              <a:t> 상에서 로그인 상태 유지를 위해 활용될 수 있음</a:t>
            </a:r>
            <a:endParaRPr kumimoji="1" lang="en-US" altLang="ko-KR" sz="1800" dirty="0"/>
          </a:p>
          <a:p>
            <a:endParaRPr kumimoji="1" lang="ko-Kore-KR" altLang="en-US" sz="1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D47546-35F1-6B45-85DF-1259131C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02" y="3291485"/>
            <a:ext cx="5518787" cy="26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쿠키 방식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C14291B1-68E1-5341-AF8E-EF8E5928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65" y="1144826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유저 프로필 - 무료 사용자개 아이콘">
            <a:extLst>
              <a:ext uri="{FF2B5EF4-FFF2-40B4-BE49-F238E27FC236}">
                <a16:creationId xmlns:a16="http://schemas.microsoft.com/office/drawing/2014/main" id="{241EBC28-9EBF-004D-A6F8-46EE0E9C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6" y="430618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46290C-3B8F-1B48-8465-38473767A191}"/>
              </a:ext>
            </a:extLst>
          </p:cNvPr>
          <p:cNvCxnSpPr>
            <a:cxnSpLocks/>
          </p:cNvCxnSpPr>
          <p:nvPr/>
        </p:nvCxnSpPr>
        <p:spPr>
          <a:xfrm flipV="1">
            <a:off x="1761983" y="2420367"/>
            <a:ext cx="1223260" cy="18241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0AB521-1C51-E140-9224-971F747D57A7}"/>
              </a:ext>
            </a:extLst>
          </p:cNvPr>
          <p:cNvSpPr txBox="1"/>
          <p:nvPr/>
        </p:nvSpPr>
        <p:spPr>
          <a:xfrm>
            <a:off x="773184" y="2775158"/>
            <a:ext cx="2002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id: hanyoung1234</a:t>
            </a:r>
          </a:p>
          <a:p>
            <a:r>
              <a:rPr kumimoji="1" lang="en-US" altLang="ko-Kore-KR" dirty="0" err="1"/>
              <a:t>pwd</a:t>
            </a:r>
            <a:r>
              <a:rPr kumimoji="1" lang="en-US" altLang="ko-Kore-KR" dirty="0"/>
              <a:t>: hanyoung234</a:t>
            </a:r>
          </a:p>
          <a:p>
            <a:r>
              <a:rPr kumimoji="1" lang="ko-KR" altLang="en-US" dirty="0"/>
              <a:t>인증해주세요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37DF97-6AA3-BB4D-8B36-EC1B1A641BF1}"/>
              </a:ext>
            </a:extLst>
          </p:cNvPr>
          <p:cNvCxnSpPr>
            <a:cxnSpLocks/>
          </p:cNvCxnSpPr>
          <p:nvPr/>
        </p:nvCxnSpPr>
        <p:spPr>
          <a:xfrm>
            <a:off x="4736195" y="2320574"/>
            <a:ext cx="822776" cy="192395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유저 프로필 - 무료 사용자개 아이콘">
            <a:extLst>
              <a:ext uri="{FF2B5EF4-FFF2-40B4-BE49-F238E27FC236}">
                <a16:creationId xmlns:a16="http://schemas.microsoft.com/office/drawing/2014/main" id="{CC0F6B5D-2B44-8F41-BCF0-C2048D06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51" y="4299251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9CF5B5-5FDA-8F4C-9DC4-4E7987529A06}"/>
              </a:ext>
            </a:extLst>
          </p:cNvPr>
          <p:cNvSpPr txBox="1"/>
          <p:nvPr/>
        </p:nvSpPr>
        <p:spPr>
          <a:xfrm>
            <a:off x="3613832" y="3274001"/>
            <a:ext cx="1861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너 박한영이구나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인증 정보 줄 테니까</a:t>
            </a:r>
            <a:endParaRPr kumimoji="1" lang="en-US" altLang="ko-KR" dirty="0"/>
          </a:p>
          <a:p>
            <a:r>
              <a:rPr kumimoji="1" lang="ko-KR" altLang="en-US" dirty="0" err="1"/>
              <a:t>쿠키에다가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넣어놔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BCC04E-39F8-4A4B-8E7A-88C3ED1487A8}"/>
              </a:ext>
            </a:extLst>
          </p:cNvPr>
          <p:cNvCxnSpPr>
            <a:cxnSpLocks/>
          </p:cNvCxnSpPr>
          <p:nvPr/>
        </p:nvCxnSpPr>
        <p:spPr>
          <a:xfrm flipV="1">
            <a:off x="6522428" y="2678576"/>
            <a:ext cx="1193470" cy="15659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7008D9DB-8875-3745-8B55-4BF9799A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53" y="1241408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F4E302-A127-4247-9442-4485318EEC13}"/>
              </a:ext>
            </a:extLst>
          </p:cNvPr>
          <p:cNvSpPr txBox="1"/>
          <p:nvPr/>
        </p:nvSpPr>
        <p:spPr>
          <a:xfrm>
            <a:off x="6532533" y="2859613"/>
            <a:ext cx="111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보여줘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C71764-AE36-D349-966C-E8C55686DFFF}"/>
              </a:ext>
            </a:extLst>
          </p:cNvPr>
          <p:cNvCxnSpPr>
            <a:cxnSpLocks/>
          </p:cNvCxnSpPr>
          <p:nvPr/>
        </p:nvCxnSpPr>
        <p:spPr>
          <a:xfrm>
            <a:off x="9458842" y="2662347"/>
            <a:ext cx="796987" cy="16438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F65C83-6796-8D4A-ABA7-2F56B0093195}"/>
              </a:ext>
            </a:extLst>
          </p:cNvPr>
          <p:cNvSpPr txBox="1"/>
          <p:nvPr/>
        </p:nvSpPr>
        <p:spPr>
          <a:xfrm>
            <a:off x="9789953" y="2487517"/>
            <a:ext cx="1362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쿠키 보니까 </a:t>
            </a:r>
            <a:r>
              <a:rPr kumimoji="1" lang="ko-KR" altLang="en-US" dirty="0" err="1"/>
              <a:t>박한영이네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박한영의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전달</a:t>
            </a:r>
            <a:endParaRPr kumimoji="1" lang="ko-Kore-KR" altLang="en-US" dirty="0"/>
          </a:p>
        </p:txBody>
      </p:sp>
      <p:pic>
        <p:nvPicPr>
          <p:cNvPr id="50" name="Picture 4" descr="유저 프로필 - 무료 사용자개 아이콘">
            <a:extLst>
              <a:ext uri="{FF2B5EF4-FFF2-40B4-BE49-F238E27FC236}">
                <a16:creationId xmlns:a16="http://schemas.microsoft.com/office/drawing/2014/main" id="{6920D990-387C-CC4E-A9D7-02717517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5" y="424452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쿠키 - 위키백과, 우리 모두의 백과사전">
            <a:extLst>
              <a:ext uri="{FF2B5EF4-FFF2-40B4-BE49-F238E27FC236}">
                <a16:creationId xmlns:a16="http://schemas.microsoft.com/office/drawing/2014/main" id="{33071F6C-4A0A-0B48-9AD8-F08FE1F9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60" y="3233781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27B3D-05BB-7146-BD91-7542886B1896}"/>
              </a:ext>
            </a:extLst>
          </p:cNvPr>
          <p:cNvSpPr txBox="1"/>
          <p:nvPr/>
        </p:nvSpPr>
        <p:spPr>
          <a:xfrm>
            <a:off x="7161913" y="3752532"/>
            <a:ext cx="1116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로그인</a:t>
            </a:r>
            <a:r>
              <a:rPr kumimoji="1" lang="ko-KR" altLang="en-US" sz="1050" dirty="0"/>
              <a:t> 정보가 담긴 쿠키</a:t>
            </a:r>
            <a:endParaRPr kumimoji="1" lang="ko-Kore-KR" altLang="en-US" sz="1050" dirty="0"/>
          </a:p>
        </p:txBody>
      </p:sp>
      <p:pic>
        <p:nvPicPr>
          <p:cNvPr id="24" name="Picture 2" descr="쿠키 - 위키백과, 우리 모두의 백과사전">
            <a:extLst>
              <a:ext uri="{FF2B5EF4-FFF2-40B4-BE49-F238E27FC236}">
                <a16:creationId xmlns:a16="http://schemas.microsoft.com/office/drawing/2014/main" id="{398530CE-748F-A24B-87EB-A3E4EFDE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6" y="55850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쿠키 - 위키백과, 우리 모두의 백과사전">
            <a:extLst>
              <a:ext uri="{FF2B5EF4-FFF2-40B4-BE49-F238E27FC236}">
                <a16:creationId xmlns:a16="http://schemas.microsoft.com/office/drawing/2014/main" id="{A5159F97-A3D3-2841-9078-E6B02CDF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31" y="54834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2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쿠키의 한계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58274-3778-3B44-8ADC-B55BF63E4EDA}"/>
              </a:ext>
            </a:extLst>
          </p:cNvPr>
          <p:cNvSpPr txBox="1"/>
          <p:nvPr/>
        </p:nvSpPr>
        <p:spPr>
          <a:xfrm>
            <a:off x="7357001" y="375425"/>
            <a:ext cx="4619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https://withbundo.blogspot.com/2017/07/http-9-http-cookie-session.html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497E2-8200-7248-B3D1-FD3610130C9A}"/>
              </a:ext>
            </a:extLst>
          </p:cNvPr>
          <p:cNvSpPr txBox="1"/>
          <p:nvPr/>
        </p:nvSpPr>
        <p:spPr>
          <a:xfrm>
            <a:off x="484781" y="2285148"/>
            <a:ext cx="1081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b="1" dirty="0"/>
              <a:t>쿠키</a:t>
            </a:r>
            <a:r>
              <a:rPr kumimoji="1" lang="ko-KR" altLang="en-US" sz="1800" b="1" dirty="0" err="1"/>
              <a:t>를</a:t>
            </a:r>
            <a:r>
              <a:rPr kumimoji="1" lang="ko-KR" altLang="en-US" sz="1800" b="1" dirty="0"/>
              <a:t> 통한 상태 유지의 한계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민감한 인증 데이터가 클라이언트에 저장되며 매 </a:t>
            </a:r>
            <a:r>
              <a:rPr kumimoji="1" lang="ko-KR" altLang="en-US" sz="1800" dirty="0" err="1"/>
              <a:t>요청마다</a:t>
            </a:r>
            <a:r>
              <a:rPr kumimoji="1" lang="ko-KR" altLang="en-US" sz="1800" dirty="0"/>
              <a:t> 주고 받아야 함</a:t>
            </a:r>
            <a:endParaRPr kumimoji="1" lang="en-US" altLang="ko-KR" sz="1800" dirty="0"/>
          </a:p>
          <a:p>
            <a:r>
              <a:rPr kumimoji="1" lang="en-US" altLang="ko-KR" sz="1800" dirty="0"/>
              <a:t>			</a:t>
            </a:r>
            <a:r>
              <a:rPr kumimoji="1" lang="ko-KR" altLang="en-US" sz="1800" dirty="0"/>
              <a:t>       클라이언트로 넘긴 인증 정보를 서버에서 조작할 수 없음</a:t>
            </a:r>
            <a:endParaRPr kumimoji="1" lang="en-US" altLang="ko-KR" sz="1800" dirty="0"/>
          </a:p>
          <a:p>
            <a:r>
              <a:rPr kumimoji="1" lang="en-US" altLang="ko-KR" sz="1800" dirty="0"/>
              <a:t>		</a:t>
            </a:r>
            <a:r>
              <a:rPr kumimoji="1" lang="ko-KR" altLang="en-US" sz="1800" dirty="0"/>
              <a:t>                     </a:t>
            </a:r>
            <a:r>
              <a:rPr kumimoji="1" lang="en-US" altLang="ko-KR" sz="1800" dirty="0"/>
              <a:t>-&gt;</a:t>
            </a:r>
            <a:r>
              <a:rPr kumimoji="1" lang="ko-KR" altLang="en-US" sz="1800" dirty="0"/>
              <a:t> 보안 상 불리함</a:t>
            </a:r>
            <a:endParaRPr kumimoji="1" lang="en-US" altLang="ko-KR" sz="1800" dirty="0"/>
          </a:p>
          <a:p>
            <a:endParaRPr kumimoji="1" lang="ko-Kore-KR" altLang="en-US" sz="1800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C1EF330A-0404-AF4B-86EF-C2614CF36D51}"/>
              </a:ext>
            </a:extLst>
          </p:cNvPr>
          <p:cNvSpPr/>
          <p:nvPr/>
        </p:nvSpPr>
        <p:spPr>
          <a:xfrm>
            <a:off x="601799" y="4134471"/>
            <a:ext cx="330344" cy="383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84017-A3F0-A44D-B13A-5CB2727D455E}"/>
              </a:ext>
            </a:extLst>
          </p:cNvPr>
          <p:cNvSpPr txBox="1"/>
          <p:nvPr/>
        </p:nvSpPr>
        <p:spPr>
          <a:xfrm>
            <a:off x="1045029" y="4134471"/>
            <a:ext cx="801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쿠키의</a:t>
            </a:r>
            <a:r>
              <a:rPr kumimoji="1" lang="ko-KR" altLang="en-US" sz="2000" dirty="0"/>
              <a:t> 보안 상 한계점을 극복하기 위해 세션이 사용될 수 있음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923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220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상태유지를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위한 수단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세션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E1809-7343-624D-BA4B-7D2ACF9B93E4}"/>
              </a:ext>
            </a:extLst>
          </p:cNvPr>
          <p:cNvSpPr txBox="1"/>
          <p:nvPr/>
        </p:nvSpPr>
        <p:spPr>
          <a:xfrm>
            <a:off x="586455" y="1954269"/>
            <a:ext cx="10813143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b="1" dirty="0"/>
              <a:t>세션</a:t>
            </a:r>
            <a:r>
              <a:rPr kumimoji="1" lang="en-US" altLang="ko-Kore-KR" sz="1800" b="1" dirty="0"/>
              <a:t>: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1)</a:t>
            </a:r>
            <a:r>
              <a:rPr kumimoji="1" lang="ko-KR" altLang="en-US" sz="1800" b="1" dirty="0"/>
              <a:t> </a:t>
            </a:r>
            <a:r>
              <a:rPr kumimoji="1" lang="ko-KR" altLang="en-US" sz="1800" dirty="0"/>
              <a:t>방문자가 </a:t>
            </a:r>
            <a:r>
              <a:rPr kumimoji="1" lang="ko-KR" altLang="en-US" sz="1800" u="sng" dirty="0" err="1"/>
              <a:t>웹서버에</a:t>
            </a:r>
            <a:r>
              <a:rPr kumimoji="1" lang="ko-KR" altLang="en-US" sz="1800" u="sng" dirty="0"/>
              <a:t> 접속해 있는 상태를 하나의 단위로 </a:t>
            </a:r>
            <a:r>
              <a:rPr kumimoji="1" lang="ko-KR" altLang="en-US" sz="1800" dirty="0"/>
              <a:t>보며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그것을 세션이라고 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        </a:t>
            </a:r>
            <a:r>
              <a:rPr kumimoji="1" lang="ko-KR" altLang="en-US" sz="1800" dirty="0"/>
              <a:t>  </a:t>
            </a:r>
            <a:r>
              <a:rPr kumimoji="1" lang="en-US" altLang="ko-KR" sz="1800" b="1" dirty="0"/>
              <a:t>2)</a:t>
            </a:r>
            <a:r>
              <a:rPr kumimoji="1" lang="ko-KR" altLang="en-US" sz="1800" dirty="0"/>
              <a:t> 혹은 여러 페이지에 걸쳐 사용되는 </a:t>
            </a:r>
            <a:r>
              <a:rPr kumimoji="1" lang="ko-KR" altLang="en-US" sz="1800" u="sng" dirty="0"/>
              <a:t>사용자 정보를 유지하는 방식을 </a:t>
            </a:r>
            <a:r>
              <a:rPr kumimoji="1" lang="ko-KR" altLang="en-US" sz="1800" dirty="0"/>
              <a:t>세션이라고 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b="1" dirty="0"/>
              <a:t>세션 구현 방식</a:t>
            </a:r>
            <a:r>
              <a:rPr kumimoji="1" lang="en-US" altLang="ko-KR" sz="1800" b="1" dirty="0"/>
              <a:t>: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웹서버가</a:t>
            </a:r>
            <a:r>
              <a:rPr kumimoji="1" lang="ko-KR" altLang="en-US" sz="1800" dirty="0"/>
              <a:t> 방문자의 접속 상태를 유지시키기 위해 인증 시 인증 정보를 데이터베이스에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	</a:t>
            </a:r>
            <a:r>
              <a:rPr kumimoji="1" lang="ko-KR" altLang="en-US" sz="1800" dirty="0"/>
              <a:t>            저장함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그후 클라이언트 쿠키에 세션 </a:t>
            </a:r>
            <a:r>
              <a:rPr kumimoji="1" lang="en-US" altLang="ko-KR" sz="1800" dirty="0"/>
              <a:t>ID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저장하며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웹서버는</a:t>
            </a:r>
            <a:r>
              <a:rPr kumimoji="1" lang="ko-KR" altLang="en-US" sz="1800" dirty="0"/>
              <a:t> 클라이언트에서 전달하는  </a:t>
            </a:r>
            <a:r>
              <a:rPr kumimoji="1" lang="en-US" altLang="ko-KR" sz="1800" dirty="0"/>
              <a:t>		</a:t>
            </a:r>
            <a:r>
              <a:rPr kumimoji="1" lang="ko-KR" altLang="en-US" sz="1800" dirty="0"/>
              <a:t>세션</a:t>
            </a:r>
            <a:r>
              <a:rPr kumimoji="1" lang="en-US" altLang="ko-KR" sz="1800" dirty="0"/>
              <a:t>ID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통해 데이터베이스에서 유저 정보를 조회하며 인증 상태를 유지함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6493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세션 방식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C14291B1-68E1-5341-AF8E-EF8E5928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65" y="1144826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유저 프로필 - 무료 사용자개 아이콘">
            <a:extLst>
              <a:ext uri="{FF2B5EF4-FFF2-40B4-BE49-F238E27FC236}">
                <a16:creationId xmlns:a16="http://schemas.microsoft.com/office/drawing/2014/main" id="{241EBC28-9EBF-004D-A6F8-46EE0E9C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6" y="430618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46290C-3B8F-1B48-8465-38473767A191}"/>
              </a:ext>
            </a:extLst>
          </p:cNvPr>
          <p:cNvCxnSpPr>
            <a:cxnSpLocks/>
          </p:cNvCxnSpPr>
          <p:nvPr/>
        </p:nvCxnSpPr>
        <p:spPr>
          <a:xfrm flipV="1">
            <a:off x="1761983" y="2420367"/>
            <a:ext cx="1223260" cy="18241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0AB521-1C51-E140-9224-971F747D57A7}"/>
              </a:ext>
            </a:extLst>
          </p:cNvPr>
          <p:cNvSpPr txBox="1"/>
          <p:nvPr/>
        </p:nvSpPr>
        <p:spPr>
          <a:xfrm>
            <a:off x="773184" y="2775158"/>
            <a:ext cx="2002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id: hanyoung1234</a:t>
            </a:r>
          </a:p>
          <a:p>
            <a:r>
              <a:rPr kumimoji="1" lang="en-US" altLang="ko-Kore-KR" dirty="0" err="1"/>
              <a:t>pwd</a:t>
            </a:r>
            <a:r>
              <a:rPr kumimoji="1" lang="en-US" altLang="ko-Kore-KR" dirty="0"/>
              <a:t>: hanyoung234</a:t>
            </a:r>
          </a:p>
          <a:p>
            <a:r>
              <a:rPr kumimoji="1" lang="ko-KR" altLang="en-US" dirty="0"/>
              <a:t>인증해주세요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37DF97-6AA3-BB4D-8B36-EC1B1A641BF1}"/>
              </a:ext>
            </a:extLst>
          </p:cNvPr>
          <p:cNvCxnSpPr>
            <a:cxnSpLocks/>
          </p:cNvCxnSpPr>
          <p:nvPr/>
        </p:nvCxnSpPr>
        <p:spPr>
          <a:xfrm>
            <a:off x="4736195" y="2320574"/>
            <a:ext cx="822776" cy="192395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유저 프로필 - 무료 사용자개 아이콘">
            <a:extLst>
              <a:ext uri="{FF2B5EF4-FFF2-40B4-BE49-F238E27FC236}">
                <a16:creationId xmlns:a16="http://schemas.microsoft.com/office/drawing/2014/main" id="{CC0F6B5D-2B44-8F41-BCF0-C2048D06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51" y="4299251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9CF5B5-5FDA-8F4C-9DC4-4E7987529A06}"/>
              </a:ext>
            </a:extLst>
          </p:cNvPr>
          <p:cNvSpPr txBox="1"/>
          <p:nvPr/>
        </p:nvSpPr>
        <p:spPr>
          <a:xfrm>
            <a:off x="1933465" y="898708"/>
            <a:ext cx="1861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얘는 </a:t>
            </a:r>
            <a:r>
              <a:rPr kumimoji="1" lang="ko-KR" altLang="en-US" dirty="0" err="1"/>
              <a:t>박한영이네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데이터베이스에 </a:t>
            </a:r>
            <a:r>
              <a:rPr kumimoji="1" lang="ko-KR" altLang="en-US" dirty="0" err="1"/>
              <a:t>저장해놔야겠다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BCC04E-39F8-4A4B-8E7A-88C3ED1487A8}"/>
              </a:ext>
            </a:extLst>
          </p:cNvPr>
          <p:cNvCxnSpPr>
            <a:cxnSpLocks/>
          </p:cNvCxnSpPr>
          <p:nvPr/>
        </p:nvCxnSpPr>
        <p:spPr>
          <a:xfrm flipV="1">
            <a:off x="6522428" y="2678576"/>
            <a:ext cx="1193470" cy="15659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7008D9DB-8875-3745-8B55-4BF9799A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53" y="1241408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F4E302-A127-4247-9442-4485318EEC13}"/>
              </a:ext>
            </a:extLst>
          </p:cNvPr>
          <p:cNvSpPr txBox="1"/>
          <p:nvPr/>
        </p:nvSpPr>
        <p:spPr>
          <a:xfrm>
            <a:off x="6532533" y="2859613"/>
            <a:ext cx="109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보여줘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C71764-AE36-D349-966C-E8C55686DFFF}"/>
              </a:ext>
            </a:extLst>
          </p:cNvPr>
          <p:cNvCxnSpPr>
            <a:cxnSpLocks/>
          </p:cNvCxnSpPr>
          <p:nvPr/>
        </p:nvCxnSpPr>
        <p:spPr>
          <a:xfrm>
            <a:off x="9458842" y="2662347"/>
            <a:ext cx="796987" cy="16438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F65C83-6796-8D4A-ABA7-2F56B0093195}"/>
              </a:ext>
            </a:extLst>
          </p:cNvPr>
          <p:cNvSpPr txBox="1"/>
          <p:nvPr/>
        </p:nvSpPr>
        <p:spPr>
          <a:xfrm>
            <a:off x="9857335" y="2803444"/>
            <a:ext cx="136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dirty="0" err="1"/>
              <a:t>박한영의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전달</a:t>
            </a:r>
            <a:endParaRPr kumimoji="1" lang="ko-Kore-KR" altLang="en-US" dirty="0"/>
          </a:p>
        </p:txBody>
      </p:sp>
      <p:pic>
        <p:nvPicPr>
          <p:cNvPr id="50" name="Picture 4" descr="유저 프로필 - 무료 사용자개 아이콘">
            <a:extLst>
              <a:ext uri="{FF2B5EF4-FFF2-40B4-BE49-F238E27FC236}">
                <a16:creationId xmlns:a16="http://schemas.microsoft.com/office/drawing/2014/main" id="{6920D990-387C-CC4E-A9D7-02717517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5" y="424452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쿠키 - 위키백과, 우리 모두의 백과사전">
            <a:extLst>
              <a:ext uri="{FF2B5EF4-FFF2-40B4-BE49-F238E27FC236}">
                <a16:creationId xmlns:a16="http://schemas.microsoft.com/office/drawing/2014/main" id="{33071F6C-4A0A-0B48-9AD8-F08FE1F9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60" y="3233781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27B3D-05BB-7146-BD91-7542886B1896}"/>
              </a:ext>
            </a:extLst>
          </p:cNvPr>
          <p:cNvSpPr txBox="1"/>
          <p:nvPr/>
        </p:nvSpPr>
        <p:spPr>
          <a:xfrm>
            <a:off x="7161913" y="3752532"/>
            <a:ext cx="1116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세션</a:t>
            </a:r>
            <a:r>
              <a:rPr kumimoji="1" lang="en-US" altLang="ko-Kore-KR" sz="1050" dirty="0"/>
              <a:t>ID</a:t>
            </a:r>
            <a:r>
              <a:rPr kumimoji="1" lang="ko-KR" altLang="en-US" sz="1050" dirty="0"/>
              <a:t>가 담긴 쿠키</a:t>
            </a:r>
            <a:endParaRPr kumimoji="1" lang="ko-Kore-KR" altLang="en-US" sz="1050" dirty="0"/>
          </a:p>
        </p:txBody>
      </p:sp>
      <p:pic>
        <p:nvPicPr>
          <p:cNvPr id="24" name="Picture 2" descr="쿠키 - 위키백과, 우리 모두의 백과사전">
            <a:extLst>
              <a:ext uri="{FF2B5EF4-FFF2-40B4-BE49-F238E27FC236}">
                <a16:creationId xmlns:a16="http://schemas.microsoft.com/office/drawing/2014/main" id="{398530CE-748F-A24B-87EB-A3E4EFDE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6" y="55850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쿠키 - 위키백과, 우리 모두의 백과사전">
            <a:extLst>
              <a:ext uri="{FF2B5EF4-FFF2-40B4-BE49-F238E27FC236}">
                <a16:creationId xmlns:a16="http://schemas.microsoft.com/office/drawing/2014/main" id="{A5159F97-A3D3-2841-9078-E6B02CDF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31" y="54834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데이터베이스 아이콘에 대한 이미지 검색결과">
            <a:extLst>
              <a:ext uri="{FF2B5EF4-FFF2-40B4-BE49-F238E27FC236}">
                <a16:creationId xmlns:a16="http://schemas.microsoft.com/office/drawing/2014/main" id="{4C437609-BC88-A149-A6D0-700A80E1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19" y="898708"/>
            <a:ext cx="543668" cy="5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B96EE-23F6-0844-AB16-4F7327D2ECB1}"/>
              </a:ext>
            </a:extLst>
          </p:cNvPr>
          <p:cNvSpPr txBox="1"/>
          <p:nvPr/>
        </p:nvSpPr>
        <p:spPr>
          <a:xfrm>
            <a:off x="5050128" y="945138"/>
            <a:ext cx="2719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A123: </a:t>
            </a:r>
            <a:r>
              <a:rPr kumimoji="1" lang="en-US" altLang="ko-KR" sz="1100" dirty="0"/>
              <a:t>{</a:t>
            </a:r>
            <a:r>
              <a:rPr kumimoji="1" lang="ko-KR" altLang="en-US" sz="1100" dirty="0"/>
              <a:t>이름</a:t>
            </a:r>
            <a:r>
              <a:rPr kumimoji="1" lang="en-US" altLang="ko-KR" sz="1100" dirty="0"/>
              <a:t>:</a:t>
            </a:r>
            <a:r>
              <a:rPr kumimoji="1" lang="ko-Kore-KR" altLang="en-US" sz="1100" dirty="0"/>
              <a:t>박한영</a:t>
            </a:r>
            <a:r>
              <a:rPr kumimoji="1" lang="en-US" altLang="ko-Kore-KR" sz="1100" dirty="0"/>
              <a:t>,</a:t>
            </a:r>
            <a:r>
              <a:rPr kumimoji="1" lang="ko-KR" altLang="en-US" sz="1100" dirty="0"/>
              <a:t> 나이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23}</a:t>
            </a:r>
            <a:endParaRPr kumimoji="1" lang="ko-Kore-KR" altLang="en-US" sz="1100" dirty="0"/>
          </a:p>
        </p:txBody>
      </p:sp>
      <p:pic>
        <p:nvPicPr>
          <p:cNvPr id="28" name="Picture 2" descr="데이터베이스 아이콘에 대한 이미지 검색결과">
            <a:extLst>
              <a:ext uri="{FF2B5EF4-FFF2-40B4-BE49-F238E27FC236}">
                <a16:creationId xmlns:a16="http://schemas.microsoft.com/office/drawing/2014/main" id="{09D55262-0440-7344-A2A0-4EAA5C2D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62" y="913222"/>
            <a:ext cx="543668" cy="5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70C22E6-7E68-1547-86BE-899F6ECC1D62}"/>
              </a:ext>
            </a:extLst>
          </p:cNvPr>
          <p:cNvSpPr txBox="1"/>
          <p:nvPr/>
        </p:nvSpPr>
        <p:spPr>
          <a:xfrm>
            <a:off x="9796301" y="959653"/>
            <a:ext cx="2719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A123: </a:t>
            </a:r>
            <a:r>
              <a:rPr kumimoji="1" lang="en-US" altLang="ko-KR" sz="1100" dirty="0"/>
              <a:t>{</a:t>
            </a:r>
            <a:r>
              <a:rPr kumimoji="1" lang="ko-KR" altLang="en-US" sz="1100" dirty="0"/>
              <a:t>이름</a:t>
            </a:r>
            <a:r>
              <a:rPr kumimoji="1" lang="en-US" altLang="ko-KR" sz="1100" dirty="0"/>
              <a:t>:</a:t>
            </a:r>
            <a:r>
              <a:rPr kumimoji="1" lang="ko-Kore-KR" altLang="en-US" sz="1100" dirty="0"/>
              <a:t>박한영</a:t>
            </a:r>
            <a:r>
              <a:rPr kumimoji="1" lang="en-US" altLang="ko-Kore-KR" sz="1100" dirty="0"/>
              <a:t>,</a:t>
            </a:r>
            <a:r>
              <a:rPr kumimoji="1" lang="ko-KR" altLang="en-US" sz="1100" dirty="0"/>
              <a:t> 나이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23}</a:t>
            </a:r>
            <a:endParaRPr kumimoji="1" lang="ko-Kore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F9FD2-E61D-B344-9622-06164A39B8BE}"/>
              </a:ext>
            </a:extLst>
          </p:cNvPr>
          <p:cNvSpPr txBox="1"/>
          <p:nvPr/>
        </p:nvSpPr>
        <p:spPr>
          <a:xfrm>
            <a:off x="4058213" y="3144489"/>
            <a:ext cx="1821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인증 성공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세션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줄테니까</a:t>
            </a:r>
            <a:r>
              <a:rPr kumimoji="1" lang="ko-KR" altLang="en-US" dirty="0"/>
              <a:t> 쿠키에 </a:t>
            </a:r>
            <a:r>
              <a:rPr kumimoji="1" lang="ko-KR" altLang="en-US" dirty="0" err="1"/>
              <a:t>넣어놔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043F8-90A7-9846-B2D7-0416077A98F2}"/>
              </a:ext>
            </a:extLst>
          </p:cNvPr>
          <p:cNvSpPr txBox="1"/>
          <p:nvPr/>
        </p:nvSpPr>
        <p:spPr>
          <a:xfrm>
            <a:off x="5279136" y="6095211"/>
            <a:ext cx="1253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세션</a:t>
            </a:r>
            <a:r>
              <a:rPr kumimoji="1" lang="en-US" altLang="ko-KR" sz="1100" dirty="0"/>
              <a:t>ID: A123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77BA40-5952-3544-A84E-19DC347A06A2}"/>
              </a:ext>
            </a:extLst>
          </p:cNvPr>
          <p:cNvSpPr txBox="1"/>
          <p:nvPr/>
        </p:nvSpPr>
        <p:spPr>
          <a:xfrm>
            <a:off x="10097879" y="5993611"/>
            <a:ext cx="1253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세션</a:t>
            </a:r>
            <a:r>
              <a:rPr kumimoji="1" lang="en-US" altLang="ko-KR" sz="1100" dirty="0"/>
              <a:t>ID: A123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5F9E5-36BE-404D-8E8E-C8B2EE2F86B3}"/>
              </a:ext>
            </a:extLst>
          </p:cNvPr>
          <p:cNvSpPr txBox="1"/>
          <p:nvPr/>
        </p:nvSpPr>
        <p:spPr>
          <a:xfrm>
            <a:off x="7838860" y="578206"/>
            <a:ext cx="1861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데이터베이스 보니까</a:t>
            </a:r>
            <a:endParaRPr kumimoji="1" lang="en-US" altLang="ko-Kore-KR" dirty="0"/>
          </a:p>
          <a:p>
            <a:r>
              <a:rPr kumimoji="1" lang="en-US" altLang="ko-Kore-KR" dirty="0"/>
              <a:t>A123</a:t>
            </a:r>
            <a:r>
              <a:rPr kumimoji="1" lang="ko-KR" altLang="en-US" dirty="0"/>
              <a:t>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박한영이네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6220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220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세션 방식의 장점과 단점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E1809-7343-624D-BA4B-7D2ACF9B93E4}"/>
              </a:ext>
            </a:extLst>
          </p:cNvPr>
          <p:cNvSpPr txBox="1"/>
          <p:nvPr/>
        </p:nvSpPr>
        <p:spPr>
          <a:xfrm>
            <a:off x="584056" y="1765025"/>
            <a:ext cx="10813143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/>
              <a:t>세션 방식의 장점</a:t>
            </a:r>
            <a:endParaRPr kumimoji="1" lang="en-US" altLang="ko-KR" sz="18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800" dirty="0"/>
              <a:t>클라이언트에 민감한 정보를 저장하지 않을 수 있다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세션 </a:t>
            </a:r>
            <a:r>
              <a:rPr kumimoji="1" lang="en-US" altLang="ko-KR" sz="1800" dirty="0"/>
              <a:t>ID</a:t>
            </a:r>
            <a:r>
              <a:rPr kumimoji="1" lang="ko-KR" altLang="en-US" sz="1800" dirty="0"/>
              <a:t>만 저장</a:t>
            </a:r>
            <a:r>
              <a:rPr kumimoji="1" lang="en-US" altLang="ko-KR" sz="1800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800" dirty="0"/>
              <a:t>서버 쪽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데이터베이스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에서 인증 상태를 관리할 수 있다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1" lang="en-US" altLang="ko-KR" sz="1800" b="1" dirty="0"/>
          </a:p>
          <a:p>
            <a:pPr>
              <a:lnSpc>
                <a:spcPct val="150000"/>
              </a:lnSpc>
            </a:pPr>
            <a:r>
              <a:rPr kumimoji="1" lang="ko-KR" altLang="en-US" sz="1800" b="1" dirty="0"/>
              <a:t>세션 방식의 단점</a:t>
            </a:r>
            <a:endParaRPr kumimoji="1" lang="en-US" altLang="ko-KR" sz="1800" b="1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1)</a:t>
            </a:r>
            <a:r>
              <a:rPr kumimoji="1" lang="ko-KR" altLang="en-US" sz="1800" dirty="0"/>
              <a:t> 인증을 수행할 때마다 데이터베이스를 조회해야 하므로 성능 상 불리하다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느림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메모리 차지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2)</a:t>
            </a:r>
            <a:r>
              <a:rPr kumimoji="1" lang="ko-KR" altLang="en-US" sz="1800" dirty="0"/>
              <a:t> 여러 대의 서버를 둘 경우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처리가 복잡해질 수 있다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508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220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http </a:t>
            </a:r>
            <a:r>
              <a:rPr lang="ko-KR" altLang="en-US" b="1" dirty="0">
                <a:solidFill>
                  <a:srgbClr val="7F7F7F"/>
                </a:solidFill>
              </a:rPr>
              <a:t>상태 코드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71C09-8E3D-9544-A820-784875CFCD4B}"/>
              </a:ext>
            </a:extLst>
          </p:cNvPr>
          <p:cNvSpPr txBox="1"/>
          <p:nvPr/>
        </p:nvSpPr>
        <p:spPr>
          <a:xfrm>
            <a:off x="584056" y="1667435"/>
            <a:ext cx="91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800" b="1" dirty="0"/>
              <a:t>http </a:t>
            </a:r>
            <a:r>
              <a:rPr kumimoji="1" lang="ko-Kore-KR" altLang="en-US" sz="1800" b="1" dirty="0"/>
              <a:t>상태코드</a:t>
            </a:r>
            <a:r>
              <a:rPr kumimoji="1" lang="en-US" altLang="ko-Kore-KR" sz="1800" b="1" dirty="0"/>
              <a:t>:</a:t>
            </a:r>
            <a:r>
              <a:rPr kumimoji="1" lang="ko-KR" altLang="en-US" sz="1800" dirty="0"/>
              <a:t> 요청이 어떻게 </a:t>
            </a:r>
            <a:r>
              <a:rPr kumimoji="1" lang="ko-KR" altLang="en-US" sz="1800" dirty="0" err="1"/>
              <a:t>처리되었는지에</a:t>
            </a:r>
            <a:r>
              <a:rPr kumimoji="1" lang="ko-KR" altLang="en-US" sz="1800" dirty="0"/>
              <a:t> 관한 정보를 주고 받기 위해 약속된 코드 </a:t>
            </a:r>
            <a:endParaRPr kumimoji="1" lang="ko-Kore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6409C-918B-8B41-8D55-BD383CEDA7B4}"/>
              </a:ext>
            </a:extLst>
          </p:cNvPr>
          <p:cNvSpPr txBox="1"/>
          <p:nvPr/>
        </p:nvSpPr>
        <p:spPr>
          <a:xfrm>
            <a:off x="584056" y="2559376"/>
            <a:ext cx="8606118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b="1" dirty="0"/>
              <a:t>인증</a:t>
            </a:r>
            <a:r>
              <a:rPr kumimoji="1" lang="ko-KR" altLang="en-US" sz="1800" b="1" dirty="0"/>
              <a:t> 관련 </a:t>
            </a:r>
            <a:r>
              <a:rPr kumimoji="1" lang="ko-KR" altLang="en-US" sz="1800" b="1" dirty="0" err="1"/>
              <a:t>상태코드</a:t>
            </a:r>
            <a:endParaRPr kumimoji="1" lang="en-US" altLang="ko-KR" sz="1800" b="1" dirty="0"/>
          </a:p>
          <a:p>
            <a:pPr>
              <a:lnSpc>
                <a:spcPct val="150000"/>
              </a:lnSpc>
            </a:pPr>
            <a:endParaRPr kumimoji="1" lang="en-US" altLang="ko-Kore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b="1" dirty="0"/>
              <a:t>401</a:t>
            </a:r>
            <a:r>
              <a:rPr kumimoji="1" lang="ko-Kore-KR" altLang="en-US" sz="1800" b="1" dirty="0"/>
              <a:t> </a:t>
            </a:r>
            <a:r>
              <a:rPr kumimoji="1" lang="en-US" altLang="ko-Kore-KR" sz="1800" b="1" dirty="0"/>
              <a:t>Una</a:t>
            </a:r>
            <a:r>
              <a:rPr kumimoji="1" lang="en-US" altLang="ko-KR" sz="1800" b="1" dirty="0"/>
              <a:t>u</a:t>
            </a:r>
            <a:r>
              <a:rPr kumimoji="1" lang="en-US" altLang="ko-Kore-KR" sz="1800" b="1" dirty="0"/>
              <a:t>thorized: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/>
              <a:t>인증</a:t>
            </a:r>
            <a:r>
              <a:rPr kumimoji="1" lang="ko-KR" altLang="en-US" sz="1800" dirty="0"/>
              <a:t> 정보가 부족하여 요청을 거부했다는 뜻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	</a:t>
            </a:r>
            <a:r>
              <a:rPr kumimoji="1" lang="ko-KR" altLang="en-US" sz="1800" dirty="0"/>
              <a:t>          </a:t>
            </a:r>
            <a:r>
              <a:rPr kumimoji="1" lang="en-US" altLang="ko-KR" sz="1800" dirty="0"/>
              <a:t>ex. </a:t>
            </a:r>
            <a:r>
              <a:rPr kumimoji="1" lang="ko-KR" altLang="en-US" sz="1800" dirty="0"/>
              <a:t>로그인 되어 있지 않은 상태에서 내 결제내역을 조회하려는 경우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b="1" dirty="0"/>
              <a:t>403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Forbidden: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인증은 되었지만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권한이 없어 요청을 거부했다는 뜻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800" dirty="0"/>
              <a:t>	          ex. </a:t>
            </a:r>
            <a:r>
              <a:rPr kumimoji="1" lang="ko-KR" altLang="en-US" sz="1800" dirty="0" err="1"/>
              <a:t>로그인은</a:t>
            </a:r>
            <a:r>
              <a:rPr kumimoji="1" lang="ko-KR" altLang="en-US" sz="1800" dirty="0"/>
              <a:t> 되어 있지만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다른 사람의 결제내역을 조회하려는 경우</a:t>
            </a:r>
            <a:endParaRPr kumimoji="1" lang="ko-Kore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25C37-04E5-8542-B376-82822E624014}"/>
              </a:ext>
            </a:extLst>
          </p:cNvPr>
          <p:cNvSpPr txBox="1"/>
          <p:nvPr/>
        </p:nvSpPr>
        <p:spPr>
          <a:xfrm>
            <a:off x="584056" y="5713133"/>
            <a:ext cx="329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01</a:t>
            </a:r>
            <a:r>
              <a:rPr kumimoji="1" lang="ko-KR" altLang="en-US" dirty="0"/>
              <a:t> 명칭에 주의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974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</a:t>
            </a:r>
            <a:r>
              <a:rPr lang="ko-KR" altLang="en-US" b="1" dirty="0">
                <a:solidFill>
                  <a:srgbClr val="7F7F7F"/>
                </a:solidFill>
              </a:rPr>
              <a:t>란</a:t>
            </a:r>
            <a:r>
              <a:rPr lang="en-US" altLang="ko-KR" b="1" dirty="0">
                <a:solidFill>
                  <a:srgbClr val="7F7F7F"/>
                </a:solidFill>
              </a:rPr>
              <a:t>?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539E8-E1D3-C542-A0AF-003AD9FD7A38}"/>
              </a:ext>
            </a:extLst>
          </p:cNvPr>
          <p:cNvSpPr txBox="1"/>
          <p:nvPr/>
        </p:nvSpPr>
        <p:spPr>
          <a:xfrm>
            <a:off x="2389702" y="4678595"/>
            <a:ext cx="7206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800" b="1" dirty="0"/>
              <a:t>JWT(JSON Web Token):</a:t>
            </a:r>
            <a:r>
              <a:rPr kumimoji="1" lang="en-US" altLang="ko-Kore-KR" sz="1800" dirty="0"/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인증에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정보들을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암호화시킨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ore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JSON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토큰</a:t>
            </a:r>
            <a:endParaRPr lang="en-US" altLang="ko-KR" sz="18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쿠키를 이용하여 토큰을 요청에 포함시켜 인증 수행 </a:t>
            </a:r>
            <a:endParaRPr lang="ko-KR" altLang="en-US" sz="1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pic>
        <p:nvPicPr>
          <p:cNvPr id="1026" name="Picture 2" descr="JWT(Json Web Token) 알아가기">
            <a:extLst>
              <a:ext uri="{FF2B5EF4-FFF2-40B4-BE49-F238E27FC236}">
                <a16:creationId xmlns:a16="http://schemas.microsoft.com/office/drawing/2014/main" id="{5DB90EB3-DFE4-5F45-8D53-A7145730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61" y="1807029"/>
            <a:ext cx="4481332" cy="20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5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</a:t>
            </a:r>
            <a:r>
              <a:rPr lang="ko-KR" altLang="en-US" b="1" dirty="0">
                <a:solidFill>
                  <a:srgbClr val="7F7F7F"/>
                </a:solidFill>
              </a:rPr>
              <a:t>란</a:t>
            </a:r>
            <a:r>
              <a:rPr lang="en-US" altLang="ko-KR" b="1" dirty="0">
                <a:solidFill>
                  <a:srgbClr val="7F7F7F"/>
                </a:solidFill>
              </a:rPr>
              <a:t>?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02A4AC2-0328-9247-8F38-54B4F853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15" y="1582504"/>
            <a:ext cx="7953824" cy="223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9D0ED-9553-7946-BCFF-6B676E63676A}"/>
              </a:ext>
            </a:extLst>
          </p:cNvPr>
          <p:cNvSpPr txBox="1"/>
          <p:nvPr/>
        </p:nvSpPr>
        <p:spPr>
          <a:xfrm>
            <a:off x="1665958" y="4156989"/>
            <a:ext cx="910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b="1" dirty="0"/>
              <a:t>헤더</a:t>
            </a:r>
            <a:r>
              <a:rPr kumimoji="1" lang="en-US" altLang="ko-Kore-KR" sz="1800" b="1" dirty="0"/>
              <a:t>(Header):</a:t>
            </a:r>
            <a:r>
              <a:rPr kumimoji="1" lang="en-US" altLang="ko-Kore-KR" sz="1800" dirty="0"/>
              <a:t> </a:t>
            </a:r>
            <a:r>
              <a:rPr kumimoji="1" lang="ko-KR" altLang="en-US" sz="1800" b="1" dirty="0"/>
              <a:t>토큰 타입</a:t>
            </a:r>
            <a:r>
              <a:rPr kumimoji="1" lang="en-US" altLang="ko-KR" sz="1800" b="1" dirty="0"/>
              <a:t>(</a:t>
            </a:r>
            <a:r>
              <a:rPr kumimoji="1" lang="en-US" altLang="ko-KR" sz="1800" b="1" dirty="0" err="1"/>
              <a:t>jwt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과 해시 알고리즘의 종류</a:t>
            </a:r>
            <a:endParaRPr kumimoji="1" lang="en-US" altLang="ko-Kore-KR" sz="1800" b="1" dirty="0"/>
          </a:p>
          <a:p>
            <a:endParaRPr kumimoji="1" lang="en-US" altLang="ko-Kore-KR" sz="1800" dirty="0"/>
          </a:p>
          <a:p>
            <a:r>
              <a:rPr kumimoji="1" lang="ko-KR" altLang="en-US" sz="1800" b="1" dirty="0"/>
              <a:t>페이로드</a:t>
            </a:r>
            <a:r>
              <a:rPr kumimoji="1" lang="en-US" altLang="ko-KR" sz="1800" b="1" dirty="0"/>
              <a:t>(Payload):</a:t>
            </a:r>
            <a:r>
              <a:rPr kumimoji="1" lang="ko-KR" altLang="en-US" sz="1800" b="1" dirty="0"/>
              <a:t> 토큰에 담긴 데이터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유저 정보</a:t>
            </a:r>
            <a:r>
              <a:rPr kumimoji="1" lang="en-US" altLang="ko-KR" sz="1800" b="1" dirty="0"/>
              <a:t>)</a:t>
            </a:r>
          </a:p>
          <a:p>
            <a:endParaRPr kumimoji="1" lang="en-US" altLang="ko-Kore-KR" sz="1800" dirty="0"/>
          </a:p>
          <a:p>
            <a:r>
              <a:rPr kumimoji="1" lang="ko-KR" altLang="en-US" sz="1800" b="1" dirty="0"/>
              <a:t>서명</a:t>
            </a:r>
            <a:r>
              <a:rPr kumimoji="1" lang="en-US" altLang="ko-KR" sz="1800" b="1" dirty="0"/>
              <a:t>(Signature):</a:t>
            </a:r>
            <a:r>
              <a:rPr kumimoji="1" lang="ko-KR" altLang="en-US" sz="1800" b="1" dirty="0"/>
              <a:t> 헤더와 페이로드를 조합하여 특정 알고리즘으로 암호화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 err="1"/>
              <a:t>위변조</a:t>
            </a:r>
            <a:r>
              <a:rPr kumimoji="1" lang="ko-KR" altLang="en-US" sz="1800" b="1" dirty="0"/>
              <a:t> 방지</a:t>
            </a:r>
            <a:r>
              <a:rPr kumimoji="1" lang="en-US" altLang="ko-KR" sz="1800" b="1" dirty="0"/>
              <a:t>)</a:t>
            </a:r>
            <a:endParaRPr kumimoji="1" lang="en-US" altLang="ko-Kore-KR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A1E0-E7D9-4449-8108-F624FD59ECB2}"/>
              </a:ext>
            </a:extLst>
          </p:cNvPr>
          <p:cNvSpPr txBox="1"/>
          <p:nvPr/>
        </p:nvSpPr>
        <p:spPr>
          <a:xfrm>
            <a:off x="7794680" y="221536"/>
            <a:ext cx="4266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https://www.youtube.com/watch?v=1QiOXWEbqYQ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D48CC-6B7B-4E49-882A-B35B7D8683E3}"/>
              </a:ext>
            </a:extLst>
          </p:cNvPr>
          <p:cNvSpPr txBox="1"/>
          <p:nvPr/>
        </p:nvSpPr>
        <p:spPr>
          <a:xfrm>
            <a:off x="2819400" y="6248400"/>
            <a:ext cx="52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토큰이 대강 이렇게 생겼다는 것만 알아두면 될 것 같아요</a:t>
            </a:r>
            <a:r>
              <a:rPr kumimoji="1" lang="en-US" altLang="ko-KR" dirty="0"/>
              <a:t>~!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483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 Access Token</a:t>
            </a:r>
            <a:r>
              <a:rPr lang="ko-KR" altLang="en-US" b="1" dirty="0">
                <a:solidFill>
                  <a:srgbClr val="7F7F7F"/>
                </a:solidFill>
              </a:rPr>
              <a:t>과 </a:t>
            </a:r>
            <a:r>
              <a:rPr lang="en-US" altLang="ko-KR" b="1" dirty="0">
                <a:solidFill>
                  <a:srgbClr val="7F7F7F"/>
                </a:solidFill>
              </a:rPr>
              <a:t>Refresh Token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800DA-DD1E-FD40-95A8-948401BE332D}"/>
              </a:ext>
            </a:extLst>
          </p:cNvPr>
          <p:cNvSpPr txBox="1"/>
          <p:nvPr/>
        </p:nvSpPr>
        <p:spPr>
          <a:xfrm>
            <a:off x="584055" y="1366362"/>
            <a:ext cx="844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배경</a:t>
            </a:r>
            <a:r>
              <a:rPr kumimoji="1" lang="en-US" altLang="ko-KR" b="1" dirty="0"/>
              <a:t>:</a:t>
            </a:r>
            <a:r>
              <a:rPr kumimoji="1" lang="ko-KR" altLang="en-US" dirty="0"/>
              <a:t> 기존 토큰 방식에서는 토큰을 제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자에게 탈취 당할 경우 인증 권한을 뺏기게 됨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CC705-52D8-E841-BDFD-E12B4349CA51}"/>
              </a:ext>
            </a:extLst>
          </p:cNvPr>
          <p:cNvSpPr txBox="1"/>
          <p:nvPr/>
        </p:nvSpPr>
        <p:spPr>
          <a:xfrm>
            <a:off x="584055" y="2042774"/>
            <a:ext cx="934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1)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Access Token:</a:t>
            </a:r>
            <a:r>
              <a:rPr kumimoji="1" lang="ko-KR" altLang="en-US" sz="2400" dirty="0"/>
              <a:t> 인증을 수행하기 위해 필요한 토큰</a:t>
            </a:r>
            <a:r>
              <a:rPr kumimoji="1" lang="en-US" altLang="ko-Kore-KR" sz="2400" dirty="0"/>
              <a:t> </a:t>
            </a:r>
          </a:p>
          <a:p>
            <a:endParaRPr kumimoji="1" lang="en-US" altLang="ko-Kore-KR" sz="2400" dirty="0"/>
          </a:p>
          <a:p>
            <a:r>
              <a:rPr kumimoji="1" lang="en-US" altLang="ko-KR" sz="2400" dirty="0"/>
              <a:t>2)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Refresh Token: Access Token</a:t>
            </a:r>
            <a:r>
              <a:rPr kumimoji="1" lang="ko-KR" altLang="en-US" sz="2400" dirty="0"/>
              <a:t>을 </a:t>
            </a:r>
            <a:r>
              <a:rPr kumimoji="1" lang="ko-KR" altLang="en-US" sz="2400" dirty="0" err="1"/>
              <a:t>재발급받기</a:t>
            </a:r>
            <a:r>
              <a:rPr kumimoji="1" lang="ko-KR" altLang="en-US" sz="2400" dirty="0"/>
              <a:t> 위해 필요한 토큰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94FD-A920-1747-BC01-588B8A8C785D}"/>
              </a:ext>
            </a:extLst>
          </p:cNvPr>
          <p:cNvSpPr txBox="1"/>
          <p:nvPr/>
        </p:nvSpPr>
        <p:spPr>
          <a:xfrm>
            <a:off x="5482845" y="5635069"/>
            <a:ext cx="614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/>
              <a:t>만약</a:t>
            </a:r>
            <a:r>
              <a:rPr lang="en-US" altLang="ko-Kore-KR" sz="1100" dirty="0"/>
              <a:t> Refresh Token</a:t>
            </a:r>
            <a:r>
              <a:rPr lang="ko-Kore-KR" altLang="en-US" sz="1100" dirty="0"/>
              <a:t>을</a:t>
            </a:r>
            <a:r>
              <a:rPr lang="ko-KR" altLang="en-US" sz="1100" dirty="0"/>
              <a:t> 탈취당하면</a:t>
            </a:r>
            <a:r>
              <a:rPr lang="en-US" altLang="ko-KR" sz="1100" dirty="0"/>
              <a:t>??:</a:t>
            </a:r>
            <a:r>
              <a:rPr lang="ko-KR" altLang="en-US" sz="1100" dirty="0"/>
              <a:t> </a:t>
            </a:r>
            <a:r>
              <a:rPr lang="ko-Kore-KR" altLang="en-US" sz="1100" dirty="0"/>
              <a:t>https://velog.io/@park2348190/JWT%EC%97%90%EC%84%9C-Refresh-Token%EC%9D%80-%EC%99%9C-%ED%95%84%EC%9A%94%ED%95%9C%EA%B0%80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F8CBF-316D-2442-8F66-13E05FB74965}"/>
              </a:ext>
            </a:extLst>
          </p:cNvPr>
          <p:cNvSpPr txBox="1"/>
          <p:nvPr/>
        </p:nvSpPr>
        <p:spPr>
          <a:xfrm>
            <a:off x="584055" y="3790408"/>
            <a:ext cx="6144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Access Token</a:t>
            </a:r>
            <a:r>
              <a:rPr kumimoji="1" lang="ko-KR" altLang="en-US" dirty="0"/>
              <a:t>의 유효기간이 짧기에 보안이 향상됨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뺏어도</a:t>
            </a:r>
            <a:r>
              <a:rPr kumimoji="1" lang="ko-KR" altLang="en-US" dirty="0"/>
              <a:t> 얼마 못 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    그와 동시에 </a:t>
            </a:r>
            <a:r>
              <a:rPr kumimoji="1" lang="en-US" altLang="ko-KR" dirty="0"/>
              <a:t>Refresh Token</a:t>
            </a:r>
            <a:r>
              <a:rPr kumimoji="1" lang="ko-KR" altLang="en-US" dirty="0"/>
              <a:t>이 있기 때문에 매번 </a:t>
            </a:r>
            <a:r>
              <a:rPr kumimoji="1" lang="ko-KR" altLang="en-US" dirty="0" err="1"/>
              <a:t>재로그인이</a:t>
            </a:r>
            <a:r>
              <a:rPr kumimoji="1" lang="ko-KR" altLang="en-US" dirty="0"/>
              <a:t> 필요 없음</a:t>
            </a:r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AutoNum type="arabicParenR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04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6" y="375425"/>
            <a:ext cx="33083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인증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B8E05-8BC8-6248-9EA1-6FA309E93794}"/>
              </a:ext>
            </a:extLst>
          </p:cNvPr>
          <p:cNvSpPr txBox="1"/>
          <p:nvPr/>
        </p:nvSpPr>
        <p:spPr>
          <a:xfrm>
            <a:off x="8667851" y="298460"/>
            <a:ext cx="3308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https://jake-seo-dev.tistory.com/76</a:t>
            </a:r>
          </a:p>
        </p:txBody>
      </p:sp>
      <p:pic>
        <p:nvPicPr>
          <p:cNvPr id="2050" name="Picture 2" descr="괴로워하는 짤과 움짤 모음 - 짤봇">
            <a:extLst>
              <a:ext uri="{FF2B5EF4-FFF2-40B4-BE49-F238E27FC236}">
                <a16:creationId xmlns:a16="http://schemas.microsoft.com/office/drawing/2014/main" id="{F0AB7C49-7171-4E41-AE59-53258672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11" y="1564699"/>
            <a:ext cx="5431540" cy="361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 </a:t>
            </a:r>
            <a:r>
              <a:rPr lang="ko-KR" altLang="en-US" b="1" dirty="0">
                <a:solidFill>
                  <a:srgbClr val="7F7F7F"/>
                </a:solidFill>
              </a:rPr>
              <a:t>인증 수행 과정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6DB967-05A4-A64C-83EF-8AF17BDB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72" y="1144826"/>
            <a:ext cx="7710309" cy="43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0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 </a:t>
            </a:r>
            <a:r>
              <a:rPr lang="ko-KR" altLang="en-US" b="1" dirty="0">
                <a:solidFill>
                  <a:srgbClr val="7F7F7F"/>
                </a:solidFill>
              </a:rPr>
              <a:t>장단점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5484A-522E-5445-B509-DF2A7B3EADBB}"/>
              </a:ext>
            </a:extLst>
          </p:cNvPr>
          <p:cNvSpPr txBox="1"/>
          <p:nvPr/>
        </p:nvSpPr>
        <p:spPr>
          <a:xfrm>
            <a:off x="1439002" y="1862457"/>
            <a:ext cx="82023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장점</a:t>
            </a:r>
            <a:endParaRPr kumimoji="1" lang="en-US" altLang="ko-Kore-KR" sz="20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2000" dirty="0"/>
              <a:t>데이터 </a:t>
            </a:r>
            <a:r>
              <a:rPr kumimoji="1" lang="ko-KR" altLang="en-US" sz="2000" dirty="0" err="1"/>
              <a:t>위변조가</a:t>
            </a:r>
            <a:r>
              <a:rPr kumimoji="1" lang="ko-KR" altLang="en-US" sz="2000" dirty="0"/>
              <a:t> 불가능</a:t>
            </a:r>
            <a:r>
              <a:rPr kumimoji="1" lang="en-US" altLang="ko-KR" sz="2000" dirty="0"/>
              <a:t>(Signature)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2000" dirty="0"/>
              <a:t>서버 데이터베이스에 저장할 필요 없음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확장성 우수</a:t>
            </a:r>
            <a:r>
              <a:rPr kumimoji="1"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단점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1) </a:t>
            </a:r>
            <a:r>
              <a:rPr kumimoji="1" lang="ko-KR" altLang="en-US" sz="2000" dirty="0"/>
              <a:t>세션 </a:t>
            </a:r>
            <a:r>
              <a:rPr kumimoji="1" lang="en-US" altLang="ko-KR" sz="2000" dirty="0"/>
              <a:t>Id</a:t>
            </a:r>
            <a:r>
              <a:rPr kumimoji="1" lang="ko-KR" altLang="en-US" sz="2000" dirty="0"/>
              <a:t>에 비해 크기가 크기 때문에 네트워크 부하가 비교적 심함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2) Access Token </a:t>
            </a:r>
            <a:r>
              <a:rPr kumimoji="1" lang="ko-KR" altLang="en-US" sz="2000" dirty="0"/>
              <a:t>탈취 시 대처가 불가능</a:t>
            </a:r>
            <a:endParaRPr kumimoji="1" lang="en-US" altLang="ko-KR" sz="2000" dirty="0"/>
          </a:p>
          <a:p>
            <a:pPr marL="342900" indent="-342900">
              <a:buAutoNum type="arabicParenR"/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120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Django JWT </a:t>
            </a:r>
            <a:r>
              <a:rPr lang="ko-KR" altLang="en-US" b="1" dirty="0">
                <a:solidFill>
                  <a:srgbClr val="7F7F7F"/>
                </a:solidFill>
              </a:rPr>
              <a:t>구현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9E47D-B04D-E143-9289-F6830064B91F}"/>
              </a:ext>
            </a:extLst>
          </p:cNvPr>
          <p:cNvSpPr txBox="1"/>
          <p:nvPr/>
        </p:nvSpPr>
        <p:spPr>
          <a:xfrm>
            <a:off x="484781" y="1753901"/>
            <a:ext cx="9551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프로젝트 세팅</a:t>
            </a:r>
            <a:endParaRPr lang="en-US" altLang="ko-Kore-KR" sz="1800" b="1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endParaRPr lang="en-US" altLang="ko-Kore-KR" sz="1800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pipenv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shell</a:t>
            </a:r>
          </a:p>
          <a:p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pipenv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install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django</a:t>
            </a:r>
            <a:endParaRPr lang="en-US" altLang="ko-Kore-KR" sz="1800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django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-admin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startproject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auth</a:t>
            </a:r>
          </a:p>
          <a:p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cd auth</a:t>
            </a:r>
          </a:p>
          <a:p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python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manage.py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startapp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user</a:t>
            </a:r>
          </a:p>
          <a:p>
            <a:r>
              <a:rPr lang="en-US" altLang="ko-Kore-KR" sz="18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pipenv</a:t>
            </a:r>
            <a:r>
              <a:rPr lang="en-US" altLang="ko-Kore-KR" sz="18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 install </a:t>
            </a:r>
            <a:r>
              <a:rPr lang="en-US" altLang="ko-Kore-KR" sz="18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djangorestframework</a:t>
            </a:r>
            <a:r>
              <a:rPr lang="en-US" altLang="ko-Kore-KR" sz="18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ore-KR" sz="18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djangorestframework-jwt</a:t>
            </a:r>
            <a:endParaRPr lang="en-US" altLang="ko-Kore-KR" sz="1800" b="0" i="0" dirty="0">
              <a:solidFill>
                <a:schemeClr val="tx1"/>
              </a:solidFill>
              <a:effectLst/>
              <a:latin typeface="noto sans" panose="020B0502040504020204" pitchFamily="34" charset="0"/>
            </a:endParaRPr>
          </a:p>
          <a:p>
            <a:endParaRPr kumimoji="1" lang="en-US" altLang="ko-Kore-KR" sz="1800" dirty="0">
              <a:solidFill>
                <a:srgbClr val="E6E1DC"/>
              </a:solidFill>
              <a:latin typeface="noto sans" panose="020B0502040504020204" pitchFamily="34" charset="0"/>
            </a:endParaRPr>
          </a:p>
          <a:p>
            <a:endParaRPr kumimoji="1" lang="ko-Kore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389A9-B8C2-C341-903A-6B775E9FC62A}"/>
              </a:ext>
            </a:extLst>
          </p:cNvPr>
          <p:cNvSpPr txBox="1"/>
          <p:nvPr/>
        </p:nvSpPr>
        <p:spPr>
          <a:xfrm>
            <a:off x="584055" y="5379186"/>
            <a:ext cx="6147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코드를 보면서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~!</a:t>
            </a:r>
            <a:endParaRPr lang="en-US" altLang="ko-Kore-KR" dirty="0"/>
          </a:p>
          <a:p>
            <a:r>
              <a:rPr lang="en-US" altLang="ko-Kore-KR" dirty="0"/>
              <a:t>&gt;&gt; git clone </a:t>
            </a:r>
            <a:r>
              <a:rPr lang="ko-Kore-KR" altLang="en-US" dirty="0"/>
              <a:t>https://github.com/Parkhanyoung/likelion-auth-session</a:t>
            </a:r>
          </a:p>
        </p:txBody>
      </p:sp>
    </p:spTree>
    <p:extLst>
      <p:ext uri="{BB962C8B-B14F-4D97-AF65-F5344CB8AC3E}">
        <p14:creationId xmlns:p14="http://schemas.microsoft.com/office/powerpoint/2010/main" val="368249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POSTMAN</a:t>
            </a:r>
            <a:r>
              <a:rPr lang="ko-KR" altLang="en-US" dirty="0" err="1"/>
              <a:t>으로</a:t>
            </a:r>
            <a:r>
              <a:rPr lang="ko-KR" altLang="en-US" dirty="0"/>
              <a:t> 테스트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9E47D-B04D-E143-9289-F6830064B91F}"/>
              </a:ext>
            </a:extLst>
          </p:cNvPr>
          <p:cNvSpPr txBox="1"/>
          <p:nvPr/>
        </p:nvSpPr>
        <p:spPr>
          <a:xfrm>
            <a:off x="484781" y="1753901"/>
            <a:ext cx="9551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  <a:hlinkClick r:id="rId3"/>
              </a:rPr>
              <a:t>http://localhost:8000/user/</a:t>
            </a:r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유저 생성</a:t>
            </a:r>
            <a:r>
              <a:rPr lang="en-US" altLang="ko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)</a:t>
            </a:r>
          </a:p>
          <a:p>
            <a:endParaRPr lang="en-US" altLang="ko-Kore-KR" sz="1800" b="1" i="0" dirty="0">
              <a:solidFill>
                <a:schemeClr val="tx1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ore-KR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  <a:hlinkClick r:id="rId4"/>
              </a:rPr>
              <a:t>http://localhost:8000/user/token/</a:t>
            </a:r>
            <a:r>
              <a:rPr lang="en-US" altLang="ko-Kore-KR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토큰 생성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ore-KR" sz="1800" b="1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  <a:hlinkClick r:id="rId5"/>
              </a:rPr>
              <a:t>http://localhost:8000/user/token/refresh/</a:t>
            </a:r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  (</a:t>
            </a:r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액세스 토큰 재발급</a:t>
            </a:r>
            <a:r>
              <a:rPr lang="en-US" altLang="ko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)</a:t>
            </a:r>
          </a:p>
          <a:p>
            <a:endParaRPr lang="en-US" altLang="ko-Kore-KR" sz="1800" b="1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  <a:hlinkClick r:id="rId6"/>
              </a:rPr>
              <a:t>http://localhost:8000/user/verify/</a:t>
            </a:r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  (</a:t>
            </a:r>
            <a:r>
              <a:rPr lang="ko-Kore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유저</a:t>
            </a:r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 인증 인가</a:t>
            </a:r>
            <a:r>
              <a:rPr lang="en-US" altLang="ko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)</a:t>
            </a:r>
            <a:endParaRPr kumimoji="1" lang="en-US" altLang="ko-Kore-KR" sz="1800" dirty="0">
              <a:solidFill>
                <a:srgbClr val="E6E1DC"/>
              </a:solidFill>
              <a:latin typeface="noto sans" panose="020B0502040504020204" pitchFamily="34" charset="0"/>
            </a:endParaRPr>
          </a:p>
          <a:p>
            <a:endParaRPr kumimoji="1" lang="ko-Kore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B2F10-74EC-D947-A379-AB693A9CA0FB}"/>
              </a:ext>
            </a:extLst>
          </p:cNvPr>
          <p:cNvSpPr txBox="1"/>
          <p:nvPr/>
        </p:nvSpPr>
        <p:spPr>
          <a:xfrm>
            <a:off x="440518" y="4199809"/>
            <a:ext cx="75252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포스트맨</a:t>
            </a:r>
            <a:r>
              <a:rPr kumimoji="1" lang="ko-KR" altLang="en-US" b="1" dirty="0"/>
              <a:t> 테스트 순서</a:t>
            </a:r>
            <a:endParaRPr kumimoji="1" lang="en-US" altLang="ko-KR" b="1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유저생성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r>
              <a:rPr kumimoji="1" lang="ko-KR" altLang="en-US" dirty="0"/>
              <a:t>에서 만든 유저로 토큰 생성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에서 만든 토큰으로 유저 인증</a:t>
            </a:r>
            <a:endParaRPr kumimoji="1" lang="en-US" altLang="ko-KR" dirty="0"/>
          </a:p>
          <a:p>
            <a:r>
              <a:rPr kumimoji="1" lang="en-US" altLang="ko-Kore-KR" dirty="0"/>
              <a:t>4) </a:t>
            </a:r>
            <a:r>
              <a:rPr kumimoji="1" lang="en-US" altLang="ko-KR" dirty="0"/>
              <a:t>2)</a:t>
            </a:r>
            <a:r>
              <a:rPr kumimoji="1" lang="ko-KR" altLang="en-US" dirty="0"/>
              <a:t>에서 만든 토큰으로 토큰 </a:t>
            </a:r>
            <a:r>
              <a:rPr kumimoji="1" lang="ko-KR" altLang="en-US" dirty="0" err="1"/>
              <a:t>리프레시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732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서버 클라이언트 연동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cors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9E47D-B04D-E143-9289-F6830064B91F}"/>
              </a:ext>
            </a:extLst>
          </p:cNvPr>
          <p:cNvSpPr txBox="1"/>
          <p:nvPr/>
        </p:nvSpPr>
        <p:spPr>
          <a:xfrm>
            <a:off x="484781" y="1753901"/>
            <a:ext cx="955177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-apple-system"/>
              </a:rPr>
              <a:t>c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ors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en-US" altLang="ko-Kore-KR" sz="1800" b="0" i="0" dirty="0">
                <a:solidFill>
                  <a:srgbClr val="000000"/>
                </a:solidFill>
                <a:effectLst/>
                <a:latin typeface="-apple-system"/>
              </a:rPr>
              <a:t>CORS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ore-KR" sz="1800" b="0" i="0" dirty="0">
                <a:solidFill>
                  <a:srgbClr val="000000"/>
                </a:solidFill>
                <a:effectLst/>
                <a:latin typeface="-apple-system"/>
              </a:rPr>
              <a:t>Cross-Origin Resource Sharing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의 약자입니다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교차 출처 리소스 공유로 번역될 수 있는데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브라우저에서 다른 출처의 리소스를 공유하는 방법입니다</a:t>
            </a:r>
            <a:endParaRPr lang="en-US" altLang="ko-KR" sz="1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sz="1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kumimoji="1" lang="en-US" altLang="ko-Kore-KR" sz="1800" dirty="0">
                <a:latin typeface="-apple-system"/>
              </a:rPr>
              <a:t>-&gt;</a:t>
            </a:r>
            <a:r>
              <a:rPr kumimoji="1" lang="ko-KR" altLang="en-US" sz="1800" dirty="0">
                <a:latin typeface="-apple-system"/>
              </a:rPr>
              <a:t> 기본적으로 이렇게 서로 다른</a:t>
            </a:r>
            <a:r>
              <a:rPr kumimoji="1" lang="en-US" altLang="ko-Kore-KR" sz="1800" dirty="0">
                <a:latin typeface="-apple-system"/>
              </a:rPr>
              <a:t> </a:t>
            </a:r>
            <a:r>
              <a:rPr kumimoji="1" lang="ko-KR" altLang="en-US" sz="1800" dirty="0">
                <a:latin typeface="-apple-system"/>
              </a:rPr>
              <a:t>도메인 혹은 다른 포트 끼리 소통하는 것이 </a:t>
            </a:r>
            <a:r>
              <a:rPr kumimoji="1" lang="ko-KR" altLang="en-US" sz="1800" dirty="0" err="1">
                <a:latin typeface="-apple-system"/>
              </a:rPr>
              <a:t>막혀있음</a:t>
            </a:r>
            <a:endParaRPr kumimoji="1" lang="en-US" altLang="ko-KR" sz="1800" dirty="0">
              <a:latin typeface="-apple-system"/>
            </a:endParaRPr>
          </a:p>
          <a:p>
            <a:r>
              <a:rPr kumimoji="1" lang="en-US" altLang="ko-Kore-KR" sz="1800" dirty="0">
                <a:latin typeface="-apple-system"/>
              </a:rPr>
              <a:t>Django</a:t>
            </a:r>
            <a:r>
              <a:rPr kumimoji="1" lang="ko-KR" altLang="en-US" sz="1800" dirty="0">
                <a:latin typeface="-apple-system"/>
              </a:rPr>
              <a:t>는 </a:t>
            </a:r>
            <a:r>
              <a:rPr kumimoji="1" lang="en-US" altLang="ko-KR" sz="1800" dirty="0">
                <a:latin typeface="-apple-system"/>
              </a:rPr>
              <a:t>8000, http live serve</a:t>
            </a:r>
            <a:r>
              <a:rPr kumimoji="1" lang="ko-KR" altLang="en-US" sz="1800" dirty="0">
                <a:latin typeface="-apple-system"/>
              </a:rPr>
              <a:t>는 </a:t>
            </a:r>
            <a:r>
              <a:rPr kumimoji="1" lang="en-US" altLang="ko-KR" sz="1800" dirty="0">
                <a:latin typeface="-apple-system"/>
              </a:rPr>
              <a:t>5500</a:t>
            </a:r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r>
              <a:rPr kumimoji="1" lang="ko-KR" altLang="en-US" sz="1800" dirty="0">
                <a:latin typeface="-apple-system"/>
              </a:rPr>
              <a:t>그걸 해결하기 위해 </a:t>
            </a:r>
            <a:r>
              <a:rPr kumimoji="1" lang="en-US" altLang="ko-KR" sz="1800" dirty="0" err="1">
                <a:latin typeface="-apple-system"/>
              </a:rPr>
              <a:t>django</a:t>
            </a:r>
            <a:r>
              <a:rPr kumimoji="1" lang="en-US" altLang="ko-KR" sz="1800" dirty="0">
                <a:latin typeface="-apple-system"/>
              </a:rPr>
              <a:t>-</a:t>
            </a:r>
            <a:r>
              <a:rPr kumimoji="1" lang="en-US" altLang="ko-KR" sz="1800" dirty="0" err="1">
                <a:latin typeface="-apple-system"/>
              </a:rPr>
              <a:t>cors</a:t>
            </a:r>
            <a:r>
              <a:rPr kumimoji="1" lang="en-US" altLang="ko-KR" sz="1800" dirty="0">
                <a:latin typeface="-apple-system"/>
              </a:rPr>
              <a:t>-headers</a:t>
            </a:r>
            <a:r>
              <a:rPr kumimoji="1" lang="ko-KR" altLang="en-US" sz="1800" dirty="0" err="1">
                <a:latin typeface="-apple-system"/>
              </a:rPr>
              <a:t>를</a:t>
            </a:r>
            <a:r>
              <a:rPr kumimoji="1" lang="ko-KR" altLang="en-US" sz="1800" dirty="0">
                <a:latin typeface="-apple-system"/>
              </a:rPr>
              <a:t> 사용</a:t>
            </a:r>
            <a:r>
              <a:rPr kumimoji="1" lang="en-US" altLang="ko-KR" sz="1800" dirty="0">
                <a:latin typeface="-apple-system"/>
              </a:rPr>
              <a:t>!</a:t>
            </a:r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r>
              <a:rPr kumimoji="1" lang="en-US" altLang="ko-Kore-KR" b="1" dirty="0" err="1">
                <a:latin typeface="-apple-system"/>
              </a:rPr>
              <a:t>Corsheaders</a:t>
            </a:r>
            <a:r>
              <a:rPr kumimoji="1" lang="en-US" altLang="ko-Kore-KR" b="1" dirty="0">
                <a:latin typeface="-apple-system"/>
              </a:rPr>
              <a:t> </a:t>
            </a:r>
            <a:r>
              <a:rPr kumimoji="1" lang="ko-KR" altLang="en-US" b="1" dirty="0">
                <a:latin typeface="-apple-system"/>
              </a:rPr>
              <a:t>사용하기 위해 할일</a:t>
            </a:r>
            <a:endParaRPr kumimoji="1" lang="en-US" altLang="ko-Kore-KR" b="1" dirty="0">
              <a:latin typeface="-apple-system"/>
            </a:endParaRPr>
          </a:p>
          <a:p>
            <a:r>
              <a:rPr lang="en-US" altLang="ko-Kore-KR" sz="1600" dirty="0"/>
              <a:t>1) </a:t>
            </a:r>
            <a:r>
              <a:rPr lang="en-US" altLang="ko-Kore-KR" sz="1600" dirty="0" err="1"/>
              <a:t>pipenv</a:t>
            </a:r>
            <a:r>
              <a:rPr lang="en-US" altLang="ko-Kore-KR" sz="1600" dirty="0"/>
              <a:t> install </a:t>
            </a:r>
            <a:r>
              <a:rPr lang="en-US" altLang="ko-Kore-KR" sz="1600" dirty="0" err="1"/>
              <a:t>django</a:t>
            </a:r>
            <a:r>
              <a:rPr lang="en-US" altLang="ko-Kore-KR" sz="1600" dirty="0"/>
              <a:t>-</a:t>
            </a:r>
            <a:r>
              <a:rPr lang="en-US" altLang="ko-Kore-KR" sz="1600" dirty="0" err="1"/>
              <a:t>cors</a:t>
            </a:r>
            <a:r>
              <a:rPr lang="en-US" altLang="ko-Kore-KR" sz="1600" dirty="0"/>
              <a:t>-headers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2) </a:t>
            </a:r>
            <a:r>
              <a:rPr kumimoji="1" lang="en-US" altLang="ko-Kore-KR" sz="1600" dirty="0" err="1"/>
              <a:t>settings.py</a:t>
            </a:r>
            <a:r>
              <a:rPr kumimoji="1" lang="ko-KR" altLang="en-US" sz="1600" dirty="0"/>
              <a:t> 설정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180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세션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쿠키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토큰 관련 유튜브 영상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A7153-B849-B546-A4B2-ACBD06507D55}"/>
              </a:ext>
            </a:extLst>
          </p:cNvPr>
          <p:cNvSpPr txBox="1"/>
          <p:nvPr/>
        </p:nvSpPr>
        <p:spPr>
          <a:xfrm>
            <a:off x="584057" y="1428543"/>
            <a:ext cx="61474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노마드코더</a:t>
            </a:r>
            <a:r>
              <a:rPr lang="ko-KR" altLang="en-US" dirty="0"/>
              <a:t> 세션 </a:t>
            </a:r>
            <a:r>
              <a:rPr lang="en-US" altLang="ko-KR" dirty="0"/>
              <a:t>vs </a:t>
            </a:r>
            <a:r>
              <a:rPr lang="ko-KR" altLang="en-US" dirty="0"/>
              <a:t>쿠키 </a:t>
            </a:r>
            <a:r>
              <a:rPr lang="en-US" altLang="ko-KR" dirty="0"/>
              <a:t>vs </a:t>
            </a:r>
            <a:r>
              <a:rPr lang="ko-KR" altLang="en-US" dirty="0"/>
              <a:t>토큰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ore-KR" altLang="en-US" dirty="0">
                <a:hlinkClick r:id="rId3"/>
              </a:rPr>
              <a:t>https://www.youtube.com/watch?v=tosLBcAX1vk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R" altLang="en-US" dirty="0" err="1"/>
              <a:t>얄코</a:t>
            </a:r>
            <a:r>
              <a:rPr lang="ko-KR" altLang="en-US" dirty="0"/>
              <a:t> </a:t>
            </a:r>
            <a:r>
              <a:rPr lang="ko-KR" altLang="en-US" b="1" i="0" dirty="0">
                <a:solidFill>
                  <a:srgbClr val="0F0F0F"/>
                </a:solidFill>
                <a:effectLst/>
                <a:latin typeface="YouTube Sans"/>
              </a:rPr>
              <a:t>세션 </a:t>
            </a:r>
            <a:r>
              <a:rPr lang="en-US" altLang="ko-Kore-KR" b="1" i="0" dirty="0">
                <a:solidFill>
                  <a:srgbClr val="0F0F0F"/>
                </a:solidFill>
                <a:effectLst/>
                <a:latin typeface="YouTube Sans"/>
              </a:rPr>
              <a:t>VS. </a:t>
            </a:r>
            <a:r>
              <a:rPr lang="ko-KR" altLang="en-US" b="1" i="0" dirty="0">
                <a:solidFill>
                  <a:srgbClr val="0F0F0F"/>
                </a:solidFill>
                <a:effectLst/>
                <a:latin typeface="YouTube Sans"/>
              </a:rPr>
              <a:t>토큰</a:t>
            </a:r>
            <a:r>
              <a:rPr lang="en-US" altLang="ko-KR" b="1" i="0" dirty="0">
                <a:solidFill>
                  <a:srgbClr val="0F0F0F"/>
                </a:solidFill>
                <a:effectLst/>
                <a:latin typeface="YouTube Sans"/>
              </a:rPr>
              <a:t>! </a:t>
            </a:r>
            <a:r>
              <a:rPr lang="en-US" altLang="ko-Kore-KR" b="1" i="0" dirty="0">
                <a:solidFill>
                  <a:srgbClr val="0F0F0F"/>
                </a:solidFill>
                <a:effectLst/>
                <a:latin typeface="YouTube Sans"/>
              </a:rPr>
              <a:t>JWT</a:t>
            </a:r>
            <a:r>
              <a:rPr lang="ko-KR" altLang="en-US" b="1" i="0" dirty="0">
                <a:solidFill>
                  <a:srgbClr val="0F0F0F"/>
                </a:solidFill>
                <a:effectLst/>
                <a:latin typeface="YouTube Sans"/>
              </a:rPr>
              <a:t>가 뭔가요</a:t>
            </a:r>
            <a:r>
              <a:rPr lang="en-US" altLang="ko-KR" b="1" i="0" dirty="0">
                <a:solidFill>
                  <a:srgbClr val="0F0F0F"/>
                </a:solidFill>
                <a:effectLst/>
                <a:latin typeface="YouTube Sans"/>
              </a:rPr>
              <a:t>?:</a:t>
            </a:r>
          </a:p>
          <a:p>
            <a:r>
              <a:rPr lang="en-US" altLang="ko-Kore-KR" dirty="0"/>
              <a:t>https://</a:t>
            </a:r>
            <a:r>
              <a:rPr lang="en-US" altLang="ko-Kore-KR" dirty="0" err="1"/>
              <a:t>www.youtube.com</a:t>
            </a:r>
            <a:r>
              <a:rPr lang="en-US" altLang="ko-Kore-KR" dirty="0"/>
              <a:t>/</a:t>
            </a:r>
            <a:r>
              <a:rPr lang="en-US" altLang="ko-Kore-KR" dirty="0" err="1"/>
              <a:t>watch?v</a:t>
            </a:r>
            <a:r>
              <a:rPr lang="en-US" altLang="ko-Kore-KR" dirty="0"/>
              <a:t>=1QiOXWEbqYQ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2455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과제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78B8B-3D3D-B948-9E9C-84FDA3EB8F66}"/>
              </a:ext>
            </a:extLst>
          </p:cNvPr>
          <p:cNvSpPr txBox="1"/>
          <p:nvPr/>
        </p:nvSpPr>
        <p:spPr>
          <a:xfrm>
            <a:off x="917628" y="1705305"/>
            <a:ext cx="9956318" cy="170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[</a:t>
            </a:r>
            <a:r>
              <a:rPr lang="ko-KR" altLang="en-US" sz="1800" dirty="0"/>
              <a:t>과제</a:t>
            </a:r>
            <a:r>
              <a:rPr lang="en-US" altLang="ko-KR" sz="1800" dirty="0"/>
              <a:t>] : </a:t>
            </a:r>
            <a:r>
              <a:rPr lang="ko-KR" altLang="en-US" sz="1800" dirty="0"/>
              <a:t>인증</a:t>
            </a:r>
            <a:r>
              <a:rPr lang="en-US" altLang="ko-KR" sz="1800" dirty="0"/>
              <a:t>&amp;</a:t>
            </a:r>
            <a:r>
              <a:rPr lang="ko-KR" altLang="en-US" sz="1800" dirty="0"/>
              <a:t>인가 기능 구현하기</a:t>
            </a:r>
            <a:r>
              <a:rPr lang="en-US" altLang="ko-KR" sz="1800" dirty="0"/>
              <a:t>(</a:t>
            </a:r>
            <a:r>
              <a:rPr lang="ko-KR" altLang="en-US" sz="1800" dirty="0"/>
              <a:t>회원가입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</a:t>
            </a:r>
            <a:r>
              <a:rPr lang="en-US" altLang="ko-KR" sz="1800" dirty="0"/>
              <a:t>, 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, </a:t>
            </a:r>
            <a:r>
              <a:rPr lang="ko-KR" altLang="en-US" sz="1800" dirty="0"/>
              <a:t>회원탈퇴</a:t>
            </a:r>
            <a:r>
              <a:rPr lang="en-US" altLang="ko-KR" sz="1800" dirty="0"/>
              <a:t>) </a:t>
            </a:r>
            <a:r>
              <a:rPr lang="en-US" altLang="ko-Kore-KR" sz="1800" dirty="0"/>
              <a:t>JWT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로그아웃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blacklist token)</a:t>
            </a:r>
            <a:endParaRPr lang="en-US" altLang="ko-Kore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/>
              <a:t>[</a:t>
            </a:r>
            <a:r>
              <a:rPr lang="ko-KR" altLang="en-US" sz="1800" dirty="0"/>
              <a:t>과제</a:t>
            </a:r>
            <a:r>
              <a:rPr lang="en-US" altLang="ko-KR" sz="1800" dirty="0"/>
              <a:t>] : </a:t>
            </a:r>
            <a:r>
              <a:rPr lang="ko-KR" altLang="en-US" sz="1800" dirty="0"/>
              <a:t>내가 작성한 글</a:t>
            </a:r>
            <a:r>
              <a:rPr lang="en-US" altLang="ko-KR" sz="1800" dirty="0"/>
              <a:t>, </a:t>
            </a:r>
            <a:r>
              <a:rPr lang="ko-KR" altLang="en-US" sz="1800" dirty="0"/>
              <a:t>댓글만 수정</a:t>
            </a:r>
            <a:r>
              <a:rPr lang="en-US" altLang="ko-KR" sz="1800" dirty="0"/>
              <a:t>/</a:t>
            </a:r>
            <a:r>
              <a:rPr lang="ko-KR" altLang="en-US" sz="1800" dirty="0"/>
              <a:t>삭제 가능하도록 </a:t>
            </a:r>
            <a:r>
              <a:rPr lang="en-US" altLang="ko-KR" sz="1800" dirty="0"/>
              <a:t>(</a:t>
            </a:r>
            <a:r>
              <a:rPr lang="ko-KR" altLang="en-US" sz="1800" dirty="0"/>
              <a:t>인가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[</a:t>
            </a:r>
            <a:r>
              <a:rPr lang="ko-KR" altLang="en-US" sz="1800" dirty="0"/>
              <a:t>과제</a:t>
            </a:r>
            <a:r>
              <a:rPr lang="en-US" altLang="ko-KR" sz="1800" dirty="0"/>
              <a:t>] : </a:t>
            </a:r>
            <a:r>
              <a:rPr lang="ko-KR" altLang="en-US" sz="1800" dirty="0"/>
              <a:t>바닐라</a:t>
            </a:r>
            <a:r>
              <a:rPr lang="en-US" altLang="ko-Kore-KR" sz="1800" dirty="0" err="1"/>
              <a:t>js</a:t>
            </a:r>
            <a:r>
              <a:rPr lang="en-US" altLang="ko-Kore-KR" sz="1800" dirty="0"/>
              <a:t>/React + </a:t>
            </a:r>
            <a:r>
              <a:rPr lang="en-US" altLang="ko-Kore-KR" sz="1800" dirty="0" err="1"/>
              <a:t>drf</a:t>
            </a:r>
            <a:r>
              <a:rPr lang="en-US" altLang="ko-Kore-KR" sz="1800" dirty="0"/>
              <a:t> </a:t>
            </a:r>
            <a:r>
              <a:rPr lang="ko-KR" altLang="en-US" sz="1800" dirty="0"/>
              <a:t>이용해서 클라이언트와 서버 연동하기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프런트엔드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/>
              <a:t>페이지 </a:t>
            </a:r>
            <a:r>
              <a:rPr lang="ko-KR" altLang="en-US" sz="1800" dirty="0"/>
              <a:t>이상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6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6" y="375425"/>
            <a:ext cx="33083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</a:rPr>
              <a:t>인가란</a:t>
            </a:r>
            <a:r>
              <a:rPr lang="en-US" altLang="ko-KR" sz="2400" b="1" dirty="0">
                <a:solidFill>
                  <a:schemeClr val="dk1"/>
                </a:solidFill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B8E05-8BC8-6248-9EA1-6FA309E93794}"/>
              </a:ext>
            </a:extLst>
          </p:cNvPr>
          <p:cNvSpPr txBox="1"/>
          <p:nvPr/>
        </p:nvSpPr>
        <p:spPr>
          <a:xfrm>
            <a:off x="8667851" y="298460"/>
            <a:ext cx="3308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https://jake-seo-dev.tistory.com/76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B19A5-EB04-384B-A3FD-2809F4836C8A}"/>
              </a:ext>
            </a:extLst>
          </p:cNvPr>
          <p:cNvSpPr txBox="1"/>
          <p:nvPr/>
        </p:nvSpPr>
        <p:spPr>
          <a:xfrm>
            <a:off x="917628" y="1680519"/>
            <a:ext cx="1037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/>
              <a:t>인증</a:t>
            </a:r>
            <a:r>
              <a:rPr kumimoji="1" lang="en-US" altLang="ko-KR" sz="1600" b="1" dirty="0"/>
              <a:t>(Authentication):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자신이 누구라고 주장하는 사람을 확인하는 절차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그 사람이 </a:t>
            </a:r>
            <a:r>
              <a:rPr kumimoji="1" lang="ko-KR" altLang="en-US" sz="1600" u="sng" dirty="0"/>
              <a:t>누구인지를 </a:t>
            </a:r>
            <a:r>
              <a:rPr kumimoji="1" lang="ko-KR" altLang="en-US" sz="1600" dirty="0"/>
              <a:t>식별하는 과정</a:t>
            </a:r>
            <a:endParaRPr kumimoji="1" lang="ko-Kore-KR" altLang="en-US" sz="1600" dirty="0"/>
          </a:p>
        </p:txBody>
      </p:sp>
      <p:pic>
        <p:nvPicPr>
          <p:cNvPr id="1026" name="Picture 2" descr="얼굴 인식으로 탑승수속'… 인천공항 스마트패스 서비스 도입 - 경향신문">
            <a:extLst>
              <a:ext uri="{FF2B5EF4-FFF2-40B4-BE49-F238E27FC236}">
                <a16:creationId xmlns:a16="http://schemas.microsoft.com/office/drawing/2014/main" id="{A270F00B-F5D6-8446-8E4F-1DD51612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1" y="2254441"/>
            <a:ext cx="6835826" cy="38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주민증록증 운전면허증 신분증 진위여부 확인방법 : 네이버 블로그">
            <a:extLst>
              <a:ext uri="{FF2B5EF4-FFF2-40B4-BE49-F238E27FC236}">
                <a16:creationId xmlns:a16="http://schemas.microsoft.com/office/drawing/2014/main" id="{06DF81BE-FFB9-374A-A3BC-48A4AE15F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133">
            <a:off x="7545443" y="3050534"/>
            <a:ext cx="3746494" cy="230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1;p4">
            <a:extLst>
              <a:ext uri="{FF2B5EF4-FFF2-40B4-BE49-F238E27FC236}">
                <a16:creationId xmlns:a16="http://schemas.microsoft.com/office/drawing/2014/main" id="{6F260980-ADE5-C74B-AC17-63EFDDE2AE48}"/>
              </a:ext>
            </a:extLst>
          </p:cNvPr>
          <p:cNvSpPr txBox="1"/>
          <p:nvPr/>
        </p:nvSpPr>
        <p:spPr>
          <a:xfrm>
            <a:off x="584057" y="837090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인증이란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4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6" y="375425"/>
            <a:ext cx="22950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인가란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84057" y="837090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인가란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C4730-E1E6-314F-92F4-3A79BEA653EC}"/>
              </a:ext>
            </a:extLst>
          </p:cNvPr>
          <p:cNvSpPr txBox="1"/>
          <p:nvPr/>
        </p:nvSpPr>
        <p:spPr>
          <a:xfrm>
            <a:off x="1204284" y="1536958"/>
            <a:ext cx="1037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/>
              <a:t>인가</a:t>
            </a:r>
            <a:r>
              <a:rPr kumimoji="1" lang="en-US" altLang="ko-KR" sz="1600" b="1" dirty="0"/>
              <a:t>(Authorization):</a:t>
            </a:r>
            <a:r>
              <a:rPr kumimoji="1" lang="ko-KR" altLang="en-US" sz="1600" dirty="0"/>
              <a:t> 신원이 확인된 그 사람이 특정 권한을 가지고 있는지를 확인하는 절차</a:t>
            </a:r>
            <a:endParaRPr kumimoji="1" lang="ko-Kore-KR" altLang="en-US" sz="1600" dirty="0"/>
          </a:p>
        </p:txBody>
      </p:sp>
      <p:pic>
        <p:nvPicPr>
          <p:cNvPr id="2052" name="Picture 4" descr="대한항공 채용, 전직 승무원이 밝힌 키 몸무게, 스펙 면접 팁은?… 인턴 평균 월급 350만~400만">
            <a:extLst>
              <a:ext uri="{FF2B5EF4-FFF2-40B4-BE49-F238E27FC236}">
                <a16:creationId xmlns:a16="http://schemas.microsoft.com/office/drawing/2014/main" id="{0F8DD42C-914F-6F41-98D9-76C7F6CB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21" y="2068197"/>
            <a:ext cx="5747974" cy="42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A7997E5-58C7-AC42-BCB1-266DA4AA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690">
            <a:off x="6870448" y="3668472"/>
            <a:ext cx="3925027" cy="17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7" y="375425"/>
            <a:ext cx="21467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</a:rPr>
              <a:t>인가란</a:t>
            </a:r>
            <a:r>
              <a:rPr lang="en-US" altLang="ko-KR" sz="2400" b="1" dirty="0">
                <a:solidFill>
                  <a:schemeClr val="dk1"/>
                </a:solidFill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84056" y="837090"/>
            <a:ext cx="17411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인증</a:t>
            </a:r>
            <a:r>
              <a:rPr lang="en-US" altLang="ko-KR" b="1" dirty="0">
                <a:solidFill>
                  <a:srgbClr val="7F7F7F"/>
                </a:solidFill>
              </a:rPr>
              <a:t>,</a:t>
            </a:r>
            <a:r>
              <a:rPr lang="ko-KR" altLang="en-US" b="1" dirty="0">
                <a:solidFill>
                  <a:srgbClr val="7F7F7F"/>
                </a:solidFill>
              </a:rPr>
              <a:t> 인가</a:t>
            </a:r>
            <a:endParaRPr lang="en-US" altLang="ko-KR" b="1" dirty="0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예시</a:t>
            </a:r>
            <a:endParaRPr dirty="0"/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A66FB5-55F0-DD4E-93BA-BCE555EB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70" y="879562"/>
            <a:ext cx="4102100" cy="17526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2F7724A-1AD4-7644-8818-4E932D83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4" y="3323061"/>
            <a:ext cx="4807148" cy="26553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F6842C-08FC-474F-B799-42D31745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8152"/>
            <a:ext cx="4677308" cy="242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5BF8EC-46CE-4544-B736-CB8B4AC5068F}"/>
              </a:ext>
            </a:extLst>
          </p:cNvPr>
          <p:cNvSpPr txBox="1"/>
          <p:nvPr/>
        </p:nvSpPr>
        <p:spPr>
          <a:xfrm>
            <a:off x="5114139" y="2892093"/>
            <a:ext cx="120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인증의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8ECD220-DEE1-DF4E-BE33-749448979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191" y="805158"/>
            <a:ext cx="3171568" cy="2095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318294-29E4-F942-BF15-42EB9943B7EB}"/>
              </a:ext>
            </a:extLst>
          </p:cNvPr>
          <p:cNvSpPr txBox="1"/>
          <p:nvPr/>
        </p:nvSpPr>
        <p:spPr>
          <a:xfrm>
            <a:off x="5225348" y="6211850"/>
            <a:ext cx="120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인가의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49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7" y="375425"/>
            <a:ext cx="40744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인가가 중요한 이유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84056" y="837090"/>
            <a:ext cx="17411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데이터를 보호</a:t>
            </a:r>
            <a:r>
              <a:rPr lang="en-US" altLang="ko-KR" b="1" dirty="0">
                <a:solidFill>
                  <a:srgbClr val="7F7F7F"/>
                </a:solidFill>
              </a:rPr>
              <a:t>!!</a:t>
            </a:r>
            <a:endParaRPr dirty="0"/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1FD7B-7B3C-BB44-A17A-13CD7ED519AC}"/>
              </a:ext>
            </a:extLst>
          </p:cNvPr>
          <p:cNvSpPr txBox="1"/>
          <p:nvPr/>
        </p:nvSpPr>
        <p:spPr>
          <a:xfrm>
            <a:off x="3558467" y="5288691"/>
            <a:ext cx="5968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모든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웹서비스의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핵심이</a:t>
            </a:r>
            <a:r>
              <a:rPr kumimoji="1" lang="ko-KR" altLang="en-US" sz="2000" dirty="0"/>
              <a:t> 되는 </a:t>
            </a:r>
            <a:r>
              <a:rPr kumimoji="1" lang="ko-Kore-KR" altLang="en-US" sz="2000" b="1" dirty="0"/>
              <a:t>데이터</a:t>
            </a:r>
            <a:r>
              <a:rPr kumimoji="1" lang="ko-Kore-KR" altLang="en-US" sz="2000" dirty="0"/>
              <a:t>를</a:t>
            </a:r>
            <a:r>
              <a:rPr kumimoji="1" lang="ko-KR" altLang="en-US" sz="2000" dirty="0"/>
              <a:t> 보호하는 일</a:t>
            </a:r>
            <a:endParaRPr kumimoji="1" lang="ko-Kore-KR" altLang="en-US" sz="2000" dirty="0"/>
          </a:p>
        </p:txBody>
      </p:sp>
      <p:pic>
        <p:nvPicPr>
          <p:cNvPr id="4098" name="Picture 2" descr="배달의민족 달라진 수수료정책에 가맹점주들 뿔났다 &lt; 유통 &lt; 경제 &lt; 기사본문 - 강원도민일보">
            <a:extLst>
              <a:ext uri="{FF2B5EF4-FFF2-40B4-BE49-F238E27FC236}">
                <a16:creationId xmlns:a16="http://schemas.microsoft.com/office/drawing/2014/main" id="{4E1E1C1C-CC17-5141-8EA8-24FE855E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75" y="1606972"/>
            <a:ext cx="2013307" cy="325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6AC2B6D-7353-9A47-B9C8-FD7D2A6B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9" y="1496123"/>
            <a:ext cx="2013307" cy="3557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00D800-DC99-4445-9287-E26ECDAAC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240" y="1566099"/>
            <a:ext cx="1920531" cy="3393108"/>
          </a:xfrm>
          <a:prstGeom prst="rect">
            <a:avLst/>
          </a:prstGeom>
        </p:spPr>
      </p:pic>
      <p:pic>
        <p:nvPicPr>
          <p:cNvPr id="4104" name="Picture 8" descr="iOS 스타일의 빅 데이터 아이콘">
            <a:extLst>
              <a:ext uri="{FF2B5EF4-FFF2-40B4-BE49-F238E27FC236}">
                <a16:creationId xmlns:a16="http://schemas.microsoft.com/office/drawing/2014/main" id="{66F0C40A-EB49-124A-B359-888034D7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70" y="1496123"/>
            <a:ext cx="3063518" cy="30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5506173C-FD3E-5242-A340-E660578FFBEE}"/>
              </a:ext>
            </a:extLst>
          </p:cNvPr>
          <p:cNvSpPr/>
          <p:nvPr/>
        </p:nvSpPr>
        <p:spPr>
          <a:xfrm>
            <a:off x="7735330" y="2928551"/>
            <a:ext cx="370702" cy="305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12" name="Picture 16" descr="자물쇠 - 무료 보안개 아이콘">
            <a:extLst>
              <a:ext uri="{FF2B5EF4-FFF2-40B4-BE49-F238E27FC236}">
                <a16:creationId xmlns:a16="http://schemas.microsoft.com/office/drawing/2014/main" id="{57A7A119-182E-FC43-8A4E-5EDB2AC8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456" y="2386254"/>
            <a:ext cx="1042746" cy="1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4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746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 유지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쿠키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세션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B1B58E-B250-F043-8800-6D3F579A757A}"/>
              </a:ext>
            </a:extLst>
          </p:cNvPr>
          <p:cNvSpPr/>
          <p:nvPr/>
        </p:nvSpPr>
        <p:spPr>
          <a:xfrm>
            <a:off x="1161535" y="2667888"/>
            <a:ext cx="2187146" cy="21747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7B9394-A138-B248-8741-3E50C6F982C6}"/>
              </a:ext>
            </a:extLst>
          </p:cNvPr>
          <p:cNvSpPr/>
          <p:nvPr/>
        </p:nvSpPr>
        <p:spPr>
          <a:xfrm>
            <a:off x="4977713" y="2689483"/>
            <a:ext cx="2187146" cy="21747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F4D77D4-27F5-524B-A8AE-03D371C45CA4}"/>
              </a:ext>
            </a:extLst>
          </p:cNvPr>
          <p:cNvSpPr/>
          <p:nvPr/>
        </p:nvSpPr>
        <p:spPr>
          <a:xfrm>
            <a:off x="8793891" y="2689484"/>
            <a:ext cx="2187146" cy="21747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69354-4623-5143-92D8-764AAE1ECC4B}"/>
              </a:ext>
            </a:extLst>
          </p:cNvPr>
          <p:cNvSpPr txBox="1"/>
          <p:nvPr/>
        </p:nvSpPr>
        <p:spPr>
          <a:xfrm>
            <a:off x="1299104" y="3474252"/>
            <a:ext cx="198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chemeClr val="bg1"/>
                </a:solidFill>
              </a:rPr>
              <a:t>상태 유지</a:t>
            </a:r>
            <a:endParaRPr kumimoji="1" lang="ko-Kore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23783-B965-8746-80F3-2DE3AFE67A4D}"/>
              </a:ext>
            </a:extLst>
          </p:cNvPr>
          <p:cNvSpPr txBox="1"/>
          <p:nvPr/>
        </p:nvSpPr>
        <p:spPr>
          <a:xfrm>
            <a:off x="9265507" y="3474251"/>
            <a:ext cx="124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solidFill>
                  <a:schemeClr val="bg1"/>
                </a:solidFill>
              </a:rPr>
              <a:t>세션</a:t>
            </a:r>
            <a:endParaRPr kumimoji="1" lang="ko-Kore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0296D-6A9A-564B-8284-B1EDA2463DF8}"/>
              </a:ext>
            </a:extLst>
          </p:cNvPr>
          <p:cNvSpPr txBox="1"/>
          <p:nvPr/>
        </p:nvSpPr>
        <p:spPr>
          <a:xfrm>
            <a:off x="5510083" y="3474252"/>
            <a:ext cx="126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solidFill>
                  <a:schemeClr val="bg1"/>
                </a:solidFill>
              </a:rPr>
              <a:t>쿠키</a:t>
            </a:r>
            <a:endParaRPr kumimoji="1" lang="ko-Kore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 유지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1F35F-1D5F-3B45-8D8F-12E132C439DF}"/>
              </a:ext>
            </a:extLst>
          </p:cNvPr>
          <p:cNvSpPr txBox="1"/>
          <p:nvPr/>
        </p:nvSpPr>
        <p:spPr>
          <a:xfrm>
            <a:off x="484779" y="1674139"/>
            <a:ext cx="929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‼️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HTTP</a:t>
            </a:r>
            <a:r>
              <a:rPr kumimoji="1" lang="ko-Kore-KR" altLang="en-US" sz="2400" dirty="0"/>
              <a:t>는</a:t>
            </a:r>
            <a:r>
              <a:rPr kumimoji="1" lang="ko-KR" altLang="en-US" sz="2400" dirty="0"/>
              <a:t> 기본적으로 </a:t>
            </a:r>
            <a:r>
              <a:rPr kumimoji="1" lang="ko-KR" altLang="en-US" sz="2400" u="sng" dirty="0"/>
              <a:t>상태 유지가 안 되는 </a:t>
            </a:r>
            <a:r>
              <a:rPr kumimoji="1" lang="en-US" altLang="ko-KR" sz="2400" b="1" dirty="0"/>
              <a:t>Stateless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프로토콜이다</a:t>
            </a:r>
            <a:endParaRPr kumimoji="1" lang="ko-Kore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4A87C-719C-8445-A3FB-2545A4D58BB1}"/>
              </a:ext>
            </a:extLst>
          </p:cNvPr>
          <p:cNvSpPr txBox="1"/>
          <p:nvPr/>
        </p:nvSpPr>
        <p:spPr>
          <a:xfrm>
            <a:off x="584056" y="2409568"/>
            <a:ext cx="71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*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서버는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요청에</a:t>
            </a:r>
            <a:r>
              <a:rPr kumimoji="1" lang="ko-KR" altLang="en-US" sz="1600" dirty="0"/>
              <a:t> 대한 응답을 할 뿐이지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클라이언트의 정보를 저장하지 않음</a:t>
            </a:r>
            <a:endParaRPr kumimoji="1"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A62D8-06E0-7646-93C5-4D964AC2258F}"/>
              </a:ext>
            </a:extLst>
          </p:cNvPr>
          <p:cNvSpPr txBox="1"/>
          <p:nvPr/>
        </p:nvSpPr>
        <p:spPr>
          <a:xfrm>
            <a:off x="584056" y="2821389"/>
            <a:ext cx="480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* 서버와 클라이언트는 연결을 지속하지 않음</a:t>
            </a:r>
            <a:endParaRPr kumimoji="1" lang="en-US" altLang="ko-KR" sz="16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C0A8A26-955E-A54C-9E60-05043A5DEA80}"/>
              </a:ext>
            </a:extLst>
          </p:cNvPr>
          <p:cNvSpPr/>
          <p:nvPr/>
        </p:nvSpPr>
        <p:spPr>
          <a:xfrm>
            <a:off x="584056" y="4448432"/>
            <a:ext cx="330344" cy="383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F71AD-54D4-B546-9550-5C22F0719B69}"/>
              </a:ext>
            </a:extLst>
          </p:cNvPr>
          <p:cNvSpPr txBox="1"/>
          <p:nvPr/>
        </p:nvSpPr>
        <p:spPr>
          <a:xfrm>
            <a:off x="963548" y="4448432"/>
            <a:ext cx="929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인증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혹은 인가를 한 번 수행한다고 하더라도 그 사실이 기억되지 않는다는 뜻</a:t>
            </a:r>
            <a:r>
              <a:rPr kumimoji="1" lang="en-US" altLang="ko-KR" sz="2000" dirty="0"/>
              <a:t>!!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12069-0DE3-D849-8CE8-41E471502A35}"/>
              </a:ext>
            </a:extLst>
          </p:cNvPr>
          <p:cNvSpPr txBox="1"/>
          <p:nvPr/>
        </p:nvSpPr>
        <p:spPr>
          <a:xfrm>
            <a:off x="689548" y="3210445"/>
            <a:ext cx="444137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매 요청이 독립적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351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 유지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C14291B1-68E1-5341-AF8E-EF8E5928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65" y="1144826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유저 프로필 - 무료 사용자개 아이콘">
            <a:extLst>
              <a:ext uri="{FF2B5EF4-FFF2-40B4-BE49-F238E27FC236}">
                <a16:creationId xmlns:a16="http://schemas.microsoft.com/office/drawing/2014/main" id="{241EBC28-9EBF-004D-A6F8-46EE0E9C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6" y="430618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46290C-3B8F-1B48-8465-38473767A191}"/>
              </a:ext>
            </a:extLst>
          </p:cNvPr>
          <p:cNvCxnSpPr>
            <a:cxnSpLocks/>
          </p:cNvCxnSpPr>
          <p:nvPr/>
        </p:nvCxnSpPr>
        <p:spPr>
          <a:xfrm flipV="1">
            <a:off x="1761983" y="2420367"/>
            <a:ext cx="1223260" cy="18241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0AB521-1C51-E140-9224-971F747D57A7}"/>
              </a:ext>
            </a:extLst>
          </p:cNvPr>
          <p:cNvSpPr txBox="1"/>
          <p:nvPr/>
        </p:nvSpPr>
        <p:spPr>
          <a:xfrm>
            <a:off x="773184" y="2775158"/>
            <a:ext cx="2002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id: hanyoung1234</a:t>
            </a:r>
          </a:p>
          <a:p>
            <a:r>
              <a:rPr kumimoji="1" lang="en-US" altLang="ko-Kore-KR" dirty="0" err="1"/>
              <a:t>pwd</a:t>
            </a:r>
            <a:r>
              <a:rPr kumimoji="1" lang="en-US" altLang="ko-Kore-KR" dirty="0"/>
              <a:t>: hanyoung234</a:t>
            </a:r>
          </a:p>
          <a:p>
            <a:r>
              <a:rPr kumimoji="1" lang="ko-KR" altLang="en-US" dirty="0"/>
              <a:t>인증해주세요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37DF97-6AA3-BB4D-8B36-EC1B1A641BF1}"/>
              </a:ext>
            </a:extLst>
          </p:cNvPr>
          <p:cNvCxnSpPr>
            <a:cxnSpLocks/>
          </p:cNvCxnSpPr>
          <p:nvPr/>
        </p:nvCxnSpPr>
        <p:spPr>
          <a:xfrm>
            <a:off x="4736195" y="2320574"/>
            <a:ext cx="822776" cy="192395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유저 프로필 - 무료 사용자개 아이콘">
            <a:extLst>
              <a:ext uri="{FF2B5EF4-FFF2-40B4-BE49-F238E27FC236}">
                <a16:creationId xmlns:a16="http://schemas.microsoft.com/office/drawing/2014/main" id="{CC0F6B5D-2B44-8F41-BCF0-C2048D06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51" y="4299251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9CF5B5-5FDA-8F4C-9DC4-4E7987529A06}"/>
              </a:ext>
            </a:extLst>
          </p:cNvPr>
          <p:cNvSpPr txBox="1"/>
          <p:nvPr/>
        </p:nvSpPr>
        <p:spPr>
          <a:xfrm>
            <a:off x="3613832" y="3274001"/>
            <a:ext cx="153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너 박한영이구나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인증 성공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BCC04E-39F8-4A4B-8E7A-88C3ED1487A8}"/>
              </a:ext>
            </a:extLst>
          </p:cNvPr>
          <p:cNvCxnSpPr>
            <a:cxnSpLocks/>
          </p:cNvCxnSpPr>
          <p:nvPr/>
        </p:nvCxnSpPr>
        <p:spPr>
          <a:xfrm flipV="1">
            <a:off x="6522428" y="2678576"/>
            <a:ext cx="1193470" cy="15659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7008D9DB-8875-3745-8B55-4BF9799A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53" y="1241408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F4E302-A127-4247-9442-4485318EEC13}"/>
              </a:ext>
            </a:extLst>
          </p:cNvPr>
          <p:cNvSpPr txBox="1"/>
          <p:nvPr/>
        </p:nvSpPr>
        <p:spPr>
          <a:xfrm>
            <a:off x="6472624" y="2990602"/>
            <a:ext cx="119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보여줘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C71764-AE36-D349-966C-E8C55686DFFF}"/>
              </a:ext>
            </a:extLst>
          </p:cNvPr>
          <p:cNvCxnSpPr>
            <a:cxnSpLocks/>
          </p:cNvCxnSpPr>
          <p:nvPr/>
        </p:nvCxnSpPr>
        <p:spPr>
          <a:xfrm>
            <a:off x="9458842" y="2662347"/>
            <a:ext cx="796987" cy="16438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F65C83-6796-8D4A-ABA7-2F56B0093195}"/>
              </a:ext>
            </a:extLst>
          </p:cNvPr>
          <p:cNvSpPr txBox="1"/>
          <p:nvPr/>
        </p:nvSpPr>
        <p:spPr>
          <a:xfrm>
            <a:off x="9857335" y="3121223"/>
            <a:ext cx="136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??</a:t>
            </a:r>
            <a:r>
              <a:rPr kumimoji="1" lang="ko-KR" altLang="en-US" dirty="0"/>
              <a:t> 누구세요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50" name="Picture 4" descr="유저 프로필 - 무료 사용자개 아이콘">
            <a:extLst>
              <a:ext uri="{FF2B5EF4-FFF2-40B4-BE49-F238E27FC236}">
                <a16:creationId xmlns:a16="http://schemas.microsoft.com/office/drawing/2014/main" id="{6920D990-387C-CC4E-A9D7-02717517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5" y="424452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0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1436</Words>
  <Application>Microsoft Office PowerPoint</Application>
  <PresentationFormat>와이드스크린</PresentationFormat>
  <Paragraphs>271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Apple SD Gothic Neo</vt:lpstr>
      <vt:lpstr>-apple-system</vt:lpstr>
      <vt:lpstr>Helvetica Neue</vt:lpstr>
      <vt:lpstr>YouTube Sans</vt:lpstr>
      <vt:lpstr>Malgun Gothic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YeongBeom</dc:creator>
  <cp:lastModifiedBy>이지은[ 대학원석사과정졸업 / 심리학과 ]</cp:lastModifiedBy>
  <cp:revision>37</cp:revision>
  <dcterms:created xsi:type="dcterms:W3CDTF">2021-01-16T07:18:29Z</dcterms:created>
  <dcterms:modified xsi:type="dcterms:W3CDTF">2022-09-22T12:02:37Z</dcterms:modified>
</cp:coreProperties>
</file>