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82" r:id="rId7"/>
    <p:sldId id="284" r:id="rId8"/>
    <p:sldId id="286" r:id="rId9"/>
    <p:sldId id="294" r:id="rId10"/>
    <p:sldId id="295" r:id="rId11"/>
    <p:sldId id="296" r:id="rId12"/>
    <p:sldId id="297" r:id="rId13"/>
    <p:sldId id="281" r:id="rId14"/>
    <p:sldId id="291" r:id="rId15"/>
    <p:sldId id="292" r:id="rId16"/>
    <p:sldId id="290" r:id="rId17"/>
    <p:sldId id="289" r:id="rId18"/>
    <p:sldId id="293" r:id="rId19"/>
    <p:sldId id="280" r:id="rId2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35901-7574-4CDB-AD4B-2B5F82B31CDF}" v="21" dt="2018-10-31T15:37:1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73" autoAdjust="0"/>
  </p:normalViewPr>
  <p:slideViewPr>
    <p:cSldViewPr snapToGrid="0" snapToObjects="1" showGuides="1">
      <p:cViewPr varScale="1">
        <p:scale>
          <a:sx n="88" d="100"/>
          <a:sy n="88" d="100"/>
        </p:scale>
        <p:origin x="76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715" y="69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e Amir" userId="S::khala1@bfh.ch::720f98f4-44f4-4ba6-bf78-621ba8944260" providerId="AD" clId="Web-{87BAF8FF-46D1-6737-215D-E7CFE89F5992}"/>
    <pc:docChg chg="modSld">
      <pc:chgData name="Khalife Amir" userId="S::khala1@bfh.ch::720f98f4-44f4-4ba6-bf78-621ba8944260" providerId="AD" clId="Web-{87BAF8FF-46D1-6737-215D-E7CFE89F5992}" dt="2018-10-30T21:00:49.335" v="1" actId="20577"/>
      <pc:docMkLst>
        <pc:docMk/>
      </pc:docMkLst>
      <pc:sldChg chg="modSp">
        <pc:chgData name="Khalife Amir" userId="S::khala1@bfh.ch::720f98f4-44f4-4ba6-bf78-621ba8944260" providerId="AD" clId="Web-{87BAF8FF-46D1-6737-215D-E7CFE89F5992}" dt="2018-10-30T21:00:49.335" v="1" actId="20577"/>
        <pc:sldMkLst>
          <pc:docMk/>
          <pc:sldMk cId="3424007796" sldId="293"/>
        </pc:sldMkLst>
        <pc:spChg chg="mod">
          <ac:chgData name="Khalife Amir" userId="S::khala1@bfh.ch::720f98f4-44f4-4ba6-bf78-621ba8944260" providerId="AD" clId="Web-{87BAF8FF-46D1-6737-215D-E7CFE89F5992}" dt="2018-10-30T21:00:49.335" v="1" actId="20577"/>
          <ac:spMkLst>
            <pc:docMk/>
            <pc:sldMk cId="3424007796" sldId="293"/>
            <ac:spMk id="4" creationId="{00000000-0000-0000-0000-000000000000}"/>
          </ac:spMkLst>
        </pc:spChg>
      </pc:sldChg>
    </pc:docChg>
  </pc:docChgLst>
  <pc:docChgLst>
    <pc:chgData name="Ademi Andi" userId="S::adema3@bfh.ch::fca0bf43-fb13-4af7-9637-af66b8d876e4" providerId="AD" clId="Web-{A0A35901-7574-4CDB-AD4B-2B5F82B31CDF}"/>
    <pc:docChg chg="addSld delSld modSld">
      <pc:chgData name="Ademi Andi" userId="S::adema3@bfh.ch::fca0bf43-fb13-4af7-9637-af66b8d876e4" providerId="AD" clId="Web-{A0A35901-7574-4CDB-AD4B-2B5F82B31CDF}" dt="2018-10-31T15:49:40.780" v="219" actId="20577"/>
      <pc:docMkLst>
        <pc:docMk/>
      </pc:docMkLst>
      <pc:sldChg chg="modSp">
        <pc:chgData name="Ademi Andi" userId="S::adema3@bfh.ch::fca0bf43-fb13-4af7-9637-af66b8d876e4" providerId="AD" clId="Web-{A0A35901-7574-4CDB-AD4B-2B5F82B31CDF}" dt="2018-10-31T15:35:25.307" v="111" actId="20577"/>
        <pc:sldMkLst>
          <pc:docMk/>
          <pc:sldMk cId="3197282300" sldId="256"/>
        </pc:sldMkLst>
        <pc:spChg chg="mod">
          <ac:chgData name="Ademi Andi" userId="S::adema3@bfh.ch::fca0bf43-fb13-4af7-9637-af66b8d876e4" providerId="AD" clId="Web-{A0A35901-7574-4CDB-AD4B-2B5F82B31CDF}" dt="2018-10-31T15:35:25.307" v="111" actId="20577"/>
          <ac:spMkLst>
            <pc:docMk/>
            <pc:sldMk cId="3197282300" sldId="256"/>
            <ac:spMk id="4" creationId="{00000000-0000-0000-0000-000000000000}"/>
          </ac:spMkLst>
        </pc:spChg>
      </pc:sldChg>
      <pc:sldChg chg="modSp">
        <pc:chgData name="Ademi Andi" userId="S::adema3@bfh.ch::fca0bf43-fb13-4af7-9637-af66b8d876e4" providerId="AD" clId="Web-{A0A35901-7574-4CDB-AD4B-2B5F82B31CDF}" dt="2018-10-31T15:34:02.557" v="65" actId="20577"/>
        <pc:sldMkLst>
          <pc:docMk/>
          <pc:sldMk cId="1304185917" sldId="284"/>
        </pc:sldMkLst>
        <pc:spChg chg="mod">
          <ac:chgData name="Ademi Andi" userId="S::adema3@bfh.ch::fca0bf43-fb13-4af7-9637-af66b8d876e4" providerId="AD" clId="Web-{A0A35901-7574-4CDB-AD4B-2B5F82B31CDF}" dt="2018-10-31T15:32:14.587" v="6" actId="20577"/>
          <ac:spMkLst>
            <pc:docMk/>
            <pc:sldMk cId="1304185917" sldId="284"/>
            <ac:spMk id="3" creationId="{00000000-0000-0000-0000-000000000000}"/>
          </ac:spMkLst>
        </pc:spChg>
        <pc:spChg chg="mod">
          <ac:chgData name="Ademi Andi" userId="S::adema3@bfh.ch::fca0bf43-fb13-4af7-9637-af66b8d876e4" providerId="AD" clId="Web-{A0A35901-7574-4CDB-AD4B-2B5F82B31CDF}" dt="2018-10-31T15:34:02.557" v="65" actId="20577"/>
          <ac:spMkLst>
            <pc:docMk/>
            <pc:sldMk cId="1304185917" sldId="284"/>
            <ac:spMk id="4" creationId="{00000000-0000-0000-0000-000000000000}"/>
          </ac:spMkLst>
        </pc:spChg>
      </pc:sldChg>
      <pc:sldChg chg="modSp add del">
        <pc:chgData name="Ademi Andi" userId="S::adema3@bfh.ch::fca0bf43-fb13-4af7-9637-af66b8d876e4" providerId="AD" clId="Web-{A0A35901-7574-4CDB-AD4B-2B5F82B31CDF}" dt="2018-10-31T15:38:59.715" v="156"/>
        <pc:sldMkLst>
          <pc:docMk/>
          <pc:sldMk cId="3466423223" sldId="285"/>
        </pc:sldMkLst>
        <pc:spChg chg="mod">
          <ac:chgData name="Ademi Andi" userId="S::adema3@bfh.ch::fca0bf43-fb13-4af7-9637-af66b8d876e4" providerId="AD" clId="Web-{A0A35901-7574-4CDB-AD4B-2B5F82B31CDF}" dt="2018-10-31T15:37:13.245" v="155" actId="20577"/>
          <ac:spMkLst>
            <pc:docMk/>
            <pc:sldMk cId="3466423223" sldId="285"/>
            <ac:spMk id="4" creationId="{00000000-0000-0000-0000-000000000000}"/>
          </ac:spMkLst>
        </pc:spChg>
      </pc:sldChg>
      <pc:sldChg chg="modSp">
        <pc:chgData name="Ademi Andi" userId="S::adema3@bfh.ch::fca0bf43-fb13-4af7-9637-af66b8d876e4" providerId="AD" clId="Web-{A0A35901-7574-4CDB-AD4B-2B5F82B31CDF}" dt="2018-10-31T15:49:40.780" v="219" actId="20577"/>
        <pc:sldMkLst>
          <pc:docMk/>
          <pc:sldMk cId="2098978131" sldId="286"/>
        </pc:sldMkLst>
        <pc:spChg chg="mod">
          <ac:chgData name="Ademi Andi" userId="S::adema3@bfh.ch::fca0bf43-fb13-4af7-9637-af66b8d876e4" providerId="AD" clId="Web-{A0A35901-7574-4CDB-AD4B-2B5F82B31CDF}" dt="2018-10-31T15:49:40.780" v="219" actId="20577"/>
          <ac:spMkLst>
            <pc:docMk/>
            <pc:sldMk cId="2098978131" sldId="286"/>
            <ac:spMk id="4" creationId="{00000000-0000-0000-0000-000000000000}"/>
          </ac:spMkLst>
        </pc:spChg>
      </pc:sldChg>
    </pc:docChg>
  </pc:docChgLst>
  <pc:docChgLst>
    <pc:chgData name="Gund Yann Dominik" userId="S::gundy1@bfh.ch::d76314d8-ba66-4fec-aecb-58e734621e5d" providerId="AD" clId="Web-{68B0853B-F2C5-410E-B832-10BC093909CC}"/>
    <pc:docChg chg="modSld">
      <pc:chgData name="Gund Yann Dominik" userId="S::gundy1@bfh.ch::d76314d8-ba66-4fec-aecb-58e734621e5d" providerId="AD" clId="Web-{68B0853B-F2C5-410E-B832-10BC093909CC}" dt="2018-10-31T16:47:21.561" v="64" actId="20577"/>
      <pc:docMkLst>
        <pc:docMk/>
      </pc:docMkLst>
      <pc:sldChg chg="modSp">
        <pc:chgData name="Gund Yann Dominik" userId="S::gundy1@bfh.ch::d76314d8-ba66-4fec-aecb-58e734621e5d" providerId="AD" clId="Web-{68B0853B-F2C5-410E-B832-10BC093909CC}" dt="2018-10-31T16:47:21.561" v="64" actId="20577"/>
        <pc:sldMkLst>
          <pc:docMk/>
          <pc:sldMk cId="2098978131" sldId="286"/>
        </pc:sldMkLst>
        <pc:spChg chg="mod">
          <ac:chgData name="Gund Yann Dominik" userId="S::gundy1@bfh.ch::d76314d8-ba66-4fec-aecb-58e734621e5d" providerId="AD" clId="Web-{68B0853B-F2C5-410E-B832-10BC093909CC}" dt="2018-10-31T16:47:21.561" v="64" actId="20577"/>
          <ac:spMkLst>
            <pc:docMk/>
            <pc:sldMk cId="2098978131" sldId="28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Task 01, Team Blue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514691" cy="805526"/>
          </a:xfrm>
          <a:prstGeom prst="rect">
            <a:avLst/>
          </a:prstGeom>
        </p:spPr>
        <p:txBody>
          <a:bodyPr lIns="0" anchor="t"/>
          <a:lstStyle/>
          <a:p>
            <a:pPr marL="0" indent="0">
              <a:buNone/>
            </a:pPr>
            <a:r>
              <a:rPr lang="de-DE" sz="1200" dirty="0">
                <a:cs typeface="Lucida Sans"/>
              </a:rPr>
              <a:t>A. Ademi, Y. </a:t>
            </a:r>
            <a:r>
              <a:rPr lang="de-DE" sz="1200" dirty="0" err="1">
                <a:cs typeface="Lucida Sans"/>
              </a:rPr>
              <a:t>Gehri</a:t>
            </a:r>
            <a:r>
              <a:rPr lang="de-DE" sz="1200" dirty="0">
                <a:cs typeface="Lucida Sans"/>
              </a:rPr>
              <a:t>, Y. </a:t>
            </a:r>
            <a:r>
              <a:rPr lang="de-DE" sz="1200" dirty="0" err="1">
                <a:cs typeface="Lucida Sans"/>
              </a:rPr>
              <a:t>Gund</a:t>
            </a:r>
            <a:r>
              <a:rPr lang="de-DE" sz="1200" dirty="0">
                <a:cs typeface="Lucida Sans"/>
              </a:rPr>
              <a:t>, A. </a:t>
            </a:r>
            <a:r>
              <a:rPr lang="de-DE" sz="1200" dirty="0" err="1">
                <a:cs typeface="Lucida Sans"/>
              </a:rPr>
              <a:t>Khalife</a:t>
            </a:r>
            <a:r>
              <a:rPr lang="de-DE" sz="1200" dirty="0">
                <a:cs typeface="Lucida Sans"/>
              </a:rPr>
              <a:t>, A. Landolt, L. Leuenberger, </a:t>
            </a:r>
            <a:endParaRPr lang="de-DE" dirty="0"/>
          </a:p>
          <a:p>
            <a:endParaRPr lang="de-DE" dirty="0"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BTX8081 - Software Engineering and Design - 18/19</a:t>
            </a:r>
          </a:p>
        </p:txBody>
      </p:sp>
      <p:pic>
        <p:nvPicPr>
          <p:cNvPr id="9" name="Picture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3F3E4D-AB2E-44B9-96A3-EF68DC9B36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701" b="3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Storyboards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220975" cy="2032832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cs typeface="Lucida Sans"/>
            </a:endParaRP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Patient admission</a:t>
            </a: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Statistics</a:t>
            </a: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Warning sign</a:t>
            </a: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 | Haute </a:t>
            </a:r>
            <a:r>
              <a:rPr lang="en-GB" dirty="0" err="1"/>
              <a:t>école</a:t>
            </a:r>
            <a:r>
              <a:rPr lang="en-GB" dirty="0"/>
              <a:t> </a:t>
            </a:r>
            <a:r>
              <a:rPr lang="en-GB" dirty="0" err="1"/>
              <a:t>spécialisée</a:t>
            </a:r>
            <a:r>
              <a:rPr lang="en-GB" dirty="0"/>
              <a:t> </a:t>
            </a:r>
            <a:r>
              <a:rPr lang="en-GB" dirty="0" err="1"/>
              <a:t>bernoise</a:t>
            </a:r>
            <a:r>
              <a:rPr lang="en-GB" dirty="0"/>
              <a:t> | Bern University of Applied Sciences  </a:t>
            </a:r>
          </a:p>
        </p:txBody>
      </p:sp>
    </p:spTree>
    <p:extLst>
      <p:ext uri="{BB962C8B-B14F-4D97-AF65-F5344CB8AC3E}">
        <p14:creationId xmlns:p14="http://schemas.microsoft.com/office/powerpoint/2010/main" val="152969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852565"/>
            <a:ext cx="8100000" cy="540000"/>
          </a:xfrm>
        </p:spPr>
        <p:txBody>
          <a:bodyPr/>
          <a:lstStyle/>
          <a:p>
            <a:r>
              <a:rPr lang="de-DE" dirty="0"/>
              <a:t>Patient admission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5385332"/>
            <a:ext cx="8100000" cy="738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 person in charge takes all the patients information and proceeds with the further appointment planning.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A290B9-1DE4-48F8-8F60-AFFFF81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885130"/>
            <a:ext cx="3500202" cy="350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C02A92A0-FF85-4C3F-A83D-B4621DC8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5130"/>
            <a:ext cx="3500202" cy="350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235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852565"/>
            <a:ext cx="8100000" cy="540000"/>
          </a:xfrm>
        </p:spPr>
        <p:txBody>
          <a:bodyPr/>
          <a:lstStyle/>
          <a:p>
            <a:r>
              <a:rPr lang="de-DE" dirty="0"/>
              <a:t>Patient admission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5385332"/>
            <a:ext cx="8100000" cy="738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Since the reminder function was activated, the patient will receive a reminder after an agreed time.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A55DB40-94DE-47F0-A737-86E5BDC2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885129"/>
            <a:ext cx="3500203" cy="3500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7D6F7-BAF3-401E-A746-018A0E7F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5129"/>
            <a:ext cx="3500202" cy="350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219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852565"/>
            <a:ext cx="8100000" cy="540000"/>
          </a:xfrm>
        </p:spPr>
        <p:txBody>
          <a:bodyPr/>
          <a:lstStyle/>
          <a:p>
            <a:r>
              <a:rPr lang="de-DE" dirty="0"/>
              <a:t>Statistics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5385332"/>
            <a:ext cx="8100000" cy="738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 system automatically generates various statics for the patients health progress. They will be printable or online accessible.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944817C2-2633-4273-A5C5-ED6982AE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10" y="1894983"/>
            <a:ext cx="2953117" cy="2953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5C0B5-B5BA-4FFC-8C60-B92B7BDF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5" y="1885129"/>
            <a:ext cx="2953117" cy="2953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3BD89D29-8FC0-4AC0-933A-DB38C8CA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662" y="1884473"/>
            <a:ext cx="2956401" cy="295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10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852565"/>
            <a:ext cx="8100000" cy="540000"/>
          </a:xfrm>
        </p:spPr>
        <p:txBody>
          <a:bodyPr/>
          <a:lstStyle/>
          <a:p>
            <a:r>
              <a:rPr lang="de-DE" dirty="0"/>
              <a:t>Warning sign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5385332"/>
            <a:ext cx="8100000" cy="738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 person in charge looks through the upcoming appointments and sees a warning sign popping up on some specific patients.</a:t>
            </a:r>
          </a:p>
        </p:txBody>
      </p:sp>
      <p:pic>
        <p:nvPicPr>
          <p:cNvPr id="6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CEC80BCF-A11E-437F-831C-1C03BD4E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85130"/>
            <a:ext cx="3500202" cy="350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able, furniture&#10;&#10;Description generated with very high confidence">
            <a:extLst>
              <a:ext uri="{FF2B5EF4-FFF2-40B4-BE49-F238E27FC236}">
                <a16:creationId xmlns:a16="http://schemas.microsoft.com/office/drawing/2014/main" id="{843C2548-A01E-472E-B3E9-7598586C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885130"/>
            <a:ext cx="3500202" cy="350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44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852565"/>
            <a:ext cx="8100000" cy="540000"/>
          </a:xfrm>
        </p:spPr>
        <p:txBody>
          <a:bodyPr/>
          <a:lstStyle/>
          <a:p>
            <a:r>
              <a:rPr lang="de-DE" dirty="0"/>
              <a:t>Warning sign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5385332"/>
            <a:ext cx="8100000" cy="738371"/>
          </a:xfrm>
        </p:spPr>
        <p:txBody>
          <a:bodyPr lIns="0" rIns="0" anchor="t"/>
          <a:lstStyle/>
          <a:p>
            <a:pPr marL="0" indent="0">
              <a:buNone/>
            </a:pPr>
            <a:r>
              <a:rPr lang="de-DE" dirty="0"/>
              <a:t>Depending on the patient‘s warn reports, the person in </a:t>
            </a:r>
            <a:r>
              <a:rPr lang="de-DE" dirty="0" err="1"/>
              <a:t>charge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himsself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.</a:t>
            </a:r>
          </a:p>
        </p:txBody>
      </p:sp>
      <p:pic>
        <p:nvPicPr>
          <p:cNvPr id="6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829B5F6-9F1E-4EAC-B3D0-B68FB55C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879874"/>
            <a:ext cx="3505457" cy="3505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FD27F95D-7EE4-4C0C-B42F-8E1F09F1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79874"/>
            <a:ext cx="3505456" cy="3505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00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067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Task Description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220975" cy="2032832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cs typeface="Lucida Sans"/>
            </a:endParaRP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Implement a small part of an MHC-PMS</a:t>
            </a:r>
          </a:p>
          <a:p>
            <a:pPr mar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cs typeface="Lucida Sans"/>
            </a:endParaRP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Target user group: Doctor in a clinic</a:t>
            </a: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Mental health problem: Addiction</a:t>
            </a:r>
          </a:p>
          <a:p>
            <a:pPr marL="0" lv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 | Haute </a:t>
            </a:r>
            <a:r>
              <a:rPr lang="en-GB" dirty="0" err="1"/>
              <a:t>école</a:t>
            </a:r>
            <a:r>
              <a:rPr lang="en-GB" dirty="0"/>
              <a:t> </a:t>
            </a:r>
            <a:r>
              <a:rPr lang="en-GB" dirty="0" err="1"/>
              <a:t>spécialisée</a:t>
            </a:r>
            <a:r>
              <a:rPr lang="en-GB" dirty="0"/>
              <a:t> </a:t>
            </a:r>
            <a:r>
              <a:rPr lang="en-GB" dirty="0" err="1"/>
              <a:t>bernoise</a:t>
            </a:r>
            <a:r>
              <a:rPr lang="en-GB" dirty="0"/>
              <a:t> | Bern University of Applied Sciences  </a:t>
            </a:r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Interview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220975" cy="2032832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cs typeface="Lucida Sans"/>
            </a:endParaRP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Presentation of Interviewpartners</a:t>
            </a: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Impact on our decision making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 | Haute </a:t>
            </a:r>
            <a:r>
              <a:rPr lang="en-GB" dirty="0" err="1"/>
              <a:t>école</a:t>
            </a:r>
            <a:r>
              <a:rPr lang="en-GB" dirty="0"/>
              <a:t> </a:t>
            </a:r>
            <a:r>
              <a:rPr lang="en-GB" dirty="0" err="1"/>
              <a:t>spécialisée</a:t>
            </a:r>
            <a:r>
              <a:rPr lang="en-GB" dirty="0"/>
              <a:t> </a:t>
            </a:r>
            <a:r>
              <a:rPr lang="en-GB" dirty="0" err="1"/>
              <a:t>bernoise</a:t>
            </a:r>
            <a:r>
              <a:rPr lang="en-GB" dirty="0"/>
              <a:t> | Bern University of Applied Sciences  </a:t>
            </a:r>
          </a:p>
        </p:txBody>
      </p:sp>
    </p:spTree>
    <p:extLst>
      <p:ext uri="{BB962C8B-B14F-4D97-AF65-F5344CB8AC3E}">
        <p14:creationId xmlns:p14="http://schemas.microsoft.com/office/powerpoint/2010/main" val="4433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Interviewpartners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 anchor="t"/>
          <a:lstStyle/>
          <a:p>
            <a:pPr marL="271145" indent="-271145"/>
            <a:r>
              <a:rPr lang="de-DE" dirty="0"/>
              <a:t>Herr Dr. med. Michael Lehmann</a:t>
            </a:r>
          </a:p>
          <a:p>
            <a:pPr marL="271145" indent="-271145"/>
            <a:endParaRPr lang="de-DE" dirty="0"/>
          </a:p>
          <a:p>
            <a:pPr marL="271145" indent="-271145"/>
            <a:r>
              <a:rPr lang="de-DE" dirty="0"/>
              <a:t>Herr Dr. med. Jean </a:t>
            </a:r>
            <a:r>
              <a:rPr lang="de-DE" dirty="0" err="1"/>
              <a:t>Ziada</a:t>
            </a:r>
          </a:p>
          <a:p>
            <a:pPr marL="271145" indent="-271145"/>
            <a:endParaRPr lang="de-DE" dirty="0"/>
          </a:p>
          <a:p>
            <a:pPr marL="271145" indent="-271145"/>
            <a:r>
              <a:rPr lang="de-DE" dirty="0"/>
              <a:t>Frau Dr. med. Andrea Hufschmid</a:t>
            </a:r>
          </a:p>
        </p:txBody>
      </p:sp>
    </p:spTree>
    <p:extLst>
      <p:ext uri="{BB962C8B-B14F-4D97-AF65-F5344CB8AC3E}">
        <p14:creationId xmlns:p14="http://schemas.microsoft.com/office/powerpoint/2010/main" val="13041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Impact on our decision making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mobile </a:t>
            </a:r>
            <a:r>
              <a:rPr lang="de-DE" dirty="0" err="1"/>
              <a:t>notifications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confidential</a:t>
            </a:r>
            <a:r>
              <a:rPr lang="de-DE" dirty="0"/>
              <a:t> </a:t>
            </a:r>
            <a:r>
              <a:rPr lang="de-DE" dirty="0" err="1"/>
              <a:t>information</a:t>
            </a:r>
          </a:p>
          <a:p>
            <a:pPr marL="271145" indent="-271145"/>
            <a:r>
              <a:rPr lang="de-DE" dirty="0"/>
              <a:t>Pay </a:t>
            </a:r>
            <a:r>
              <a:rPr lang="de-DE" dirty="0" err="1"/>
              <a:t>attention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 </a:t>
            </a:r>
            <a:r>
              <a:rPr lang="de-DE" dirty="0" err="1"/>
              <a:t>notes</a:t>
            </a:r>
          </a:p>
          <a:p>
            <a:pPr marL="271145" indent="-271145"/>
            <a:r>
              <a:rPr lang="de-DE" dirty="0"/>
              <a:t>Separation </a:t>
            </a:r>
            <a:r>
              <a:rPr lang="de-DE" dirty="0" err="1"/>
              <a:t>between</a:t>
            </a:r>
            <a:r>
              <a:rPr lang="de-DE" dirty="0"/>
              <a:t> </a:t>
            </a:r>
            <a:r>
              <a:rPr lang="de-DE" dirty="0" err="1"/>
              <a:t>addiction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 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and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nealry</a:t>
            </a:r>
            <a:r>
              <a:rPr lang="de-DE" dirty="0"/>
              <a:t> impossible</a:t>
            </a:r>
          </a:p>
          <a:p>
            <a:pPr marL="271145" indent="-271145"/>
            <a:r>
              <a:rPr lang="de-DE" dirty="0"/>
              <a:t>The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history</a:t>
            </a:r>
          </a:p>
          <a:p>
            <a:pPr marL="271145" indent="-271145"/>
            <a:r>
              <a:rPr lang="de-DE" dirty="0"/>
              <a:t>A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</a:p>
          <a:p>
            <a:pPr marL="271145" indent="-271145"/>
            <a:endParaRPr lang="de-DE" dirty="0"/>
          </a:p>
          <a:p>
            <a:pPr marL="271145" indent="-271145"/>
            <a:endParaRPr lang="de-DE" dirty="0"/>
          </a:p>
          <a:p>
            <a:pPr marL="271145" indent="-271145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9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Personas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220975" cy="2032832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Clr>
                <a:srgbClr val="FAA500"/>
              </a:buClr>
              <a:buSzPct val="80000"/>
              <a:buNone/>
            </a:pPr>
            <a:endParaRPr lang="de-DE" sz="1600" dirty="0">
              <a:solidFill>
                <a:srgbClr val="FFFFFF"/>
              </a:solidFill>
              <a:cs typeface="Lucida Sans"/>
            </a:endParaRP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cs typeface="Lucida Sans"/>
              </a:rPr>
              <a:t>Doctor Persona</a:t>
            </a:r>
          </a:p>
          <a:p>
            <a:pPr marL="271463" indent="-271463"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Patient Persona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 | Haute </a:t>
            </a:r>
            <a:r>
              <a:rPr lang="en-GB" dirty="0" err="1"/>
              <a:t>école</a:t>
            </a:r>
            <a:r>
              <a:rPr lang="en-GB" dirty="0"/>
              <a:t> </a:t>
            </a:r>
            <a:r>
              <a:rPr lang="en-GB" dirty="0" err="1"/>
              <a:t>spécialisée</a:t>
            </a:r>
            <a:r>
              <a:rPr lang="en-GB" dirty="0"/>
              <a:t> </a:t>
            </a:r>
            <a:r>
              <a:rPr lang="en-GB" dirty="0" err="1"/>
              <a:t>bernoise</a:t>
            </a:r>
            <a:r>
              <a:rPr lang="en-GB" dirty="0"/>
              <a:t> | Bern University of Applied Sciences  </a:t>
            </a:r>
          </a:p>
        </p:txBody>
      </p:sp>
    </p:spTree>
    <p:extLst>
      <p:ext uri="{BB962C8B-B14F-4D97-AF65-F5344CB8AC3E}">
        <p14:creationId xmlns:p14="http://schemas.microsoft.com/office/powerpoint/2010/main" val="412435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Doctor Persona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 anchor="t"/>
          <a:lstStyle/>
          <a:p>
            <a:pPr marL="0" indent="0">
              <a:buNone/>
            </a:pPr>
            <a:r>
              <a:rPr lang="de-DE" b="1" dirty="0"/>
              <a:t>Doctor 1</a:t>
            </a:r>
          </a:p>
          <a:p>
            <a:pPr marL="0" indent="0">
              <a:buNone/>
            </a:pPr>
            <a:r>
              <a:rPr lang="de-DE" dirty="0"/>
              <a:t>Dr. med. Cornelia Sacher</a:t>
            </a:r>
          </a:p>
          <a:p>
            <a:pPr marL="0" indent="0">
              <a:buNone/>
            </a:pPr>
            <a:r>
              <a:rPr lang="de-DE" dirty="0"/>
              <a:t>02.03.1968, 50 years of age</a:t>
            </a:r>
          </a:p>
          <a:p>
            <a:pPr marL="0" indent="0">
              <a:buNone/>
            </a:pPr>
            <a:r>
              <a:rPr lang="de-DE" dirty="0"/>
              <a:t>Praxis Sacher &amp; Knuchel in Biel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Doctor 2</a:t>
            </a:r>
          </a:p>
          <a:p>
            <a:pPr marL="0" indent="0">
              <a:buNone/>
            </a:pPr>
            <a:r>
              <a:rPr lang="de-DE" dirty="0"/>
              <a:t>Dr. med. Rolf Knuchel</a:t>
            </a:r>
          </a:p>
          <a:p>
            <a:pPr marL="0" indent="0">
              <a:buNone/>
            </a:pPr>
            <a:r>
              <a:rPr lang="de-DE" dirty="0"/>
              <a:t>24.07.1963, 55 years of age</a:t>
            </a:r>
          </a:p>
          <a:p>
            <a:pPr marL="0" indent="0">
              <a:buNone/>
            </a:pPr>
            <a:r>
              <a:rPr lang="de-DE" dirty="0"/>
              <a:t>Praxis Sacher &amp; Knuchel in Biel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Patient Persona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 anchor="t"/>
          <a:lstStyle/>
          <a:p>
            <a:pPr marL="0" indent="0">
              <a:buNone/>
            </a:pPr>
            <a:r>
              <a:rPr lang="de-DE" b="1" dirty="0"/>
              <a:t>Patient 1</a:t>
            </a:r>
          </a:p>
          <a:p>
            <a:pPr marL="0" indent="0">
              <a:buNone/>
            </a:pPr>
            <a:r>
              <a:rPr lang="de-DE" dirty="0"/>
              <a:t>Mr. Michael Lenherr, 12.05.1960</a:t>
            </a:r>
          </a:p>
          <a:p>
            <a:pPr marL="0" indent="0">
              <a:buNone/>
            </a:pPr>
            <a:r>
              <a:rPr lang="de-DE" dirty="0"/>
              <a:t>Addiction: Alcohol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Anamnese: Bluthochdruck, Anzeichen von Leberzirrhose, Übergewichtig</a:t>
            </a:r>
          </a:p>
          <a:p>
            <a:pPr marL="0" indent="0">
              <a:buNone/>
            </a:pPr>
            <a:r>
              <a:rPr lang="de-DE" dirty="0"/>
              <a:t>Social Anamnese: Divorced, 2 children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Care: Tendency to aggressive behaviour, stated in past reports</a:t>
            </a:r>
          </a:p>
        </p:txBody>
      </p:sp>
    </p:spTree>
    <p:extLst>
      <p:ext uri="{BB962C8B-B14F-4D97-AF65-F5344CB8AC3E}">
        <p14:creationId xmlns:p14="http://schemas.microsoft.com/office/powerpoint/2010/main" val="332811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Personas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Patient Persona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 anchor="t"/>
          <a:lstStyle/>
          <a:p>
            <a:pPr marL="0" indent="0">
              <a:buNone/>
            </a:pPr>
            <a:r>
              <a:rPr lang="de-DE" b="1" dirty="0"/>
              <a:t>Patient 2</a:t>
            </a:r>
          </a:p>
          <a:p>
            <a:pPr marL="0" indent="0">
              <a:buNone/>
            </a:pPr>
            <a:r>
              <a:rPr lang="de-DE" dirty="0"/>
              <a:t>Ms. Nadine Meier, 22.08.1985</a:t>
            </a:r>
          </a:p>
          <a:p>
            <a:pPr marL="0" indent="0">
              <a:buNone/>
            </a:pPr>
            <a:r>
              <a:rPr lang="de-DE" dirty="0"/>
              <a:t>Addiction: Heroin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Anamnese: HIV-Positiv</a:t>
            </a:r>
          </a:p>
          <a:p>
            <a:pPr marL="0" indent="0">
              <a:buNone/>
            </a:pPr>
            <a:r>
              <a:rPr lang="de-DE" dirty="0"/>
              <a:t>Socialanamnese: Single, lost both her parents at the age of 17 (car accident)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Care: Tendency to abuse medicine, stated in past reports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69751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472</QMPilot_DokID>
    <BfhIntranetDepartmentText xmlns="26784ab3-7018-48f5-a0f1-aa3c4aa6b505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c541be2bf5cd90ca59a5c676812314e">
  <xsd:schema xmlns:xsd="http://www.w3.org/2001/XMLSchema" xmlns:xs="http://www.w3.org/2001/XMLSchema" xmlns:p="http://schemas.microsoft.com/office/2006/metadata/properties" xmlns:ns2="26784ab3-7018-48f5-a0f1-aa3c4aa6b505" xmlns:ns3="2551ef7e-3b29-44d1-a8ad-ef34c26bfc60" targetNamespace="http://schemas.microsoft.com/office/2006/metadata/properties" ma:root="true" ma:fieldsID="deff5e65fb151b239c5abf5dc54779e7" ns2:_="" ns3:_="">
    <xsd:import namespace="26784ab3-7018-48f5-a0f1-aa3c4aa6b505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4ab3-7018-48f5-a0f1-aa3c4aa6b505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0FDAEB-5172-4F6A-8A5C-B45BD234C9BF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26784ab3-7018-48f5-a0f1-aa3c4aa6b505"/>
  </ds:schemaRefs>
</ds:datastoreItem>
</file>

<file path=customXml/itemProps3.xml><?xml version="1.0" encoding="utf-8"?>
<ds:datastoreItem xmlns:ds="http://schemas.openxmlformats.org/officeDocument/2006/customXml" ds:itemID="{6B0FDB50-796D-4EC2-8D92-1F293CB2D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84ab3-7018-48f5-a0f1-aa3c4aa6b505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416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01, Team Blue</vt:lpstr>
      <vt:lpstr>Task Description</vt:lpstr>
      <vt:lpstr>Interview</vt:lpstr>
      <vt:lpstr>Interview</vt:lpstr>
      <vt:lpstr>Interview</vt:lpstr>
      <vt:lpstr>Personas</vt:lpstr>
      <vt:lpstr>Personas</vt:lpstr>
      <vt:lpstr>Personas</vt:lpstr>
      <vt:lpstr>Personas</vt:lpstr>
      <vt:lpstr>Storyboards</vt:lpstr>
      <vt:lpstr>Storyboards</vt:lpstr>
      <vt:lpstr>Storyboards</vt:lpstr>
      <vt:lpstr>Storyboards</vt:lpstr>
      <vt:lpstr>Storyboards</vt:lpstr>
      <vt:lpstr>Storyboards</vt:lpstr>
      <vt:lpstr>Thank you for listening!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 Musterpräsentation</dc:title>
  <dc:creator>Gloor Manuela</dc:creator>
  <cp:lastModifiedBy>Andi Ademi</cp:lastModifiedBy>
  <cp:revision>132</cp:revision>
  <cp:lastPrinted>2013-04-25T14:17:09Z</cp:lastPrinted>
  <dcterms:created xsi:type="dcterms:W3CDTF">2013-04-25T14:36:44Z</dcterms:created>
  <dcterms:modified xsi:type="dcterms:W3CDTF">2018-11-01T12:01:02Z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