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lbert Sans Medium"/>
      <p:regular r:id="rId25"/>
      <p:bold r:id="rId26"/>
      <p:italic r:id="rId27"/>
      <p:boldItalic r:id="rId28"/>
    </p:embeddedFont>
    <p:embeddedFont>
      <p:font typeface="Bebas Neue"/>
      <p:regular r:id="rId29"/>
    </p:embeddedFont>
    <p:embeddedFont>
      <p:font typeface="Albert Sans SemiBold"/>
      <p:regular r:id="rId30"/>
      <p:bold r:id="rId31"/>
      <p:italic r:id="rId32"/>
      <p:boldItalic r:id="rId33"/>
    </p:embeddedFont>
    <p:embeddedFont>
      <p:font typeface="Alber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209CB9-452F-480D-B025-DA7F7AE50350}">
  <a:tblStyle styleId="{F4209CB9-452F-480D-B025-DA7F7AE503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lbertSansMedium-bold.fntdata"/><Relationship Id="rId25" Type="http://schemas.openxmlformats.org/officeDocument/2006/relationships/font" Target="fonts/AlbertSansMedium-regular.fntdata"/><Relationship Id="rId28" Type="http://schemas.openxmlformats.org/officeDocument/2006/relationships/font" Target="fonts/AlbertSansMedium-boldItalic.fntdata"/><Relationship Id="rId27" Type="http://schemas.openxmlformats.org/officeDocument/2006/relationships/font" Target="fonts/AlbertSa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ebas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lbertSansSemiBold-bold.fntdata"/><Relationship Id="rId30" Type="http://schemas.openxmlformats.org/officeDocument/2006/relationships/font" Target="fonts/AlbertSansSemiBold-regular.fntdata"/><Relationship Id="rId11" Type="http://schemas.openxmlformats.org/officeDocument/2006/relationships/slide" Target="slides/slide5.xml"/><Relationship Id="rId33" Type="http://schemas.openxmlformats.org/officeDocument/2006/relationships/font" Target="fonts/AlbertSansSemiBold-boldItalic.fntdata"/><Relationship Id="rId10" Type="http://schemas.openxmlformats.org/officeDocument/2006/relationships/slide" Target="slides/slide4.xml"/><Relationship Id="rId32" Type="http://schemas.openxmlformats.org/officeDocument/2006/relationships/font" Target="fonts/AlbertSansSemiBold-italic.fntdata"/><Relationship Id="rId13" Type="http://schemas.openxmlformats.org/officeDocument/2006/relationships/slide" Target="slides/slide7.xml"/><Relationship Id="rId35" Type="http://schemas.openxmlformats.org/officeDocument/2006/relationships/font" Target="fonts/AlbertSans-bold.fntdata"/><Relationship Id="rId12" Type="http://schemas.openxmlformats.org/officeDocument/2006/relationships/slide" Target="slides/slide6.xml"/><Relationship Id="rId34" Type="http://schemas.openxmlformats.org/officeDocument/2006/relationships/font" Target="fonts/AlbertSans-regular.fntdata"/><Relationship Id="rId15" Type="http://schemas.openxmlformats.org/officeDocument/2006/relationships/slide" Target="slides/slide9.xml"/><Relationship Id="rId37" Type="http://schemas.openxmlformats.org/officeDocument/2006/relationships/font" Target="fonts/AlbertSans-boldItalic.fntdata"/><Relationship Id="rId14" Type="http://schemas.openxmlformats.org/officeDocument/2006/relationships/slide" Target="slides/slide8.xml"/><Relationship Id="rId36" Type="http://schemas.openxmlformats.org/officeDocument/2006/relationships/font" Target="fonts/Albert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59749a7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59749a7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0efb6047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0efb6047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efb6047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0efb6047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f9d22db3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0f9d22db3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efb6047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0efb6047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0efb6047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0efb6047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0f9d22db3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0f9d22db3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059749a75f_0_1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059749a75f_0_1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0a931ee0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0a931ee0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059749a75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059749a75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d3d0b459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3d0b459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ec6c922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0ec6c922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ec6c922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ec6c922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0ec6c922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0ec6c922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3d0b459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3d0b459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0ec6c922c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0ec6c922c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0ec6c922c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0ec6c922c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0cad8d23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0cad8d23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1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11"/>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11"/>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1"/>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1"/>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1"/>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1"/>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11"/>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2" name="Google Shape;112;p11"/>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3" name="Google Shape;113;p11"/>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4" name="Google Shape;114;p11"/>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5" name="Google Shape;115;p11"/>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6" name="Google Shape;116;p11"/>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7" name="Google Shape;117;p1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19" name="Shape 119"/>
        <p:cNvGrpSpPr/>
        <p:nvPr/>
      </p:nvGrpSpPr>
      <p:grpSpPr>
        <a:xfrm>
          <a:off x="0" y="0"/>
          <a:ext cx="0" cy="0"/>
          <a:chOff x="0" y="0"/>
          <a:chExt cx="0" cy="0"/>
        </a:xfrm>
      </p:grpSpPr>
      <p:sp>
        <p:nvSpPr>
          <p:cNvPr id="120" name="Google Shape;120;p12"/>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1" name="Google Shape;121;p12"/>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122" name="Google Shape;122;p12"/>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13"/>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5" name="Google Shape;125;p13"/>
          <p:cNvSpPr/>
          <p:nvPr>
            <p:ph idx="2" type="pic"/>
          </p:nvPr>
        </p:nvSpPr>
        <p:spPr>
          <a:xfrm>
            <a:off x="5875"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28" name="Shape 128"/>
        <p:cNvGrpSpPr/>
        <p:nvPr/>
      </p:nvGrpSpPr>
      <p:grpSpPr>
        <a:xfrm>
          <a:off x="0" y="0"/>
          <a:ext cx="0" cy="0"/>
          <a:chOff x="0" y="0"/>
          <a:chExt cx="0" cy="0"/>
        </a:xfrm>
      </p:grpSpPr>
      <p:sp>
        <p:nvSpPr>
          <p:cNvPr id="129" name="Google Shape;129;p1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15"/>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1" name="Google Shape;131;p15"/>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2" name="Google Shape;132;p15"/>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3" name="Google Shape;133;p15"/>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5"/>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5"/>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6"/>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16"/>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16"/>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6"/>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sp>
        <p:nvSpPr>
          <p:cNvPr id="146" name="Google Shape;146;p17"/>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7" name="Google Shape;147;p17"/>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48" name="Google Shape;148;p17"/>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9" name="Google Shape;149;p17"/>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0" name="Google Shape;150;p17"/>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51" name="Google Shape;151;p17"/>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2" name="Google Shape;152;p17"/>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3" name="Google Shape;153;p17"/>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17"/>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17"/>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8"/>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160" name="Google Shape;160;p18"/>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1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19"/>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19"/>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19"/>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20"/>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6" name="Google Shape;16;p3"/>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5" name="Shape 175"/>
        <p:cNvGrpSpPr/>
        <p:nvPr/>
      </p:nvGrpSpPr>
      <p:grpSpPr>
        <a:xfrm>
          <a:off x="0" y="0"/>
          <a:ext cx="0" cy="0"/>
          <a:chOff x="0" y="0"/>
          <a:chExt cx="0" cy="0"/>
        </a:xfrm>
      </p:grpSpPr>
      <p:sp>
        <p:nvSpPr>
          <p:cNvPr id="176" name="Google Shape;176;p21"/>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7" name="Google Shape;177;p21"/>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8" name="Google Shape;178;p21"/>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9" name="Google Shape;179;p21"/>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80" name="Google Shape;180;p2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3" name="Google Shape;183;p22"/>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4" name="Google Shape;184;p22"/>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5" name="Google Shape;185;p22"/>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6" name="Google Shape;186;p22"/>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7" name="Google Shape;187;p22"/>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188" name="Shape 188"/>
        <p:cNvGrpSpPr/>
        <p:nvPr/>
      </p:nvGrpSpPr>
      <p:grpSpPr>
        <a:xfrm>
          <a:off x="0" y="0"/>
          <a:ext cx="0" cy="0"/>
          <a:chOff x="0" y="0"/>
          <a:chExt cx="0" cy="0"/>
        </a:xfrm>
      </p:grpSpPr>
      <p:sp>
        <p:nvSpPr>
          <p:cNvPr id="189" name="Google Shape;189;p23"/>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23"/>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23"/>
          <p:cNvSpPr/>
          <p:nvPr>
            <p:ph idx="2" type="pic"/>
          </p:nvPr>
        </p:nvSpPr>
        <p:spPr>
          <a:xfrm>
            <a:off x="713225" y="554676"/>
            <a:ext cx="2801100" cy="4049400"/>
          </a:xfrm>
          <a:prstGeom prst="rect">
            <a:avLst/>
          </a:prstGeom>
          <a:noFill/>
          <a:ln>
            <a:noFill/>
          </a:ln>
        </p:spPr>
      </p:sp>
      <p:sp>
        <p:nvSpPr>
          <p:cNvPr id="195" name="Google Shape;195;p23"/>
          <p:cNvSpPr/>
          <p:nvPr>
            <p:ph idx="3" type="pic"/>
          </p:nvPr>
        </p:nvSpPr>
        <p:spPr>
          <a:xfrm>
            <a:off x="3671775" y="539500"/>
            <a:ext cx="2304300" cy="2285700"/>
          </a:xfrm>
          <a:prstGeom prst="rect">
            <a:avLst/>
          </a:prstGeom>
          <a:noFill/>
          <a:ln>
            <a:noFill/>
          </a:ln>
        </p:spPr>
      </p:sp>
      <p:sp>
        <p:nvSpPr>
          <p:cNvPr id="196" name="Google Shape;196;p23"/>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97" name="Shape 197"/>
        <p:cNvGrpSpPr/>
        <p:nvPr/>
      </p:nvGrpSpPr>
      <p:grpSpPr>
        <a:xfrm>
          <a:off x="0" y="0"/>
          <a:ext cx="0" cy="0"/>
          <a:chOff x="0" y="0"/>
          <a:chExt cx="0" cy="0"/>
        </a:xfrm>
      </p:grpSpPr>
      <p:sp>
        <p:nvSpPr>
          <p:cNvPr id="198" name="Google Shape;198;p24"/>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4"/>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200" name="Google Shape;200;p2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202" name="Shape 202"/>
        <p:cNvGrpSpPr/>
        <p:nvPr/>
      </p:nvGrpSpPr>
      <p:grpSpPr>
        <a:xfrm>
          <a:off x="0" y="0"/>
          <a:ext cx="0" cy="0"/>
          <a:chOff x="0" y="0"/>
          <a:chExt cx="0" cy="0"/>
        </a:xfrm>
      </p:grpSpPr>
      <p:sp>
        <p:nvSpPr>
          <p:cNvPr id="203" name="Google Shape;203;p25"/>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04" name="Google Shape;204;p25"/>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205" name="Google Shape;205;p25"/>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6"/>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26"/>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0" name="Google Shape;210;p26"/>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11" name="Shape 21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2" name="Shape 212"/>
        <p:cNvGrpSpPr/>
        <p:nvPr/>
      </p:nvGrpSpPr>
      <p:grpSpPr>
        <a:xfrm>
          <a:off x="0" y="0"/>
          <a:ext cx="0" cy="0"/>
          <a:chOff x="0" y="0"/>
          <a:chExt cx="0" cy="0"/>
        </a:xfrm>
      </p:grpSpPr>
      <p:sp>
        <p:nvSpPr>
          <p:cNvPr id="213" name="Google Shape;213;p28"/>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29"/>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222" name="Shape 222"/>
        <p:cNvGrpSpPr/>
        <p:nvPr/>
      </p:nvGrpSpPr>
      <p:grpSpPr>
        <a:xfrm>
          <a:off x="0" y="0"/>
          <a:ext cx="0" cy="0"/>
          <a:chOff x="0" y="0"/>
          <a:chExt cx="0" cy="0"/>
        </a:xfrm>
      </p:grpSpPr>
      <p:sp>
        <p:nvSpPr>
          <p:cNvPr id="223" name="Google Shape;223;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4" name="Google Shape;224;p30"/>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5" name="Google Shape;225;p30"/>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30"/>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7" name="Google Shape;227;p30"/>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0"/>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9" name="Google Shape;229;p30"/>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30"/>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1" name="Google Shape;231;p30"/>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30"/>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30"/>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30"/>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0"/>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0"/>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7" name="Google Shape;237;p30"/>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0"/>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9" name="Google Shape;239;p30"/>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0"/>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1" name="Google Shape;241;p30"/>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30"/>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4"/>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4"/>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 name="Google Shape;27;p4"/>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4"/>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4"/>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4"/>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4"/>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 name="Google Shape;33;p4"/>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4"/>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4"/>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4"/>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4"/>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4"/>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46" name="Shape 246"/>
        <p:cNvGrpSpPr/>
        <p:nvPr/>
      </p:nvGrpSpPr>
      <p:grpSpPr>
        <a:xfrm>
          <a:off x="0" y="0"/>
          <a:ext cx="0" cy="0"/>
          <a:chOff x="0" y="0"/>
          <a:chExt cx="0" cy="0"/>
        </a:xfrm>
      </p:grpSpPr>
      <p:sp>
        <p:nvSpPr>
          <p:cNvPr id="247" name="Google Shape;247;p31"/>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8" name="Google Shape;248;p31"/>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1"/>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52" name="Shape 252"/>
        <p:cNvGrpSpPr/>
        <p:nvPr/>
      </p:nvGrpSpPr>
      <p:grpSpPr>
        <a:xfrm>
          <a:off x="0" y="0"/>
          <a:ext cx="0" cy="0"/>
          <a:chOff x="0" y="0"/>
          <a:chExt cx="0" cy="0"/>
        </a:xfrm>
      </p:grpSpPr>
      <p:sp>
        <p:nvSpPr>
          <p:cNvPr id="253" name="Google Shape;253;p3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254" name="Google Shape;254;p32"/>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ph idx="2" type="pic"/>
          </p:nvPr>
        </p:nvSpPr>
        <p:spPr>
          <a:xfrm flipH="1">
            <a:off x="5641848" y="539496"/>
            <a:ext cx="2788800" cy="4059900"/>
          </a:xfrm>
          <a:prstGeom prst="round2SameRect">
            <a:avLst>
              <a:gd fmla="val 0" name="adj1"/>
              <a:gd fmla="val 0" name="adj2"/>
            </a:avLst>
          </a:prstGeom>
          <a:noFill/>
          <a:ln>
            <a:noFill/>
          </a:ln>
        </p:spPr>
      </p:sp>
      <p:sp>
        <p:nvSpPr>
          <p:cNvPr id="257" name="Google Shape;257;p32"/>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8" name="Shape 258"/>
        <p:cNvGrpSpPr/>
        <p:nvPr/>
      </p:nvGrpSpPr>
      <p:grpSpPr>
        <a:xfrm>
          <a:off x="0" y="0"/>
          <a:ext cx="0" cy="0"/>
          <a:chOff x="0" y="0"/>
          <a:chExt cx="0" cy="0"/>
        </a:xfrm>
      </p:grpSpPr>
      <p:sp>
        <p:nvSpPr>
          <p:cNvPr id="259" name="Google Shape;259;p3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60" name="Google Shape;260;p33"/>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1" name="Google Shape;261;p33"/>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4" name="Google Shape;264;p34"/>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5" name="Google Shape;265;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 name="Google Shape;266;p34"/>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7" name="Google Shape;267;p34"/>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8" name="Google Shape;268;p34"/>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4"/>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277" name="Shape 277"/>
        <p:cNvGrpSpPr/>
        <p:nvPr/>
      </p:nvGrpSpPr>
      <p:grpSpPr>
        <a:xfrm>
          <a:off x="0" y="0"/>
          <a:ext cx="0" cy="0"/>
          <a:chOff x="0" y="0"/>
          <a:chExt cx="0" cy="0"/>
        </a:xfrm>
      </p:grpSpPr>
      <p:sp>
        <p:nvSpPr>
          <p:cNvPr id="278" name="Google Shape;2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9" name="Google Shape;279;p35"/>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0" name="Google Shape;280;p35"/>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5"/>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2" name="Google Shape;282;p35"/>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3" name="Google Shape;283;p35"/>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4" name="Google Shape;284;p35"/>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5" name="Google Shape;285;p3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35"/>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91" name="Shape 291"/>
        <p:cNvGrpSpPr/>
        <p:nvPr/>
      </p:nvGrpSpPr>
      <p:grpSpPr>
        <a:xfrm>
          <a:off x="0" y="0"/>
          <a:ext cx="0" cy="0"/>
          <a:chOff x="0" y="0"/>
          <a:chExt cx="0" cy="0"/>
        </a:xfrm>
      </p:grpSpPr>
      <p:sp>
        <p:nvSpPr>
          <p:cNvPr id="292" name="Google Shape;292;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93" name="Google Shape;293;p36"/>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4" name="Google Shape;294;p36"/>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5" name="Google Shape;295;p36"/>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36"/>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7" name="Google Shape;297;p36"/>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8" name="Google Shape;298;p36"/>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9" name="Google Shape;299;p36"/>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0" name="Google Shape;300;p36"/>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1" name="Google Shape;301;p36"/>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7" name="Google Shape;307;p37"/>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7"/>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9" name="Google Shape;309;p37"/>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0" name="Google Shape;310;p37"/>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1" name="Google Shape;311;p37"/>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2" name="Google Shape;312;p37"/>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3" name="Google Shape;313;p37"/>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4" name="Google Shape;314;p37"/>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5" name="Google Shape;315;p37"/>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6" name="Google Shape;316;p37"/>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7" name="Google Shape;317;p37"/>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8" name="Google Shape;318;p37"/>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9" name="Google Shape;319;p37"/>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321" name="Shape 321"/>
        <p:cNvGrpSpPr/>
        <p:nvPr/>
      </p:nvGrpSpPr>
      <p:grpSpPr>
        <a:xfrm>
          <a:off x="0" y="0"/>
          <a:ext cx="0" cy="0"/>
          <a:chOff x="0" y="0"/>
          <a:chExt cx="0" cy="0"/>
        </a:xfrm>
      </p:grpSpPr>
      <p:sp>
        <p:nvSpPr>
          <p:cNvPr id="322" name="Google Shape;32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3" name="Google Shape;323;p38"/>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4" name="Google Shape;324;p38"/>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5" name="Google Shape;325;p38"/>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6" name="Google Shape;326;p38"/>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7" name="Google Shape;327;p38"/>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8" name="Google Shape;328;p38"/>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9" name="Google Shape;329;p38"/>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332" name="Shape 332"/>
        <p:cNvGrpSpPr/>
        <p:nvPr/>
      </p:nvGrpSpPr>
      <p:grpSpPr>
        <a:xfrm>
          <a:off x="0" y="0"/>
          <a:ext cx="0" cy="0"/>
          <a:chOff x="0" y="0"/>
          <a:chExt cx="0" cy="0"/>
        </a:xfrm>
      </p:grpSpPr>
      <p:sp>
        <p:nvSpPr>
          <p:cNvPr id="333" name="Google Shape;333;p39"/>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34" name="Google Shape;334;p39"/>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5" name="Google Shape;335;p3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38" name="Shape 338"/>
        <p:cNvGrpSpPr/>
        <p:nvPr/>
      </p:nvGrpSpPr>
      <p:grpSpPr>
        <a:xfrm>
          <a:off x="0" y="0"/>
          <a:ext cx="0" cy="0"/>
          <a:chOff x="0" y="0"/>
          <a:chExt cx="0" cy="0"/>
        </a:xfrm>
      </p:grpSpPr>
      <p:sp>
        <p:nvSpPr>
          <p:cNvPr id="339" name="Google Shape;339;p40"/>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0" name="Google Shape;340;p40"/>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1" name="Google Shape;341;p40"/>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2" name="Google Shape;342;p40"/>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3" name="Google Shape;343;p40"/>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4" name="Google Shape;344;p40"/>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5" name="Google Shape;345;p40"/>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6" name="Google Shape;346;p40"/>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7" name="Google Shape;347;p40"/>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8" name="Google Shape;348;p40"/>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5"/>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 name="Google Shape;47;p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351" name="Shape 351"/>
        <p:cNvGrpSpPr/>
        <p:nvPr/>
      </p:nvGrpSpPr>
      <p:grpSpPr>
        <a:xfrm>
          <a:off x="0" y="0"/>
          <a:ext cx="0" cy="0"/>
          <a:chOff x="0" y="0"/>
          <a:chExt cx="0" cy="0"/>
        </a:xfrm>
      </p:grpSpPr>
      <p:sp>
        <p:nvSpPr>
          <p:cNvPr id="352" name="Google Shape;352;p41"/>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353" name="Google Shape;353;p41"/>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354" name="Shape 354"/>
        <p:cNvGrpSpPr/>
        <p:nvPr/>
      </p:nvGrpSpPr>
      <p:grpSpPr>
        <a:xfrm>
          <a:off x="0" y="0"/>
          <a:ext cx="0" cy="0"/>
          <a:chOff x="0" y="0"/>
          <a:chExt cx="0" cy="0"/>
        </a:xfrm>
      </p:grpSpPr>
      <p:sp>
        <p:nvSpPr>
          <p:cNvPr id="355" name="Google Shape;355;p42"/>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9" name="Google Shape;359;p42"/>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0" name="Google Shape;360;p42"/>
          <p:cNvSpPr/>
          <p:nvPr>
            <p:ph idx="2" type="pic"/>
          </p:nvPr>
        </p:nvSpPr>
        <p:spPr>
          <a:xfrm>
            <a:off x="713225" y="554676"/>
            <a:ext cx="2801100" cy="4049400"/>
          </a:xfrm>
          <a:prstGeom prst="rect">
            <a:avLst/>
          </a:prstGeom>
          <a:noFill/>
          <a:ln>
            <a:noFill/>
          </a:ln>
        </p:spPr>
      </p:sp>
      <p:sp>
        <p:nvSpPr>
          <p:cNvPr id="361" name="Google Shape;361;p42"/>
          <p:cNvSpPr/>
          <p:nvPr>
            <p:ph idx="3" type="pic"/>
          </p:nvPr>
        </p:nvSpPr>
        <p:spPr>
          <a:xfrm>
            <a:off x="3671775" y="539500"/>
            <a:ext cx="2304300" cy="2285700"/>
          </a:xfrm>
          <a:prstGeom prst="rect">
            <a:avLst/>
          </a:prstGeom>
          <a:noFill/>
          <a:ln>
            <a:noFill/>
          </a:ln>
        </p:spPr>
      </p:sp>
      <p:sp>
        <p:nvSpPr>
          <p:cNvPr id="362" name="Google Shape;362;p42"/>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363" name="Shape 363"/>
        <p:cNvGrpSpPr/>
        <p:nvPr/>
      </p:nvGrpSpPr>
      <p:grpSpPr>
        <a:xfrm>
          <a:off x="0" y="0"/>
          <a:ext cx="0" cy="0"/>
          <a:chOff x="0" y="0"/>
          <a:chExt cx="0" cy="0"/>
        </a:xfrm>
      </p:grpSpPr>
      <p:sp>
        <p:nvSpPr>
          <p:cNvPr id="364" name="Google Shape;364;p43"/>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5" name="Google Shape;365;p43"/>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43"/>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367" name="Shape 367"/>
        <p:cNvGrpSpPr/>
        <p:nvPr/>
      </p:nvGrpSpPr>
      <p:grpSpPr>
        <a:xfrm>
          <a:off x="0" y="0"/>
          <a:ext cx="0" cy="0"/>
          <a:chOff x="0" y="0"/>
          <a:chExt cx="0" cy="0"/>
        </a:xfrm>
      </p:grpSpPr>
      <p:sp>
        <p:nvSpPr>
          <p:cNvPr id="368" name="Google Shape;368;p44"/>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ph idx="2" type="pic"/>
          </p:nvPr>
        </p:nvSpPr>
        <p:spPr>
          <a:xfrm flipH="1">
            <a:off x="5641848" y="539496"/>
            <a:ext cx="2788800" cy="4059900"/>
          </a:xfrm>
          <a:prstGeom prst="round2SameRect">
            <a:avLst>
              <a:gd fmla="val 0" name="adj1"/>
              <a:gd fmla="val 0" name="adj2"/>
            </a:avLst>
          </a:prstGeom>
          <a:noFill/>
          <a:ln>
            <a:noFill/>
          </a:ln>
        </p:spPr>
      </p:sp>
      <p:sp>
        <p:nvSpPr>
          <p:cNvPr id="55" name="Google Shape;55;p6"/>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8" name="Google Shape;58;p7"/>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7"/>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8"/>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 name="Google Shape;62;p8"/>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3" name="Google Shape;63;p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8"/>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8"/>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8"/>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69" name="Google Shape;69;p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9"/>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78" name="Google Shape;78;p9"/>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9"/>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9"/>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9"/>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2" name="Google Shape;82;p9"/>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3" name="Google Shape;83;p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9"/>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0"/>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2" name="Google Shape;92;p10"/>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10"/>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0"/>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0"/>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0"/>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7" name="Google Shape;97;p10"/>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8" name="Google Shape;98;p10"/>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9" name="Google Shape;99;p1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2.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7.xml"/><Relationship Id="rId3" Type="http://schemas.openxmlformats.org/officeDocument/2006/relationships/hyperlink" Target="https://dmoj.ca/problem/tle17c6p1" TargetMode="External"/><Relationship Id="rId4" Type="http://schemas.openxmlformats.org/officeDocument/2006/relationships/hyperlink" Target="https://dmoj.ca/problem/dmopc20c5p1" TargetMode="External"/><Relationship Id="rId9" Type="http://schemas.openxmlformats.org/officeDocument/2006/relationships/hyperlink" Target="https://dmoj.ca/problem/tcc1p1" TargetMode="External"/><Relationship Id="rId5" Type="http://schemas.openxmlformats.org/officeDocument/2006/relationships/hyperlink" Target="https://dmoj.ca/problem/ccc13j4" TargetMode="External"/><Relationship Id="rId6" Type="http://schemas.openxmlformats.org/officeDocument/2006/relationships/hyperlink" Target="https://dmoj.ca/problem/ccc16s2" TargetMode="External"/><Relationship Id="rId7" Type="http://schemas.openxmlformats.org/officeDocument/2006/relationships/hyperlink" Target="https://dmoj.ca/problem/thicc17p1" TargetMode="External"/><Relationship Id="rId8" Type="http://schemas.openxmlformats.org/officeDocument/2006/relationships/hyperlink" Target="https://dmoj.ca/problem/dwite10c5p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8.xml"/><Relationship Id="rId3" Type="http://schemas.openxmlformats.org/officeDocument/2006/relationships/hyperlink" Target="https://github.com/CryoJS/DSA-Handboo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eeksforgeeks.org/greedy-algorith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45"/>
          <p:cNvSpPr/>
          <p:nvPr/>
        </p:nvSpPr>
        <p:spPr>
          <a:xfrm rot="2260023">
            <a:off x="2320804" y="-352845"/>
            <a:ext cx="4502416" cy="58491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5"/>
          <p:cNvSpPr txBox="1"/>
          <p:nvPr>
            <p:ph type="ctrTitle"/>
          </p:nvPr>
        </p:nvSpPr>
        <p:spPr>
          <a:xfrm>
            <a:off x="0" y="784800"/>
            <a:ext cx="9144000" cy="29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Competitive</a:t>
            </a:r>
            <a:endParaRPr sz="6600"/>
          </a:p>
          <a:p>
            <a:pPr indent="0" lvl="0" marL="0" rtl="0" algn="ctr">
              <a:spcBef>
                <a:spcPts val="0"/>
              </a:spcBef>
              <a:spcAft>
                <a:spcPts val="0"/>
              </a:spcAft>
              <a:buNone/>
            </a:pPr>
            <a:r>
              <a:rPr lang="en" sz="6600"/>
              <a:t>Programming</a:t>
            </a:r>
            <a:endParaRPr sz="6600"/>
          </a:p>
          <a:p>
            <a:pPr indent="0" lvl="0" marL="0" rtl="0" algn="ctr">
              <a:spcBef>
                <a:spcPts val="0"/>
              </a:spcBef>
              <a:spcAft>
                <a:spcPts val="0"/>
              </a:spcAft>
              <a:buNone/>
            </a:pPr>
            <a:r>
              <a:rPr lang="en" sz="3800"/>
              <a:t>Lesson 5 - Greedy + </a:t>
            </a:r>
            <a:r>
              <a:rPr lang="en" sz="3800"/>
              <a:t>Ad Hoc</a:t>
            </a:r>
            <a:endParaRPr sz="3800"/>
          </a:p>
        </p:txBody>
      </p:sp>
      <p:sp>
        <p:nvSpPr>
          <p:cNvPr id="375" name="Google Shape;375;p45"/>
          <p:cNvSpPr/>
          <p:nvPr/>
        </p:nvSpPr>
        <p:spPr>
          <a:xfrm rot="-428975">
            <a:off x="2031624" y="3663395"/>
            <a:ext cx="173549" cy="173549"/>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p:nvPr/>
        </p:nvSpPr>
        <p:spPr>
          <a:xfrm rot="-1124341">
            <a:off x="6686196" y="689394"/>
            <a:ext cx="250266" cy="250266"/>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txBox="1"/>
          <p:nvPr>
            <p:ph idx="1" type="subTitle"/>
          </p:nvPr>
        </p:nvSpPr>
        <p:spPr>
          <a:xfrm>
            <a:off x="2481150" y="3575575"/>
            <a:ext cx="2996700" cy="2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by Jason Sun </a:t>
            </a:r>
            <a:endParaRPr>
              <a:latin typeface="Albert Sans"/>
              <a:ea typeface="Albert Sans"/>
              <a:cs typeface="Albert Sans"/>
              <a:sym typeface="Albert Sans"/>
            </a:endParaRPr>
          </a:p>
        </p:txBody>
      </p:sp>
      <p:sp>
        <p:nvSpPr>
          <p:cNvPr id="378" name="Google Shape;378;p45"/>
          <p:cNvSpPr txBox="1"/>
          <p:nvPr>
            <p:ph idx="1" type="subTitle"/>
          </p:nvPr>
        </p:nvSpPr>
        <p:spPr>
          <a:xfrm>
            <a:off x="3622450" y="3901500"/>
            <a:ext cx="2996700" cy="27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and</a:t>
            </a:r>
            <a:r>
              <a:rPr lang="en"/>
              <a:t> Puneet Bhat</a:t>
            </a:r>
            <a:endParaRPr>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4"/>
          <p:cNvSpPr txBox="1"/>
          <p:nvPr>
            <p:ph idx="1" type="body"/>
          </p:nvPr>
        </p:nvSpPr>
        <p:spPr>
          <a:xfrm>
            <a:off x="807050" y="1698450"/>
            <a:ext cx="4404300" cy="25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Given a </a:t>
            </a:r>
            <a:r>
              <a:rPr b="1" lang="en" sz="1400"/>
              <a:t>denomination </a:t>
            </a:r>
            <a:r>
              <a:rPr lang="en" sz="1400"/>
              <a:t>of coins with values {1, 5, 10} (in cents), determine the </a:t>
            </a:r>
            <a:r>
              <a:rPr b="1" lang="en" sz="1400"/>
              <a:t>minimum </a:t>
            </a:r>
            <a:r>
              <a:rPr lang="en" sz="1400"/>
              <a:t>number of coins needed to make the change for a </a:t>
            </a:r>
            <a:r>
              <a:rPr b="1" lang="en" sz="1400"/>
              <a:t>certain amount</a:t>
            </a:r>
            <a:r>
              <a:rPr lang="en" sz="1400"/>
              <a:t> of money. All input will be in cents.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b="1" lang="en" sz="1400">
                <a:solidFill>
                  <a:srgbClr val="1155CC"/>
                </a:solidFill>
              </a:rPr>
              <a:t>What do you think this is?</a:t>
            </a:r>
            <a:br>
              <a:rPr lang="en" sz="1400">
                <a:solidFill>
                  <a:srgbClr val="1155CC"/>
                </a:solidFill>
              </a:rPr>
            </a:br>
            <a:r>
              <a:rPr b="1" lang="en" sz="1400"/>
              <a:t>Greedy</a:t>
            </a:r>
            <a:r>
              <a:rPr lang="en" sz="1400"/>
              <a:t>	</a:t>
            </a:r>
            <a:r>
              <a:rPr b="1" lang="en" sz="1400"/>
              <a:t>Ad Hoc</a:t>
            </a:r>
            <a:r>
              <a:rPr lang="en" sz="1400"/>
              <a:t>	</a:t>
            </a:r>
            <a:r>
              <a:rPr b="1" lang="en" sz="1400"/>
              <a:t>Neither</a:t>
            </a:r>
            <a:endParaRPr b="1" sz="1400"/>
          </a:p>
          <a:p>
            <a:pPr indent="0" lvl="0" marL="0" rtl="0" algn="ctr">
              <a:spcBef>
                <a:spcPts val="0"/>
              </a:spcBef>
              <a:spcAft>
                <a:spcPts val="0"/>
              </a:spcAft>
              <a:buNone/>
            </a:pPr>
            <a:r>
              <a:t/>
            </a:r>
            <a:endParaRPr sz="1400"/>
          </a:p>
          <a:p>
            <a:pPr indent="0" lvl="0" marL="0" rtl="0" algn="l">
              <a:spcBef>
                <a:spcPts val="0"/>
              </a:spcBef>
              <a:spcAft>
                <a:spcPts val="0"/>
              </a:spcAft>
              <a:buNone/>
            </a:pPr>
            <a:r>
              <a:rPr lang="en" sz="1400"/>
              <a:t>Given your intuition and what you’ve learnt, how would you approach solving this problem?</a:t>
            </a:r>
            <a:endParaRPr sz="1400"/>
          </a:p>
        </p:txBody>
      </p:sp>
      <p:sp>
        <p:nvSpPr>
          <p:cNvPr id="447" name="Google Shape;447;p5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#1 - Coin Change</a:t>
            </a:r>
            <a:endParaRPr/>
          </a:p>
        </p:txBody>
      </p:sp>
      <p:graphicFrame>
        <p:nvGraphicFramePr>
          <p:cNvPr id="448" name="Google Shape;448;p54"/>
          <p:cNvGraphicFramePr/>
          <p:nvPr/>
        </p:nvGraphicFramePr>
        <p:xfrm>
          <a:off x="5686125" y="1788613"/>
          <a:ext cx="3000000" cy="3000000"/>
        </p:xfrm>
        <a:graphic>
          <a:graphicData uri="http://schemas.openxmlformats.org/drawingml/2006/table">
            <a:tbl>
              <a:tblPr>
                <a:noFill/>
                <a:tableStyleId>{F4209CB9-452F-480D-B025-DA7F7AE50350}</a:tableStyleId>
              </a:tblPr>
              <a:tblGrid>
                <a:gridCol w="2530750"/>
              </a:tblGrid>
              <a:tr h="189675">
                <a:tc>
                  <a:txBody>
                    <a:bodyPr/>
                    <a:lstStyle/>
                    <a:p>
                      <a:pPr indent="0" lvl="0" marL="0" rtl="0" algn="l">
                        <a:spcBef>
                          <a:spcPts val="0"/>
                        </a:spcBef>
                        <a:spcAft>
                          <a:spcPts val="0"/>
                        </a:spcAft>
                        <a:buNone/>
                      </a:pPr>
                      <a:r>
                        <a:rPr b="1" lang="en" sz="1200">
                          <a:latin typeface="Albert Sans"/>
                          <a:ea typeface="Albert Sans"/>
                          <a:cs typeface="Albert Sans"/>
                          <a:sym typeface="Albert Sans"/>
                        </a:rPr>
                        <a:t>Sample Input</a:t>
                      </a:r>
                      <a:endParaRPr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189675">
                <a:tc>
                  <a:txBody>
                    <a:bodyPr/>
                    <a:lstStyle/>
                    <a:p>
                      <a:pPr indent="0" lvl="0" marL="0" rtl="0" algn="l">
                        <a:spcBef>
                          <a:spcPts val="0"/>
                        </a:spcBef>
                        <a:spcAft>
                          <a:spcPts val="0"/>
                        </a:spcAft>
                        <a:buNone/>
                      </a:pPr>
                      <a:r>
                        <a:rPr lang="en" sz="1200">
                          <a:latin typeface="Albert Sans"/>
                          <a:ea typeface="Albert Sans"/>
                          <a:cs typeface="Albert Sans"/>
                          <a:sym typeface="Albert Sans"/>
                        </a:rPr>
                        <a:t>47</a:t>
                      </a:r>
                      <a:endParaRPr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189675">
                <a:tc>
                  <a:txBody>
                    <a:bodyPr/>
                    <a:lstStyle/>
                    <a:p>
                      <a:pPr indent="0" lvl="0" marL="0" rtl="0" algn="l">
                        <a:spcBef>
                          <a:spcPts val="0"/>
                        </a:spcBef>
                        <a:spcAft>
                          <a:spcPts val="0"/>
                        </a:spcAft>
                        <a:buNone/>
                      </a:pPr>
                      <a:r>
                        <a:rPr b="1" lang="en" sz="1200">
                          <a:latin typeface="Albert Sans"/>
                          <a:ea typeface="Albert Sans"/>
                          <a:cs typeface="Albert Sans"/>
                          <a:sym typeface="Albert Sans"/>
                        </a:rPr>
                        <a:t>Sample Output</a:t>
                      </a:r>
                      <a:endParaRPr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189675">
                <a:tc>
                  <a:txBody>
                    <a:bodyPr/>
                    <a:lstStyle/>
                    <a:p>
                      <a:pPr indent="0" lvl="0" marL="0" rtl="0" algn="l">
                        <a:spcBef>
                          <a:spcPts val="0"/>
                        </a:spcBef>
                        <a:spcAft>
                          <a:spcPts val="0"/>
                        </a:spcAft>
                        <a:buNone/>
                      </a:pPr>
                      <a:r>
                        <a:rPr lang="en" sz="1200">
                          <a:latin typeface="Albert Sans"/>
                          <a:ea typeface="Albert Sans"/>
                          <a:cs typeface="Albert Sans"/>
                          <a:sym typeface="Albert Sans"/>
                        </a:rPr>
                        <a:t>7</a:t>
                      </a:r>
                      <a:endParaRPr b="1"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189675">
                <a:tc>
                  <a:txBody>
                    <a:bodyPr/>
                    <a:lstStyle/>
                    <a:p>
                      <a:pPr indent="0" lvl="0" marL="0" rtl="0" algn="l">
                        <a:spcBef>
                          <a:spcPts val="0"/>
                        </a:spcBef>
                        <a:spcAft>
                          <a:spcPts val="0"/>
                        </a:spcAft>
                        <a:buNone/>
                      </a:pPr>
                      <a:r>
                        <a:rPr b="1" lang="en" sz="1200">
                          <a:latin typeface="Albert Sans"/>
                          <a:ea typeface="Albert Sans"/>
                          <a:cs typeface="Albert Sans"/>
                          <a:sym typeface="Albert Sans"/>
                        </a:rPr>
                        <a:t>Explanation</a:t>
                      </a:r>
                      <a:endParaRPr b="1"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196925">
                <a:tc>
                  <a:txBody>
                    <a:bodyPr/>
                    <a:lstStyle/>
                    <a:p>
                      <a:pPr indent="0" lvl="0" marL="0" rtl="0" algn="l">
                        <a:spcBef>
                          <a:spcPts val="0"/>
                        </a:spcBef>
                        <a:spcAft>
                          <a:spcPts val="0"/>
                        </a:spcAft>
                        <a:buNone/>
                      </a:pPr>
                      <a:r>
                        <a:rPr lang="en" sz="1200">
                          <a:latin typeface="Albert Sans"/>
                          <a:ea typeface="Albert Sans"/>
                          <a:cs typeface="Albert Sans"/>
                          <a:sym typeface="Albert Sans"/>
                        </a:rPr>
                        <a:t>10 + 10 + 10 +</a:t>
                      </a:r>
                      <a:r>
                        <a:rPr lang="en" sz="1200">
                          <a:latin typeface="Albert Sans"/>
                          <a:ea typeface="Albert Sans"/>
                          <a:cs typeface="Albert Sans"/>
                          <a:sym typeface="Albert Sans"/>
                        </a:rPr>
                        <a:t> 10 + 5 + 1 + 1</a:t>
                      </a:r>
                      <a:endParaRPr b="1" sz="12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idx="1" type="body"/>
          </p:nvPr>
        </p:nvSpPr>
        <p:spPr>
          <a:xfrm>
            <a:off x="720000" y="1428950"/>
            <a:ext cx="7654200" cy="30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155CC"/>
                </a:solidFill>
              </a:rPr>
              <a:t>Problem Type: </a:t>
            </a:r>
            <a:r>
              <a:rPr b="1" lang="en" sz="1400">
                <a:solidFill>
                  <a:srgbClr val="191919"/>
                </a:solidFill>
              </a:rPr>
              <a:t>Greedy</a:t>
            </a:r>
            <a:endParaRPr b="1" sz="1400">
              <a:solidFill>
                <a:srgbClr val="191919"/>
              </a:solidFill>
            </a:endParaRPr>
          </a:p>
          <a:p>
            <a:pPr indent="0" lvl="0" marL="0" rtl="0" algn="l">
              <a:spcBef>
                <a:spcPts val="0"/>
              </a:spcBef>
              <a:spcAft>
                <a:spcPts val="0"/>
              </a:spcAft>
              <a:buNone/>
            </a:pPr>
            <a:r>
              <a:t/>
            </a:r>
            <a:endParaRPr b="1" sz="1400">
              <a:solidFill>
                <a:srgbClr val="1155CC"/>
              </a:solidFill>
            </a:endParaRPr>
          </a:p>
          <a:p>
            <a:pPr indent="0" lvl="0" marL="0" rtl="0" algn="l">
              <a:spcBef>
                <a:spcPts val="0"/>
              </a:spcBef>
              <a:spcAft>
                <a:spcPts val="0"/>
              </a:spcAft>
              <a:buNone/>
            </a:pPr>
            <a:r>
              <a:rPr lang="en" sz="1400"/>
              <a:t>Explanation:</a:t>
            </a:r>
            <a:endParaRPr sz="1400"/>
          </a:p>
          <a:p>
            <a:pPr indent="-330200" lvl="0" marL="457200" rtl="0" algn="l">
              <a:spcBef>
                <a:spcPts val="0"/>
              </a:spcBef>
              <a:spcAft>
                <a:spcPts val="0"/>
              </a:spcAft>
              <a:buSzPts val="1600"/>
              <a:buChar char="●"/>
            </a:pPr>
            <a:r>
              <a:rPr lang="en" sz="1400"/>
              <a:t>We want to use the </a:t>
            </a:r>
            <a:r>
              <a:rPr b="1" lang="en" sz="1400"/>
              <a:t>minimum </a:t>
            </a:r>
            <a:r>
              <a:rPr lang="en" sz="1400"/>
              <a:t>number of coins possible to come up with a certain amount of money</a:t>
            </a:r>
            <a:endParaRPr sz="1400"/>
          </a:p>
          <a:p>
            <a:pPr indent="-330200" lvl="0" marL="457200" rtl="0" algn="l">
              <a:spcBef>
                <a:spcPts val="0"/>
              </a:spcBef>
              <a:spcAft>
                <a:spcPts val="0"/>
              </a:spcAft>
              <a:buSzPts val="1600"/>
              <a:buChar char="●"/>
            </a:pPr>
            <a:r>
              <a:rPr lang="en" sz="1400"/>
              <a:t>To do this, we must use a greedy algorithm to solve the problem piece-by-piece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Solution:</a:t>
            </a:r>
            <a:endParaRPr sz="1400"/>
          </a:p>
          <a:p>
            <a:pPr indent="-330200" lvl="0" marL="457200" rtl="0" algn="l">
              <a:spcBef>
                <a:spcPts val="0"/>
              </a:spcBef>
              <a:spcAft>
                <a:spcPts val="0"/>
              </a:spcAft>
              <a:buSzPts val="1600"/>
              <a:buChar char="●"/>
            </a:pPr>
            <a:r>
              <a:rPr lang="en" sz="1400"/>
              <a:t>We need to continuously subtract the </a:t>
            </a:r>
            <a:r>
              <a:rPr b="1" lang="en" sz="1400"/>
              <a:t>largest number</a:t>
            </a:r>
            <a:r>
              <a:rPr lang="en" sz="1400"/>
              <a:t> that isn’t greater than our current </a:t>
            </a:r>
            <a:r>
              <a:rPr b="1" lang="en" sz="1400"/>
              <a:t>amount</a:t>
            </a:r>
            <a:r>
              <a:rPr lang="en" sz="1400"/>
              <a:t>, and keep track of the amount of times we do this</a:t>
            </a:r>
            <a:endParaRPr sz="1400"/>
          </a:p>
          <a:p>
            <a:pPr indent="-330200" lvl="0" marL="457200" rtl="0" algn="l">
              <a:spcBef>
                <a:spcPts val="0"/>
              </a:spcBef>
              <a:spcAft>
                <a:spcPts val="0"/>
              </a:spcAft>
              <a:buSzPts val="1600"/>
              <a:buChar char="●"/>
            </a:pPr>
            <a:r>
              <a:rPr lang="en" sz="1400"/>
              <a:t>Since 1 is a factor of 5 and 5 is a </a:t>
            </a:r>
            <a:r>
              <a:rPr b="1" lang="en" sz="1400"/>
              <a:t>factor </a:t>
            </a:r>
            <a:r>
              <a:rPr lang="en" sz="1400"/>
              <a:t>of 10, this means that it is always </a:t>
            </a:r>
            <a:r>
              <a:rPr b="1" lang="en" sz="1400"/>
              <a:t>worth it</a:t>
            </a:r>
            <a:r>
              <a:rPr lang="en" sz="1400"/>
              <a:t> to use </a:t>
            </a:r>
            <a:r>
              <a:rPr b="1" lang="en" sz="1400"/>
              <a:t>larger </a:t>
            </a:r>
            <a:r>
              <a:rPr lang="en" sz="1400"/>
              <a:t>numbers as they save you from using repeated smaller numbers to take away the </a:t>
            </a:r>
            <a:r>
              <a:rPr b="1" lang="en" sz="1400"/>
              <a:t>same </a:t>
            </a:r>
            <a:r>
              <a:rPr lang="en" sz="1400"/>
              <a:t>amount. For example, three 10s make 30, whereas you would need six 5s to make the same amount.</a:t>
            </a:r>
            <a:endParaRPr sz="1400"/>
          </a:p>
        </p:txBody>
      </p:sp>
      <p:sp>
        <p:nvSpPr>
          <p:cNvPr id="454" name="Google Shape;454;p5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#1 - Solution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ph type="title"/>
          </p:nvPr>
        </p:nvSpPr>
        <p:spPr>
          <a:xfrm>
            <a:off x="720000" y="257275"/>
            <a:ext cx="7704000" cy="49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#1 - </a:t>
            </a:r>
            <a:r>
              <a:rPr lang="en"/>
              <a:t>Sample </a:t>
            </a:r>
            <a:r>
              <a:rPr lang="en"/>
              <a:t>Code</a:t>
            </a:r>
            <a:endParaRPr/>
          </a:p>
        </p:txBody>
      </p:sp>
      <p:pic>
        <p:nvPicPr>
          <p:cNvPr id="460" name="Google Shape;460;p56"/>
          <p:cNvPicPr preferRelativeResize="0"/>
          <p:nvPr/>
        </p:nvPicPr>
        <p:blipFill>
          <a:blip r:embed="rId3">
            <a:alphaModFix/>
          </a:blip>
          <a:stretch>
            <a:fillRect/>
          </a:stretch>
        </p:blipFill>
        <p:spPr>
          <a:xfrm>
            <a:off x="2106887" y="1178025"/>
            <a:ext cx="4930224" cy="3241000"/>
          </a:xfrm>
          <a:prstGeom prst="rect">
            <a:avLst/>
          </a:prstGeom>
          <a:noFill/>
          <a:ln>
            <a:noFill/>
          </a:ln>
        </p:spPr>
      </p:pic>
      <p:sp>
        <p:nvSpPr>
          <p:cNvPr id="461" name="Google Shape;461;p56"/>
          <p:cNvSpPr txBox="1"/>
          <p:nvPr/>
        </p:nvSpPr>
        <p:spPr>
          <a:xfrm>
            <a:off x="2018375" y="4419025"/>
            <a:ext cx="24423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latin typeface="Albert Sans"/>
                <a:ea typeface="Albert Sans"/>
                <a:cs typeface="Albert Sans"/>
                <a:sym typeface="Albert Sans"/>
              </a:rPr>
              <a:t>*Python Solution by Puneet Bhat</a:t>
            </a:r>
            <a:endParaRPr i="1" sz="1000">
              <a:solidFill>
                <a:schemeClr val="dk1"/>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7"/>
          <p:cNvSpPr txBox="1"/>
          <p:nvPr>
            <p:ph idx="1" type="body"/>
          </p:nvPr>
        </p:nvSpPr>
        <p:spPr>
          <a:xfrm>
            <a:off x="801150" y="1191025"/>
            <a:ext cx="4743900" cy="3184200"/>
          </a:xfrm>
          <a:prstGeom prst="rect">
            <a:avLst/>
          </a:prstGeom>
        </p:spPr>
        <p:txBody>
          <a:bodyPr anchorCtr="0" anchor="t" bIns="91425" lIns="91425" spcFirstLastPara="1" rIns="107875" wrap="square" tIns="91425">
            <a:noAutofit/>
          </a:bodyPr>
          <a:lstStyle/>
          <a:p>
            <a:pPr indent="0" lvl="0" marL="0" rtl="0" algn="l">
              <a:lnSpc>
                <a:spcPct val="115000"/>
              </a:lnSpc>
              <a:spcBef>
                <a:spcPts val="1200"/>
              </a:spcBef>
              <a:spcAft>
                <a:spcPts val="0"/>
              </a:spcAft>
              <a:buNone/>
            </a:pPr>
            <a:r>
              <a:rPr lang="en" sz="1400"/>
              <a:t>Given a natural number </a:t>
            </a:r>
            <a:r>
              <a:rPr b="1" lang="en" sz="1400"/>
              <a:t>N </a:t>
            </a:r>
            <a:r>
              <a:rPr lang="en" sz="1400"/>
              <a:t>(&lt; 10^6) and </a:t>
            </a:r>
            <a:r>
              <a:rPr b="1" lang="en" sz="1400"/>
              <a:t>N</a:t>
            </a:r>
            <a:r>
              <a:rPr lang="en" sz="1400"/>
              <a:t> integers, determine the amount of integers that appear an odd number of times. After, print each number that appears an odd number of times, as well as how many times it has appeared from </a:t>
            </a:r>
            <a:r>
              <a:rPr b="1" lang="en" sz="1400"/>
              <a:t>least </a:t>
            </a:r>
            <a:r>
              <a:rPr lang="en" sz="1400"/>
              <a:t>to </a:t>
            </a:r>
            <a:r>
              <a:rPr b="1" lang="en" sz="1400"/>
              <a:t>most </a:t>
            </a:r>
            <a:r>
              <a:rPr lang="en" sz="1400"/>
              <a:t>appearances. </a:t>
            </a:r>
            <a:endParaRPr sz="1400"/>
          </a:p>
          <a:p>
            <a:pPr indent="0" lvl="0" marL="0" rtl="0" algn="l">
              <a:lnSpc>
                <a:spcPct val="115000"/>
              </a:lnSpc>
              <a:spcBef>
                <a:spcPts val="1200"/>
              </a:spcBef>
              <a:spcAft>
                <a:spcPts val="0"/>
              </a:spcAft>
              <a:buNone/>
            </a:pPr>
            <a:r>
              <a:rPr lang="en" sz="1400"/>
              <a:t>It must be noted that all numbers that appear an odd number of times will have unique numbers of appearances.</a:t>
            </a:r>
            <a:endParaRPr sz="1400"/>
          </a:p>
          <a:p>
            <a:pPr indent="0" lvl="0" marL="0" rtl="0" algn="ctr">
              <a:spcBef>
                <a:spcPts val="1200"/>
              </a:spcBef>
              <a:spcAft>
                <a:spcPts val="0"/>
              </a:spcAft>
              <a:buNone/>
            </a:pPr>
            <a:r>
              <a:rPr b="1" lang="en" sz="1400">
                <a:solidFill>
                  <a:srgbClr val="1155CC"/>
                </a:solidFill>
              </a:rPr>
              <a:t>What do you think this is?</a:t>
            </a:r>
            <a:br>
              <a:rPr lang="en" sz="1400">
                <a:solidFill>
                  <a:srgbClr val="1155CC"/>
                </a:solidFill>
              </a:rPr>
            </a:br>
            <a:r>
              <a:rPr b="1" lang="en" sz="1400"/>
              <a:t>Greedy</a:t>
            </a:r>
            <a:r>
              <a:rPr lang="en" sz="1400"/>
              <a:t>	</a:t>
            </a:r>
            <a:r>
              <a:rPr b="1" lang="en" sz="1400"/>
              <a:t>Ad Hoc</a:t>
            </a:r>
            <a:r>
              <a:rPr lang="en" sz="1400"/>
              <a:t>	</a:t>
            </a:r>
            <a:r>
              <a:rPr b="1" lang="en" sz="1400"/>
              <a:t>Neither</a:t>
            </a:r>
            <a:endParaRPr sz="1400"/>
          </a:p>
          <a:p>
            <a:pPr indent="0" lvl="0" marL="0" rtl="0" algn="ctr">
              <a:spcBef>
                <a:spcPts val="0"/>
              </a:spcBef>
              <a:spcAft>
                <a:spcPts val="0"/>
              </a:spcAft>
              <a:buNone/>
            </a:pPr>
            <a:r>
              <a:t/>
            </a:r>
            <a:endParaRPr sz="1400"/>
          </a:p>
          <a:p>
            <a:pPr indent="0" lvl="0" marL="0" rtl="0" algn="l">
              <a:spcBef>
                <a:spcPts val="0"/>
              </a:spcBef>
              <a:spcAft>
                <a:spcPts val="0"/>
              </a:spcAft>
              <a:buNone/>
            </a:pPr>
            <a:r>
              <a:rPr lang="en" sz="1400"/>
              <a:t>Given your intuition and what you’ve learnt, how would you approach solving this problem?</a:t>
            </a:r>
            <a:endParaRPr sz="1400"/>
          </a:p>
        </p:txBody>
      </p:sp>
      <p:sp>
        <p:nvSpPr>
          <p:cNvPr id="467" name="Google Shape;467;p57"/>
          <p:cNvSpPr txBox="1"/>
          <p:nvPr>
            <p:ph type="title"/>
          </p:nvPr>
        </p:nvSpPr>
        <p:spPr>
          <a:xfrm>
            <a:off x="720000" y="262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 Odd Appearances</a:t>
            </a:r>
            <a:endParaRPr/>
          </a:p>
        </p:txBody>
      </p:sp>
      <p:graphicFrame>
        <p:nvGraphicFramePr>
          <p:cNvPr id="468" name="Google Shape;468;p57"/>
          <p:cNvGraphicFramePr/>
          <p:nvPr/>
        </p:nvGraphicFramePr>
        <p:xfrm>
          <a:off x="5733600" y="1264563"/>
          <a:ext cx="3000000" cy="3000000"/>
        </p:xfrm>
        <a:graphic>
          <a:graphicData uri="http://schemas.openxmlformats.org/drawingml/2006/table">
            <a:tbl>
              <a:tblPr>
                <a:noFill/>
                <a:tableStyleId>{F4209CB9-452F-480D-B025-DA7F7AE50350}</a:tableStyleId>
              </a:tblPr>
              <a:tblGrid>
                <a:gridCol w="2966050"/>
              </a:tblGrid>
              <a:tr h="316400">
                <a:tc>
                  <a:txBody>
                    <a:bodyPr/>
                    <a:lstStyle/>
                    <a:p>
                      <a:pPr indent="0" lvl="0" marL="0" rtl="0" algn="l">
                        <a:spcBef>
                          <a:spcPts val="0"/>
                        </a:spcBef>
                        <a:spcAft>
                          <a:spcPts val="0"/>
                        </a:spcAft>
                        <a:buNone/>
                      </a:pPr>
                      <a:r>
                        <a:rPr b="1" lang="en" sz="1100">
                          <a:latin typeface="Albert Sans"/>
                          <a:ea typeface="Albert Sans"/>
                          <a:cs typeface="Albert Sans"/>
                          <a:sym typeface="Albert Sans"/>
                        </a:rPr>
                        <a:t>Sample Input:</a:t>
                      </a:r>
                      <a:endParaRPr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447400">
                <a:tc>
                  <a:txBody>
                    <a:bodyPr/>
                    <a:lstStyle/>
                    <a:p>
                      <a:pPr indent="0" lvl="0" marL="0" rtl="0" algn="l">
                        <a:spcBef>
                          <a:spcPts val="0"/>
                        </a:spcBef>
                        <a:spcAft>
                          <a:spcPts val="0"/>
                        </a:spcAft>
                        <a:buNone/>
                      </a:pPr>
                      <a:r>
                        <a:rPr lang="en" sz="1100">
                          <a:latin typeface="Albert Sans"/>
                          <a:ea typeface="Albert Sans"/>
                          <a:cs typeface="Albert Sans"/>
                          <a:sym typeface="Albert Sans"/>
                        </a:rPr>
                        <a:t>7</a:t>
                      </a:r>
                      <a:endParaRPr sz="1100">
                        <a:latin typeface="Albert Sans"/>
                        <a:ea typeface="Albert Sans"/>
                        <a:cs typeface="Albert Sans"/>
                        <a:sym typeface="Albert Sans"/>
                      </a:endParaRPr>
                    </a:p>
                    <a:p>
                      <a:pPr indent="0" lvl="0" marL="0" rtl="0" algn="l">
                        <a:spcBef>
                          <a:spcPts val="0"/>
                        </a:spcBef>
                        <a:spcAft>
                          <a:spcPts val="0"/>
                        </a:spcAft>
                        <a:buNone/>
                      </a:pPr>
                      <a:r>
                        <a:rPr lang="en" sz="1100">
                          <a:latin typeface="Albert Sans"/>
                          <a:ea typeface="Albert Sans"/>
                          <a:cs typeface="Albert Sans"/>
                          <a:sym typeface="Albert Sans"/>
                        </a:rPr>
                        <a:t>1 3 3 7 7 7 2 2</a:t>
                      </a:r>
                      <a:endParaRPr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302650">
                <a:tc>
                  <a:txBody>
                    <a:bodyPr/>
                    <a:lstStyle/>
                    <a:p>
                      <a:pPr indent="0" lvl="0" marL="0" rtl="0" algn="l">
                        <a:spcBef>
                          <a:spcPts val="0"/>
                        </a:spcBef>
                        <a:spcAft>
                          <a:spcPts val="0"/>
                        </a:spcAft>
                        <a:buNone/>
                      </a:pPr>
                      <a:r>
                        <a:rPr b="1" lang="en" sz="1100">
                          <a:latin typeface="Albert Sans"/>
                          <a:ea typeface="Albert Sans"/>
                          <a:cs typeface="Albert Sans"/>
                          <a:sym typeface="Albert Sans"/>
                        </a:rPr>
                        <a:t>Sample Output:</a:t>
                      </a:r>
                      <a:endParaRPr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592150">
                <a:tc>
                  <a:txBody>
                    <a:bodyPr/>
                    <a:lstStyle/>
                    <a:p>
                      <a:pPr indent="0" lvl="0" marL="0" rtl="0" algn="l">
                        <a:spcBef>
                          <a:spcPts val="0"/>
                        </a:spcBef>
                        <a:spcAft>
                          <a:spcPts val="0"/>
                        </a:spcAft>
                        <a:buNone/>
                      </a:pPr>
                      <a:r>
                        <a:rPr lang="en" sz="1100">
                          <a:latin typeface="Albert Sans"/>
                          <a:ea typeface="Albert Sans"/>
                          <a:cs typeface="Albert Sans"/>
                          <a:sym typeface="Albert Sans"/>
                        </a:rPr>
                        <a:t>2</a:t>
                      </a:r>
                      <a:endParaRPr sz="1100">
                        <a:latin typeface="Albert Sans"/>
                        <a:ea typeface="Albert Sans"/>
                        <a:cs typeface="Albert Sans"/>
                        <a:sym typeface="Albert Sans"/>
                      </a:endParaRPr>
                    </a:p>
                    <a:p>
                      <a:pPr indent="0" lvl="0" marL="0" rtl="0" algn="l">
                        <a:spcBef>
                          <a:spcPts val="0"/>
                        </a:spcBef>
                        <a:spcAft>
                          <a:spcPts val="0"/>
                        </a:spcAft>
                        <a:buNone/>
                      </a:pPr>
                      <a:r>
                        <a:rPr lang="en" sz="1100">
                          <a:latin typeface="Albert Sans"/>
                          <a:ea typeface="Albert Sans"/>
                          <a:cs typeface="Albert Sans"/>
                          <a:sym typeface="Albert Sans"/>
                        </a:rPr>
                        <a:t>1 1</a:t>
                      </a:r>
                      <a:endParaRPr sz="1100">
                        <a:latin typeface="Albert Sans"/>
                        <a:ea typeface="Albert Sans"/>
                        <a:cs typeface="Albert Sans"/>
                        <a:sym typeface="Albert Sans"/>
                      </a:endParaRPr>
                    </a:p>
                    <a:p>
                      <a:pPr indent="0" lvl="0" marL="0" rtl="0" algn="l">
                        <a:spcBef>
                          <a:spcPts val="0"/>
                        </a:spcBef>
                        <a:spcAft>
                          <a:spcPts val="0"/>
                        </a:spcAft>
                        <a:buNone/>
                      </a:pPr>
                      <a:r>
                        <a:rPr lang="en" sz="1100">
                          <a:latin typeface="Albert Sans"/>
                          <a:ea typeface="Albert Sans"/>
                          <a:cs typeface="Albert Sans"/>
                          <a:sym typeface="Albert Sans"/>
                        </a:rPr>
                        <a:t>7 3</a:t>
                      </a:r>
                      <a:endParaRPr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r h="302650">
                <a:tc>
                  <a:txBody>
                    <a:bodyPr/>
                    <a:lstStyle/>
                    <a:p>
                      <a:pPr indent="0" lvl="0" marL="0" rtl="0" algn="l">
                        <a:spcBef>
                          <a:spcPts val="0"/>
                        </a:spcBef>
                        <a:spcAft>
                          <a:spcPts val="0"/>
                        </a:spcAft>
                        <a:buNone/>
                      </a:pPr>
                      <a:r>
                        <a:rPr b="1" lang="en" sz="1100">
                          <a:latin typeface="Albert Sans"/>
                          <a:ea typeface="Albert Sans"/>
                          <a:cs typeface="Albert Sans"/>
                          <a:sym typeface="Albert Sans"/>
                        </a:rPr>
                        <a:t>Explanation</a:t>
                      </a:r>
                      <a:endParaRPr b="1"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838525">
                <a:tc>
                  <a:txBody>
                    <a:bodyPr/>
                    <a:lstStyle/>
                    <a:p>
                      <a:pPr indent="0" lvl="0" marL="0" rtl="0" algn="l">
                        <a:lnSpc>
                          <a:spcPct val="115000"/>
                        </a:lnSpc>
                        <a:spcBef>
                          <a:spcPts val="1200"/>
                        </a:spcBef>
                        <a:spcAft>
                          <a:spcPts val="1200"/>
                        </a:spcAft>
                        <a:buNone/>
                      </a:pPr>
                      <a:r>
                        <a:rPr lang="en" sz="1100">
                          <a:latin typeface="Albert Sans"/>
                          <a:ea typeface="Albert Sans"/>
                          <a:cs typeface="Albert Sans"/>
                          <a:sym typeface="Albert Sans"/>
                        </a:rPr>
                        <a:t>The two numbers 1 and 7 both appear an odd number of times, whereas 3 and 2 appear an even number of times. As such, 1 (appeared 1 time) and 7 (appeared 3 times) are outputted.</a:t>
                      </a:r>
                      <a:endParaRPr sz="1100">
                        <a:latin typeface="Albert Sans"/>
                        <a:ea typeface="Albert Sans"/>
                        <a:cs typeface="Albert Sans"/>
                        <a:sym typeface="Albert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8"/>
          <p:cNvSpPr txBox="1"/>
          <p:nvPr>
            <p:ph idx="1" type="body"/>
          </p:nvPr>
        </p:nvSpPr>
        <p:spPr>
          <a:xfrm>
            <a:off x="880650" y="1060163"/>
            <a:ext cx="7382700" cy="3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1155CC"/>
                </a:solidFill>
              </a:rPr>
              <a:t>Problem Type: </a:t>
            </a:r>
            <a:r>
              <a:rPr b="1" lang="en" sz="1500">
                <a:solidFill>
                  <a:schemeClr val="hlink"/>
                </a:solidFill>
              </a:rPr>
              <a:t>Ad Hoc</a:t>
            </a:r>
            <a:endParaRPr b="1" sz="1500">
              <a:solidFill>
                <a:schemeClr val="hlink"/>
              </a:solidFill>
            </a:endParaRPr>
          </a:p>
          <a:p>
            <a:pPr indent="0" lvl="0" marL="0" rtl="0" algn="l">
              <a:spcBef>
                <a:spcPts val="0"/>
              </a:spcBef>
              <a:spcAft>
                <a:spcPts val="0"/>
              </a:spcAft>
              <a:buNone/>
            </a:pPr>
            <a:r>
              <a:t/>
            </a:r>
            <a:endParaRPr b="1" sz="1500">
              <a:solidFill>
                <a:srgbClr val="1155CC"/>
              </a:solidFill>
            </a:endParaRPr>
          </a:p>
          <a:p>
            <a:pPr indent="0" lvl="0" marL="0" rtl="0" algn="l">
              <a:spcBef>
                <a:spcPts val="0"/>
              </a:spcBef>
              <a:spcAft>
                <a:spcPts val="0"/>
              </a:spcAft>
              <a:buNone/>
            </a:pPr>
            <a:r>
              <a:rPr lang="en" sz="1500"/>
              <a:t>Explanation:</a:t>
            </a:r>
            <a:endParaRPr sz="1500"/>
          </a:p>
          <a:p>
            <a:pPr indent="-336550" lvl="0" marL="457200" rtl="0" algn="l">
              <a:spcBef>
                <a:spcPts val="0"/>
              </a:spcBef>
              <a:spcAft>
                <a:spcPts val="0"/>
              </a:spcAft>
              <a:buSzPts val="1700"/>
              <a:buChar char="●"/>
            </a:pPr>
            <a:r>
              <a:rPr lang="en" sz="1500"/>
              <a:t>We are trying to find all numbers that have odd frequencies in our given list and output them as mentioned in the problem</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Solution:</a:t>
            </a:r>
            <a:endParaRPr sz="1500"/>
          </a:p>
          <a:p>
            <a:pPr indent="-336550" lvl="0" marL="457200" rtl="0" algn="l">
              <a:spcBef>
                <a:spcPts val="0"/>
              </a:spcBef>
              <a:spcAft>
                <a:spcPts val="0"/>
              </a:spcAft>
              <a:buSzPts val="1700"/>
              <a:buChar char="●"/>
            </a:pPr>
            <a:r>
              <a:rPr lang="en" sz="1500"/>
              <a:t>In this problem, it is ideal to use a </a:t>
            </a:r>
            <a:r>
              <a:rPr b="1" lang="en" sz="1500"/>
              <a:t>map </a:t>
            </a:r>
            <a:r>
              <a:rPr lang="en" sz="1500"/>
              <a:t>to keep track of the </a:t>
            </a:r>
            <a:r>
              <a:rPr b="1" lang="en" sz="1500"/>
              <a:t>frequencies </a:t>
            </a:r>
            <a:r>
              <a:rPr lang="en" sz="1500"/>
              <a:t>of each number in the list</a:t>
            </a:r>
            <a:endParaRPr sz="1500"/>
          </a:p>
          <a:p>
            <a:pPr indent="-336550" lvl="0" marL="457200" rtl="0" algn="l">
              <a:spcBef>
                <a:spcPts val="0"/>
              </a:spcBef>
              <a:spcAft>
                <a:spcPts val="0"/>
              </a:spcAft>
              <a:buSzPts val="1700"/>
              <a:buChar char="●"/>
            </a:pPr>
            <a:r>
              <a:rPr lang="en" sz="1500"/>
              <a:t>We then </a:t>
            </a:r>
            <a:r>
              <a:rPr b="1" lang="en" sz="1500"/>
              <a:t>loop </a:t>
            </a:r>
            <a:r>
              <a:rPr lang="en" sz="1500"/>
              <a:t>through each number and it’s frequency in the map, storing the numbers that have an odd frequency in a </a:t>
            </a:r>
            <a:r>
              <a:rPr b="1" lang="en" sz="1500"/>
              <a:t>list</a:t>
            </a:r>
            <a:endParaRPr b="1" sz="1500"/>
          </a:p>
          <a:p>
            <a:pPr indent="-323850" lvl="0" marL="457200" rtl="0" algn="l">
              <a:spcBef>
                <a:spcPts val="0"/>
              </a:spcBef>
              <a:spcAft>
                <a:spcPts val="0"/>
              </a:spcAft>
              <a:buSzPts val="1500"/>
              <a:buChar char="●"/>
            </a:pPr>
            <a:r>
              <a:rPr lang="en" sz="1500"/>
              <a:t>Then we sort the list in </a:t>
            </a:r>
            <a:r>
              <a:rPr b="1" lang="en" sz="1500"/>
              <a:t>ascending order</a:t>
            </a:r>
            <a:r>
              <a:rPr lang="en" sz="1500"/>
              <a:t> based on frequencies and print out each number, in order, in the created list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a:t>Note: </a:t>
            </a:r>
            <a:r>
              <a:rPr i="1" lang="en"/>
              <a:t>Sorting the list can be done by using another dictionary, or by simply using a key.</a:t>
            </a:r>
            <a:endParaRPr i="1"/>
          </a:p>
        </p:txBody>
      </p:sp>
      <p:sp>
        <p:nvSpPr>
          <p:cNvPr id="474" name="Google Shape;474;p58"/>
          <p:cNvSpPr txBox="1"/>
          <p:nvPr>
            <p:ph type="title"/>
          </p:nvPr>
        </p:nvSpPr>
        <p:spPr>
          <a:xfrm>
            <a:off x="720000" y="26273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 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9"/>
          <p:cNvSpPr txBox="1"/>
          <p:nvPr>
            <p:ph type="title"/>
          </p:nvPr>
        </p:nvSpPr>
        <p:spPr>
          <a:xfrm>
            <a:off x="720000" y="1624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 </a:t>
            </a:r>
            <a:r>
              <a:rPr lang="en"/>
              <a:t>Sample Code</a:t>
            </a:r>
            <a:endParaRPr/>
          </a:p>
        </p:txBody>
      </p:sp>
      <p:pic>
        <p:nvPicPr>
          <p:cNvPr id="480" name="Google Shape;480;p59"/>
          <p:cNvPicPr preferRelativeResize="0"/>
          <p:nvPr/>
        </p:nvPicPr>
        <p:blipFill>
          <a:blip r:embed="rId3">
            <a:alphaModFix/>
          </a:blip>
          <a:stretch>
            <a:fillRect/>
          </a:stretch>
        </p:blipFill>
        <p:spPr>
          <a:xfrm>
            <a:off x="2271638" y="1026900"/>
            <a:ext cx="4600726" cy="3611500"/>
          </a:xfrm>
          <a:prstGeom prst="rect">
            <a:avLst/>
          </a:prstGeom>
          <a:noFill/>
          <a:ln>
            <a:noFill/>
          </a:ln>
        </p:spPr>
      </p:pic>
      <p:sp>
        <p:nvSpPr>
          <p:cNvPr id="481" name="Google Shape;481;p59"/>
          <p:cNvSpPr txBox="1"/>
          <p:nvPr/>
        </p:nvSpPr>
        <p:spPr>
          <a:xfrm>
            <a:off x="2204675" y="4638400"/>
            <a:ext cx="23820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latin typeface="Albert Sans"/>
                <a:ea typeface="Albert Sans"/>
                <a:cs typeface="Albert Sans"/>
                <a:sym typeface="Albert Sans"/>
              </a:rPr>
              <a:t>*Python Solution by Jason Sun</a:t>
            </a:r>
            <a:endParaRPr i="1" sz="1000">
              <a:solidFill>
                <a:schemeClr val="dk1"/>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715100" y="3053300"/>
            <a:ext cx="783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sz="2000"/>
          </a:p>
        </p:txBody>
      </p:sp>
      <p:sp>
        <p:nvSpPr>
          <p:cNvPr id="487" name="Google Shape;487;p60"/>
          <p:cNvSpPr txBox="1"/>
          <p:nvPr>
            <p:ph idx="2" type="title"/>
          </p:nvPr>
        </p:nvSpPr>
        <p:spPr>
          <a:xfrm>
            <a:off x="715100" y="1990600"/>
            <a:ext cx="14685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88" name="Google Shape;488;p60"/>
          <p:cNvSpPr txBox="1"/>
          <p:nvPr>
            <p:ph idx="1" type="subTitle"/>
          </p:nvPr>
        </p:nvSpPr>
        <p:spPr>
          <a:xfrm>
            <a:off x="715175" y="3895100"/>
            <a:ext cx="76299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you want to truly improve, practice! Do the homework as well as some DMOJ questions outside of class. It can be a fun hobby!</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1"/>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Homework</a:t>
            </a:r>
            <a:endParaRPr/>
          </a:p>
        </p:txBody>
      </p:sp>
      <p:sp>
        <p:nvSpPr>
          <p:cNvPr id="494" name="Google Shape;494;p61"/>
          <p:cNvSpPr txBox="1"/>
          <p:nvPr>
            <p:ph idx="2" type="subTitle"/>
          </p:nvPr>
        </p:nvSpPr>
        <p:spPr>
          <a:xfrm>
            <a:off x="915900" y="1032175"/>
            <a:ext cx="8031600" cy="392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t>Junior</a:t>
            </a:r>
            <a:endParaRPr sz="1500"/>
          </a:p>
          <a:p>
            <a:pPr indent="0" lvl="0" marL="0" rtl="0" algn="l">
              <a:lnSpc>
                <a:spcPct val="150000"/>
              </a:lnSpc>
              <a:spcBef>
                <a:spcPts val="0"/>
              </a:spcBef>
              <a:spcAft>
                <a:spcPts val="0"/>
              </a:spcAft>
              <a:buNone/>
            </a:pPr>
            <a:r>
              <a:rPr b="1" lang="en" sz="1500"/>
              <a:t>1</a:t>
            </a:r>
            <a:r>
              <a:rPr b="1" lang="en" sz="1500"/>
              <a:t>)	</a:t>
            </a:r>
            <a:r>
              <a:rPr lang="en" sz="1500"/>
              <a:t>Distance - </a:t>
            </a:r>
            <a:r>
              <a:rPr lang="en" sz="1500" u="sng">
                <a:solidFill>
                  <a:schemeClr val="hlink"/>
                </a:solidFill>
                <a:hlinkClick r:id="rId3"/>
              </a:rPr>
              <a:t>https://dmoj.ca/problem/tle17c6p1</a:t>
            </a:r>
            <a:endParaRPr sz="1500"/>
          </a:p>
          <a:p>
            <a:pPr indent="0" lvl="0" marL="0" rtl="0" algn="l">
              <a:lnSpc>
                <a:spcPct val="150000"/>
              </a:lnSpc>
              <a:spcBef>
                <a:spcPts val="0"/>
              </a:spcBef>
              <a:spcAft>
                <a:spcPts val="0"/>
              </a:spcAft>
              <a:buNone/>
            </a:pPr>
            <a:r>
              <a:rPr b="1" lang="en" sz="1500"/>
              <a:t>2)</a:t>
            </a:r>
            <a:r>
              <a:rPr lang="en" sz="1500"/>
              <a:t>	Home Row - </a:t>
            </a:r>
            <a:r>
              <a:rPr lang="en" sz="1500" u="sng">
                <a:solidFill>
                  <a:schemeClr val="hlink"/>
                </a:solidFill>
                <a:hlinkClick r:id="rId4"/>
              </a:rPr>
              <a:t>https://dmoj.ca/problem/dmopc20c5p1</a:t>
            </a:r>
            <a:endParaRPr sz="1500"/>
          </a:p>
          <a:p>
            <a:pPr indent="0" lvl="0" marL="0" rtl="0" algn="l">
              <a:lnSpc>
                <a:spcPct val="150000"/>
              </a:lnSpc>
              <a:spcBef>
                <a:spcPts val="0"/>
              </a:spcBef>
              <a:spcAft>
                <a:spcPts val="0"/>
              </a:spcAft>
              <a:buNone/>
            </a:pPr>
            <a:r>
              <a:rPr b="1" lang="en" sz="1500"/>
              <a:t>3)</a:t>
            </a:r>
            <a:r>
              <a:rPr lang="en" sz="1500"/>
              <a:t>	CCC '13 J4 - Time on task - </a:t>
            </a:r>
            <a:r>
              <a:rPr lang="en" sz="1500" u="sng">
                <a:solidFill>
                  <a:schemeClr val="hlink"/>
                </a:solidFill>
                <a:hlinkClick r:id="rId5"/>
              </a:rPr>
              <a:t>https://dmoj.ca/problem/ccc13j4</a:t>
            </a:r>
            <a:endParaRPr sz="1500"/>
          </a:p>
          <a:p>
            <a:pPr indent="0" lvl="0" marL="0" rtl="0" algn="l">
              <a:lnSpc>
                <a:spcPct val="150000"/>
              </a:lnSpc>
              <a:spcBef>
                <a:spcPts val="0"/>
              </a:spcBef>
              <a:spcAft>
                <a:spcPts val="0"/>
              </a:spcAft>
              <a:buNone/>
            </a:pPr>
            <a:r>
              <a:rPr b="1" lang="en" sz="1500"/>
              <a:t>4)</a:t>
            </a:r>
            <a:r>
              <a:rPr lang="en" sz="1500"/>
              <a:t> 	CCC ‘16 S2 - Tandem Bicycle - </a:t>
            </a:r>
            <a:r>
              <a:rPr lang="en" sz="1500" u="sng">
                <a:solidFill>
                  <a:schemeClr val="hlink"/>
                </a:solidFill>
                <a:hlinkClick r:id="rId6"/>
              </a:rPr>
              <a:t>https://dmoj.ca/problem/ccc16s2</a:t>
            </a:r>
            <a:endParaRPr sz="1500"/>
          </a:p>
          <a:p>
            <a:pPr indent="0" lvl="0" marL="0" rtl="0" algn="l">
              <a:lnSpc>
                <a:spcPct val="150000"/>
              </a:lnSpc>
              <a:spcBef>
                <a:spcPts val="0"/>
              </a:spcBef>
              <a:spcAft>
                <a:spcPts val="0"/>
              </a:spcAft>
              <a:buNone/>
            </a:pPr>
            <a:r>
              <a:t/>
            </a:r>
            <a:endParaRPr b="1" sz="1500"/>
          </a:p>
          <a:p>
            <a:pPr indent="0" lvl="0" marL="0" rtl="0" algn="l">
              <a:lnSpc>
                <a:spcPct val="150000"/>
              </a:lnSpc>
              <a:spcBef>
                <a:spcPts val="0"/>
              </a:spcBef>
              <a:spcAft>
                <a:spcPts val="0"/>
              </a:spcAft>
              <a:buNone/>
            </a:pPr>
            <a:r>
              <a:rPr b="1" lang="en" sz="1500"/>
              <a:t>Senior</a:t>
            </a:r>
            <a:endParaRPr sz="1500"/>
          </a:p>
          <a:p>
            <a:pPr indent="0" lvl="0" marL="0" rtl="0" algn="l">
              <a:lnSpc>
                <a:spcPct val="150000"/>
              </a:lnSpc>
              <a:spcBef>
                <a:spcPts val="0"/>
              </a:spcBef>
              <a:spcAft>
                <a:spcPts val="0"/>
              </a:spcAft>
              <a:buNone/>
            </a:pPr>
            <a:r>
              <a:rPr b="1" lang="en" sz="1500"/>
              <a:t>1)</a:t>
            </a:r>
            <a:r>
              <a:rPr lang="en" sz="1500"/>
              <a:t>	Carol's Carnivorous Plants </a:t>
            </a:r>
            <a:r>
              <a:rPr lang="en" sz="1500"/>
              <a:t>- </a:t>
            </a:r>
            <a:r>
              <a:rPr lang="en" sz="1500" u="sng">
                <a:solidFill>
                  <a:schemeClr val="hlink"/>
                </a:solidFill>
                <a:hlinkClick r:id="rId7"/>
              </a:rPr>
              <a:t>https://dmoj.ca/problem/thicc17p1</a:t>
            </a:r>
            <a:endParaRPr b="1" sz="1500"/>
          </a:p>
          <a:p>
            <a:pPr indent="0" lvl="0" marL="0" rtl="0" algn="l">
              <a:lnSpc>
                <a:spcPct val="150000"/>
              </a:lnSpc>
              <a:spcBef>
                <a:spcPts val="0"/>
              </a:spcBef>
              <a:spcAft>
                <a:spcPts val="0"/>
              </a:spcAft>
              <a:buNone/>
            </a:pPr>
            <a:r>
              <a:rPr b="1" lang="en" sz="1500"/>
              <a:t>2)	</a:t>
            </a:r>
            <a:r>
              <a:rPr lang="en" sz="1500"/>
              <a:t>Safe from Rooks - </a:t>
            </a:r>
            <a:r>
              <a:rPr lang="en" sz="1500" u="sng">
                <a:solidFill>
                  <a:schemeClr val="hlink"/>
                </a:solidFill>
                <a:hlinkClick r:id="rId8"/>
              </a:rPr>
              <a:t>https://dmoj.ca/problem/dwite10c5p2</a:t>
            </a:r>
            <a:endParaRPr sz="1500"/>
          </a:p>
          <a:p>
            <a:pPr indent="0" lvl="0" marL="0" rtl="0" algn="l">
              <a:lnSpc>
                <a:spcPct val="150000"/>
              </a:lnSpc>
              <a:spcBef>
                <a:spcPts val="0"/>
              </a:spcBef>
              <a:spcAft>
                <a:spcPts val="0"/>
              </a:spcAft>
              <a:buNone/>
            </a:pPr>
            <a:r>
              <a:rPr b="1" lang="en" sz="1500"/>
              <a:t>3)	</a:t>
            </a:r>
            <a:r>
              <a:rPr lang="en" sz="1500"/>
              <a:t>A Typical Codeforces Problem - </a:t>
            </a:r>
            <a:r>
              <a:rPr lang="en" sz="1500" u="sng">
                <a:solidFill>
                  <a:schemeClr val="hlink"/>
                </a:solidFill>
                <a:hlinkClick r:id="rId9"/>
              </a:rPr>
              <a:t>https://dmoj.ca/problem/tcc1p1</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2"/>
          <p:cNvSpPr/>
          <p:nvPr/>
        </p:nvSpPr>
        <p:spPr>
          <a:xfrm>
            <a:off x="715100" y="806275"/>
            <a:ext cx="4807200" cy="134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txBox="1"/>
          <p:nvPr>
            <p:ph type="ctrTitle"/>
          </p:nvPr>
        </p:nvSpPr>
        <p:spPr>
          <a:xfrm>
            <a:off x="715100" y="665375"/>
            <a:ext cx="4775400" cy="8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Thanks!</a:t>
            </a:r>
            <a:endParaRPr sz="10000"/>
          </a:p>
        </p:txBody>
      </p:sp>
      <p:sp>
        <p:nvSpPr>
          <p:cNvPr id="501" name="Google Shape;501;p62"/>
          <p:cNvSpPr txBox="1"/>
          <p:nvPr>
            <p:ph idx="1" type="subTitle"/>
          </p:nvPr>
        </p:nvSpPr>
        <p:spPr>
          <a:xfrm>
            <a:off x="715100" y="2216975"/>
            <a:ext cx="5965200" cy="22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lbert Sans Medium"/>
                <a:ea typeface="Albert Sans Medium"/>
                <a:cs typeface="Albert Sans Medium"/>
                <a:sym typeface="Albert Sans Medium"/>
              </a:rPr>
              <a:t>Do you have any questions?</a:t>
            </a:r>
            <a:endParaRPr sz="27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100">
              <a:latin typeface="Albert Sans Medium"/>
              <a:ea typeface="Albert Sans Medium"/>
              <a:cs typeface="Albert Sans Medium"/>
              <a:sym typeface="Albert Sans Medium"/>
            </a:endParaRPr>
          </a:p>
          <a:p>
            <a:pPr indent="0" lvl="0" marL="0" rtl="0" algn="l">
              <a:spcBef>
                <a:spcPts val="0"/>
              </a:spcBef>
              <a:spcAft>
                <a:spcPts val="0"/>
              </a:spcAft>
              <a:buNone/>
            </a:pPr>
            <a:r>
              <a:rPr lang="en" sz="1600" u="sng">
                <a:solidFill>
                  <a:schemeClr val="hlink"/>
                </a:solidFill>
                <a:latin typeface="Albert Sans Medium"/>
                <a:ea typeface="Albert Sans Medium"/>
                <a:cs typeface="Albert Sans Medium"/>
                <a:sym typeface="Albert Sans Medium"/>
                <a:hlinkClick r:id="rId3"/>
              </a:rPr>
              <a:t>https://github.com/CryoJS/DSA-Handbook</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p:txBody>
      </p:sp>
      <p:sp>
        <p:nvSpPr>
          <p:cNvPr id="502" name="Google Shape;502;p62"/>
          <p:cNvSpPr/>
          <p:nvPr/>
        </p:nvSpPr>
        <p:spPr>
          <a:xfrm rot="7104007">
            <a:off x="6890179" y="-1651021"/>
            <a:ext cx="3397838" cy="3397838"/>
          </a:xfrm>
          <a:prstGeom prst="arc">
            <a:avLst>
              <a:gd fmla="val 16200000" name="adj1"/>
              <a:gd fmla="val 211871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p:nvPr/>
        </p:nvSpPr>
        <p:spPr>
          <a:xfrm rot="-9147592">
            <a:off x="6414495" y="-1129156"/>
            <a:ext cx="3397929" cy="3397929"/>
          </a:xfrm>
          <a:prstGeom prst="arc">
            <a:avLst>
              <a:gd fmla="val 16200000" name="adj1"/>
              <a:gd fmla="val 53263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62"/>
          <p:cNvSpPr/>
          <p:nvPr/>
        </p:nvSpPr>
        <p:spPr>
          <a:xfrm rot="-3800792">
            <a:off x="7303595" y="2020361"/>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2"/>
          <p:cNvSpPr/>
          <p:nvPr/>
        </p:nvSpPr>
        <p:spPr>
          <a:xfrm rot="-3800792">
            <a:off x="7824720" y="1513686"/>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601325" y="3030575"/>
            <a:ext cx="7105500" cy="13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Greedy</a:t>
            </a:r>
            <a:endParaRPr/>
          </a:p>
          <a:p>
            <a:pPr indent="0" lvl="0" marL="0" rtl="0" algn="l">
              <a:spcBef>
                <a:spcPts val="0"/>
              </a:spcBef>
              <a:spcAft>
                <a:spcPts val="0"/>
              </a:spcAft>
              <a:buNone/>
            </a:pPr>
            <a:r>
              <a:rPr lang="en" sz="1500">
                <a:latin typeface="Albert Sans"/>
                <a:ea typeface="Albert Sans"/>
                <a:cs typeface="Albert Sans"/>
                <a:sym typeface="Albert Sans"/>
              </a:rPr>
              <a:t>Choosing the best </a:t>
            </a:r>
            <a:r>
              <a:rPr lang="en" sz="1500">
                <a:latin typeface="Albert Sans"/>
                <a:ea typeface="Albert Sans"/>
                <a:cs typeface="Albert Sans"/>
                <a:sym typeface="Albert Sans"/>
              </a:rPr>
              <a:t>possible</a:t>
            </a:r>
            <a:r>
              <a:rPr lang="en" sz="1500">
                <a:latin typeface="Albert Sans"/>
                <a:ea typeface="Albert Sans"/>
                <a:cs typeface="Albert Sans"/>
                <a:sym typeface="Albert Sans"/>
              </a:rPr>
              <a:t> choice at every state to lead you to the answer.</a:t>
            </a:r>
            <a:endParaRPr sz="1500">
              <a:latin typeface="Albert Sans"/>
              <a:ea typeface="Albert Sans"/>
              <a:cs typeface="Albert Sans"/>
              <a:sym typeface="Albert Sans"/>
            </a:endParaRPr>
          </a:p>
        </p:txBody>
      </p:sp>
      <p:sp>
        <p:nvSpPr>
          <p:cNvPr id="384" name="Google Shape;384;p46"/>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2301300" y="15364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Definition</a:t>
            </a:r>
            <a:endParaRPr sz="3900"/>
          </a:p>
        </p:txBody>
      </p:sp>
      <p:sp>
        <p:nvSpPr>
          <p:cNvPr id="390" name="Google Shape;390;p47"/>
          <p:cNvSpPr txBox="1"/>
          <p:nvPr>
            <p:ph idx="1" type="subTitle"/>
          </p:nvPr>
        </p:nvSpPr>
        <p:spPr>
          <a:xfrm>
            <a:off x="2127600" y="2348075"/>
            <a:ext cx="4888800" cy="106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a:t>
            </a:r>
            <a:r>
              <a:rPr lang="en" sz="1600"/>
              <a:t>Greedy algorithms are a class of algorithms that make locally optimal choices at each step with the hope of finding a global optimum solution.”</a:t>
            </a:r>
            <a:endParaRPr sz="1600"/>
          </a:p>
          <a:p>
            <a:pPr indent="0" lvl="0" marL="0" rtl="0" algn="ctr">
              <a:spcBef>
                <a:spcPts val="0"/>
              </a:spcBef>
              <a:spcAft>
                <a:spcPts val="0"/>
              </a:spcAft>
              <a:buNone/>
            </a:pPr>
            <a:r>
              <a:t/>
            </a:r>
            <a:endParaRPr/>
          </a:p>
          <a:p>
            <a:pPr indent="0" lvl="0" marL="0" rtl="0" algn="ctr">
              <a:spcBef>
                <a:spcPts val="0"/>
              </a:spcBef>
              <a:spcAft>
                <a:spcPts val="0"/>
              </a:spcAft>
              <a:buNone/>
            </a:pPr>
            <a:r>
              <a:rPr lang="en" sz="1000" u="sng">
                <a:solidFill>
                  <a:schemeClr val="hlink"/>
                </a:solidFill>
                <a:hlinkClick r:id="rId3"/>
              </a:rPr>
              <a:t>https://www.geeksforgeeks.org/greedy-algorithms/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ph type="title"/>
          </p:nvPr>
        </p:nvSpPr>
        <p:spPr>
          <a:xfrm>
            <a:off x="1284000" y="1439225"/>
            <a:ext cx="6576000" cy="13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Speed?</a:t>
            </a:r>
            <a:endParaRPr/>
          </a:p>
        </p:txBody>
      </p:sp>
      <p:sp>
        <p:nvSpPr>
          <p:cNvPr id="396" name="Google Shape;396;p48"/>
          <p:cNvSpPr txBox="1"/>
          <p:nvPr>
            <p:ph idx="1" type="subTitle"/>
          </p:nvPr>
        </p:nvSpPr>
        <p:spPr>
          <a:xfrm>
            <a:off x="1284000" y="2950375"/>
            <a:ext cx="6576000" cy="103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Since you take </a:t>
            </a:r>
            <a:r>
              <a:rPr lang="en" sz="1800"/>
              <a:t>choices</a:t>
            </a:r>
            <a:r>
              <a:rPr lang="en" sz="1800"/>
              <a:t> at face value instead of considering the various possibilities and other states, this usually makes greedy a</a:t>
            </a:r>
            <a:r>
              <a:rPr lang="en" sz="1800"/>
              <a:t>lgorithms</a:t>
            </a:r>
            <a:r>
              <a:rPr lang="en" sz="1800"/>
              <a:t> really fast.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720000" y="3067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Tips</a:t>
            </a:r>
            <a:endParaRPr/>
          </a:p>
        </p:txBody>
      </p:sp>
      <p:sp>
        <p:nvSpPr>
          <p:cNvPr id="402" name="Google Shape;402;p49"/>
          <p:cNvSpPr txBox="1"/>
          <p:nvPr>
            <p:ph idx="1" type="body"/>
          </p:nvPr>
        </p:nvSpPr>
        <p:spPr>
          <a:xfrm>
            <a:off x="1180200" y="1020650"/>
            <a:ext cx="6783600" cy="70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Since </a:t>
            </a:r>
            <a:r>
              <a:rPr lang="en" sz="1400"/>
              <a:t>greedy</a:t>
            </a:r>
            <a:r>
              <a:rPr lang="en" sz="1400"/>
              <a:t> is more about </a:t>
            </a:r>
            <a:r>
              <a:rPr b="1" lang="en" sz="1400"/>
              <a:t>a way of thinking</a:t>
            </a:r>
            <a:r>
              <a:rPr lang="en" sz="1400"/>
              <a:t> about a problem, and less about just knowing some knowledge to solve a problem, it makes it hard to learn. Aside from </a:t>
            </a:r>
            <a:r>
              <a:rPr b="1" lang="en" sz="1400"/>
              <a:t>practice</a:t>
            </a:r>
            <a:r>
              <a:rPr lang="en" sz="1400"/>
              <a:t>, there are some tips to keep in mind.</a:t>
            </a:r>
            <a:endParaRPr sz="1400"/>
          </a:p>
        </p:txBody>
      </p:sp>
      <p:sp>
        <p:nvSpPr>
          <p:cNvPr id="403" name="Google Shape;403;p49"/>
          <p:cNvSpPr txBox="1"/>
          <p:nvPr>
            <p:ph type="title"/>
          </p:nvPr>
        </p:nvSpPr>
        <p:spPr>
          <a:xfrm>
            <a:off x="3429416" y="1978339"/>
            <a:ext cx="2280600" cy="800100"/>
          </a:xfrm>
          <a:prstGeom prst="rect">
            <a:avLst/>
          </a:prstGeom>
          <a:solidFill>
            <a:srgbClr val="C9DAF8"/>
          </a:solidFill>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04" name="Google Shape;404;p49"/>
          <p:cNvSpPr txBox="1"/>
          <p:nvPr>
            <p:ph idx="4294967295" type="subTitle"/>
          </p:nvPr>
        </p:nvSpPr>
        <p:spPr>
          <a:xfrm flipH="1">
            <a:off x="3431700" y="2857300"/>
            <a:ext cx="2280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Problem</a:t>
            </a:r>
            <a:endParaRPr sz="1800"/>
          </a:p>
        </p:txBody>
      </p:sp>
      <p:sp>
        <p:nvSpPr>
          <p:cNvPr id="405" name="Google Shape;405;p49"/>
          <p:cNvSpPr txBox="1"/>
          <p:nvPr>
            <p:ph idx="4294967295" type="title"/>
          </p:nvPr>
        </p:nvSpPr>
        <p:spPr>
          <a:xfrm>
            <a:off x="717725" y="1978339"/>
            <a:ext cx="2280600" cy="800100"/>
          </a:xfrm>
          <a:prstGeom prst="rect">
            <a:avLst/>
          </a:prstGeom>
          <a:solidFill>
            <a:srgbClr val="D9D2E9"/>
          </a:solidFill>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6" name="Google Shape;406;p49"/>
          <p:cNvSpPr txBox="1"/>
          <p:nvPr>
            <p:ph idx="4294967295" type="subTitle"/>
          </p:nvPr>
        </p:nvSpPr>
        <p:spPr>
          <a:xfrm flipH="1">
            <a:off x="717718" y="2857300"/>
            <a:ext cx="2280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Goal</a:t>
            </a:r>
            <a:endParaRPr sz="1800"/>
          </a:p>
        </p:txBody>
      </p:sp>
      <p:sp>
        <p:nvSpPr>
          <p:cNvPr id="407" name="Google Shape;407;p49"/>
          <p:cNvSpPr txBox="1"/>
          <p:nvPr>
            <p:ph idx="4294967295" type="title"/>
          </p:nvPr>
        </p:nvSpPr>
        <p:spPr>
          <a:xfrm>
            <a:off x="6145677" y="1978339"/>
            <a:ext cx="2280600" cy="800100"/>
          </a:xfrm>
          <a:prstGeom prst="rect">
            <a:avLst/>
          </a:prstGeom>
          <a:solidFill>
            <a:srgbClr val="CFE2F3"/>
          </a:solidFill>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08" name="Google Shape;408;p49"/>
          <p:cNvSpPr txBox="1"/>
          <p:nvPr>
            <p:ph idx="4294967295" type="subTitle"/>
          </p:nvPr>
        </p:nvSpPr>
        <p:spPr>
          <a:xfrm flipH="1">
            <a:off x="6145687" y="2857300"/>
            <a:ext cx="2280600" cy="37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Solving</a:t>
            </a:r>
            <a:endParaRPr sz="1800"/>
          </a:p>
        </p:txBody>
      </p:sp>
      <p:sp>
        <p:nvSpPr>
          <p:cNvPr id="409" name="Google Shape;409;p49"/>
          <p:cNvSpPr txBox="1"/>
          <p:nvPr>
            <p:ph idx="4294967295" type="subTitle"/>
          </p:nvPr>
        </p:nvSpPr>
        <p:spPr>
          <a:xfrm>
            <a:off x="717725" y="3159150"/>
            <a:ext cx="2505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problem is usually greedy if it wants the </a:t>
            </a:r>
            <a:r>
              <a:rPr b="1" lang="en" sz="1400"/>
              <a:t>best </a:t>
            </a:r>
            <a:r>
              <a:rPr lang="en" sz="1400"/>
              <a:t>answer</a:t>
            </a:r>
            <a:endParaRPr sz="1400"/>
          </a:p>
          <a:p>
            <a:pPr indent="0" lvl="0" marL="0" rtl="0" algn="l">
              <a:spcBef>
                <a:spcPts val="0"/>
              </a:spcBef>
              <a:spcAft>
                <a:spcPts val="0"/>
              </a:spcAft>
              <a:buNone/>
            </a:pPr>
            <a:r>
              <a:rPr lang="en" sz="1400"/>
              <a:t>(eg. min or max).</a:t>
            </a:r>
            <a:endParaRPr sz="1400"/>
          </a:p>
        </p:txBody>
      </p:sp>
      <p:sp>
        <p:nvSpPr>
          <p:cNvPr id="410" name="Google Shape;410;p49"/>
          <p:cNvSpPr txBox="1"/>
          <p:nvPr>
            <p:ph idx="4294967295" type="subTitle"/>
          </p:nvPr>
        </p:nvSpPr>
        <p:spPr>
          <a:xfrm>
            <a:off x="3431700" y="3159150"/>
            <a:ext cx="2505600" cy="13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it can be broken down into </a:t>
            </a:r>
            <a:r>
              <a:rPr b="1" lang="en" sz="1400"/>
              <a:t>subproblems </a:t>
            </a:r>
            <a:r>
              <a:rPr lang="en" sz="1400"/>
              <a:t>and making locally optimal choices leads to the answer, then it can be solved with greedy.</a:t>
            </a:r>
            <a:endParaRPr sz="1400"/>
          </a:p>
        </p:txBody>
      </p:sp>
      <p:sp>
        <p:nvSpPr>
          <p:cNvPr id="411" name="Google Shape;411;p49"/>
          <p:cNvSpPr txBox="1"/>
          <p:nvPr>
            <p:ph idx="4294967295" type="subTitle"/>
          </p:nvPr>
        </p:nvSpPr>
        <p:spPr>
          <a:xfrm>
            <a:off x="6143375" y="3159150"/>
            <a:ext cx="2505600" cy="1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solve, usually try to make as many </a:t>
            </a:r>
            <a:r>
              <a:rPr b="1" lang="en" sz="1400"/>
              <a:t>observations</a:t>
            </a:r>
            <a:r>
              <a:rPr b="1" lang="en" sz="1400"/>
              <a:t> </a:t>
            </a:r>
            <a:r>
              <a:rPr lang="en" sz="1400"/>
              <a:t>as possible, and explore various types of locally optimal choices to check if any are </a:t>
            </a:r>
            <a:r>
              <a:rPr b="1" lang="en" sz="1400"/>
              <a:t>globally </a:t>
            </a:r>
            <a:r>
              <a:rPr lang="en" sz="1400"/>
              <a:t>optimal.</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type="title"/>
          </p:nvPr>
        </p:nvSpPr>
        <p:spPr>
          <a:xfrm>
            <a:off x="715100" y="3053300"/>
            <a:ext cx="7100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Hoc</a:t>
            </a:r>
            <a:endParaRPr/>
          </a:p>
        </p:txBody>
      </p:sp>
      <p:sp>
        <p:nvSpPr>
          <p:cNvPr id="417" name="Google Shape;417;p50"/>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18" name="Google Shape;418;p50"/>
          <p:cNvSpPr txBox="1"/>
          <p:nvPr>
            <p:ph idx="1" type="subTitle"/>
          </p:nvPr>
        </p:nvSpPr>
        <p:spPr>
          <a:xfrm>
            <a:off x="715175" y="3895100"/>
            <a:ext cx="6708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problem that there is no specific technique for. Thus it requires a </a:t>
            </a:r>
            <a:r>
              <a:rPr lang="en"/>
              <a:t>unique</a:t>
            </a:r>
            <a:r>
              <a:rPr lang="en"/>
              <a:t> solution made and tailored for the exact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2301300" y="9268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a:t>
            </a:r>
            <a:endParaRPr/>
          </a:p>
        </p:txBody>
      </p:sp>
      <p:sp>
        <p:nvSpPr>
          <p:cNvPr id="424" name="Google Shape;424;p51"/>
          <p:cNvSpPr txBox="1"/>
          <p:nvPr>
            <p:ph idx="1" type="subTitle"/>
          </p:nvPr>
        </p:nvSpPr>
        <p:spPr>
          <a:xfrm>
            <a:off x="2100600" y="1835625"/>
            <a:ext cx="4942800" cy="178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400"/>
              <a:t>Problem</a:t>
            </a:r>
            <a:endParaRPr sz="1400"/>
          </a:p>
          <a:p>
            <a:pPr indent="0" lvl="0" marL="0" rtl="0" algn="ctr">
              <a:spcBef>
                <a:spcPts val="0"/>
              </a:spcBef>
              <a:spcAft>
                <a:spcPts val="0"/>
              </a:spcAft>
              <a:buNone/>
            </a:pPr>
            <a:r>
              <a:rPr lang="en" sz="1400"/>
              <a:t>You were given the faces of an unsolved </a:t>
            </a:r>
            <a:r>
              <a:rPr lang="en" sz="1400"/>
              <a:t>rubik's</a:t>
            </a:r>
            <a:r>
              <a:rPr lang="en" sz="1400"/>
              <a:t> cube and needed to output the moves to solve it.</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b="1" lang="en" sz="1400"/>
              <a:t>Type</a:t>
            </a:r>
            <a:endParaRPr b="1" sz="1400"/>
          </a:p>
          <a:p>
            <a:pPr indent="0" lvl="0" marL="0" rtl="0" algn="ctr">
              <a:spcBef>
                <a:spcPts val="0"/>
              </a:spcBef>
              <a:spcAft>
                <a:spcPts val="0"/>
              </a:spcAft>
              <a:buNone/>
            </a:pPr>
            <a:r>
              <a:rPr lang="en" sz="1400"/>
              <a:t>This is ad hoc (assuming that solving a rubik’s cube isn’t common knowledge) because you will have to figure out the steps on solving a </a:t>
            </a:r>
            <a:r>
              <a:rPr lang="en" sz="1400"/>
              <a:t>rubik's</a:t>
            </a:r>
            <a:r>
              <a:rPr lang="en" sz="1400"/>
              <a:t> cube, and that isn’t at all related to any competitive programming topics.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idx="1" type="subTitle"/>
          </p:nvPr>
        </p:nvSpPr>
        <p:spPr>
          <a:xfrm>
            <a:off x="1290775" y="1779400"/>
            <a:ext cx="2907600" cy="416400"/>
          </a:xfrm>
          <a:prstGeom prst="rect">
            <a:avLst/>
          </a:prstGeom>
          <a:solidFill>
            <a:srgbClr val="C9DAF8"/>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Template</a:t>
            </a:r>
            <a:endParaRPr/>
          </a:p>
        </p:txBody>
      </p:sp>
      <p:sp>
        <p:nvSpPr>
          <p:cNvPr id="430" name="Google Shape;430;p52"/>
          <p:cNvSpPr txBox="1"/>
          <p:nvPr>
            <p:ph idx="2" type="subTitle"/>
          </p:nvPr>
        </p:nvSpPr>
        <p:spPr>
          <a:xfrm>
            <a:off x="4945650" y="1779400"/>
            <a:ext cx="2907600" cy="416400"/>
          </a:xfrm>
          <a:prstGeom prst="rect">
            <a:avLst/>
          </a:prstGeom>
          <a:solidFill>
            <a:srgbClr val="F4CCCC"/>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Ad Hoc</a:t>
            </a:r>
            <a:endParaRPr/>
          </a:p>
        </p:txBody>
      </p:sp>
      <p:sp>
        <p:nvSpPr>
          <p:cNvPr id="431" name="Google Shape;431;p52"/>
          <p:cNvSpPr txBox="1"/>
          <p:nvPr>
            <p:ph type="title"/>
          </p:nvPr>
        </p:nvSpPr>
        <p:spPr>
          <a:xfrm>
            <a:off x="720000" y="306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Definitions</a:t>
            </a:r>
            <a:endParaRPr/>
          </a:p>
        </p:txBody>
      </p:sp>
      <p:sp>
        <p:nvSpPr>
          <p:cNvPr id="432" name="Google Shape;432;p52"/>
          <p:cNvSpPr txBox="1"/>
          <p:nvPr>
            <p:ph idx="3" type="subTitle"/>
          </p:nvPr>
        </p:nvSpPr>
        <p:spPr>
          <a:xfrm>
            <a:off x="1290750" y="2197000"/>
            <a:ext cx="3224100" cy="22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Problems that are significantly </a:t>
            </a:r>
            <a:r>
              <a:rPr b="1" lang="en" sz="1400"/>
              <a:t>easier </a:t>
            </a:r>
            <a:r>
              <a:rPr lang="en" sz="1400"/>
              <a:t>if you already have some similar </a:t>
            </a:r>
            <a:r>
              <a:rPr b="1" lang="en" sz="1400"/>
              <a:t>knowledge</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For example, given a list of 1 million numbers, answer 1 million queries that ask for the sum of a range in the list of numbers. Well, obviously the solution is PSA, so all you do is implement a PSA and you’ve solved the problem. Simple and easy.</a:t>
            </a:r>
            <a:endParaRPr sz="1400"/>
          </a:p>
        </p:txBody>
      </p:sp>
      <p:sp>
        <p:nvSpPr>
          <p:cNvPr id="433" name="Google Shape;433;p52"/>
          <p:cNvSpPr txBox="1"/>
          <p:nvPr>
            <p:ph idx="4" type="subTitle"/>
          </p:nvPr>
        </p:nvSpPr>
        <p:spPr>
          <a:xfrm>
            <a:off x="4945625" y="2197000"/>
            <a:ext cx="3224100" cy="23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Problems that can </a:t>
            </a:r>
            <a:r>
              <a:rPr b="1" lang="en" sz="1400"/>
              <a:t>not</a:t>
            </a:r>
            <a:r>
              <a:rPr lang="en" sz="1400"/>
              <a:t> be made easier with any </a:t>
            </a:r>
            <a:r>
              <a:rPr b="1" lang="en" sz="1400"/>
              <a:t>previous </a:t>
            </a:r>
            <a:r>
              <a:rPr lang="en" sz="1400"/>
              <a:t>knowledge.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can be trained for instead by </a:t>
            </a:r>
            <a:r>
              <a:rPr b="1" lang="en" sz="1400"/>
              <a:t>intuition</a:t>
            </a:r>
            <a:r>
              <a:rPr b="1" lang="en" sz="1400"/>
              <a:t> </a:t>
            </a:r>
            <a:r>
              <a:rPr lang="en" sz="1400"/>
              <a:t>and</a:t>
            </a:r>
            <a:r>
              <a:rPr lang="en" sz="1400"/>
              <a:t> </a:t>
            </a:r>
            <a:r>
              <a:rPr b="1" lang="en" sz="1400"/>
              <a:t>practicing </a:t>
            </a:r>
            <a:r>
              <a:rPr lang="en" sz="1400"/>
              <a:t>skills instead of learning knowledge.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Skills:</a:t>
            </a:r>
            <a:endParaRPr sz="1400"/>
          </a:p>
          <a:p>
            <a:pPr indent="-317500" lvl="0" marL="457200" rtl="0" algn="l">
              <a:spcBef>
                <a:spcPts val="0"/>
              </a:spcBef>
              <a:spcAft>
                <a:spcPts val="0"/>
              </a:spcAft>
              <a:buSzPts val="1400"/>
              <a:buChar char="-"/>
            </a:pPr>
            <a:r>
              <a:rPr lang="en" sz="1400"/>
              <a:t>Making better observations</a:t>
            </a:r>
            <a:endParaRPr sz="1400"/>
          </a:p>
          <a:p>
            <a:pPr indent="-317500" lvl="0" marL="457200" rtl="0" algn="l">
              <a:spcBef>
                <a:spcPts val="0"/>
              </a:spcBef>
              <a:spcAft>
                <a:spcPts val="0"/>
              </a:spcAft>
              <a:buSzPts val="1400"/>
              <a:buChar char="-"/>
            </a:pPr>
            <a:r>
              <a:rPr lang="en" sz="1400"/>
              <a:t>Learning how to make notes</a:t>
            </a:r>
            <a:endParaRPr sz="1400"/>
          </a:p>
          <a:p>
            <a:pPr indent="-317500" lvl="0" marL="457200" rtl="0" algn="l">
              <a:spcBef>
                <a:spcPts val="0"/>
              </a:spcBef>
              <a:spcAft>
                <a:spcPts val="0"/>
              </a:spcAft>
              <a:buSzPts val="1400"/>
              <a:buChar char="-"/>
            </a:pPr>
            <a:r>
              <a:rPr lang="en" sz="1400"/>
              <a:t>Efficient testing of various approaches</a:t>
            </a:r>
            <a:endParaRPr sz="1400"/>
          </a:p>
        </p:txBody>
      </p:sp>
      <p:sp>
        <p:nvSpPr>
          <p:cNvPr id="434" name="Google Shape;434;p52"/>
          <p:cNvSpPr txBox="1"/>
          <p:nvPr>
            <p:ph idx="4294967295" type="body"/>
          </p:nvPr>
        </p:nvSpPr>
        <p:spPr>
          <a:xfrm>
            <a:off x="2085000" y="1035150"/>
            <a:ext cx="4974000" cy="2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Think of these two terms as opposites, which makes both easier to understand, given the contrast.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715100" y="3053300"/>
            <a:ext cx="71004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440" name="Google Shape;440;p53"/>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41" name="Google Shape;441;p53"/>
          <p:cNvSpPr txBox="1"/>
          <p:nvPr>
            <p:ph idx="1" type="subTitle"/>
          </p:nvPr>
        </p:nvSpPr>
        <p:spPr>
          <a:xfrm>
            <a:off x="715175" y="3895100"/>
            <a:ext cx="6708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applications to exercise </a:t>
            </a:r>
            <a:r>
              <a:rPr lang="en"/>
              <a:t>what</a:t>
            </a:r>
            <a:r>
              <a:rPr lang="en"/>
              <a:t> you’ve learnt.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