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lbert Sans Medium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Albert Sans SemiBold"/>
      <p:regular r:id="rId29"/>
      <p:bold r:id="rId30"/>
      <p:italic r:id="rId31"/>
      <p:boldItalic r:id="rId32"/>
    </p:embeddedFont>
    <p:embeddedFont>
      <p:font typeface="Albert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lbertSans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Medium-italic.fntdata"/><Relationship Id="rId25" Type="http://schemas.openxmlformats.org/officeDocument/2006/relationships/font" Target="fonts/AlbertSansMedium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Albert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bert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bertSansSemiBold-italic.fntdata"/><Relationship Id="rId30" Type="http://schemas.openxmlformats.org/officeDocument/2006/relationships/font" Target="fonts/AlbertSansSemiBold-bold.fntdata"/><Relationship Id="rId11" Type="http://schemas.openxmlformats.org/officeDocument/2006/relationships/slide" Target="slides/slide6.xml"/><Relationship Id="rId33" Type="http://schemas.openxmlformats.org/officeDocument/2006/relationships/font" Target="fonts/AlbertSans-regular.fntdata"/><Relationship Id="rId10" Type="http://schemas.openxmlformats.org/officeDocument/2006/relationships/slide" Target="slides/slide5.xml"/><Relationship Id="rId32" Type="http://schemas.openxmlformats.org/officeDocument/2006/relationships/font" Target="fonts/AlbertSans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AlbertSans-italic.fntdata"/><Relationship Id="rId12" Type="http://schemas.openxmlformats.org/officeDocument/2006/relationships/slide" Target="slides/slide7.xml"/><Relationship Id="rId34" Type="http://schemas.openxmlformats.org/officeDocument/2006/relationships/font" Target="fonts/Albert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bert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059749a75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059749a75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cad8d23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cad8d23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0cad8d23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0cad8d23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0cad8d23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0cad8d23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0cad8d23c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0cad8d23c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cad8d23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0cad8d23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0cad8d23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0cad8d23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059749a75f_0_12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059749a75f_0_12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0a931ee0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0a931ee0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059749a75f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059749a75f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d3d0b459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d3d0b459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0a931ee0b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0a931ee0b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cad8d2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cad8d2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cad8d23c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0cad8d23c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3d0b459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3d0b459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cad8d23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cad8d23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0cad8d23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0cad8d23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0cad8d23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0cad8d23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850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488500" y="3653275"/>
            <a:ext cx="4167000" cy="3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69250" y="36205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50700" y="497080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" type="subTitle"/>
          </p:nvPr>
        </p:nvSpPr>
        <p:spPr>
          <a:xfrm>
            <a:off x="1389200" y="2148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2" type="subTitle"/>
          </p:nvPr>
        </p:nvSpPr>
        <p:spPr>
          <a:xfrm>
            <a:off x="3956100" y="2148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3" type="subTitle"/>
          </p:nvPr>
        </p:nvSpPr>
        <p:spPr>
          <a:xfrm>
            <a:off x="6523000" y="2148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4" type="subTitle"/>
          </p:nvPr>
        </p:nvSpPr>
        <p:spPr>
          <a:xfrm>
            <a:off x="1389200" y="352617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5" type="subTitle"/>
          </p:nvPr>
        </p:nvSpPr>
        <p:spPr>
          <a:xfrm>
            <a:off x="3956100" y="352617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6" type="subTitle"/>
          </p:nvPr>
        </p:nvSpPr>
        <p:spPr>
          <a:xfrm>
            <a:off x="6523000" y="352617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7" type="subTitle"/>
          </p:nvPr>
        </p:nvSpPr>
        <p:spPr>
          <a:xfrm>
            <a:off x="1389200" y="1729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8" type="subTitle"/>
          </p:nvPr>
        </p:nvSpPr>
        <p:spPr>
          <a:xfrm>
            <a:off x="3956100" y="1729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9" type="subTitle"/>
          </p:nvPr>
        </p:nvSpPr>
        <p:spPr>
          <a:xfrm>
            <a:off x="6520750" y="1729025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3" type="subTitle"/>
          </p:nvPr>
        </p:nvSpPr>
        <p:spPr>
          <a:xfrm>
            <a:off x="1389200" y="3107174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4" type="subTitle"/>
          </p:nvPr>
        </p:nvSpPr>
        <p:spPr>
          <a:xfrm>
            <a:off x="3956100" y="3107174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5" type="subTitle"/>
          </p:nvPr>
        </p:nvSpPr>
        <p:spPr>
          <a:xfrm>
            <a:off x="6520750" y="3107174"/>
            <a:ext cx="190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7" name="Google Shape;117;p11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768650" y="1261275"/>
            <a:ext cx="35595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768650" y="3064725"/>
            <a:ext cx="35595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22" name="Google Shape;122;p12"/>
          <p:cNvSpPr/>
          <p:nvPr>
            <p:ph idx="2" type="pic"/>
          </p:nvPr>
        </p:nvSpPr>
        <p:spPr>
          <a:xfrm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713225" y="535000"/>
            <a:ext cx="3325500" cy="102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13"/>
          <p:cNvSpPr/>
          <p:nvPr>
            <p:ph idx="2" type="pic"/>
          </p:nvPr>
        </p:nvSpPr>
        <p:spPr>
          <a:xfrm>
            <a:off x="5875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" type="subTitle"/>
          </p:nvPr>
        </p:nvSpPr>
        <p:spPr>
          <a:xfrm>
            <a:off x="3277700" y="1357475"/>
            <a:ext cx="4046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2" type="subTitle"/>
          </p:nvPr>
        </p:nvSpPr>
        <p:spPr>
          <a:xfrm>
            <a:off x="3277700" y="2500972"/>
            <a:ext cx="4046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3" type="subTitle"/>
          </p:nvPr>
        </p:nvSpPr>
        <p:spPr>
          <a:xfrm>
            <a:off x="3277700" y="3644468"/>
            <a:ext cx="4046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4" type="subTitle"/>
          </p:nvPr>
        </p:nvSpPr>
        <p:spPr>
          <a:xfrm>
            <a:off x="3277700" y="1801650"/>
            <a:ext cx="4046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5" type="subTitle"/>
          </p:nvPr>
        </p:nvSpPr>
        <p:spPr>
          <a:xfrm>
            <a:off x="3277700" y="2945150"/>
            <a:ext cx="4046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6" type="subTitle"/>
          </p:nvPr>
        </p:nvSpPr>
        <p:spPr>
          <a:xfrm>
            <a:off x="3277700" y="4088650"/>
            <a:ext cx="4046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5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715100" y="3210625"/>
            <a:ext cx="6227700" cy="53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715100" y="1230325"/>
            <a:ext cx="62277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16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429416" y="1978339"/>
            <a:ext cx="2280600" cy="8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7" name="Google Shape;147;p17"/>
          <p:cNvSpPr txBox="1"/>
          <p:nvPr>
            <p:ph idx="1" type="subTitle"/>
          </p:nvPr>
        </p:nvSpPr>
        <p:spPr>
          <a:xfrm flipH="1">
            <a:off x="3431700" y="2886325"/>
            <a:ext cx="2280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2" type="title"/>
          </p:nvPr>
        </p:nvSpPr>
        <p:spPr>
          <a:xfrm>
            <a:off x="717725" y="1978339"/>
            <a:ext cx="2280600" cy="8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9" name="Google Shape;149;p17"/>
          <p:cNvSpPr txBox="1"/>
          <p:nvPr>
            <p:ph idx="3" type="subTitle"/>
          </p:nvPr>
        </p:nvSpPr>
        <p:spPr>
          <a:xfrm flipH="1">
            <a:off x="717718" y="2886325"/>
            <a:ext cx="2280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4" type="title"/>
          </p:nvPr>
        </p:nvSpPr>
        <p:spPr>
          <a:xfrm>
            <a:off x="6145677" y="1978339"/>
            <a:ext cx="2280600" cy="8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1" name="Google Shape;151;p17"/>
          <p:cNvSpPr txBox="1"/>
          <p:nvPr>
            <p:ph idx="5" type="subTitle"/>
          </p:nvPr>
        </p:nvSpPr>
        <p:spPr>
          <a:xfrm flipH="1">
            <a:off x="6145687" y="2886325"/>
            <a:ext cx="2280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6" type="subTitle"/>
          </p:nvPr>
        </p:nvSpPr>
        <p:spPr>
          <a:xfrm>
            <a:off x="717725" y="3159150"/>
            <a:ext cx="228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7" type="subTitle"/>
          </p:nvPr>
        </p:nvSpPr>
        <p:spPr>
          <a:xfrm>
            <a:off x="3431700" y="3159150"/>
            <a:ext cx="228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8" type="subTitle"/>
          </p:nvPr>
        </p:nvSpPr>
        <p:spPr>
          <a:xfrm>
            <a:off x="6143375" y="3159150"/>
            <a:ext cx="228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7"/>
          <p:cNvSpPr/>
          <p:nvPr/>
        </p:nvSpPr>
        <p:spPr>
          <a:xfrm flipH="1" rot="10800000">
            <a:off x="-653475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 flipH="1" rot="10567992">
            <a:off x="540846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 flipH="1">
            <a:off x="192346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hasCustomPrompt="1" type="title"/>
          </p:nvPr>
        </p:nvSpPr>
        <p:spPr>
          <a:xfrm>
            <a:off x="1284000" y="1744025"/>
            <a:ext cx="6576000" cy="13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0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1284000" y="3255175"/>
            <a:ext cx="6576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9"/>
          <p:cNvSpPr/>
          <p:nvPr/>
        </p:nvSpPr>
        <p:spPr>
          <a:xfrm rot="10800000">
            <a:off x="8825348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 rot="10800000">
            <a:off x="8739549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78800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9"/>
          <p:cNvSpPr/>
          <p:nvPr/>
        </p:nvSpPr>
        <p:spPr>
          <a:xfrm rot="10800000">
            <a:off x="187881" y="3873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 rot="-10567992">
            <a:off x="107365" y="4349604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0"/>
          <p:cNvSpPr/>
          <p:nvPr/>
        </p:nvSpPr>
        <p:spPr>
          <a:xfrm rot="654462">
            <a:off x="6471823" y="3274504"/>
            <a:ext cx="2430409" cy="2224777"/>
          </a:xfrm>
          <a:prstGeom prst="arc">
            <a:avLst>
              <a:gd fmla="val 18943264" name="adj1"/>
              <a:gd fmla="val 236312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 flipH="1" rot="2838442">
            <a:off x="8518935" y="3605472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 flipH="1" rot="10800000">
            <a:off x="295277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 flipH="1" rot="10800000">
            <a:off x="447676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 rot="10800000">
            <a:off x="295275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000" y="1227475"/>
            <a:ext cx="770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-658375" y="87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 rot="232008">
            <a:off x="535946" y="725651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 rot="10800000">
            <a:off x="8510156" y="3873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rot="-10567992">
            <a:off x="8429640" y="4349604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2810925" y="1527350"/>
            <a:ext cx="4782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2" type="subTitle"/>
          </p:nvPr>
        </p:nvSpPr>
        <p:spPr>
          <a:xfrm>
            <a:off x="2810925" y="3177600"/>
            <a:ext cx="4782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3" type="subTitle"/>
          </p:nvPr>
        </p:nvSpPr>
        <p:spPr>
          <a:xfrm>
            <a:off x="2810929" y="1977900"/>
            <a:ext cx="4782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✦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4" type="subTitle"/>
          </p:nvPr>
        </p:nvSpPr>
        <p:spPr>
          <a:xfrm>
            <a:off x="2810929" y="3628200"/>
            <a:ext cx="4782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✦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subTitle"/>
          </p:nvPr>
        </p:nvSpPr>
        <p:spPr>
          <a:xfrm>
            <a:off x="1776475" y="1371401"/>
            <a:ext cx="4515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2" type="subTitle"/>
          </p:nvPr>
        </p:nvSpPr>
        <p:spPr>
          <a:xfrm>
            <a:off x="1776475" y="855400"/>
            <a:ext cx="4515300" cy="5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3" type="subTitle"/>
          </p:nvPr>
        </p:nvSpPr>
        <p:spPr>
          <a:xfrm>
            <a:off x="1776475" y="2646001"/>
            <a:ext cx="4515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4" type="subTitle"/>
          </p:nvPr>
        </p:nvSpPr>
        <p:spPr>
          <a:xfrm>
            <a:off x="1776475" y="2130000"/>
            <a:ext cx="4515300" cy="5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5" type="subTitle"/>
          </p:nvPr>
        </p:nvSpPr>
        <p:spPr>
          <a:xfrm>
            <a:off x="1776475" y="3920600"/>
            <a:ext cx="4515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6" type="subTitle"/>
          </p:nvPr>
        </p:nvSpPr>
        <p:spPr>
          <a:xfrm>
            <a:off x="1776475" y="3404598"/>
            <a:ext cx="4515300" cy="5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8452603" y="4532131"/>
            <a:ext cx="176700" cy="177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6050850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1" type="subTitle"/>
          </p:nvPr>
        </p:nvSpPr>
        <p:spPr>
          <a:xfrm>
            <a:off x="6050850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23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3"/>
          <p:cNvSpPr/>
          <p:nvPr>
            <p:ph idx="4" type="pic"/>
          </p:nvPr>
        </p:nvSpPr>
        <p:spPr>
          <a:xfrm flipH="1">
            <a:off x="3671776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20000" y="1433675"/>
            <a:ext cx="34893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720000" y="2632525"/>
            <a:ext cx="2655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200" name="Google Shape;200;p24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939600" y="1654663"/>
            <a:ext cx="348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939600" y="2454638"/>
            <a:ext cx="3489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205" name="Google Shape;205;p25"/>
          <p:cNvSpPr/>
          <p:nvPr/>
        </p:nvSpPr>
        <p:spPr>
          <a:xfrm flipH="1" rot="5400000">
            <a:off x="-4357104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 flipH="1" rot="5400000">
            <a:off x="573550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ctrTitle"/>
          </p:nvPr>
        </p:nvSpPr>
        <p:spPr>
          <a:xfrm>
            <a:off x="715100" y="665375"/>
            <a:ext cx="40056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715100" y="1607375"/>
            <a:ext cx="40056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/>
        </p:nvSpPr>
        <p:spPr>
          <a:xfrm>
            <a:off x="715100" y="3754400"/>
            <a:ext cx="39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i="0" lang="en" sz="900" u="sng" cap="none" strike="noStrike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b="1" i="0" lang="en" sz="9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b="1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including icons by </a:t>
            </a:r>
            <a:r>
              <a:rPr b="1" i="0" lang="en" sz="900" u="sng" cap="none" strike="noStrike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Flaticon</a:t>
            </a:r>
            <a:r>
              <a:rPr b="1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i="0" lang="en" sz="900" u="sng" cap="none" strike="noStrike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Freepik</a:t>
            </a:r>
            <a:endParaRPr b="1" i="0" sz="900" u="sng" cap="none" strike="noStrike">
              <a:solidFill>
                <a:schemeClr val="dk1"/>
              </a:solidFill>
              <a:highlight>
                <a:srgbClr val="DFDEFC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804930">
            <a:off x="3666057" y="266087"/>
            <a:ext cx="5574305" cy="3295089"/>
          </a:xfrm>
          <a:prstGeom prst="arc">
            <a:avLst>
              <a:gd fmla="val 16057500" name="adj1"/>
              <a:gd fmla="val 5515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 rot="-6395119">
            <a:off x="5840319" y="263514"/>
            <a:ext cx="173415" cy="17341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 flipH="1" rot="10800000">
            <a:off x="476902" y="46943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 flipH="1" rot="10800000">
            <a:off x="629301" y="46085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 rot="-2254707">
            <a:off x="-4148883" y="-1447494"/>
            <a:ext cx="7224432" cy="263702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/>
          <p:nvPr/>
        </p:nvSpPr>
        <p:spPr>
          <a:xfrm rot="-5400000">
            <a:off x="1425296" y="222178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/>
          <p:nvPr/>
        </p:nvSpPr>
        <p:spPr>
          <a:xfrm rot="-2254707">
            <a:off x="6325767" y="3760531"/>
            <a:ext cx="7224432" cy="263702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/>
          <p:nvPr/>
        </p:nvSpPr>
        <p:spPr>
          <a:xfrm rot="-5400000">
            <a:off x="7659671" y="4726428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hasCustomPrompt="1" idx="2" type="title"/>
          </p:nvPr>
        </p:nvSpPr>
        <p:spPr>
          <a:xfrm>
            <a:off x="813050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715100" y="21539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hasCustomPrompt="1" idx="3" type="title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30"/>
          <p:cNvSpPr txBox="1"/>
          <p:nvPr>
            <p:ph idx="4" type="subTitle"/>
          </p:nvPr>
        </p:nvSpPr>
        <p:spPr>
          <a:xfrm>
            <a:off x="3254288" y="2152525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hasCustomPrompt="1" idx="5" type="title"/>
          </p:nvPr>
        </p:nvSpPr>
        <p:spPr>
          <a:xfrm>
            <a:off x="80498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30"/>
          <p:cNvSpPr txBox="1"/>
          <p:nvPr>
            <p:ph idx="6" type="subTitle"/>
          </p:nvPr>
        </p:nvSpPr>
        <p:spPr>
          <a:xfrm>
            <a:off x="7191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hasCustomPrompt="1" idx="7" type="title"/>
          </p:nvPr>
        </p:nvSpPr>
        <p:spPr>
          <a:xfrm>
            <a:off x="33476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30"/>
          <p:cNvSpPr txBox="1"/>
          <p:nvPr>
            <p:ph idx="8" type="subTitle"/>
          </p:nvPr>
        </p:nvSpPr>
        <p:spPr>
          <a:xfrm>
            <a:off x="32583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9" type="subTitle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13" type="subTitle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14" type="subTitle"/>
          </p:nvPr>
        </p:nvSpPr>
        <p:spPr>
          <a:xfrm>
            <a:off x="14057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30"/>
          <p:cNvSpPr txBox="1"/>
          <p:nvPr>
            <p:ph idx="15" type="subTitle"/>
          </p:nvPr>
        </p:nvSpPr>
        <p:spPr>
          <a:xfrm>
            <a:off x="39449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30"/>
          <p:cNvSpPr txBox="1"/>
          <p:nvPr>
            <p:ph hasCustomPrompt="1" idx="16" type="title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30"/>
          <p:cNvSpPr txBox="1"/>
          <p:nvPr>
            <p:ph idx="17" type="subTitle"/>
          </p:nvPr>
        </p:nvSpPr>
        <p:spPr>
          <a:xfrm>
            <a:off x="5799900" y="2152525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hasCustomPrompt="1" idx="18" type="title"/>
          </p:nvPr>
        </p:nvSpPr>
        <p:spPr>
          <a:xfrm>
            <a:off x="58868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30"/>
          <p:cNvSpPr txBox="1"/>
          <p:nvPr>
            <p:ph idx="19" type="subTitle"/>
          </p:nvPr>
        </p:nvSpPr>
        <p:spPr>
          <a:xfrm>
            <a:off x="57963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20" type="subTitle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21" type="subTitle"/>
          </p:nvPr>
        </p:nvSpPr>
        <p:spPr>
          <a:xfrm>
            <a:off x="64841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30"/>
          <p:cNvSpPr/>
          <p:nvPr/>
        </p:nvSpPr>
        <p:spPr>
          <a:xfrm>
            <a:off x="959850" y="-22675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1831947" y="129996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813050" y="1559125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5100" y="2153950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3" type="title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"/>
          <p:cNvSpPr txBox="1"/>
          <p:nvPr>
            <p:ph idx="4" type="subTitle"/>
          </p:nvPr>
        </p:nvSpPr>
        <p:spPr>
          <a:xfrm>
            <a:off x="3254288" y="2152525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5" type="title"/>
          </p:nvPr>
        </p:nvSpPr>
        <p:spPr>
          <a:xfrm>
            <a:off x="804988" y="3090200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"/>
          <p:cNvSpPr txBox="1"/>
          <p:nvPr>
            <p:ph idx="6" type="subTitle"/>
          </p:nvPr>
        </p:nvSpPr>
        <p:spPr>
          <a:xfrm>
            <a:off x="719163" y="3673250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7" type="title"/>
          </p:nvPr>
        </p:nvSpPr>
        <p:spPr>
          <a:xfrm>
            <a:off x="3347638" y="3090200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4"/>
          <p:cNvSpPr txBox="1"/>
          <p:nvPr>
            <p:ph idx="8" type="subTitle"/>
          </p:nvPr>
        </p:nvSpPr>
        <p:spPr>
          <a:xfrm>
            <a:off x="3258363" y="3673250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9" type="subTitle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3" type="subTitle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4" type="subTitle"/>
          </p:nvPr>
        </p:nvSpPr>
        <p:spPr>
          <a:xfrm>
            <a:off x="1405738" y="3090200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5" type="subTitle"/>
          </p:nvPr>
        </p:nvSpPr>
        <p:spPr>
          <a:xfrm>
            <a:off x="3944938" y="3090200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6" type="title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"/>
          <p:cNvSpPr txBox="1"/>
          <p:nvPr>
            <p:ph idx="17" type="subTitle"/>
          </p:nvPr>
        </p:nvSpPr>
        <p:spPr>
          <a:xfrm>
            <a:off x="5799900" y="2152525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8" type="title"/>
          </p:nvPr>
        </p:nvSpPr>
        <p:spPr>
          <a:xfrm>
            <a:off x="5886838" y="3090200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4"/>
          <p:cNvSpPr txBox="1"/>
          <p:nvPr>
            <p:ph idx="19" type="subTitle"/>
          </p:nvPr>
        </p:nvSpPr>
        <p:spPr>
          <a:xfrm>
            <a:off x="5796363" y="3673250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20" type="subTitle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1" type="subTitle"/>
          </p:nvPr>
        </p:nvSpPr>
        <p:spPr>
          <a:xfrm>
            <a:off x="6484138" y="3090200"/>
            <a:ext cx="1940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959850" y="-22675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831947" y="129996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2301300" y="1536450"/>
            <a:ext cx="4541400" cy="8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8" name="Google Shape;248;p31"/>
          <p:cNvSpPr txBox="1"/>
          <p:nvPr>
            <p:ph idx="1" type="subTitle"/>
          </p:nvPr>
        </p:nvSpPr>
        <p:spPr>
          <a:xfrm>
            <a:off x="2301300" y="2517775"/>
            <a:ext cx="4541400" cy="97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31"/>
          <p:cNvSpPr/>
          <p:nvPr/>
        </p:nvSpPr>
        <p:spPr>
          <a:xfrm>
            <a:off x="924600" y="698700"/>
            <a:ext cx="7294800" cy="3746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3026700" y="4465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3026700" y="41287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720000" y="535000"/>
            <a:ext cx="420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32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>
            <p:ph idx="2" type="pic"/>
          </p:nvPr>
        </p:nvSpPr>
        <p:spPr>
          <a:xfrm flipH="1"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7" name="Google Shape;257;p32"/>
          <p:cNvSpPr txBox="1"/>
          <p:nvPr>
            <p:ph idx="1" type="subTitle"/>
          </p:nvPr>
        </p:nvSpPr>
        <p:spPr>
          <a:xfrm>
            <a:off x="720000" y="1704600"/>
            <a:ext cx="42084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60" name="Google Shape;260;p33"/>
          <p:cNvSpPr txBox="1"/>
          <p:nvPr>
            <p:ph hasCustomPrompt="1"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33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idx="1" type="subTitle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64" name="Google Shape;264;p34"/>
          <p:cNvSpPr txBox="1"/>
          <p:nvPr>
            <p:ph idx="2" type="subTitle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65" name="Google Shape;265;p3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6" name="Google Shape;266;p34"/>
          <p:cNvSpPr txBox="1"/>
          <p:nvPr>
            <p:ph idx="3" type="subTitle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4" type="subTitle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34"/>
          <p:cNvSpPr/>
          <p:nvPr/>
        </p:nvSpPr>
        <p:spPr>
          <a:xfrm flipH="1" rot="10800000">
            <a:off x="166252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 flipH="1" rot="10800000">
            <a:off x="318651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34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4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1_1_2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9" name="Google Shape;279;p35"/>
          <p:cNvSpPr txBox="1"/>
          <p:nvPr>
            <p:ph idx="1" type="subTitle"/>
          </p:nvPr>
        </p:nvSpPr>
        <p:spPr>
          <a:xfrm>
            <a:off x="720000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80" name="Google Shape;280;p35"/>
          <p:cNvSpPr txBox="1"/>
          <p:nvPr>
            <p:ph idx="2" type="subTitle"/>
          </p:nvPr>
        </p:nvSpPr>
        <p:spPr>
          <a:xfrm>
            <a:off x="720000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35"/>
          <p:cNvSpPr txBox="1"/>
          <p:nvPr>
            <p:ph idx="3" type="subTitle"/>
          </p:nvPr>
        </p:nvSpPr>
        <p:spPr>
          <a:xfrm>
            <a:off x="3306355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35"/>
          <p:cNvSpPr txBox="1"/>
          <p:nvPr>
            <p:ph idx="4" type="subTitle"/>
          </p:nvPr>
        </p:nvSpPr>
        <p:spPr>
          <a:xfrm>
            <a:off x="5892709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35"/>
          <p:cNvSpPr txBox="1"/>
          <p:nvPr>
            <p:ph idx="5" type="subTitle"/>
          </p:nvPr>
        </p:nvSpPr>
        <p:spPr>
          <a:xfrm>
            <a:off x="3306355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84" name="Google Shape;284;p35"/>
          <p:cNvSpPr txBox="1"/>
          <p:nvPr>
            <p:ph idx="6" type="subTitle"/>
          </p:nvPr>
        </p:nvSpPr>
        <p:spPr>
          <a:xfrm>
            <a:off x="5892709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85" name="Google Shape;285;p35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5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1" type="subTitle"/>
          </p:nvPr>
        </p:nvSpPr>
        <p:spPr>
          <a:xfrm>
            <a:off x="1946871" y="1736175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idx="2" type="subTitle"/>
          </p:nvPr>
        </p:nvSpPr>
        <p:spPr>
          <a:xfrm>
            <a:off x="1946850" y="2165325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36"/>
          <p:cNvSpPr txBox="1"/>
          <p:nvPr>
            <p:ph idx="3" type="subTitle"/>
          </p:nvPr>
        </p:nvSpPr>
        <p:spPr>
          <a:xfrm>
            <a:off x="5673076" y="2165325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36"/>
          <p:cNvSpPr txBox="1"/>
          <p:nvPr>
            <p:ph idx="4" type="subTitle"/>
          </p:nvPr>
        </p:nvSpPr>
        <p:spPr>
          <a:xfrm>
            <a:off x="1946850" y="3682100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5" type="subTitle"/>
          </p:nvPr>
        </p:nvSpPr>
        <p:spPr>
          <a:xfrm>
            <a:off x="5673076" y="3682100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36"/>
          <p:cNvSpPr txBox="1"/>
          <p:nvPr>
            <p:ph idx="6" type="subTitle"/>
          </p:nvPr>
        </p:nvSpPr>
        <p:spPr>
          <a:xfrm>
            <a:off x="1946925" y="3252950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99" name="Google Shape;299;p36"/>
          <p:cNvSpPr txBox="1"/>
          <p:nvPr>
            <p:ph idx="7" type="subTitle"/>
          </p:nvPr>
        </p:nvSpPr>
        <p:spPr>
          <a:xfrm>
            <a:off x="5673078" y="1736175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00" name="Google Shape;300;p36"/>
          <p:cNvSpPr txBox="1"/>
          <p:nvPr>
            <p:ph idx="8" type="subTitle"/>
          </p:nvPr>
        </p:nvSpPr>
        <p:spPr>
          <a:xfrm>
            <a:off x="5673078" y="3252950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01" name="Google Shape;301;p36"/>
          <p:cNvSpPr/>
          <p:nvPr/>
        </p:nvSpPr>
        <p:spPr>
          <a:xfrm rot="-5400000">
            <a:off x="-44294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 rot="-5400000">
            <a:off x="415421" y="470000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13892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8" name="Google Shape;308;p37"/>
          <p:cNvSpPr txBox="1"/>
          <p:nvPr>
            <p:ph idx="2" type="subTitle"/>
          </p:nvPr>
        </p:nvSpPr>
        <p:spPr>
          <a:xfrm>
            <a:off x="39561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9" name="Google Shape;309;p37"/>
          <p:cNvSpPr txBox="1"/>
          <p:nvPr>
            <p:ph idx="3" type="subTitle"/>
          </p:nvPr>
        </p:nvSpPr>
        <p:spPr>
          <a:xfrm>
            <a:off x="65230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0" name="Google Shape;310;p37"/>
          <p:cNvSpPr txBox="1"/>
          <p:nvPr>
            <p:ph idx="4" type="subTitle"/>
          </p:nvPr>
        </p:nvSpPr>
        <p:spPr>
          <a:xfrm>
            <a:off x="13892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1" name="Google Shape;311;p37"/>
          <p:cNvSpPr txBox="1"/>
          <p:nvPr>
            <p:ph idx="5" type="subTitle"/>
          </p:nvPr>
        </p:nvSpPr>
        <p:spPr>
          <a:xfrm>
            <a:off x="39561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2" name="Google Shape;312;p37"/>
          <p:cNvSpPr txBox="1"/>
          <p:nvPr>
            <p:ph idx="6" type="subTitle"/>
          </p:nvPr>
        </p:nvSpPr>
        <p:spPr>
          <a:xfrm>
            <a:off x="65230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3" name="Google Shape;313;p37"/>
          <p:cNvSpPr txBox="1"/>
          <p:nvPr>
            <p:ph idx="7" type="subTitle"/>
          </p:nvPr>
        </p:nvSpPr>
        <p:spPr>
          <a:xfrm>
            <a:off x="13892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4" name="Google Shape;314;p37"/>
          <p:cNvSpPr txBox="1"/>
          <p:nvPr>
            <p:ph idx="8" type="subTitle"/>
          </p:nvPr>
        </p:nvSpPr>
        <p:spPr>
          <a:xfrm>
            <a:off x="39561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5" name="Google Shape;315;p37"/>
          <p:cNvSpPr txBox="1"/>
          <p:nvPr>
            <p:ph idx="9" type="subTitle"/>
          </p:nvPr>
        </p:nvSpPr>
        <p:spPr>
          <a:xfrm>
            <a:off x="652075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6" name="Google Shape;316;p37"/>
          <p:cNvSpPr txBox="1"/>
          <p:nvPr>
            <p:ph idx="13" type="subTitle"/>
          </p:nvPr>
        </p:nvSpPr>
        <p:spPr>
          <a:xfrm>
            <a:off x="13892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7" name="Google Shape;317;p37"/>
          <p:cNvSpPr txBox="1"/>
          <p:nvPr>
            <p:ph idx="14" type="subTitle"/>
          </p:nvPr>
        </p:nvSpPr>
        <p:spPr>
          <a:xfrm>
            <a:off x="39561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8" name="Google Shape;318;p37"/>
          <p:cNvSpPr txBox="1"/>
          <p:nvPr>
            <p:ph idx="15" type="subTitle"/>
          </p:nvPr>
        </p:nvSpPr>
        <p:spPr>
          <a:xfrm>
            <a:off x="652075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19" name="Google Shape;319;p37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 1">
  <p:cSld name="BLANK_1_1_1_2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38"/>
          <p:cNvSpPr txBox="1"/>
          <p:nvPr>
            <p:ph idx="1" type="subTitle"/>
          </p:nvPr>
        </p:nvSpPr>
        <p:spPr>
          <a:xfrm>
            <a:off x="3277700" y="1357475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24" name="Google Shape;324;p38"/>
          <p:cNvSpPr txBox="1"/>
          <p:nvPr>
            <p:ph idx="2" type="subTitle"/>
          </p:nvPr>
        </p:nvSpPr>
        <p:spPr>
          <a:xfrm>
            <a:off x="3277700" y="2500972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25" name="Google Shape;325;p38"/>
          <p:cNvSpPr txBox="1"/>
          <p:nvPr>
            <p:ph idx="3" type="subTitle"/>
          </p:nvPr>
        </p:nvSpPr>
        <p:spPr>
          <a:xfrm>
            <a:off x="3277700" y="3644468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26" name="Google Shape;326;p38"/>
          <p:cNvSpPr txBox="1"/>
          <p:nvPr>
            <p:ph idx="4" type="subTitle"/>
          </p:nvPr>
        </p:nvSpPr>
        <p:spPr>
          <a:xfrm>
            <a:off x="3277700" y="18016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38"/>
          <p:cNvSpPr txBox="1"/>
          <p:nvPr>
            <p:ph idx="5" type="subTitle"/>
          </p:nvPr>
        </p:nvSpPr>
        <p:spPr>
          <a:xfrm>
            <a:off x="3277700" y="29451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8" name="Google Shape;328;p38"/>
          <p:cNvSpPr txBox="1"/>
          <p:nvPr>
            <p:ph idx="6" type="subTitle"/>
          </p:nvPr>
        </p:nvSpPr>
        <p:spPr>
          <a:xfrm>
            <a:off x="3277700" y="40886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9" name="Google Shape;329;p38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715100" y="3210625"/>
            <a:ext cx="6227700" cy="531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" name="Google Shape;334;p39"/>
          <p:cNvSpPr txBox="1"/>
          <p:nvPr>
            <p:ph idx="1" type="subTitle"/>
          </p:nvPr>
        </p:nvSpPr>
        <p:spPr>
          <a:xfrm>
            <a:off x="715100" y="1230325"/>
            <a:ext cx="62277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5" name="Google Shape;335;p39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39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hasCustomPrompt="1" type="title"/>
          </p:nvPr>
        </p:nvSpPr>
        <p:spPr>
          <a:xfrm>
            <a:off x="3429416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40" name="Google Shape;340;p40"/>
          <p:cNvSpPr txBox="1"/>
          <p:nvPr>
            <p:ph idx="1" type="subTitle"/>
          </p:nvPr>
        </p:nvSpPr>
        <p:spPr>
          <a:xfrm flipH="1">
            <a:off x="3431700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41" name="Google Shape;341;p40"/>
          <p:cNvSpPr txBox="1"/>
          <p:nvPr>
            <p:ph hasCustomPrompt="1" idx="2" type="title"/>
          </p:nvPr>
        </p:nvSpPr>
        <p:spPr>
          <a:xfrm>
            <a:off x="717725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42" name="Google Shape;342;p40"/>
          <p:cNvSpPr txBox="1"/>
          <p:nvPr>
            <p:ph idx="3" type="subTitle"/>
          </p:nvPr>
        </p:nvSpPr>
        <p:spPr>
          <a:xfrm flipH="1">
            <a:off x="717718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43" name="Google Shape;343;p40"/>
          <p:cNvSpPr txBox="1"/>
          <p:nvPr>
            <p:ph hasCustomPrompt="1" idx="4" type="title"/>
          </p:nvPr>
        </p:nvSpPr>
        <p:spPr>
          <a:xfrm>
            <a:off x="6145677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44" name="Google Shape;344;p40"/>
          <p:cNvSpPr txBox="1"/>
          <p:nvPr>
            <p:ph idx="5" type="subTitle"/>
          </p:nvPr>
        </p:nvSpPr>
        <p:spPr>
          <a:xfrm flipH="1">
            <a:off x="6145687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45" name="Google Shape;345;p40"/>
          <p:cNvSpPr txBox="1"/>
          <p:nvPr>
            <p:ph idx="6" type="subTitle"/>
          </p:nvPr>
        </p:nvSpPr>
        <p:spPr>
          <a:xfrm>
            <a:off x="717725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40"/>
          <p:cNvSpPr txBox="1"/>
          <p:nvPr>
            <p:ph idx="7" type="subTitle"/>
          </p:nvPr>
        </p:nvSpPr>
        <p:spPr>
          <a:xfrm>
            <a:off x="3431700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40"/>
          <p:cNvSpPr txBox="1"/>
          <p:nvPr>
            <p:ph idx="8" type="subTitle"/>
          </p:nvPr>
        </p:nvSpPr>
        <p:spPr>
          <a:xfrm>
            <a:off x="6143375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40"/>
          <p:cNvSpPr/>
          <p:nvPr/>
        </p:nvSpPr>
        <p:spPr>
          <a:xfrm flipH="1" rot="10800000">
            <a:off x="-653475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 flipH="1" rot="10567992">
            <a:off x="540846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"/>
          <p:cNvSpPr/>
          <p:nvPr/>
        </p:nvSpPr>
        <p:spPr>
          <a:xfrm flipH="1">
            <a:off x="192346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2301300" y="1536450"/>
            <a:ext cx="4541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2301300" y="2517775"/>
            <a:ext cx="45414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924600" y="698700"/>
            <a:ext cx="7294800" cy="3746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3026700" y="4465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3026700" y="41287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hasCustomPrompt="1" type="title"/>
          </p:nvPr>
        </p:nvSpPr>
        <p:spPr>
          <a:xfrm>
            <a:off x="1284000" y="1744025"/>
            <a:ext cx="6576000" cy="1393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353" name="Google Shape;353;p41"/>
          <p:cNvSpPr txBox="1"/>
          <p:nvPr>
            <p:ph idx="1" type="subTitle"/>
          </p:nvPr>
        </p:nvSpPr>
        <p:spPr>
          <a:xfrm>
            <a:off x="1284000" y="3255175"/>
            <a:ext cx="65760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 1">
  <p:cSld name="TITLE_AND_BODY_1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/>
          <p:nvPr/>
        </p:nvSpPr>
        <p:spPr>
          <a:xfrm>
            <a:off x="8452603" y="4532131"/>
            <a:ext cx="176700" cy="177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2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2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"/>
          <p:cNvSpPr txBox="1"/>
          <p:nvPr>
            <p:ph type="title"/>
          </p:nvPr>
        </p:nvSpPr>
        <p:spPr>
          <a:xfrm>
            <a:off x="6050850" y="539500"/>
            <a:ext cx="2402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9" name="Google Shape;359;p42"/>
          <p:cNvSpPr txBox="1"/>
          <p:nvPr>
            <p:ph idx="1" type="subTitle"/>
          </p:nvPr>
        </p:nvSpPr>
        <p:spPr>
          <a:xfrm>
            <a:off x="6050850" y="1799350"/>
            <a:ext cx="24021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0" name="Google Shape;360;p42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2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2"/>
          <p:cNvSpPr/>
          <p:nvPr>
            <p:ph idx="4" type="pic"/>
          </p:nvPr>
        </p:nvSpPr>
        <p:spPr>
          <a:xfrm flipH="1">
            <a:off x="3671776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BLANK_1_1_1_1_1_1_2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>
            <p:ph type="ctrTitle"/>
          </p:nvPr>
        </p:nvSpPr>
        <p:spPr>
          <a:xfrm>
            <a:off x="715100" y="665375"/>
            <a:ext cx="4005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5" name="Google Shape;365;p43"/>
          <p:cNvSpPr txBox="1"/>
          <p:nvPr>
            <p:ph idx="1" type="subTitle"/>
          </p:nvPr>
        </p:nvSpPr>
        <p:spPr>
          <a:xfrm>
            <a:off x="715100" y="1607375"/>
            <a:ext cx="40056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6" name="Google Shape;366;p43"/>
          <p:cNvSpPr txBox="1"/>
          <p:nvPr/>
        </p:nvSpPr>
        <p:spPr>
          <a:xfrm>
            <a:off x="715100" y="3754400"/>
            <a:ext cx="39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9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including icons by 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 u="sng">
              <a:solidFill>
                <a:schemeClr val="dk1"/>
              </a:solidFill>
              <a:highlight>
                <a:srgbClr val="DFDEFC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20000" y="535000"/>
            <a:ext cx="420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>
            <p:ph idx="2" type="pic"/>
          </p:nvPr>
        </p:nvSpPr>
        <p:spPr>
          <a:xfrm flipH="1"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55" name="Google Shape;55;p6"/>
          <p:cNvSpPr txBox="1"/>
          <p:nvPr>
            <p:ph idx="1" type="subTitle"/>
          </p:nvPr>
        </p:nvSpPr>
        <p:spPr>
          <a:xfrm>
            <a:off x="720000" y="1704600"/>
            <a:ext cx="42084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8" name="Google Shape;58;p7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" type="subTitle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subTitle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3" type="subTitle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4" type="subTitle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8"/>
          <p:cNvSpPr/>
          <p:nvPr/>
        </p:nvSpPr>
        <p:spPr>
          <a:xfrm flipH="1" rot="10800000">
            <a:off x="166252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 flipH="1" rot="10800000">
            <a:off x="318651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8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8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720000" y="2669863"/>
            <a:ext cx="2531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subTitle"/>
          </p:nvPr>
        </p:nvSpPr>
        <p:spPr>
          <a:xfrm>
            <a:off x="720000" y="3108463"/>
            <a:ext cx="25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3" type="subTitle"/>
          </p:nvPr>
        </p:nvSpPr>
        <p:spPr>
          <a:xfrm>
            <a:off x="3306355" y="3108463"/>
            <a:ext cx="25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4" type="subTitle"/>
          </p:nvPr>
        </p:nvSpPr>
        <p:spPr>
          <a:xfrm>
            <a:off x="5892709" y="3108463"/>
            <a:ext cx="25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5" type="subTitle"/>
          </p:nvPr>
        </p:nvSpPr>
        <p:spPr>
          <a:xfrm>
            <a:off x="3306355" y="2669863"/>
            <a:ext cx="2531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6" type="subTitle"/>
          </p:nvPr>
        </p:nvSpPr>
        <p:spPr>
          <a:xfrm>
            <a:off x="5892709" y="2669863"/>
            <a:ext cx="2531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83" name="Google Shape;83;p9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9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" type="subTitle"/>
          </p:nvPr>
        </p:nvSpPr>
        <p:spPr>
          <a:xfrm>
            <a:off x="1946871" y="1736175"/>
            <a:ext cx="2042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2" type="subTitle"/>
          </p:nvPr>
        </p:nvSpPr>
        <p:spPr>
          <a:xfrm>
            <a:off x="1946850" y="2165325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3" type="subTitle"/>
          </p:nvPr>
        </p:nvSpPr>
        <p:spPr>
          <a:xfrm>
            <a:off x="5673076" y="2165325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4" type="subTitle"/>
          </p:nvPr>
        </p:nvSpPr>
        <p:spPr>
          <a:xfrm>
            <a:off x="1946850" y="3682100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5" type="subTitle"/>
          </p:nvPr>
        </p:nvSpPr>
        <p:spPr>
          <a:xfrm>
            <a:off x="5673076" y="3682100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6" type="subTitle"/>
          </p:nvPr>
        </p:nvSpPr>
        <p:spPr>
          <a:xfrm>
            <a:off x="1946925" y="3252950"/>
            <a:ext cx="2042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97" name="Google Shape;97;p10"/>
          <p:cNvSpPr txBox="1"/>
          <p:nvPr>
            <p:ph idx="7" type="subTitle"/>
          </p:nvPr>
        </p:nvSpPr>
        <p:spPr>
          <a:xfrm>
            <a:off x="5673078" y="1736175"/>
            <a:ext cx="2042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8" type="subTitle"/>
          </p:nvPr>
        </p:nvSpPr>
        <p:spPr>
          <a:xfrm>
            <a:off x="5673078" y="3252950"/>
            <a:ext cx="2042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99" name="Google Shape;99;p10"/>
          <p:cNvSpPr/>
          <p:nvPr/>
        </p:nvSpPr>
        <p:spPr>
          <a:xfrm rot="-5400000">
            <a:off x="-44294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 rot="-5400000">
            <a:off x="415421" y="470000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ngCos392W4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moj.ca/problem/ics4p1" TargetMode="External"/><Relationship Id="rId4" Type="http://schemas.openxmlformats.org/officeDocument/2006/relationships/hyperlink" Target="https://dmoj.ca/problem/occ19s2" TargetMode="External"/><Relationship Id="rId9" Type="http://schemas.openxmlformats.org/officeDocument/2006/relationships/hyperlink" Target="https://dmoj.ca/problem/valentines18j5s2" TargetMode="External"/><Relationship Id="rId5" Type="http://schemas.openxmlformats.org/officeDocument/2006/relationships/hyperlink" Target="https://dmoj.ca/problem/ccc96s3" TargetMode="External"/><Relationship Id="rId6" Type="http://schemas.openxmlformats.org/officeDocument/2006/relationships/hyperlink" Target="https://dmoj.ca/problem/ccc24j5" TargetMode="External"/><Relationship Id="rId7" Type="http://schemas.openxmlformats.org/officeDocument/2006/relationships/hyperlink" Target="https://dmoj.ca/problem/ccc24j5" TargetMode="External"/><Relationship Id="rId8" Type="http://schemas.openxmlformats.org/officeDocument/2006/relationships/hyperlink" Target="https://dmoj.ca/problem/uacc1p3" TargetMode="External"/><Relationship Id="rId10" Type="http://schemas.openxmlformats.org/officeDocument/2006/relationships/hyperlink" Target="https://dmoj.ca/problem/ccc05j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ryoJS/DSA-Handboo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/>
          <p:nvPr/>
        </p:nvSpPr>
        <p:spPr>
          <a:xfrm rot="2260023">
            <a:off x="2320804" y="-352845"/>
            <a:ext cx="4502416" cy="584919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5"/>
          <p:cNvSpPr txBox="1"/>
          <p:nvPr>
            <p:ph type="ctrTitle"/>
          </p:nvPr>
        </p:nvSpPr>
        <p:spPr>
          <a:xfrm>
            <a:off x="0" y="784800"/>
            <a:ext cx="9144000" cy="29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Competitive</a:t>
            </a:r>
            <a:endParaRPr sz="6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Programming</a:t>
            </a:r>
            <a:endParaRPr sz="6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Lesson 4 - Basic Recursion</a:t>
            </a:r>
            <a:endParaRPr sz="3800"/>
          </a:p>
        </p:txBody>
      </p:sp>
      <p:sp>
        <p:nvSpPr>
          <p:cNvPr id="375" name="Google Shape;375;p45"/>
          <p:cNvSpPr/>
          <p:nvPr/>
        </p:nvSpPr>
        <p:spPr>
          <a:xfrm rot="-428975">
            <a:off x="2031624" y="3663395"/>
            <a:ext cx="173549" cy="173549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5"/>
          <p:cNvSpPr/>
          <p:nvPr/>
        </p:nvSpPr>
        <p:spPr>
          <a:xfrm rot="-1124341">
            <a:off x="6652921" y="729319"/>
            <a:ext cx="250266" cy="250266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5"/>
          <p:cNvSpPr txBox="1"/>
          <p:nvPr>
            <p:ph idx="1" type="subTitle"/>
          </p:nvPr>
        </p:nvSpPr>
        <p:spPr>
          <a:xfrm>
            <a:off x="2481150" y="3575575"/>
            <a:ext cx="2996700" cy="2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by Jason Sun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8" name="Google Shape;378;p45"/>
          <p:cNvSpPr txBox="1"/>
          <p:nvPr>
            <p:ph idx="1" type="subTitle"/>
          </p:nvPr>
        </p:nvSpPr>
        <p:spPr>
          <a:xfrm>
            <a:off x="3622450" y="3901500"/>
            <a:ext cx="2996700" cy="2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r>
              <a:rPr lang="en"/>
              <a:t> Puneet Bhat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715100" y="3053300"/>
            <a:ext cx="7100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Recursion</a:t>
            </a:r>
            <a:endParaRPr/>
          </a:p>
        </p:txBody>
      </p:sp>
      <p:sp>
        <p:nvSpPr>
          <p:cNvPr id="441" name="Google Shape;441;p54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2" name="Google Shape;442;p54"/>
          <p:cNvSpPr txBox="1"/>
          <p:nvPr>
            <p:ph idx="1" type="subTitle"/>
          </p:nvPr>
        </p:nvSpPr>
        <p:spPr>
          <a:xfrm>
            <a:off x="715175" y="3895100"/>
            <a:ext cx="6708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applications of recursion, and things to consider and remember.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/>
          <p:nvPr/>
        </p:nvSpPr>
        <p:spPr>
          <a:xfrm>
            <a:off x="3073950" y="2536675"/>
            <a:ext cx="2996100" cy="319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720000" y="1227475"/>
            <a:ext cx="77040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tasks can be broken down, and solved by solving those smaller problems.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what is the </a:t>
            </a:r>
            <a:r>
              <a:rPr b="1" lang="en"/>
              <a:t>n</a:t>
            </a:r>
            <a:r>
              <a:rPr lang="en"/>
              <a:t>th term of the </a:t>
            </a:r>
            <a:r>
              <a:rPr lang="en"/>
              <a:t>fibonacci</a:t>
            </a:r>
            <a:r>
              <a:rPr lang="en"/>
              <a:t> sequence?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r>
              <a:rPr lang="en"/>
              <a:t> sequence: 1, 1, 2, 3, 5, 8, 13, 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each next term is the sum of the previous two terms, and </a:t>
            </a:r>
            <a:r>
              <a:rPr b="1" lang="en"/>
              <a:t>f(1) = f(2) = 1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</a:t>
            </a:r>
            <a:r>
              <a:rPr b="1" lang="en"/>
              <a:t>n</a:t>
            </a:r>
            <a:r>
              <a:rPr lang="en"/>
              <a:t>) = f(</a:t>
            </a:r>
            <a:r>
              <a:rPr b="1" lang="en"/>
              <a:t>n </a:t>
            </a:r>
            <a:r>
              <a:rPr lang="en"/>
              <a:t>- 1) + f(</a:t>
            </a:r>
            <a:r>
              <a:rPr b="1" lang="en"/>
              <a:t>n</a:t>
            </a:r>
            <a:r>
              <a:rPr lang="en"/>
              <a:t> - 2)</a:t>
            </a:r>
            <a:endParaRPr/>
          </a:p>
        </p:txBody>
      </p:sp>
      <p:sp>
        <p:nvSpPr>
          <p:cNvPr id="449" name="Google Shape;449;p55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Subproblems</a:t>
            </a:r>
            <a:endParaRPr/>
          </a:p>
        </p:txBody>
      </p:sp>
      <p:sp>
        <p:nvSpPr>
          <p:cNvPr id="450" name="Google Shape;450;p55"/>
          <p:cNvSpPr/>
          <p:nvPr/>
        </p:nvSpPr>
        <p:spPr>
          <a:xfrm>
            <a:off x="1007738" y="3069500"/>
            <a:ext cx="3356100" cy="176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Function </a:t>
            </a:r>
            <a:r>
              <a:rPr lang="en" sz="12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fibo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2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):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If 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n &lt;= 2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: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		</a:t>
            </a: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Return 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Else:</a:t>
            </a:r>
            <a:endParaRPr b="1"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Return </a:t>
            </a:r>
            <a:r>
              <a:rPr lang="en" sz="12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fibo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2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-1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) + </a:t>
            </a:r>
            <a:r>
              <a:rPr lang="en" sz="12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fibo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2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-2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b="1"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What is </a:t>
            </a:r>
            <a:r>
              <a:rPr lang="en" sz="12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fibo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2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7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)?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Answer = </a:t>
            </a:r>
            <a:r>
              <a:rPr lang="en" sz="1200">
                <a:solidFill>
                  <a:srgbClr val="BF9000"/>
                </a:solidFill>
                <a:latin typeface="Albert Sans"/>
                <a:ea typeface="Albert Sans"/>
                <a:cs typeface="Albert Sans"/>
                <a:sym typeface="Albert Sans"/>
              </a:rPr>
              <a:t>13 </a:t>
            </a:r>
            <a:endParaRPr sz="1200">
              <a:solidFill>
                <a:srgbClr val="BF9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1" name="Google Shape;451;p55"/>
          <p:cNvSpPr/>
          <p:nvPr/>
        </p:nvSpPr>
        <p:spPr>
          <a:xfrm>
            <a:off x="4780163" y="3069500"/>
            <a:ext cx="3356100" cy="172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is just an example. Recursion is not the fastest way to solve this problem!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Try to think of a way to solve this problem in O(n) time!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Hint: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Try to start calculating the sequence on paper and see how fast that is?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  <p:sp>
        <p:nvSpPr>
          <p:cNvPr id="457" name="Google Shape;457;p56"/>
          <p:cNvSpPr txBox="1"/>
          <p:nvPr>
            <p:ph idx="1" type="body"/>
          </p:nvPr>
        </p:nvSpPr>
        <p:spPr>
          <a:xfrm>
            <a:off x="720000" y="1227475"/>
            <a:ext cx="77040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simulate travelling or exploring </a:t>
            </a:r>
            <a:r>
              <a:rPr lang="en"/>
              <a:t>through</a:t>
            </a:r>
            <a:r>
              <a:rPr lang="en"/>
              <a:t> recursion! Although this involves </a:t>
            </a:r>
            <a:r>
              <a:rPr b="1" lang="en"/>
              <a:t>graph</a:t>
            </a:r>
            <a:r>
              <a:rPr b="1" lang="en"/>
              <a:t> theory</a:t>
            </a:r>
            <a:r>
              <a:rPr lang="en"/>
              <a:t>, which hasn’t been learnt yet, but recursion can be used </a:t>
            </a:r>
            <a:r>
              <a:rPr lang="en"/>
              <a:t>intuitively</a:t>
            </a:r>
            <a:r>
              <a:rPr lang="en"/>
              <a:t> like so.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example</a:t>
            </a:r>
            <a:r>
              <a:rPr lang="en"/>
              <a:t>, you can use recursion to simulate </a:t>
            </a:r>
            <a:r>
              <a:rPr b="1" lang="en"/>
              <a:t>travelling</a:t>
            </a:r>
            <a:r>
              <a:rPr b="1" lang="en"/>
              <a:t> </a:t>
            </a:r>
            <a:r>
              <a:rPr lang="en"/>
              <a:t>across a </a:t>
            </a:r>
            <a:r>
              <a:rPr b="1" lang="en"/>
              <a:t>grid</a:t>
            </a:r>
            <a:r>
              <a:rPr lang="en"/>
              <a:t>! The example below is floodfill (travelling to all reachable places from a start point).</a:t>
            </a:r>
            <a:endParaRPr/>
          </a:p>
        </p:txBody>
      </p:sp>
      <p:pic>
        <p:nvPicPr>
          <p:cNvPr id="458" name="Google Shape;458;p56"/>
          <p:cNvPicPr preferRelativeResize="0"/>
          <p:nvPr/>
        </p:nvPicPr>
        <p:blipFill rotWithShape="1">
          <a:blip r:embed="rId3">
            <a:alphaModFix/>
          </a:blip>
          <a:srcRect b="7948" l="4933" r="4707" t="5650"/>
          <a:stretch/>
        </p:blipFill>
        <p:spPr>
          <a:xfrm>
            <a:off x="851200" y="2696275"/>
            <a:ext cx="2401275" cy="1900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9" name="Google Shape;459;p56"/>
          <p:cNvSpPr txBox="1"/>
          <p:nvPr/>
        </p:nvSpPr>
        <p:spPr>
          <a:xfrm>
            <a:off x="851200" y="2328000"/>
            <a:ext cx="2401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 1        2       3       4       5       6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0" name="Google Shape;460;p56"/>
          <p:cNvSpPr txBox="1"/>
          <p:nvPr/>
        </p:nvSpPr>
        <p:spPr>
          <a:xfrm>
            <a:off x="473975" y="2696425"/>
            <a:ext cx="3045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4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6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1" name="Google Shape;461;p56"/>
          <p:cNvSpPr/>
          <p:nvPr/>
        </p:nvSpPr>
        <p:spPr>
          <a:xfrm>
            <a:off x="3665975" y="2696400"/>
            <a:ext cx="4606800" cy="190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lbert Sans"/>
                <a:ea typeface="Albert Sans"/>
                <a:cs typeface="Albert Sans"/>
                <a:sym typeface="Albert Sans"/>
              </a:rPr>
              <a:t>Function </a:t>
            </a:r>
            <a:r>
              <a:rPr lang="en" sz="13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explore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3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row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3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col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):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b="1" lang="en" sz="1300">
                <a:latin typeface="Albert Sans"/>
                <a:ea typeface="Albert Sans"/>
                <a:cs typeface="Albert Sans"/>
                <a:sym typeface="Albert Sans"/>
              </a:rPr>
              <a:t>If 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the cell is not haybale: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b="1" lang="en" sz="1300">
                <a:latin typeface="Albert Sans"/>
                <a:ea typeface="Albert Sans"/>
                <a:cs typeface="Albert Sans"/>
                <a:sym typeface="Albert Sans"/>
              </a:rPr>
              <a:t>If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 haven’t explored this cell: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		Do anything we need to do for this cell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		</a:t>
            </a:r>
            <a:r>
              <a:rPr b="1" lang="en" sz="1300">
                <a:latin typeface="Albert Sans"/>
                <a:ea typeface="Albert Sans"/>
                <a:cs typeface="Albert Sans"/>
                <a:sym typeface="Albert Sans"/>
              </a:rPr>
              <a:t>For each </a:t>
            </a:r>
            <a:r>
              <a:rPr lang="en" sz="1300">
                <a:solidFill>
                  <a:srgbClr val="741B47"/>
                </a:solidFill>
                <a:latin typeface="Albert Sans"/>
                <a:ea typeface="Albert Sans"/>
                <a:cs typeface="Albert Sans"/>
                <a:sym typeface="Albert Sans"/>
              </a:rPr>
              <a:t>r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300">
                <a:solidFill>
                  <a:srgbClr val="741B47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 in cells around: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			</a:t>
            </a:r>
            <a:r>
              <a:rPr lang="en" sz="13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explore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300">
                <a:solidFill>
                  <a:srgbClr val="741B47"/>
                </a:solidFill>
                <a:latin typeface="Albert Sans"/>
                <a:ea typeface="Albert Sans"/>
                <a:cs typeface="Albert Sans"/>
                <a:sym typeface="Albert Sans"/>
              </a:rPr>
              <a:t>r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300">
                <a:solidFill>
                  <a:srgbClr val="741B47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Albert Sans"/>
                <a:ea typeface="Albert Sans"/>
                <a:cs typeface="Albert Sans"/>
                <a:sym typeface="Albert Sans"/>
              </a:rPr>
              <a:t>explore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3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300">
                <a:solidFill>
                  <a:srgbClr val="351C75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r>
              <a:rPr lang="en" sz="1300">
                <a:latin typeface="Albert Sans"/>
                <a:ea typeface="Albert Sans"/>
                <a:cs typeface="Albert Sans"/>
                <a:sym typeface="Albert Sans"/>
              </a:rPr>
              <a:t>) </a:t>
            </a:r>
            <a:r>
              <a:rPr lang="en" sz="1300">
                <a:solidFill>
                  <a:srgbClr val="6AA84F"/>
                </a:solidFill>
                <a:latin typeface="Albert Sans"/>
                <a:ea typeface="Albert Sans"/>
                <a:cs typeface="Albert Sans"/>
                <a:sym typeface="Albert Sans"/>
              </a:rPr>
              <a:t># the starting point: row = 3, col = 5</a:t>
            </a:r>
            <a:endParaRPr sz="1300">
              <a:solidFill>
                <a:srgbClr val="6AA84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2" name="Google Shape;462;p56"/>
          <p:cNvSpPr/>
          <p:nvPr/>
        </p:nvSpPr>
        <p:spPr>
          <a:xfrm>
            <a:off x="2476200" y="3334675"/>
            <a:ext cx="304500" cy="304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3" name="Google Shape;463;p56"/>
          <p:cNvSpPr txBox="1"/>
          <p:nvPr/>
        </p:nvSpPr>
        <p:spPr>
          <a:xfrm>
            <a:off x="778475" y="4597000"/>
            <a:ext cx="412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*From CCC '24 J5 - Harvest Waterloo</a:t>
            </a:r>
            <a:endParaRPr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All image credits go to CEMC Waterloo and CCC Organizers</a:t>
            </a:r>
            <a:endParaRPr sz="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Solve!</a:t>
            </a:r>
            <a:endParaRPr/>
          </a:p>
        </p:txBody>
      </p:sp>
      <p:sp>
        <p:nvSpPr>
          <p:cNvPr id="469" name="Google Shape;469;p57"/>
          <p:cNvSpPr txBox="1"/>
          <p:nvPr>
            <p:ph idx="1" type="body"/>
          </p:nvPr>
        </p:nvSpPr>
        <p:spPr>
          <a:xfrm>
            <a:off x="1789500" y="1459675"/>
            <a:ext cx="5565000" cy="22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any mathematical equation with addition, subtraction, multiplication, division, and brackets, find the simplified value.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would you solve this normally, with just math?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75" name="Google Shape;475;p58"/>
          <p:cNvSpPr txBox="1"/>
          <p:nvPr>
            <p:ph idx="1" type="body"/>
          </p:nvPr>
        </p:nvSpPr>
        <p:spPr>
          <a:xfrm>
            <a:off x="1789500" y="1459675"/>
            <a:ext cx="55650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actually use recursion! Given, for example: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76" name="Google Shape;4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875" y="2086900"/>
            <a:ext cx="3692250" cy="2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>
            <p:ph type="title"/>
          </p:nvPr>
        </p:nvSpPr>
        <p:spPr>
          <a:xfrm>
            <a:off x="2301300" y="1511538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Visualization!</a:t>
            </a:r>
            <a:endParaRPr/>
          </a:p>
        </p:txBody>
      </p:sp>
      <p:sp>
        <p:nvSpPr>
          <p:cNvPr id="482" name="Google Shape;482;p59"/>
          <p:cNvSpPr txBox="1"/>
          <p:nvPr>
            <p:ph idx="1" type="subTitle"/>
          </p:nvPr>
        </p:nvSpPr>
        <p:spPr>
          <a:xfrm>
            <a:off x="2301300" y="2492863"/>
            <a:ext cx="45414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“5 Simple Steps for Solving Any Recursive Problem”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Reducible</a:t>
            </a:r>
            <a:br>
              <a:rPr b="1" lang="en"/>
            </a:br>
            <a:br>
              <a:rPr lang="en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https://www.youtube.com/watch?v=ngCos392W4w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/>
          <p:nvPr>
            <p:ph type="title"/>
          </p:nvPr>
        </p:nvSpPr>
        <p:spPr>
          <a:xfrm>
            <a:off x="715100" y="3053300"/>
            <a:ext cx="7836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 sz="2000"/>
          </a:p>
        </p:txBody>
      </p:sp>
      <p:sp>
        <p:nvSpPr>
          <p:cNvPr id="488" name="Google Shape;488;p60"/>
          <p:cNvSpPr txBox="1"/>
          <p:nvPr>
            <p:ph idx="2" type="title"/>
          </p:nvPr>
        </p:nvSpPr>
        <p:spPr>
          <a:xfrm>
            <a:off x="715100" y="1990600"/>
            <a:ext cx="14685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^.^</a:t>
            </a:r>
            <a:endParaRPr/>
          </a:p>
        </p:txBody>
      </p:sp>
      <p:sp>
        <p:nvSpPr>
          <p:cNvPr id="489" name="Google Shape;489;p60"/>
          <p:cNvSpPr txBox="1"/>
          <p:nvPr>
            <p:ph idx="1" type="subTitle"/>
          </p:nvPr>
        </p:nvSpPr>
        <p:spPr>
          <a:xfrm>
            <a:off x="715175" y="3895100"/>
            <a:ext cx="76299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want to truly improve, practice! Do the homework as well as some DMOJ questions outside of class. It can be a fun hobby!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720000" y="230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495" name="Google Shape;495;p61"/>
          <p:cNvSpPr txBox="1"/>
          <p:nvPr>
            <p:ph idx="2" type="subTitle"/>
          </p:nvPr>
        </p:nvSpPr>
        <p:spPr>
          <a:xfrm>
            <a:off x="915900" y="1032175"/>
            <a:ext cx="8031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Junior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1</a:t>
            </a:r>
            <a:r>
              <a:rPr b="1" lang="en" sz="1500"/>
              <a:t>)	</a:t>
            </a:r>
            <a:r>
              <a:rPr lang="en" sz="1500"/>
              <a:t>Word Scrambler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https://dmoj.ca/problem/ics4p1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2)</a:t>
            </a:r>
            <a:r>
              <a:rPr lang="en" sz="1500"/>
              <a:t>	Rimuru’s Number Game -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https://dmoj.ca/problem/occ19s2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3)</a:t>
            </a:r>
            <a:r>
              <a:rPr lang="en" sz="1500"/>
              <a:t>	Tests or Test Cases? -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https://dmoj.ca/problem/ccc96s3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Senior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1)</a:t>
            </a:r>
            <a:r>
              <a:rPr lang="en" sz="1500"/>
              <a:t>	CCC '24 J5 | Harvest Waterloo </a:t>
            </a:r>
            <a:r>
              <a:rPr lang="en" sz="1500"/>
              <a:t>-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https://dmoj.ca/problem/ccc24j</a:t>
            </a:r>
            <a:r>
              <a:rPr lang="en" sz="1500" u="sng">
                <a:solidFill>
                  <a:schemeClr val="hlink"/>
                </a:solidFill>
                <a:hlinkClick r:id="rId7"/>
              </a:rPr>
              <a:t>5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2)	</a:t>
            </a:r>
            <a:r>
              <a:rPr lang="en" sz="1500"/>
              <a:t>Cheeky Checkers -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https://dmoj.ca/problem/uacc1p3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3)	</a:t>
            </a:r>
            <a:r>
              <a:rPr lang="en" sz="1500"/>
              <a:t>Ct</a:t>
            </a:r>
            <a:r>
              <a:rPr lang="en" sz="1500"/>
              <a:t>udor's</a:t>
            </a:r>
            <a:r>
              <a:rPr lang="en" sz="1500"/>
              <a:t> Cute Orchids - </a:t>
            </a:r>
            <a:r>
              <a:rPr lang="en" sz="1500" u="sng">
                <a:solidFill>
                  <a:schemeClr val="hlink"/>
                </a:solidFill>
                <a:hlinkClick r:id="rId9"/>
              </a:rPr>
              <a:t>https://dmoj.ca/problem/valentines18j5s2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4</a:t>
            </a:r>
            <a:r>
              <a:rPr b="1" lang="en" sz="1500"/>
              <a:t>)</a:t>
            </a:r>
            <a:r>
              <a:rPr lang="en" sz="1500"/>
              <a:t>	CCC '05 J5 - Bananas - </a:t>
            </a:r>
            <a:r>
              <a:rPr lang="en" sz="1500" u="sng">
                <a:solidFill>
                  <a:schemeClr val="hlink"/>
                </a:solidFill>
                <a:hlinkClick r:id="rId10"/>
              </a:rPr>
              <a:t>https://dmoj.ca/problem/ccc05j5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/>
          <p:nvPr/>
        </p:nvSpPr>
        <p:spPr>
          <a:xfrm>
            <a:off x="715100" y="806275"/>
            <a:ext cx="4807200" cy="13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2"/>
          <p:cNvSpPr txBox="1"/>
          <p:nvPr>
            <p:ph type="ctrTitle"/>
          </p:nvPr>
        </p:nvSpPr>
        <p:spPr>
          <a:xfrm>
            <a:off x="715100" y="665375"/>
            <a:ext cx="47754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502" name="Google Shape;502;p62"/>
          <p:cNvSpPr txBox="1"/>
          <p:nvPr>
            <p:ph idx="1" type="subTitle"/>
          </p:nvPr>
        </p:nvSpPr>
        <p:spPr>
          <a:xfrm>
            <a:off x="715100" y="2216975"/>
            <a:ext cx="5965200" cy="22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lbert Sans Medium"/>
                <a:ea typeface="Albert Sans Medium"/>
                <a:cs typeface="Albert Sans Medium"/>
                <a:sym typeface="Albert Sans Medium"/>
              </a:rPr>
              <a:t>Do you have any questions?</a:t>
            </a:r>
            <a:endParaRPr sz="27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lbert Sans Medium"/>
                <a:ea typeface="Albert Sans Medium"/>
                <a:cs typeface="Albert Sans Medium"/>
                <a:sym typeface="Albert Sans Medium"/>
                <a:hlinkClick r:id="rId3"/>
              </a:rPr>
              <a:t>https://github.com/CryoJS/DSA-Handbook</a:t>
            </a:r>
            <a:endParaRPr sz="16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503" name="Google Shape;503;p62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fmla="val 16200000" name="adj1"/>
              <a:gd fmla="val 21187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2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fmla="val 16200000" name="adj1"/>
              <a:gd fmla="val 53263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2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2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601325" y="3030575"/>
            <a:ext cx="46719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A way to define a problem in terms of itself.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4" name="Google Shape;384;p46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2301300" y="1307850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recursion?</a:t>
            </a:r>
            <a:endParaRPr sz="3000"/>
          </a:p>
        </p:txBody>
      </p:sp>
      <p:sp>
        <p:nvSpPr>
          <p:cNvPr id="390" name="Google Shape;390;p47"/>
          <p:cNvSpPr txBox="1"/>
          <p:nvPr>
            <p:ph idx="1" type="subTitle"/>
          </p:nvPr>
        </p:nvSpPr>
        <p:spPr>
          <a:xfrm>
            <a:off x="2301300" y="2082000"/>
            <a:ext cx="45414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is when a </a:t>
            </a:r>
            <a:r>
              <a:rPr b="1" lang="en"/>
              <a:t>function </a:t>
            </a:r>
            <a:r>
              <a:rPr b="1" lang="en"/>
              <a:t>calls</a:t>
            </a:r>
            <a:r>
              <a:rPr b="1" lang="en"/>
              <a:t> itself</a:t>
            </a:r>
            <a:r>
              <a:rPr lang="en"/>
              <a:t>. You would need this when, to perform the function’s task, the function first needs to perform </a:t>
            </a:r>
            <a:r>
              <a:rPr lang="en"/>
              <a:t>another</a:t>
            </a:r>
            <a:r>
              <a:rPr lang="en"/>
              <a:t> function call.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way to break a seemingly large problem into smaller bits and pieces that are to be solved in steps. In other words, it is all about </a:t>
            </a:r>
            <a:r>
              <a:rPr b="1" lang="en"/>
              <a:t>defining a problem in terms of itself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Recursion Example</a:t>
            </a:r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2482650" y="3726425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is similar to PSA.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97" name="Google Shape;3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75" y="1694386"/>
            <a:ext cx="7030450" cy="17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720000" y="25218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403" name="Google Shape;403;p49"/>
          <p:cNvSpPr txBox="1"/>
          <p:nvPr/>
        </p:nvSpPr>
        <p:spPr>
          <a:xfrm>
            <a:off x="2564100" y="4070025"/>
            <a:ext cx="4015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Does this function use recursion to complete its tasks?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04" name="Google Shape;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12" y="1345275"/>
            <a:ext cx="5300375" cy="24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/>
          <p:nvPr>
            <p:ph type="title"/>
          </p:nvPr>
        </p:nvSpPr>
        <p:spPr>
          <a:xfrm>
            <a:off x="715100" y="3053300"/>
            <a:ext cx="7100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aws for Recursion</a:t>
            </a:r>
            <a:endParaRPr/>
          </a:p>
        </p:txBody>
      </p:sp>
      <p:sp>
        <p:nvSpPr>
          <p:cNvPr id="410" name="Google Shape;410;p50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1" name="Google Shape;411;p50"/>
          <p:cNvSpPr txBox="1"/>
          <p:nvPr>
            <p:ph idx="1" type="subTitle"/>
          </p:nvPr>
        </p:nvSpPr>
        <p:spPr>
          <a:xfrm>
            <a:off x="715175" y="3895100"/>
            <a:ext cx="6708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make a working recursive function?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there are a few rules!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idx="1" type="subTitle"/>
          </p:nvPr>
        </p:nvSpPr>
        <p:spPr>
          <a:xfrm>
            <a:off x="1283150" y="1385925"/>
            <a:ext cx="5133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recursive algorithm must call itself, recursively.</a:t>
            </a:r>
            <a:endParaRPr sz="1400"/>
          </a:p>
        </p:txBody>
      </p:sp>
      <p:sp>
        <p:nvSpPr>
          <p:cNvPr id="417" name="Google Shape;417;p51"/>
          <p:cNvSpPr txBox="1"/>
          <p:nvPr>
            <p:ph idx="2" type="subTitle"/>
          </p:nvPr>
        </p:nvSpPr>
        <p:spPr>
          <a:xfrm>
            <a:off x="1258650" y="869925"/>
            <a:ext cx="6626700" cy="5160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Start</a:t>
            </a:r>
            <a:endParaRPr/>
          </a:p>
        </p:txBody>
      </p:sp>
      <p:sp>
        <p:nvSpPr>
          <p:cNvPr id="418" name="Google Shape;418;p51"/>
          <p:cNvSpPr txBox="1"/>
          <p:nvPr>
            <p:ph idx="3" type="subTitle"/>
          </p:nvPr>
        </p:nvSpPr>
        <p:spPr>
          <a:xfrm>
            <a:off x="1283150" y="2660525"/>
            <a:ext cx="5133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recursive algorithm must have a base case.</a:t>
            </a:r>
            <a:endParaRPr sz="1400"/>
          </a:p>
        </p:txBody>
      </p:sp>
      <p:sp>
        <p:nvSpPr>
          <p:cNvPr id="419" name="Google Shape;419;p51"/>
          <p:cNvSpPr txBox="1"/>
          <p:nvPr>
            <p:ph idx="4" type="subTitle"/>
          </p:nvPr>
        </p:nvSpPr>
        <p:spPr>
          <a:xfrm>
            <a:off x="1258650" y="2144525"/>
            <a:ext cx="6626700" cy="5160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End</a:t>
            </a:r>
            <a:endParaRPr/>
          </a:p>
        </p:txBody>
      </p:sp>
      <p:sp>
        <p:nvSpPr>
          <p:cNvPr id="420" name="Google Shape;420;p51"/>
          <p:cNvSpPr txBox="1"/>
          <p:nvPr>
            <p:ph idx="5" type="subTitle"/>
          </p:nvPr>
        </p:nvSpPr>
        <p:spPr>
          <a:xfrm>
            <a:off x="1283150" y="3935125"/>
            <a:ext cx="66021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recursive algorithm must change its state and move toward the base case.</a:t>
            </a:r>
            <a:endParaRPr sz="1400"/>
          </a:p>
        </p:txBody>
      </p:sp>
      <p:sp>
        <p:nvSpPr>
          <p:cNvPr id="421" name="Google Shape;421;p51"/>
          <p:cNvSpPr txBox="1"/>
          <p:nvPr>
            <p:ph idx="6" type="subTitle"/>
          </p:nvPr>
        </p:nvSpPr>
        <p:spPr>
          <a:xfrm>
            <a:off x="1258650" y="3419125"/>
            <a:ext cx="6626700" cy="5160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Progress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>
            <p:ph type="title"/>
          </p:nvPr>
        </p:nvSpPr>
        <p:spPr>
          <a:xfrm>
            <a:off x="2301300" y="1415050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Case?</a:t>
            </a:r>
            <a:endParaRPr/>
          </a:p>
        </p:txBody>
      </p:sp>
      <p:sp>
        <p:nvSpPr>
          <p:cNvPr id="427" name="Google Shape;427;p52"/>
          <p:cNvSpPr txBox="1"/>
          <p:nvPr>
            <p:ph idx="1" type="subTitle"/>
          </p:nvPr>
        </p:nvSpPr>
        <p:spPr>
          <a:xfrm>
            <a:off x="2456850" y="2367350"/>
            <a:ext cx="42303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base case? Well, it’s just something </a:t>
            </a:r>
            <a:r>
              <a:rPr b="1" lang="en"/>
              <a:t>you know for sure</a:t>
            </a:r>
            <a:r>
              <a:rPr lang="en"/>
              <a:t> given that </a:t>
            </a:r>
            <a:r>
              <a:rPr lang="en"/>
              <a:t>scenario!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case is </a:t>
            </a:r>
            <a:r>
              <a:rPr b="1" lang="en"/>
              <a:t>not a base case</a:t>
            </a:r>
            <a:r>
              <a:rPr lang="en"/>
              <a:t>, that means you don’t know what to do or return, and </a:t>
            </a:r>
            <a:r>
              <a:rPr lang="en"/>
              <a:t>instead must </a:t>
            </a:r>
            <a:r>
              <a:rPr b="1" lang="en"/>
              <a:t>perform some recursion</a:t>
            </a:r>
            <a:r>
              <a:rPr lang="en"/>
              <a:t> to find the answer or do what is needed.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433" name="Google Shape;433;p53"/>
          <p:cNvSpPr txBox="1"/>
          <p:nvPr>
            <p:ph idx="1" type="body"/>
          </p:nvPr>
        </p:nvSpPr>
        <p:spPr>
          <a:xfrm>
            <a:off x="720000" y="1303675"/>
            <a:ext cx="77040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output</a:t>
            </a:r>
            <a:r>
              <a:rPr lang="en"/>
              <a:t> of this code if </a:t>
            </a:r>
            <a:r>
              <a:rPr b="1" lang="en"/>
              <a:t>n = 2</a:t>
            </a:r>
            <a:r>
              <a:rPr lang="en"/>
              <a:t>?</a:t>
            </a:r>
            <a:endParaRPr/>
          </a:p>
        </p:txBody>
      </p:sp>
      <p:pic>
        <p:nvPicPr>
          <p:cNvPr id="434" name="Google Shape;4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75" y="1755725"/>
            <a:ext cx="6525874" cy="21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3"/>
          <p:cNvSpPr txBox="1"/>
          <p:nvPr>
            <p:ph idx="1" type="body"/>
          </p:nvPr>
        </p:nvSpPr>
        <p:spPr>
          <a:xfrm>
            <a:off x="719988" y="4104975"/>
            <a:ext cx="77040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 get an error. Why?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recursive law was broken?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ear &amp; Simple Business Meeting by Slidesgo">
  <a:themeElements>
    <a:clrScheme name="Simple Light">
      <a:dk1>
        <a:srgbClr val="2A362D"/>
      </a:dk1>
      <a:lt1>
        <a:srgbClr val="EFEEF4"/>
      </a:lt1>
      <a:dk2>
        <a:srgbClr val="B2BB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