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lbert Sans Medium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Albert Sans SemiBold"/>
      <p:regular r:id="rId29"/>
      <p:bold r:id="rId30"/>
      <p:italic r:id="rId31"/>
      <p:boldItalic r:id="rId32"/>
    </p:embeddedFont>
    <p:embeddedFont>
      <p:font typeface="Alber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lbert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Medium-italic.fntdata"/><Relationship Id="rId25" Type="http://schemas.openxmlformats.org/officeDocument/2006/relationships/font" Target="fonts/AlbertSansMedium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Albert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SemiBold-italic.fntdata"/><Relationship Id="rId30" Type="http://schemas.openxmlformats.org/officeDocument/2006/relationships/font" Target="fonts/Albert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AlbertSans-regular.fntdata"/><Relationship Id="rId10" Type="http://schemas.openxmlformats.org/officeDocument/2006/relationships/slide" Target="slides/slide5.xml"/><Relationship Id="rId32" Type="http://schemas.openxmlformats.org/officeDocument/2006/relationships/font" Target="fonts/Albert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AlbertSans-italic.fntdata"/><Relationship Id="rId12" Type="http://schemas.openxmlformats.org/officeDocument/2006/relationships/slide" Target="slides/slide7.xml"/><Relationship Id="rId34" Type="http://schemas.openxmlformats.org/officeDocument/2006/relationships/font" Target="fonts/Albert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bert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59749a75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59749a75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cad8d23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cad8d23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cad8d23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cad8d23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cad8d23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0cad8d23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0cad8d23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0cad8d23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0cad8d23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0cad8d23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cad8d23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cad8d23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59749a75f_0_1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59749a75f_0_1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0a931ee0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0a931ee0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059749a75f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059749a75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3d0b459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3d0b459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a931ee0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a931ee0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cad8d2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cad8d2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ad8d23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cad8d23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3d0b459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3d0b459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cad8d23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cad8d23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cad8d23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cad8d23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cad8d23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0cad8d23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85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7" name="Google Shape;117;p11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22" name="Google Shape;122;p12"/>
          <p:cNvSpPr/>
          <p:nvPr>
            <p:ph idx="2" type="pic"/>
          </p:nvPr>
        </p:nvSpPr>
        <p:spPr>
          <a:xfrm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13225" y="535000"/>
            <a:ext cx="3325500" cy="102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13"/>
          <p:cNvSpPr/>
          <p:nvPr>
            <p:ph idx="2" type="pic"/>
          </p:nvPr>
        </p:nvSpPr>
        <p:spPr>
          <a:xfrm>
            <a:off x="5875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5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6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7" name="Google Shape;147;p17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9" name="Google Shape;149;p17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1" name="Google Shape;151;p17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7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9"/>
          <p:cNvSpPr/>
          <p:nvPr/>
        </p:nvSpPr>
        <p:spPr>
          <a:xfrm rot="10800000">
            <a:off x="8825348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 rot="10800000">
            <a:off x="8739549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78800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9"/>
          <p:cNvSpPr/>
          <p:nvPr/>
        </p:nvSpPr>
        <p:spPr>
          <a:xfrm rot="10800000">
            <a:off x="187881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 rot="-10567992">
            <a:off x="107365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0"/>
          <p:cNvSpPr/>
          <p:nvPr/>
        </p:nvSpPr>
        <p:spPr>
          <a:xfrm rot="654462">
            <a:off x="6471823" y="3274504"/>
            <a:ext cx="2430409" cy="2224777"/>
          </a:xfrm>
          <a:prstGeom prst="arc">
            <a:avLst>
              <a:gd fmla="val 18943264" name="adj1"/>
              <a:gd fmla="val 23631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 rot="2838442">
            <a:off x="8518935" y="3605472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 rot="10800000">
            <a:off x="295277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 flipH="1" rot="10800000">
            <a:off x="447676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rot="10800000">
            <a:off x="295275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2810925" y="1527350"/>
            <a:ext cx="478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2" type="subTitle"/>
          </p:nvPr>
        </p:nvSpPr>
        <p:spPr>
          <a:xfrm>
            <a:off x="2810925" y="3177600"/>
            <a:ext cx="478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3" type="subTitle"/>
          </p:nvPr>
        </p:nvSpPr>
        <p:spPr>
          <a:xfrm>
            <a:off x="2810929" y="1977900"/>
            <a:ext cx="4782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4" type="subTitle"/>
          </p:nvPr>
        </p:nvSpPr>
        <p:spPr>
          <a:xfrm>
            <a:off x="2810929" y="3628200"/>
            <a:ext cx="4782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776475" y="1371401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2" type="subTitle"/>
          </p:nvPr>
        </p:nvSpPr>
        <p:spPr>
          <a:xfrm>
            <a:off x="1776475" y="855400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3" type="subTitle"/>
          </p:nvPr>
        </p:nvSpPr>
        <p:spPr>
          <a:xfrm>
            <a:off x="1776475" y="2646001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4" type="subTitle"/>
          </p:nvPr>
        </p:nvSpPr>
        <p:spPr>
          <a:xfrm>
            <a:off x="1776475" y="2130000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5" type="subTitle"/>
          </p:nvPr>
        </p:nvSpPr>
        <p:spPr>
          <a:xfrm>
            <a:off x="1776475" y="3920600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6" type="subTitle"/>
          </p:nvPr>
        </p:nvSpPr>
        <p:spPr>
          <a:xfrm>
            <a:off x="1776475" y="3404598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23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3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1433675"/>
            <a:ext cx="3489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720000" y="2632525"/>
            <a:ext cx="2655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200" name="Google Shape;200;p24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939600" y="1654663"/>
            <a:ext cx="34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939600" y="2454638"/>
            <a:ext cx="3489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205" name="Google Shape;205;p25"/>
          <p:cNvSpPr/>
          <p:nvPr/>
        </p:nvSpPr>
        <p:spPr>
          <a:xfrm flipH="1" rot="5400000">
            <a:off x="-4357104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flipH="1" rot="5400000">
            <a:off x="573550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i="0" lang="en" sz="9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endParaRPr b="1" i="0" sz="900" u="sng" cap="none" strike="noStrike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57" y="266087"/>
            <a:ext cx="5574305" cy="3295089"/>
          </a:xfrm>
          <a:prstGeom prst="arc">
            <a:avLst>
              <a:gd fmla="val 16057500" name="adj1"/>
              <a:gd fmla="val 5515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flipH="1" rot="10800000">
            <a:off x="476902" y="46943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 flipH="1" rot="10800000">
            <a:off x="629301" y="46085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883" y="-1447494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67" y="3760531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hasCustomPrompt="1"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hasCustomPrompt="1"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30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hasCustomPrompt="1"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30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hasCustomPrompt="1"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hasCustomPrompt="1"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0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hasCustomPrompt="1"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30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30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31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32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7" name="Google Shape;257;p32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0" name="Google Shape;260;p33"/>
          <p:cNvSpPr txBox="1"/>
          <p:nvPr>
            <p:ph hasCustomPrompt="1"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4" name="Google Shape;264;p34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34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4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4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5" name="Google Shape;285;p35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5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6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36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99" name="Google Shape;299;p36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9" name="Google Shape;309;p37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37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37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37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3" name="Google Shape;313;p37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4" name="Google Shape;314;p37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5" name="Google Shape;315;p37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7" name="Google Shape;317;p37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8" name="Google Shape;318;p37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9" name="Google Shape;319;p3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BLANK_1_1_1_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5" name="Google Shape;325;p38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38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38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" name="Google Shape;335;p3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hasCustomPrompt="1"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0" name="Google Shape;340;p40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1" name="Google Shape;341;p40"/>
          <p:cNvSpPr txBox="1"/>
          <p:nvPr>
            <p:ph hasCustomPrompt="1"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2" name="Google Shape;342;p40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3" name="Google Shape;343;p40"/>
          <p:cNvSpPr txBox="1"/>
          <p:nvPr>
            <p:ph hasCustomPrompt="1"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4" name="Google Shape;344;p40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40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40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353" name="Google Shape;353;p41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TITLE_AND_BODY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42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42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2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5" name="Google Shape;365;p43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43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8" name="Google Shape;58;p7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8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9" name="Google Shape;99;p10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ngCos392W4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moj.ca/problem/ics4p1" TargetMode="External"/><Relationship Id="rId4" Type="http://schemas.openxmlformats.org/officeDocument/2006/relationships/hyperlink" Target="https://dmoj.ca/problem/occ19s2" TargetMode="External"/><Relationship Id="rId9" Type="http://schemas.openxmlformats.org/officeDocument/2006/relationships/hyperlink" Target="https://dmoj.ca/problem/valentines18j5s2" TargetMode="External"/><Relationship Id="rId5" Type="http://schemas.openxmlformats.org/officeDocument/2006/relationships/hyperlink" Target="https://dmoj.ca/problem/ccc96s3" TargetMode="External"/><Relationship Id="rId6" Type="http://schemas.openxmlformats.org/officeDocument/2006/relationships/hyperlink" Target="https://dmoj.ca/problem/ccc24j5" TargetMode="External"/><Relationship Id="rId7" Type="http://schemas.openxmlformats.org/officeDocument/2006/relationships/hyperlink" Target="https://dmoj.ca/problem/ccc24j5" TargetMode="External"/><Relationship Id="rId8" Type="http://schemas.openxmlformats.org/officeDocument/2006/relationships/hyperlink" Target="https://dmoj.ca/problem/uacc1p3" TargetMode="External"/><Relationship Id="rId10" Type="http://schemas.openxmlformats.org/officeDocument/2006/relationships/hyperlink" Target="https://dmoj.ca/problem/ccc05j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ryoJS/DSA-Hand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/>
          <p:nvPr/>
        </p:nvSpPr>
        <p:spPr>
          <a:xfrm rot="2260023">
            <a:off x="2320804" y="-352845"/>
            <a:ext cx="4502416" cy="584919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>
            <p:ph type="ctrTitle"/>
          </p:nvPr>
        </p:nvSpPr>
        <p:spPr>
          <a:xfrm>
            <a:off x="0" y="784800"/>
            <a:ext cx="9144000" cy="29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Competitive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Programming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Lesson 4 - Basic Recursion</a:t>
            </a:r>
            <a:endParaRPr sz="3800"/>
          </a:p>
        </p:txBody>
      </p:sp>
      <p:sp>
        <p:nvSpPr>
          <p:cNvPr id="375" name="Google Shape;375;p45"/>
          <p:cNvSpPr/>
          <p:nvPr/>
        </p:nvSpPr>
        <p:spPr>
          <a:xfrm rot="-428975">
            <a:off x="2031624" y="3663395"/>
            <a:ext cx="173549" cy="1735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>
            <p:ph idx="1" type="subTitle"/>
          </p:nvPr>
        </p:nvSpPr>
        <p:spPr>
          <a:xfrm>
            <a:off x="2481150" y="3575575"/>
            <a:ext cx="2996700" cy="2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 Jason Sun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8" name="Google Shape;378;p45"/>
          <p:cNvSpPr txBox="1"/>
          <p:nvPr>
            <p:ph idx="1" type="subTitle"/>
          </p:nvPr>
        </p:nvSpPr>
        <p:spPr>
          <a:xfrm>
            <a:off x="3622450" y="3901500"/>
            <a:ext cx="2996700" cy="2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r>
              <a:rPr lang="en"/>
              <a:t> Puneet Bhat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715100" y="3053300"/>
            <a:ext cx="7100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Recursion</a:t>
            </a:r>
            <a:endParaRPr/>
          </a:p>
        </p:txBody>
      </p:sp>
      <p:sp>
        <p:nvSpPr>
          <p:cNvPr id="441" name="Google Shape;441;p54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2" name="Google Shape;442;p54"/>
          <p:cNvSpPr txBox="1"/>
          <p:nvPr>
            <p:ph idx="1" type="subTitle"/>
          </p:nvPr>
        </p:nvSpPr>
        <p:spPr>
          <a:xfrm>
            <a:off x="715175" y="3895100"/>
            <a:ext cx="6708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applications of recursion, and things to consider and remember.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/>
          <p:nvPr/>
        </p:nvSpPr>
        <p:spPr>
          <a:xfrm>
            <a:off x="3073950" y="2536675"/>
            <a:ext cx="2996100" cy="319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720000" y="1227475"/>
            <a:ext cx="77040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tasks can be broken down, and solved by solving those smaller problems.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what is the </a:t>
            </a:r>
            <a:r>
              <a:rPr b="1" lang="en"/>
              <a:t>n</a:t>
            </a:r>
            <a:r>
              <a:rPr lang="en"/>
              <a:t>th term of the </a:t>
            </a:r>
            <a:r>
              <a:rPr lang="en"/>
              <a:t>fibonacci</a:t>
            </a:r>
            <a:r>
              <a:rPr lang="en"/>
              <a:t> sequence?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r>
              <a:rPr lang="en"/>
              <a:t> sequence: 1, 1, 2, 3, 5, 8, 13, 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next term is the sum of the previous two terms, and </a:t>
            </a:r>
            <a:r>
              <a:rPr b="1" lang="en"/>
              <a:t>f(1) = f(2) = 1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</a:t>
            </a:r>
            <a:r>
              <a:rPr b="1" lang="en"/>
              <a:t>n</a:t>
            </a:r>
            <a:r>
              <a:rPr lang="en"/>
              <a:t>) = f(</a:t>
            </a:r>
            <a:r>
              <a:rPr b="1" lang="en"/>
              <a:t>n </a:t>
            </a:r>
            <a:r>
              <a:rPr lang="en"/>
              <a:t>- 1) + f(</a:t>
            </a:r>
            <a:r>
              <a:rPr b="1" lang="en"/>
              <a:t>n</a:t>
            </a:r>
            <a:r>
              <a:rPr lang="en"/>
              <a:t> - 2)</a:t>
            </a:r>
            <a:endParaRPr/>
          </a:p>
        </p:txBody>
      </p:sp>
      <p:sp>
        <p:nvSpPr>
          <p:cNvPr id="449" name="Google Shape;449;p55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Subproblems</a:t>
            </a:r>
            <a:endParaRPr/>
          </a:p>
        </p:txBody>
      </p:sp>
      <p:sp>
        <p:nvSpPr>
          <p:cNvPr id="450" name="Google Shape;450;p55"/>
          <p:cNvSpPr/>
          <p:nvPr/>
        </p:nvSpPr>
        <p:spPr>
          <a:xfrm>
            <a:off x="1007738" y="3069500"/>
            <a:ext cx="3356100" cy="176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Function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If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n &lt;= 2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Return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Else:</a:t>
            </a:r>
            <a:endParaRPr b="1"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Return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-1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 +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-2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b="1"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What is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)?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Answer = </a:t>
            </a:r>
            <a:r>
              <a:rPr lang="en" sz="1200">
                <a:solidFill>
                  <a:srgbClr val="BF9000"/>
                </a:solidFill>
                <a:latin typeface="Albert Sans"/>
                <a:ea typeface="Albert Sans"/>
                <a:cs typeface="Albert Sans"/>
                <a:sym typeface="Albert Sans"/>
              </a:rPr>
              <a:t>13 </a:t>
            </a:r>
            <a:endParaRPr sz="1200">
              <a:solidFill>
                <a:srgbClr val="BF9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1" name="Google Shape;451;p55"/>
          <p:cNvSpPr/>
          <p:nvPr/>
        </p:nvSpPr>
        <p:spPr>
          <a:xfrm>
            <a:off x="4780163" y="3069500"/>
            <a:ext cx="3356100" cy="17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is just an example. Recursion is not the fastest way to solve this problem!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Try to think of a way to solve this problem in O(n) time!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Hint: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Try to start calculating the sequence on paper and see how fast that is?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720000" y="1227475"/>
            <a:ext cx="77040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simulate travelling or exploring </a:t>
            </a:r>
            <a:r>
              <a:rPr lang="en"/>
              <a:t>through</a:t>
            </a:r>
            <a:r>
              <a:rPr lang="en"/>
              <a:t> recursion! Although this involves </a:t>
            </a:r>
            <a:r>
              <a:rPr b="1" lang="en"/>
              <a:t>graph</a:t>
            </a:r>
            <a:r>
              <a:rPr b="1" lang="en"/>
              <a:t> theory</a:t>
            </a:r>
            <a:r>
              <a:rPr lang="en"/>
              <a:t>, which hasn’t been learnt yet, but recursion can be used </a:t>
            </a:r>
            <a:r>
              <a:rPr lang="en"/>
              <a:t>intuitively</a:t>
            </a:r>
            <a:r>
              <a:rPr lang="en"/>
              <a:t> like so.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example</a:t>
            </a:r>
            <a:r>
              <a:rPr lang="en"/>
              <a:t>, you can use recursion to simulate </a:t>
            </a:r>
            <a:r>
              <a:rPr b="1" lang="en"/>
              <a:t>travelling</a:t>
            </a:r>
            <a:r>
              <a:rPr b="1" lang="en"/>
              <a:t> </a:t>
            </a:r>
            <a:r>
              <a:rPr lang="en"/>
              <a:t>across a </a:t>
            </a:r>
            <a:r>
              <a:rPr b="1" lang="en"/>
              <a:t>grid</a:t>
            </a:r>
            <a:r>
              <a:rPr lang="en"/>
              <a:t>! The example below is floodfill (travelling to all reachable places from a start point).</a:t>
            </a:r>
            <a:endParaRPr/>
          </a:p>
        </p:txBody>
      </p:sp>
      <p:pic>
        <p:nvPicPr>
          <p:cNvPr id="458" name="Google Shape;458;p56"/>
          <p:cNvPicPr preferRelativeResize="0"/>
          <p:nvPr/>
        </p:nvPicPr>
        <p:blipFill rotWithShape="1">
          <a:blip r:embed="rId3">
            <a:alphaModFix/>
          </a:blip>
          <a:srcRect b="7948" l="4933" r="4707" t="5650"/>
          <a:stretch/>
        </p:blipFill>
        <p:spPr>
          <a:xfrm>
            <a:off x="851200" y="2696275"/>
            <a:ext cx="2401275" cy="1900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56"/>
          <p:cNvSpPr txBox="1"/>
          <p:nvPr/>
        </p:nvSpPr>
        <p:spPr>
          <a:xfrm>
            <a:off x="851200" y="2328000"/>
            <a:ext cx="2401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1        2       3       4       5       6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73975" y="2696425"/>
            <a:ext cx="3045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1" name="Google Shape;461;p56"/>
          <p:cNvSpPr/>
          <p:nvPr/>
        </p:nvSpPr>
        <p:spPr>
          <a:xfrm>
            <a:off x="3665975" y="2696400"/>
            <a:ext cx="4606800" cy="19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Function </a:t>
            </a: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row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col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If 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the cell is not haybale: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If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 haven’t explored this cell: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Do anything we need to do for this cell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For each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 in cells around: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	</a:t>
            </a: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 </a:t>
            </a:r>
            <a:r>
              <a:rPr lang="en" sz="1300">
                <a:solidFill>
                  <a:srgbClr val="6AA84F"/>
                </a:solidFill>
                <a:latin typeface="Albert Sans"/>
                <a:ea typeface="Albert Sans"/>
                <a:cs typeface="Albert Sans"/>
                <a:sym typeface="Albert Sans"/>
              </a:rPr>
              <a:t># the starting point: row = 3, col = 5</a:t>
            </a:r>
            <a:endParaRPr sz="1300">
              <a:solidFill>
                <a:srgbClr val="6AA84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2" name="Google Shape;462;p56"/>
          <p:cNvSpPr/>
          <p:nvPr/>
        </p:nvSpPr>
        <p:spPr>
          <a:xfrm>
            <a:off x="2476200" y="3334675"/>
            <a:ext cx="304500" cy="304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Solve!</a:t>
            </a:r>
            <a:endParaRPr/>
          </a:p>
        </p:txBody>
      </p:sp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1789500" y="1459675"/>
            <a:ext cx="5565000" cy="22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any mathematical equation with addition, subtraction, multiplication, division, and brackets, find the simplified value.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you solve this normally, with just math?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1789500" y="1459675"/>
            <a:ext cx="5565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actually use recursion! Given, for example: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875" y="2086900"/>
            <a:ext cx="3692250" cy="2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2301300" y="1511538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Visualization!</a:t>
            </a:r>
            <a:endParaRPr/>
          </a:p>
        </p:txBody>
      </p:sp>
      <p:sp>
        <p:nvSpPr>
          <p:cNvPr id="481" name="Google Shape;481;p59"/>
          <p:cNvSpPr txBox="1"/>
          <p:nvPr>
            <p:ph idx="1" type="subTitle"/>
          </p:nvPr>
        </p:nvSpPr>
        <p:spPr>
          <a:xfrm>
            <a:off x="2301300" y="2492863"/>
            <a:ext cx="45414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“5 Simple Steps for Solving Any Recursive Problem”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Reducible</a:t>
            </a:r>
            <a:br>
              <a:rPr b="1" lang="en"/>
            </a:br>
            <a:br>
              <a:rPr lang="en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https://www.youtube.com/watch?v=ngCos392W4w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715100" y="3053300"/>
            <a:ext cx="783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 sz="2000"/>
          </a:p>
        </p:txBody>
      </p:sp>
      <p:sp>
        <p:nvSpPr>
          <p:cNvPr id="487" name="Google Shape;487;p60"/>
          <p:cNvSpPr txBox="1"/>
          <p:nvPr>
            <p:ph idx="2" type="title"/>
          </p:nvPr>
        </p:nvSpPr>
        <p:spPr>
          <a:xfrm>
            <a:off x="715100" y="1990600"/>
            <a:ext cx="14685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^.^</a:t>
            </a:r>
            <a:endParaRPr/>
          </a:p>
        </p:txBody>
      </p:sp>
      <p:sp>
        <p:nvSpPr>
          <p:cNvPr id="488" name="Google Shape;488;p60"/>
          <p:cNvSpPr txBox="1"/>
          <p:nvPr>
            <p:ph idx="1" type="subTitle"/>
          </p:nvPr>
        </p:nvSpPr>
        <p:spPr>
          <a:xfrm>
            <a:off x="715175" y="3895100"/>
            <a:ext cx="76299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want to truly improve, practice! Do the homework as well as some DMOJ questions outside of class. It can be a fun hobby!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720000" y="230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494" name="Google Shape;494;p61"/>
          <p:cNvSpPr txBox="1"/>
          <p:nvPr>
            <p:ph idx="2" type="subTitle"/>
          </p:nvPr>
        </p:nvSpPr>
        <p:spPr>
          <a:xfrm>
            <a:off x="915900" y="1032175"/>
            <a:ext cx="8031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Junior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</a:t>
            </a:r>
            <a:r>
              <a:rPr b="1" lang="en" sz="1500"/>
              <a:t>)	</a:t>
            </a:r>
            <a:r>
              <a:rPr lang="en" sz="1500"/>
              <a:t>Word Scrambler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https://dmoj.ca/problem/ics4p1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2)</a:t>
            </a:r>
            <a:r>
              <a:rPr lang="en" sz="1500"/>
              <a:t>	Rimuru’s Number Game -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https://dmoj.ca/problem/occ19s2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3)</a:t>
            </a:r>
            <a:r>
              <a:rPr lang="en" sz="1500"/>
              <a:t>	Tests or Test Cases? -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https://dmoj.ca/problem/ccc96s3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Senior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1)</a:t>
            </a:r>
            <a:r>
              <a:rPr lang="en" sz="1500"/>
              <a:t>	CCC '24 J5 | Harvest Waterloo </a:t>
            </a:r>
            <a:r>
              <a:rPr lang="en" sz="1500"/>
              <a:t>-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https://dmoj.ca/problem/ccc24j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5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2)	</a:t>
            </a:r>
            <a:r>
              <a:rPr lang="en" sz="1500"/>
              <a:t>Cheeky Checkers -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https://dmoj.ca/problem/uacc1p3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3)	</a:t>
            </a:r>
            <a:r>
              <a:rPr lang="en" sz="1500"/>
              <a:t>Ct</a:t>
            </a:r>
            <a:r>
              <a:rPr lang="en" sz="1500"/>
              <a:t>udor's</a:t>
            </a:r>
            <a:r>
              <a:rPr lang="en" sz="1500"/>
              <a:t> Cute Orchids -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https://dmoj.ca/problem/valentines18j5s2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4</a:t>
            </a:r>
            <a:r>
              <a:rPr b="1" lang="en" sz="1500"/>
              <a:t>)</a:t>
            </a:r>
            <a:r>
              <a:rPr lang="en" sz="1500"/>
              <a:t>	CCC '05 J5 - Bananas -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https://dmoj.ca/problem/ccc05j5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"/>
          <p:cNvSpPr/>
          <p:nvPr/>
        </p:nvSpPr>
        <p:spPr>
          <a:xfrm>
            <a:off x="715100" y="806275"/>
            <a:ext cx="4807200" cy="13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2"/>
          <p:cNvSpPr txBox="1"/>
          <p:nvPr>
            <p:ph type="ctrTitle"/>
          </p:nvPr>
        </p:nvSpPr>
        <p:spPr>
          <a:xfrm>
            <a:off x="715100" y="665375"/>
            <a:ext cx="47754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01" name="Google Shape;501;p62"/>
          <p:cNvSpPr txBox="1"/>
          <p:nvPr>
            <p:ph idx="1" type="subTitle"/>
          </p:nvPr>
        </p:nvSpPr>
        <p:spPr>
          <a:xfrm>
            <a:off x="715100" y="2216975"/>
            <a:ext cx="59652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lbert Sans Medium"/>
                <a:ea typeface="Albert Sans Medium"/>
                <a:cs typeface="Albert Sans Medium"/>
                <a:sym typeface="Albert Sans Medium"/>
              </a:rPr>
              <a:t>Do you have any questions?</a:t>
            </a:r>
            <a:endParaRPr sz="27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3"/>
              </a:rPr>
              <a:t>https://github.com/CryoJS/DSA-Handbook</a:t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02" name="Google Shape;502;p62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2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2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2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601325" y="3030575"/>
            <a:ext cx="46719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A way to define a problem in terms of itself.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46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2301300" y="13078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recursion?</a:t>
            </a:r>
            <a:endParaRPr sz="3000"/>
          </a:p>
        </p:txBody>
      </p:sp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2301300" y="2082000"/>
            <a:ext cx="45414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is when a </a:t>
            </a:r>
            <a:r>
              <a:rPr b="1" lang="en"/>
              <a:t>function </a:t>
            </a:r>
            <a:r>
              <a:rPr b="1" lang="en"/>
              <a:t>calls</a:t>
            </a:r>
            <a:r>
              <a:rPr b="1" lang="en"/>
              <a:t> itself</a:t>
            </a:r>
            <a:r>
              <a:rPr lang="en"/>
              <a:t>. You would need this when, to perform the function’s task, the function first needs to perform </a:t>
            </a:r>
            <a:r>
              <a:rPr lang="en"/>
              <a:t>another</a:t>
            </a:r>
            <a:r>
              <a:rPr lang="en"/>
              <a:t> function call.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way to break a seemingly large problem into smaller bits and pieces that are to be solved in steps. In other words, it is all about </a:t>
            </a:r>
            <a:r>
              <a:rPr b="1" lang="en"/>
              <a:t>defining a problem in terms of itself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Recursion Example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2482650" y="3726425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is similar to PSA.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75" y="1694386"/>
            <a:ext cx="7030450" cy="17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720000" y="25218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2564100" y="4070025"/>
            <a:ext cx="4015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Does this function use recursion to complete its tasks?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12" y="1345275"/>
            <a:ext cx="5300375" cy="24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715100" y="3053300"/>
            <a:ext cx="7100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aws for Recursion</a:t>
            </a:r>
            <a:endParaRPr/>
          </a:p>
        </p:txBody>
      </p:sp>
      <p:sp>
        <p:nvSpPr>
          <p:cNvPr id="410" name="Google Shape;410;p50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1" name="Google Shape;411;p50"/>
          <p:cNvSpPr txBox="1"/>
          <p:nvPr>
            <p:ph idx="1" type="subTitle"/>
          </p:nvPr>
        </p:nvSpPr>
        <p:spPr>
          <a:xfrm>
            <a:off x="715175" y="3895100"/>
            <a:ext cx="6708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a working recursive function?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there are a few rules!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idx="1" type="subTitle"/>
          </p:nvPr>
        </p:nvSpPr>
        <p:spPr>
          <a:xfrm>
            <a:off x="1283150" y="1385925"/>
            <a:ext cx="5133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call itself, recursively.</a:t>
            </a:r>
            <a:endParaRPr sz="1400"/>
          </a:p>
        </p:txBody>
      </p:sp>
      <p:sp>
        <p:nvSpPr>
          <p:cNvPr id="417" name="Google Shape;417;p51"/>
          <p:cNvSpPr txBox="1"/>
          <p:nvPr>
            <p:ph idx="2" type="subTitle"/>
          </p:nvPr>
        </p:nvSpPr>
        <p:spPr>
          <a:xfrm>
            <a:off x="1258650" y="869925"/>
            <a:ext cx="6626700" cy="516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Start</a:t>
            </a:r>
            <a:endParaRPr/>
          </a:p>
        </p:txBody>
      </p:sp>
      <p:sp>
        <p:nvSpPr>
          <p:cNvPr id="418" name="Google Shape;418;p51"/>
          <p:cNvSpPr txBox="1"/>
          <p:nvPr>
            <p:ph idx="3" type="subTitle"/>
          </p:nvPr>
        </p:nvSpPr>
        <p:spPr>
          <a:xfrm>
            <a:off x="1283150" y="2660525"/>
            <a:ext cx="5133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have a base case.</a:t>
            </a:r>
            <a:endParaRPr sz="1400"/>
          </a:p>
        </p:txBody>
      </p:sp>
      <p:sp>
        <p:nvSpPr>
          <p:cNvPr id="419" name="Google Shape;419;p51"/>
          <p:cNvSpPr txBox="1"/>
          <p:nvPr>
            <p:ph idx="4" type="subTitle"/>
          </p:nvPr>
        </p:nvSpPr>
        <p:spPr>
          <a:xfrm>
            <a:off x="1258650" y="2144525"/>
            <a:ext cx="6626700" cy="5160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End</a:t>
            </a:r>
            <a:endParaRPr/>
          </a:p>
        </p:txBody>
      </p:sp>
      <p:sp>
        <p:nvSpPr>
          <p:cNvPr id="420" name="Google Shape;420;p51"/>
          <p:cNvSpPr txBox="1"/>
          <p:nvPr>
            <p:ph idx="5" type="subTitle"/>
          </p:nvPr>
        </p:nvSpPr>
        <p:spPr>
          <a:xfrm>
            <a:off x="1283150" y="3935125"/>
            <a:ext cx="66021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change its state and move toward the base case.</a:t>
            </a:r>
            <a:endParaRPr sz="1400"/>
          </a:p>
        </p:txBody>
      </p:sp>
      <p:sp>
        <p:nvSpPr>
          <p:cNvPr id="421" name="Google Shape;421;p51"/>
          <p:cNvSpPr txBox="1"/>
          <p:nvPr>
            <p:ph idx="6" type="subTitle"/>
          </p:nvPr>
        </p:nvSpPr>
        <p:spPr>
          <a:xfrm>
            <a:off x="1258650" y="3419125"/>
            <a:ext cx="6626700" cy="5160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2301300" y="1415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Case?</a:t>
            </a:r>
            <a:endParaRPr/>
          </a:p>
        </p:txBody>
      </p:sp>
      <p:sp>
        <p:nvSpPr>
          <p:cNvPr id="427" name="Google Shape;427;p52"/>
          <p:cNvSpPr txBox="1"/>
          <p:nvPr>
            <p:ph idx="1" type="subTitle"/>
          </p:nvPr>
        </p:nvSpPr>
        <p:spPr>
          <a:xfrm>
            <a:off x="2456850" y="2367350"/>
            <a:ext cx="42303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base case? Well, it’s just something </a:t>
            </a:r>
            <a:r>
              <a:rPr b="1" lang="en"/>
              <a:t>you know for sure</a:t>
            </a:r>
            <a:r>
              <a:rPr lang="en"/>
              <a:t> given that </a:t>
            </a:r>
            <a:r>
              <a:rPr lang="en"/>
              <a:t>scenario!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case is </a:t>
            </a:r>
            <a:r>
              <a:rPr b="1" lang="en"/>
              <a:t>not a base case</a:t>
            </a:r>
            <a:r>
              <a:rPr lang="en"/>
              <a:t>, that means you don’t know what to do or return, and </a:t>
            </a:r>
            <a:r>
              <a:rPr lang="en"/>
              <a:t>instead must </a:t>
            </a:r>
            <a:r>
              <a:rPr b="1" lang="en"/>
              <a:t>perform some recursion</a:t>
            </a:r>
            <a:r>
              <a:rPr lang="en"/>
              <a:t> to find the answer or do what is needed.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720000" y="13036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output</a:t>
            </a:r>
            <a:r>
              <a:rPr lang="en"/>
              <a:t> of this code if </a:t>
            </a:r>
            <a:r>
              <a:rPr b="1" lang="en"/>
              <a:t>n = 2</a:t>
            </a:r>
            <a:r>
              <a:rPr lang="en"/>
              <a:t>?</a:t>
            </a:r>
            <a:endParaRPr/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75" y="1755725"/>
            <a:ext cx="6525874" cy="21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719988" y="41049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 get an error. Why?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recursive law was broken?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