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4"/>
  </p:notesMasterIdLst>
  <p:sldIdLst>
    <p:sldId id="256" r:id="rId3"/>
  </p:sldIdLst>
  <p:sldSz cx="420624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2457FB-859C-4403-815A-F177006A1A58}">
  <a:tblStyle styleId="{B62457FB-859C-4403-815A-F177006A1A58}"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snapToGrid="0" snapToObjects="1">
      <p:cViewPr varScale="1">
        <p:scale>
          <a:sx n="18" d="100"/>
          <a:sy n="18" d="100"/>
        </p:scale>
        <p:origin x="2096"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38479" y="685800"/>
            <a:ext cx="43818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91196545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a:solidFill>
                <a:schemeClr val="dk1"/>
              </a:solidFill>
              <a:latin typeface="Arial"/>
              <a:ea typeface="Arial"/>
              <a:cs typeface="Arial"/>
              <a:sym typeface="Arial"/>
            </a:endParaRPr>
          </a:p>
        </p:txBody>
      </p:sp>
      <p:sp>
        <p:nvSpPr>
          <p:cNvPr id="27" name="Shape 27"/>
          <p:cNvSpPr>
            <a:spLocks noGrp="1" noRot="1" noChangeAspect="1"/>
          </p:cNvSpPr>
          <p:nvPr>
            <p:ph type="sldImg" idx="2"/>
          </p:nvPr>
        </p:nvSpPr>
        <p:spPr>
          <a:xfrm>
            <a:off x="1238250" y="685800"/>
            <a:ext cx="4381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12579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1"/>
        <p:cNvGrpSpPr/>
        <p:nvPr/>
      </p:nvGrpSpPr>
      <p:grpSpPr>
        <a:xfrm>
          <a:off x="0" y="0"/>
          <a:ext cx="0" cy="0"/>
          <a:chOff x="0" y="0"/>
          <a:chExt cx="0" cy="0"/>
        </a:xfrm>
      </p:grpSpPr>
      <p:sp>
        <p:nvSpPr>
          <p:cNvPr id="12" name="Shape 12"/>
          <p:cNvSpPr txBox="1">
            <a:spLocks noGrp="1"/>
          </p:cNvSpPr>
          <p:nvPr>
            <p:ph type="dt" idx="10"/>
          </p:nvPr>
        </p:nvSpPr>
        <p:spPr>
          <a:xfrm>
            <a:off x="3153766" y="29992637"/>
            <a:ext cx="8763000" cy="2195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Shape 13"/>
          <p:cNvSpPr txBox="1">
            <a:spLocks noGrp="1"/>
          </p:cNvSpPr>
          <p:nvPr>
            <p:ph type="ftr" idx="11"/>
          </p:nvPr>
        </p:nvSpPr>
        <p:spPr>
          <a:xfrm>
            <a:off x="14372232" y="29992637"/>
            <a:ext cx="13317900" cy="21954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sldNum" idx="12"/>
          </p:nvPr>
        </p:nvSpPr>
        <p:spPr>
          <a:xfrm>
            <a:off x="30145632" y="29992637"/>
            <a:ext cx="8763000" cy="2195400"/>
          </a:xfrm>
          <a:prstGeom prst="rect">
            <a:avLst/>
          </a:prstGeom>
          <a:noFill/>
          <a:ln>
            <a:noFill/>
          </a:ln>
        </p:spPr>
        <p:txBody>
          <a:bodyPr lIns="438900" tIns="219450" rIns="438900" bIns="219450" anchor="t" anchorCtr="0">
            <a:noAutofit/>
          </a:bodyPr>
          <a:lstStyle/>
          <a:p>
            <a:pPr marL="0" marR="0" lvl="0" indent="0" algn="r" rtl="0">
              <a:lnSpc>
                <a:spcPct val="100000"/>
              </a:lnSpc>
              <a:spcBef>
                <a:spcPts val="0"/>
              </a:spcBef>
              <a:spcAft>
                <a:spcPts val="0"/>
              </a:spcAft>
              <a:buSzPct val="25000"/>
              <a:buNone/>
            </a:pPr>
            <a:fld id="{00000000-1234-1234-1234-123412341234}" type="slidenum">
              <a:rPr lang="en-US" sz="6700" b="0" i="0" u="none" strike="noStrike" cap="none">
                <a:solidFill>
                  <a:schemeClr val="dk1"/>
                </a:solidFill>
                <a:latin typeface="Times New Roman"/>
                <a:ea typeface="Times New Roman"/>
                <a:cs typeface="Times New Roman"/>
                <a:sym typeface="Times New Roman"/>
              </a:rPr>
              <a:t>‹#›</a:t>
            </a:fld>
            <a:endParaRPr lang="en-US" sz="6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
        <p:cNvGrpSpPr/>
        <p:nvPr/>
      </p:nvGrpSpPr>
      <p:grpSpPr>
        <a:xfrm>
          <a:off x="0" y="0"/>
          <a:ext cx="0" cy="0"/>
          <a:chOff x="0" y="0"/>
          <a:chExt cx="0" cy="0"/>
        </a:xfrm>
      </p:grpSpPr>
      <p:sp>
        <p:nvSpPr>
          <p:cNvPr id="22" name="Shape 22"/>
          <p:cNvSpPr txBox="1">
            <a:spLocks noGrp="1"/>
          </p:cNvSpPr>
          <p:nvPr>
            <p:ph type="dt" idx="10"/>
          </p:nvPr>
        </p:nvSpPr>
        <p:spPr>
          <a:xfrm>
            <a:off x="3153766" y="29992637"/>
            <a:ext cx="8763000" cy="2195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3" name="Shape 23"/>
          <p:cNvSpPr txBox="1">
            <a:spLocks noGrp="1"/>
          </p:cNvSpPr>
          <p:nvPr>
            <p:ph type="ftr" idx="11"/>
          </p:nvPr>
        </p:nvSpPr>
        <p:spPr>
          <a:xfrm>
            <a:off x="14372231" y="29992637"/>
            <a:ext cx="13317900" cy="21954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4" name="Shape 24"/>
          <p:cNvSpPr txBox="1">
            <a:spLocks noGrp="1"/>
          </p:cNvSpPr>
          <p:nvPr>
            <p:ph type="sldNum" idx="12"/>
          </p:nvPr>
        </p:nvSpPr>
        <p:spPr>
          <a:xfrm>
            <a:off x="30145631" y="29992637"/>
            <a:ext cx="8763000" cy="2195400"/>
          </a:xfrm>
          <a:prstGeom prst="rect">
            <a:avLst/>
          </a:prstGeom>
          <a:noFill/>
          <a:ln>
            <a:noFill/>
          </a:ln>
        </p:spPr>
        <p:txBody>
          <a:bodyPr lIns="438900" tIns="219450" rIns="438900" bIns="21945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6700" b="0" i="0" u="none" strike="noStrike" cap="none">
                <a:solidFill>
                  <a:schemeClr val="dk1"/>
                </a:solidFill>
                <a:latin typeface="Times New Roman"/>
                <a:ea typeface="Times New Roman"/>
                <a:cs typeface="Times New Roman"/>
                <a:sym typeface="Times New Roman"/>
              </a:rPr>
              <a:t>‹#›</a:t>
            </a:fld>
            <a:endParaRPr lang="en-US" sz="6700" b="0" i="0" u="none" strike="noStrike" cap="none">
              <a:solidFill>
                <a:schemeClr val="dk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53766" y="2927350"/>
            <a:ext cx="35754900" cy="5486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None/>
              <a:defRPr sz="21100" b="0" i="0" u="none" strike="noStrike" cap="none">
                <a:solidFill>
                  <a:schemeClr val="dk2"/>
                </a:solidFill>
                <a:latin typeface="Times New Roman"/>
                <a:ea typeface="Times New Roman"/>
                <a:cs typeface="Times New Roman"/>
                <a:sym typeface="Times New Roman"/>
              </a:defRPr>
            </a:lvl9pPr>
          </a:lstStyle>
          <a:p>
            <a:endParaRPr/>
          </a:p>
        </p:txBody>
      </p:sp>
      <p:sp>
        <p:nvSpPr>
          <p:cNvPr id="7" name="Shape 7"/>
          <p:cNvSpPr txBox="1">
            <a:spLocks noGrp="1"/>
          </p:cNvSpPr>
          <p:nvPr>
            <p:ph type="body" idx="1"/>
          </p:nvPr>
        </p:nvSpPr>
        <p:spPr>
          <a:xfrm>
            <a:off x="3153766" y="9510711"/>
            <a:ext cx="35754900" cy="19750200"/>
          </a:xfrm>
          <a:prstGeom prst="rect">
            <a:avLst/>
          </a:prstGeom>
          <a:noFill/>
          <a:ln>
            <a:noFill/>
          </a:ln>
        </p:spPr>
        <p:txBody>
          <a:bodyPr lIns="91425" tIns="91425" rIns="91425" bIns="91425" anchor="t" anchorCtr="0"/>
          <a:lstStyle>
            <a:lvl1pPr marL="1646236" marR="0" lvl="0" indent="-668336" algn="l" rtl="0">
              <a:lnSpc>
                <a:spcPct val="100000"/>
              </a:lnSpc>
              <a:spcBef>
                <a:spcPts val="3080"/>
              </a:spcBef>
              <a:spcAft>
                <a:spcPts val="0"/>
              </a:spcAft>
              <a:buClr>
                <a:schemeClr val="dk1"/>
              </a:buClr>
              <a:buSzPct val="100000"/>
              <a:buFont typeface="Times New Roman"/>
              <a:buChar char="•"/>
              <a:defRPr sz="15400" b="0" i="0" u="none" strike="noStrike" cap="none">
                <a:solidFill>
                  <a:schemeClr val="dk1"/>
                </a:solidFill>
                <a:latin typeface="Times New Roman"/>
                <a:ea typeface="Times New Roman"/>
                <a:cs typeface="Times New Roman"/>
                <a:sym typeface="Times New Roman"/>
              </a:defRPr>
            </a:lvl1pPr>
            <a:lvl2pPr marL="3567112" marR="0" lvl="1" indent="-531812" algn="l" rtl="0">
              <a:lnSpc>
                <a:spcPct val="100000"/>
              </a:lnSpc>
              <a:spcBef>
                <a:spcPts val="2680"/>
              </a:spcBef>
              <a:spcAft>
                <a:spcPts val="0"/>
              </a:spcAft>
              <a:buClr>
                <a:schemeClr val="dk1"/>
              </a:buClr>
              <a:buSzPct val="100000"/>
              <a:buFont typeface="Times New Roman"/>
              <a:buChar char="–"/>
              <a:defRPr sz="13400" b="0" i="0" u="none" strike="noStrike" cap="none">
                <a:solidFill>
                  <a:schemeClr val="dk1"/>
                </a:solidFill>
                <a:latin typeface="Times New Roman"/>
                <a:ea typeface="Times New Roman"/>
                <a:cs typeface="Times New Roman"/>
                <a:sym typeface="Times New Roman"/>
              </a:defRPr>
            </a:lvl2pPr>
            <a:lvl3pPr marL="5487987" marR="0" lvl="2" indent="-376237" algn="l" rtl="0">
              <a:lnSpc>
                <a:spcPct val="100000"/>
              </a:lnSpc>
              <a:spcBef>
                <a:spcPts val="2300"/>
              </a:spcBef>
              <a:spcAft>
                <a:spcPts val="0"/>
              </a:spcAft>
              <a:buClr>
                <a:schemeClr val="dk1"/>
              </a:buClr>
              <a:buSzPct val="100000"/>
              <a:buFont typeface="Times New Roman"/>
              <a:buChar char="•"/>
              <a:defRPr sz="11500" b="0" i="0" u="none" strike="noStrike" cap="none">
                <a:solidFill>
                  <a:schemeClr val="dk1"/>
                </a:solidFill>
                <a:latin typeface="Times New Roman"/>
                <a:ea typeface="Times New Roman"/>
                <a:cs typeface="Times New Roman"/>
                <a:sym typeface="Times New Roman"/>
              </a:defRPr>
            </a:lvl3pPr>
            <a:lvl4pPr marL="7680325" marR="0" lvl="3" indent="-485775"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4pPr>
            <a:lvl5pPr marL="9874250" marR="0" lvl="4" indent="-482600"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5pPr>
            <a:lvl6pPr marL="12068175" marR="0" lvl="5" indent="-479425"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6pPr>
            <a:lvl7pPr marL="16456025" marR="0" lvl="6" indent="-485775"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7pPr>
            <a:lvl8pPr marL="23037800" marR="0" lvl="7" indent="-476250"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8pPr>
            <a:lvl9pPr marL="31813500" marR="0" lvl="8" indent="-463550"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dt" idx="10"/>
          </p:nvPr>
        </p:nvSpPr>
        <p:spPr>
          <a:xfrm>
            <a:off x="3153766" y="29992637"/>
            <a:ext cx="8763000" cy="2195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9" name="Shape 9"/>
          <p:cNvSpPr txBox="1">
            <a:spLocks noGrp="1"/>
          </p:cNvSpPr>
          <p:nvPr>
            <p:ph type="ftr" idx="11"/>
          </p:nvPr>
        </p:nvSpPr>
        <p:spPr>
          <a:xfrm>
            <a:off x="14372232" y="29992637"/>
            <a:ext cx="13317900" cy="21954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0" name="Shape 10"/>
          <p:cNvSpPr txBox="1">
            <a:spLocks noGrp="1"/>
          </p:cNvSpPr>
          <p:nvPr>
            <p:ph type="sldNum" idx="12"/>
          </p:nvPr>
        </p:nvSpPr>
        <p:spPr>
          <a:xfrm>
            <a:off x="30145632" y="29992637"/>
            <a:ext cx="8763000" cy="2195400"/>
          </a:xfrm>
          <a:prstGeom prst="rect">
            <a:avLst/>
          </a:prstGeom>
          <a:noFill/>
          <a:ln>
            <a:noFill/>
          </a:ln>
        </p:spPr>
        <p:txBody>
          <a:bodyPr lIns="438900" tIns="219450" rIns="438900" bIns="21945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6700" b="0" i="0" u="none" strike="noStrike" cap="none">
                <a:solidFill>
                  <a:schemeClr val="dk1"/>
                </a:solidFill>
                <a:latin typeface="Times New Roman"/>
                <a:ea typeface="Times New Roman"/>
                <a:cs typeface="Times New Roman"/>
                <a:sym typeface="Times New Roman"/>
              </a:rPr>
              <a:t>‹#›</a:t>
            </a:fld>
            <a:endParaRPr lang="en-US" sz="67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3153766" y="2927350"/>
            <a:ext cx="35754900" cy="5486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1pPr>
            <a:lvl2pPr marL="0" marR="0" lvl="1"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2pPr>
            <a:lvl3pPr marL="0" marR="0" lvl="2"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3pPr>
            <a:lvl4pPr marL="0" marR="0" lvl="3"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4pPr>
            <a:lvl5pPr marL="0" marR="0" lvl="4"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5pPr>
            <a:lvl6pPr marL="0" marR="0" lvl="5"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6pPr>
            <a:lvl7pPr marL="0" marR="0" lvl="6"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7pPr>
            <a:lvl8pPr marL="0" marR="0" lvl="7"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8pPr>
            <a:lvl9pPr marL="0" marR="0" lvl="8" indent="0" algn="ctr" rtl="0">
              <a:lnSpc>
                <a:spcPct val="100000"/>
              </a:lnSpc>
              <a:spcBef>
                <a:spcPts val="0"/>
              </a:spcBef>
              <a:spcAft>
                <a:spcPts val="0"/>
              </a:spcAft>
              <a:buClr>
                <a:schemeClr val="dk2"/>
              </a:buClr>
              <a:buFont typeface="Times New Roman"/>
              <a:buNone/>
              <a:defRPr sz="21100" b="0" i="0" u="none" strike="noStrike" cap="none">
                <a:solidFill>
                  <a:schemeClr val="dk2"/>
                </a:solidFill>
                <a:latin typeface="Times New Roman"/>
                <a:ea typeface="Times New Roman"/>
                <a:cs typeface="Times New Roman"/>
                <a:sym typeface="Times New Roman"/>
              </a:defRPr>
            </a:lvl9pPr>
          </a:lstStyle>
          <a:p>
            <a:endParaRPr/>
          </a:p>
        </p:txBody>
      </p:sp>
      <p:sp>
        <p:nvSpPr>
          <p:cNvPr id="17" name="Shape 17"/>
          <p:cNvSpPr txBox="1">
            <a:spLocks noGrp="1"/>
          </p:cNvSpPr>
          <p:nvPr>
            <p:ph type="body" idx="1"/>
          </p:nvPr>
        </p:nvSpPr>
        <p:spPr>
          <a:xfrm>
            <a:off x="3153766" y="9510710"/>
            <a:ext cx="35754900" cy="19750200"/>
          </a:xfrm>
          <a:prstGeom prst="rect">
            <a:avLst/>
          </a:prstGeom>
          <a:noFill/>
          <a:ln>
            <a:noFill/>
          </a:ln>
        </p:spPr>
        <p:txBody>
          <a:bodyPr lIns="91425" tIns="91425" rIns="91425" bIns="91425" anchor="t" anchorCtr="0"/>
          <a:lstStyle>
            <a:lvl1pPr marL="1646236" marR="0" lvl="0" indent="309563" algn="l" rtl="0">
              <a:lnSpc>
                <a:spcPct val="100000"/>
              </a:lnSpc>
              <a:spcBef>
                <a:spcPts val="3080"/>
              </a:spcBef>
              <a:spcAft>
                <a:spcPts val="0"/>
              </a:spcAft>
              <a:buClr>
                <a:schemeClr val="dk1"/>
              </a:buClr>
              <a:buSzPct val="100000"/>
              <a:buFont typeface="Times New Roman"/>
              <a:buChar char="•"/>
              <a:defRPr sz="15400" b="0" i="0" u="none" strike="noStrike" cap="none">
                <a:solidFill>
                  <a:schemeClr val="dk1"/>
                </a:solidFill>
                <a:latin typeface="Times New Roman"/>
                <a:ea typeface="Times New Roman"/>
                <a:cs typeface="Times New Roman"/>
                <a:sym typeface="Times New Roman"/>
              </a:defRPr>
            </a:lvl1pPr>
            <a:lvl2pPr marL="3567112" marR="0" lvl="1" indent="319087" algn="l" rtl="0">
              <a:lnSpc>
                <a:spcPct val="100000"/>
              </a:lnSpc>
              <a:spcBef>
                <a:spcPts val="2680"/>
              </a:spcBef>
              <a:spcAft>
                <a:spcPts val="0"/>
              </a:spcAft>
              <a:buClr>
                <a:schemeClr val="dk1"/>
              </a:buClr>
              <a:buSzPct val="100000"/>
              <a:buFont typeface="Times New Roman"/>
              <a:buChar char="–"/>
              <a:defRPr sz="13400" b="0" i="0" u="none" strike="noStrike" cap="none">
                <a:solidFill>
                  <a:schemeClr val="dk1"/>
                </a:solidFill>
                <a:latin typeface="Times New Roman"/>
                <a:ea typeface="Times New Roman"/>
                <a:cs typeface="Times New Roman"/>
                <a:sym typeface="Times New Roman"/>
              </a:defRPr>
            </a:lvl2pPr>
            <a:lvl3pPr marL="5487987" marR="0" lvl="2" indent="347662" algn="l" rtl="0">
              <a:lnSpc>
                <a:spcPct val="100000"/>
              </a:lnSpc>
              <a:spcBef>
                <a:spcPts val="2300"/>
              </a:spcBef>
              <a:spcAft>
                <a:spcPts val="0"/>
              </a:spcAft>
              <a:buClr>
                <a:schemeClr val="dk1"/>
              </a:buClr>
              <a:buSzPct val="100000"/>
              <a:buFont typeface="Times New Roman"/>
              <a:buChar char="•"/>
              <a:defRPr sz="11500" b="0" i="0" u="none" strike="noStrike" cap="none">
                <a:solidFill>
                  <a:schemeClr val="dk1"/>
                </a:solidFill>
                <a:latin typeface="Times New Roman"/>
                <a:ea typeface="Times New Roman"/>
                <a:cs typeface="Times New Roman"/>
                <a:sym typeface="Times New Roman"/>
              </a:defRPr>
            </a:lvl3pPr>
            <a:lvl4pPr marL="7680325" marR="0" lvl="3" indent="123825"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4pPr>
            <a:lvl5pPr marL="9874250" marR="0" lvl="4" indent="127000"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5pPr>
            <a:lvl6pPr marL="12068175" marR="0" lvl="5" indent="130175"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6pPr>
            <a:lvl7pPr marL="16456025" marR="0" lvl="6" indent="123825"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7pPr>
            <a:lvl8pPr marL="23037800" marR="0" lvl="7" indent="133350"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8pPr>
            <a:lvl9pPr marL="31813500" marR="0" lvl="8" indent="146050" algn="l" rtl="0">
              <a:lnSpc>
                <a:spcPct val="100000"/>
              </a:lnSpc>
              <a:spcBef>
                <a:spcPts val="1940"/>
              </a:spcBef>
              <a:spcAft>
                <a:spcPts val="0"/>
              </a:spcAft>
              <a:buClr>
                <a:schemeClr val="dk1"/>
              </a:buClr>
              <a:buSzPct val="100000"/>
              <a:buFont typeface="Times New Roman"/>
              <a:buChar char="»"/>
              <a:defRPr sz="9700" b="0" i="0" u="none" strike="noStrike" cap="none">
                <a:solidFill>
                  <a:schemeClr val="dk1"/>
                </a:solidFill>
                <a:latin typeface="Times New Roman"/>
                <a:ea typeface="Times New Roman"/>
                <a:cs typeface="Times New Roman"/>
                <a:sym typeface="Times New Roman"/>
              </a:defRPr>
            </a:lvl9pPr>
          </a:lstStyle>
          <a:p>
            <a:endParaRPr/>
          </a:p>
        </p:txBody>
      </p:sp>
      <p:sp>
        <p:nvSpPr>
          <p:cNvPr id="18" name="Shape 18"/>
          <p:cNvSpPr txBox="1">
            <a:spLocks noGrp="1"/>
          </p:cNvSpPr>
          <p:nvPr>
            <p:ph type="dt" idx="10"/>
          </p:nvPr>
        </p:nvSpPr>
        <p:spPr>
          <a:xfrm>
            <a:off x="3153766" y="29992637"/>
            <a:ext cx="8763000" cy="21954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Times New Roman"/>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9" name="Shape 19"/>
          <p:cNvSpPr txBox="1">
            <a:spLocks noGrp="1"/>
          </p:cNvSpPr>
          <p:nvPr>
            <p:ph type="ftr" idx="11"/>
          </p:nvPr>
        </p:nvSpPr>
        <p:spPr>
          <a:xfrm>
            <a:off x="14372231" y="29992637"/>
            <a:ext cx="13317900" cy="21954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Times New Roman"/>
              <a:buNone/>
              <a:defRPr sz="6700" b="0" i="0" u="none" strike="noStrike" cap="none">
                <a:solidFill>
                  <a:schemeClr val="dk1"/>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Clr>
                <a:schemeClr val="dk1"/>
              </a:buClr>
              <a:buFont typeface="Times New Roman"/>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0" name="Shape 20"/>
          <p:cNvSpPr txBox="1">
            <a:spLocks noGrp="1"/>
          </p:cNvSpPr>
          <p:nvPr>
            <p:ph type="sldNum" idx="12"/>
          </p:nvPr>
        </p:nvSpPr>
        <p:spPr>
          <a:xfrm>
            <a:off x="30145631" y="29992637"/>
            <a:ext cx="8763000" cy="2195400"/>
          </a:xfrm>
          <a:prstGeom prst="rect">
            <a:avLst/>
          </a:prstGeom>
          <a:noFill/>
          <a:ln>
            <a:noFill/>
          </a:ln>
        </p:spPr>
        <p:txBody>
          <a:bodyPr lIns="438900" tIns="219450" rIns="438900" bIns="219450" anchor="t" anchorCtr="0">
            <a:noAutofit/>
          </a:bodyPr>
          <a:lstStyle/>
          <a:p>
            <a:pPr marL="0" marR="0" lvl="0" indent="0" algn="r" rtl="0">
              <a:lnSpc>
                <a:spcPct val="100000"/>
              </a:lnSpc>
              <a:spcBef>
                <a:spcPts val="0"/>
              </a:spcBef>
              <a:spcAft>
                <a:spcPts val="0"/>
              </a:spcAft>
              <a:buClr>
                <a:schemeClr val="dk1"/>
              </a:buClr>
              <a:buSzPct val="25000"/>
              <a:buFont typeface="Times New Roman"/>
              <a:buNone/>
            </a:pPr>
            <a:fld id="{00000000-1234-1234-1234-123412341234}" type="slidenum">
              <a:rPr lang="en-US" sz="6700" b="0" i="0" u="none" strike="noStrike" cap="none">
                <a:solidFill>
                  <a:schemeClr val="dk1"/>
                </a:solidFill>
                <a:latin typeface="Times New Roman"/>
                <a:ea typeface="Times New Roman"/>
                <a:cs typeface="Times New Roman"/>
                <a:sym typeface="Times New Roman"/>
              </a:rPr>
              <a:t>‹#›</a:t>
            </a:fld>
            <a:endParaRPr lang="en-US" sz="67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
        <p:cNvGrpSpPr/>
        <p:nvPr/>
      </p:nvGrpSpPr>
      <p:grpSpPr>
        <a:xfrm>
          <a:off x="0" y="0"/>
          <a:ext cx="0" cy="0"/>
          <a:chOff x="0" y="0"/>
          <a:chExt cx="0" cy="0"/>
        </a:xfrm>
      </p:grpSpPr>
      <p:sp>
        <p:nvSpPr>
          <p:cNvPr id="29" name="Shape 29"/>
          <p:cNvSpPr/>
          <p:nvPr/>
        </p:nvSpPr>
        <p:spPr>
          <a:xfrm>
            <a:off x="-24350" y="0"/>
            <a:ext cx="42062400" cy="32918400"/>
          </a:xfrm>
          <a:prstGeom prst="rect">
            <a:avLst/>
          </a:prstGeom>
          <a:solidFill>
            <a:srgbClr val="B5C4D7"/>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0" name="Shape 30"/>
          <p:cNvSpPr txBox="1"/>
          <p:nvPr/>
        </p:nvSpPr>
        <p:spPr>
          <a:xfrm>
            <a:off x="1290108" y="1485900"/>
            <a:ext cx="39433500" cy="4457700"/>
          </a:xfrm>
          <a:prstGeom prst="rect">
            <a:avLst/>
          </a:prstGeom>
          <a:solidFill>
            <a:srgbClr val="FFFFFF"/>
          </a:solidFill>
          <a:ln w="9525" cap="flat" cmpd="sng">
            <a:solidFill>
              <a:schemeClr val="lt1"/>
            </a:solidFill>
            <a:prstDash val="solid"/>
            <a:miter/>
            <a:headEnd type="none" w="med" len="med"/>
            <a:tailEnd type="none" w="med" len="med"/>
          </a:ln>
        </p:spPr>
        <p:txBody>
          <a:bodyPr lIns="128000" tIns="64000" rIns="128000" bIns="64000" anchor="ctr"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1" name="Shape 31"/>
          <p:cNvSpPr/>
          <p:nvPr/>
        </p:nvSpPr>
        <p:spPr>
          <a:xfrm>
            <a:off x="13704357" y="7391400"/>
            <a:ext cx="14653500" cy="23431500"/>
          </a:xfrm>
          <a:prstGeom prst="rect">
            <a:avLst/>
          </a:prstGeom>
          <a:solidFill>
            <a:srgbClr val="FFFFFF"/>
          </a:solidFill>
          <a:ln w="9525" cap="flat" cmpd="sng">
            <a:solidFill>
              <a:srgbClr val="FFFFFF"/>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Font typeface="Arial"/>
              <a:buNone/>
            </a:pPr>
            <a:endParaRPr sz="6000" b="0" i="0" u="none" strike="noStrike" cap="none">
              <a:solidFill>
                <a:schemeClr val="dk1"/>
              </a:solidFill>
              <a:latin typeface="Times New Roman"/>
              <a:ea typeface="Times New Roman"/>
              <a:cs typeface="Times New Roman"/>
              <a:sym typeface="Times New Roman"/>
            </a:endParaRPr>
          </a:p>
        </p:txBody>
      </p:sp>
      <p:sp>
        <p:nvSpPr>
          <p:cNvPr id="32" name="Shape 32"/>
          <p:cNvSpPr txBox="1"/>
          <p:nvPr/>
        </p:nvSpPr>
        <p:spPr>
          <a:xfrm>
            <a:off x="29063950" y="7315200"/>
            <a:ext cx="11538000" cy="23431500"/>
          </a:xfrm>
          <a:prstGeom prst="rect">
            <a:avLst/>
          </a:prstGeom>
          <a:solidFill>
            <a:srgbClr val="FFFFFF"/>
          </a:solidFill>
          <a:ln w="9525" cap="flat" cmpd="sng">
            <a:solidFill>
              <a:schemeClr val="lt1"/>
            </a:solidFill>
            <a:prstDash val="solid"/>
            <a:miter/>
            <a:headEnd type="none" w="med" len="med"/>
            <a:tailEnd type="none" w="med" len="med"/>
          </a:ln>
        </p:spPr>
        <p:txBody>
          <a:bodyPr lIns="128000" tIns="64000" rIns="128000" bIns="64000" anchor="ctr" anchorCtr="0">
            <a:noAutofit/>
          </a:bodyPr>
          <a:lstStyle/>
          <a:p>
            <a:pPr marL="0" marR="0" lvl="0" indent="0" algn="l" rtl="0">
              <a:lnSpc>
                <a:spcPct val="100000"/>
              </a:lnSpc>
              <a:spcBef>
                <a:spcPts val="0"/>
              </a:spcBef>
              <a:spcAft>
                <a:spcPts val="0"/>
              </a:spcAft>
              <a:buClr>
                <a:srgbClr val="000000"/>
              </a:buClr>
              <a:buFont typeface="Arial"/>
              <a:buNone/>
            </a:pPr>
            <a:endParaRPr sz="6000" b="0" i="0" u="none" strike="noStrike" cap="none">
              <a:solidFill>
                <a:schemeClr val="dk1"/>
              </a:solidFill>
              <a:latin typeface="Times New Roman"/>
              <a:ea typeface="Times New Roman"/>
              <a:cs typeface="Times New Roman"/>
              <a:sym typeface="Times New Roman"/>
            </a:endParaRPr>
          </a:p>
        </p:txBody>
      </p:sp>
      <p:sp>
        <p:nvSpPr>
          <p:cNvPr id="33" name="Shape 33"/>
          <p:cNvSpPr txBox="1"/>
          <p:nvPr/>
        </p:nvSpPr>
        <p:spPr>
          <a:xfrm>
            <a:off x="10059025" y="2242350"/>
            <a:ext cx="29064000" cy="3770400"/>
          </a:xfrm>
          <a:prstGeom prst="rect">
            <a:avLst/>
          </a:prstGeom>
          <a:noFill/>
          <a:ln>
            <a:noFill/>
          </a:ln>
        </p:spPr>
        <p:txBody>
          <a:bodyPr lIns="128000" tIns="64000" rIns="128000" bIns="640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3400" b="0" i="0" u="none" strike="noStrike" cap="none" dirty="0" smtClean="0">
                <a:solidFill>
                  <a:schemeClr val="dk1"/>
                </a:solidFill>
                <a:latin typeface="Arial"/>
                <a:ea typeface="Arial"/>
                <a:cs typeface="Arial"/>
                <a:sym typeface="Arial"/>
              </a:rPr>
              <a:t>Co</a:t>
            </a:r>
            <a:r>
              <a:rPr lang="en-US" sz="13400" dirty="0" smtClean="0">
                <a:solidFill>
                  <a:schemeClr val="dk1"/>
                </a:solidFill>
              </a:rPr>
              <a:t>nvolutional NN’s</a:t>
            </a:r>
            <a:r>
              <a:rPr lang="en-US" sz="13400" b="0" i="0" u="none" strike="noStrike" cap="none" dirty="0" smtClean="0">
                <a:solidFill>
                  <a:schemeClr val="dk1"/>
                </a:solidFill>
                <a:latin typeface="Arial"/>
                <a:ea typeface="Arial"/>
                <a:cs typeface="Arial"/>
                <a:sym typeface="Arial"/>
              </a:rPr>
              <a:t> for SVHN dataset</a:t>
            </a:r>
          </a:p>
          <a:p>
            <a:pPr marL="0" marR="0" lvl="0" indent="0" algn="l" rtl="0">
              <a:lnSpc>
                <a:spcPct val="100000"/>
              </a:lnSpc>
              <a:spcBef>
                <a:spcPts val="0"/>
              </a:spcBef>
              <a:spcAft>
                <a:spcPts val="0"/>
              </a:spcAft>
              <a:buClr>
                <a:schemeClr val="dk1"/>
              </a:buClr>
              <a:buSzPct val="25000"/>
              <a:buFont typeface="Arial"/>
              <a:buNone/>
            </a:pPr>
            <a:r>
              <a:rPr lang="en-US" sz="4800" b="0" i="0" u="none" strike="noStrike" cap="none" dirty="0" err="1" smtClean="0">
                <a:solidFill>
                  <a:schemeClr val="dk1"/>
                </a:solidFill>
                <a:latin typeface="Arial"/>
                <a:ea typeface="Arial"/>
                <a:cs typeface="Arial"/>
                <a:sym typeface="Arial"/>
              </a:rPr>
              <a:t>Guangyuan</a:t>
            </a:r>
            <a:r>
              <a:rPr lang="en-US" sz="4800" b="0" i="0" u="none" strike="noStrike" cap="none" dirty="0" smtClean="0">
                <a:solidFill>
                  <a:schemeClr val="dk1"/>
                </a:solidFill>
                <a:latin typeface="Arial"/>
                <a:ea typeface="Arial"/>
                <a:cs typeface="Arial"/>
                <a:sym typeface="Arial"/>
              </a:rPr>
              <a:t> Yu</a:t>
            </a:r>
            <a:r>
              <a:rPr lang="en-US" altLang="zh-CN" sz="4800" b="0" i="0" u="none" strike="noStrike" cap="none" baseline="30000" dirty="0" smtClean="0">
                <a:solidFill>
                  <a:schemeClr val="dk1"/>
                </a:solidFill>
                <a:latin typeface="Arial"/>
                <a:ea typeface="Arial"/>
                <a:cs typeface="Arial"/>
                <a:sym typeface="Arial"/>
              </a:rPr>
              <a:t>1</a:t>
            </a:r>
            <a:r>
              <a:rPr lang="en-US" sz="4800" b="0" i="0" u="none" strike="noStrike" cap="none" dirty="0" smtClean="0">
                <a:solidFill>
                  <a:schemeClr val="dk1"/>
                </a:solidFill>
                <a:latin typeface="Arial"/>
                <a:ea typeface="Arial"/>
                <a:cs typeface="Arial"/>
                <a:sym typeface="Arial"/>
              </a:rPr>
              <a:t>, Andrew </a:t>
            </a:r>
            <a:r>
              <a:rPr lang="en-US" sz="4800" dirty="0" smtClean="0">
                <a:solidFill>
                  <a:schemeClr val="dk1"/>
                </a:solidFill>
              </a:rPr>
              <a:t>W</a:t>
            </a:r>
            <a:r>
              <a:rPr lang="en-US" sz="4800" b="0" i="0" u="none" strike="noStrike" cap="none" dirty="0" smtClean="0">
                <a:solidFill>
                  <a:schemeClr val="dk1"/>
                </a:solidFill>
                <a:latin typeface="Arial"/>
                <a:ea typeface="Arial"/>
                <a:cs typeface="Arial"/>
                <a:sym typeface="Arial"/>
              </a:rPr>
              <a:t>ells</a:t>
            </a:r>
            <a:r>
              <a:rPr lang="en-US" altLang="zh-CN" sz="4800" b="0" i="0" u="none" strike="noStrike" cap="none" baseline="30000" dirty="0" smtClean="0">
                <a:solidFill>
                  <a:schemeClr val="dk1"/>
                </a:solidFill>
                <a:latin typeface="Arial"/>
                <a:ea typeface="Arial"/>
                <a:cs typeface="Arial"/>
                <a:sym typeface="Arial"/>
              </a:rPr>
              <a:t>2</a:t>
            </a:r>
            <a:endParaRPr lang="en-US" sz="4800" b="0" i="0" u="none" strike="noStrike" cap="none" baseline="30000"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ct val="25000"/>
              <a:buFont typeface="Arial"/>
              <a:buNone/>
            </a:pPr>
            <a:r>
              <a:rPr lang="en-US" sz="4000" dirty="0" smtClean="0">
                <a:solidFill>
                  <a:schemeClr val="dk1"/>
                </a:solidFill>
              </a:rPr>
              <a:t>1.Physics </a:t>
            </a:r>
            <a:r>
              <a:rPr lang="en-US" sz="4000" dirty="0">
                <a:solidFill>
                  <a:schemeClr val="dk1"/>
                </a:solidFill>
              </a:rPr>
              <a:t>and Astronomy Department 2. Computer Science Department </a:t>
            </a:r>
          </a:p>
        </p:txBody>
      </p:sp>
      <p:cxnSp>
        <p:nvCxnSpPr>
          <p:cNvPr id="34" name="Shape 34"/>
          <p:cNvCxnSpPr/>
          <p:nvPr/>
        </p:nvCxnSpPr>
        <p:spPr>
          <a:xfrm>
            <a:off x="30110640" y="26631900"/>
            <a:ext cx="9931500" cy="0"/>
          </a:xfrm>
          <a:prstGeom prst="straightConnector1">
            <a:avLst/>
          </a:prstGeom>
          <a:noFill/>
          <a:ln w="9525" cap="flat" cmpd="sng">
            <a:solidFill>
              <a:schemeClr val="dk1"/>
            </a:solidFill>
            <a:prstDash val="solid"/>
            <a:miter/>
            <a:headEnd type="none" w="med" len="med"/>
            <a:tailEnd type="none" w="med" len="med"/>
          </a:ln>
        </p:spPr>
      </p:cxnSp>
      <p:sp>
        <p:nvSpPr>
          <p:cNvPr id="35" name="Shape 35"/>
          <p:cNvSpPr txBox="1"/>
          <p:nvPr/>
        </p:nvSpPr>
        <p:spPr>
          <a:xfrm>
            <a:off x="30382980" y="26593800"/>
            <a:ext cx="9443400" cy="1147800"/>
          </a:xfrm>
          <a:prstGeom prst="rect">
            <a:avLst/>
          </a:prstGeom>
          <a:noFill/>
          <a:ln>
            <a:noFill/>
          </a:ln>
        </p:spPr>
        <p:txBody>
          <a:bodyPr lIns="128000" tIns="64000" rIns="128000" bIns="64000" anchor="t"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6700" b="0" i="0" u="none" strike="noStrike" cap="none">
                <a:solidFill>
                  <a:schemeClr val="dk1"/>
                </a:solidFill>
                <a:latin typeface="Times New Roman"/>
                <a:ea typeface="Times New Roman"/>
                <a:cs typeface="Times New Roman"/>
                <a:sym typeface="Times New Roman"/>
              </a:rPr>
              <a:t>Acknowledgements:</a:t>
            </a:r>
          </a:p>
        </p:txBody>
      </p:sp>
      <p:pic>
        <p:nvPicPr>
          <p:cNvPr id="36" name="Shape 36"/>
          <p:cNvPicPr preferRelativeResize="0"/>
          <p:nvPr/>
        </p:nvPicPr>
        <p:blipFill rotWithShape="1">
          <a:blip r:embed="rId3">
            <a:alphaModFix/>
          </a:blip>
          <a:srcRect/>
          <a:stretch/>
        </p:blipFill>
        <p:spPr>
          <a:xfrm>
            <a:off x="1898650" y="2514600"/>
            <a:ext cx="7084800" cy="2910000"/>
          </a:xfrm>
          <a:prstGeom prst="rect">
            <a:avLst/>
          </a:prstGeom>
          <a:noFill/>
          <a:ln>
            <a:noFill/>
          </a:ln>
        </p:spPr>
      </p:pic>
      <p:grpSp>
        <p:nvGrpSpPr>
          <p:cNvPr id="37" name="Shape 37"/>
          <p:cNvGrpSpPr/>
          <p:nvPr/>
        </p:nvGrpSpPr>
        <p:grpSpPr>
          <a:xfrm>
            <a:off x="1241392" y="7315200"/>
            <a:ext cx="11537681" cy="23431500"/>
            <a:chOff x="914400" y="4876800"/>
            <a:chExt cx="8534419" cy="15621000"/>
          </a:xfrm>
        </p:grpSpPr>
        <p:sp>
          <p:nvSpPr>
            <p:cNvPr id="38" name="Shape 38"/>
            <p:cNvSpPr txBox="1"/>
            <p:nvPr/>
          </p:nvSpPr>
          <p:spPr>
            <a:xfrm>
              <a:off x="914400" y="4876800"/>
              <a:ext cx="8534400" cy="15621000"/>
            </a:xfrm>
            <a:prstGeom prst="rect">
              <a:avLst/>
            </a:prstGeom>
            <a:solidFill>
              <a:srgbClr val="FFFFFF"/>
            </a:solidFill>
            <a:ln w="9525" cap="flat" cmpd="sng">
              <a:solidFill>
                <a:schemeClr val="lt1"/>
              </a:solidFill>
              <a:prstDash val="solid"/>
              <a:miter/>
              <a:headEnd type="none" w="med" len="med"/>
              <a:tailEnd type="none" w="med" len="med"/>
            </a:ln>
          </p:spPr>
          <p:txBody>
            <a:bodyPr lIns="179200" tIns="89600" rIns="179200" bIns="89600" anchor="ctr"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9" name="Shape 39"/>
            <p:cNvSpPr txBox="1"/>
            <p:nvPr/>
          </p:nvSpPr>
          <p:spPr>
            <a:xfrm>
              <a:off x="950419" y="5105400"/>
              <a:ext cx="8498400" cy="15190500"/>
            </a:xfrm>
            <a:prstGeom prst="rect">
              <a:avLst/>
            </a:prstGeom>
            <a:noFill/>
            <a:ln>
              <a:noFill/>
            </a:ln>
          </p:spPr>
          <p:txBody>
            <a:bodyPr lIns="179200" tIns="89600" rIns="179200" bIns="89600" anchor="ctr" anchorCtr="0">
              <a:noAutofit/>
            </a:bodyPr>
            <a:lstStyle/>
            <a:p>
              <a:pPr marL="0" marR="0" lvl="0" indent="0" algn="l" rtl="0">
                <a:lnSpc>
                  <a:spcPct val="100000"/>
                </a:lnSpc>
                <a:spcBef>
                  <a:spcPts val="0"/>
                </a:spcBef>
                <a:spcAft>
                  <a:spcPts val="0"/>
                </a:spcAft>
                <a:buClr>
                  <a:schemeClr val="dk1"/>
                </a:buClr>
                <a:buFont typeface="Times New Roman"/>
                <a:buNone/>
              </a:pPr>
              <a:endParaRPr sz="6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Times New Roman"/>
                <a:buNone/>
              </a:pPr>
              <a:endParaRPr sz="3600" b="0" i="0" u="none" strike="noStrike" cap="none">
                <a:solidFill>
                  <a:srgbClr val="000000"/>
                </a:solidFill>
                <a:latin typeface="Arial"/>
                <a:ea typeface="Arial"/>
                <a:cs typeface="Arial"/>
                <a:sym typeface="Arial"/>
              </a:endParaRPr>
            </a:p>
          </p:txBody>
        </p:sp>
      </p:grpSp>
      <p:pic>
        <p:nvPicPr>
          <p:cNvPr id="40" name="Shape 40"/>
          <p:cNvPicPr preferRelativeResize="0"/>
          <p:nvPr/>
        </p:nvPicPr>
        <p:blipFill rotWithShape="1">
          <a:blip r:embed="rId4">
            <a:alphaModFix/>
          </a:blip>
          <a:srcRect/>
          <a:stretch/>
        </p:blipFill>
        <p:spPr>
          <a:xfrm>
            <a:off x="14634125" y="9634450"/>
            <a:ext cx="5052600" cy="4936800"/>
          </a:xfrm>
          <a:prstGeom prst="rect">
            <a:avLst/>
          </a:prstGeom>
          <a:noFill/>
          <a:ln>
            <a:noFill/>
          </a:ln>
        </p:spPr>
      </p:pic>
      <p:pic>
        <p:nvPicPr>
          <p:cNvPr id="41" name="Shape 41"/>
          <p:cNvPicPr preferRelativeResize="0"/>
          <p:nvPr/>
        </p:nvPicPr>
        <p:blipFill rotWithShape="1">
          <a:blip r:embed="rId5">
            <a:alphaModFix/>
          </a:blip>
          <a:srcRect/>
          <a:stretch/>
        </p:blipFill>
        <p:spPr>
          <a:xfrm>
            <a:off x="29875000" y="18576700"/>
            <a:ext cx="9931500" cy="3168300"/>
          </a:xfrm>
          <a:prstGeom prst="rect">
            <a:avLst/>
          </a:prstGeom>
          <a:noFill/>
          <a:ln>
            <a:noFill/>
          </a:ln>
        </p:spPr>
      </p:pic>
      <p:sp>
        <p:nvSpPr>
          <p:cNvPr id="42" name="Shape 42"/>
          <p:cNvSpPr txBox="1"/>
          <p:nvPr/>
        </p:nvSpPr>
        <p:spPr>
          <a:xfrm>
            <a:off x="4130875" y="7391400"/>
            <a:ext cx="5202300" cy="114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7200"/>
              <a:t>I</a:t>
            </a:r>
            <a:r>
              <a:rPr lang="en-US" sz="7200" b="0" i="0" u="none" strike="noStrike" cap="none">
                <a:solidFill>
                  <a:srgbClr val="000000"/>
                </a:solidFill>
                <a:latin typeface="Arial"/>
                <a:ea typeface="Arial"/>
                <a:cs typeface="Arial"/>
                <a:sym typeface="Arial"/>
              </a:rPr>
              <a:t>ntroduction</a:t>
            </a:r>
          </a:p>
        </p:txBody>
      </p:sp>
      <p:sp>
        <p:nvSpPr>
          <p:cNvPr id="43" name="Shape 43"/>
          <p:cNvSpPr txBox="1"/>
          <p:nvPr/>
        </p:nvSpPr>
        <p:spPr>
          <a:xfrm>
            <a:off x="1675650" y="8742050"/>
            <a:ext cx="11103300" cy="40626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3000" b="0" i="0" u="none" strike="noStrike" cap="none">
                <a:solidFill>
                  <a:schemeClr val="dk1"/>
                </a:solidFill>
                <a:highlight>
                  <a:srgbClr val="FFFFFF"/>
                </a:highlight>
                <a:latin typeface="Times New Roman"/>
                <a:ea typeface="Times New Roman"/>
                <a:cs typeface="Times New Roman"/>
                <a:sym typeface="Times New Roman"/>
              </a:rPr>
              <a:t>SVHN is a real-world image dataset for developing machine learning and object recognition algorithms with minimal requirements on data pre-processing and formatting. SVHN is obtained from house numbers in Google Street View images. </a:t>
            </a:r>
            <a:r>
              <a:rPr lang="en-US" sz="3000">
                <a:solidFill>
                  <a:schemeClr val="dk1"/>
                </a:solidFill>
                <a:highlight>
                  <a:srgbClr val="FFFFFF"/>
                </a:highlight>
                <a:latin typeface="Times New Roman"/>
                <a:ea typeface="Times New Roman"/>
                <a:cs typeface="Times New Roman"/>
                <a:sym typeface="Times New Roman"/>
              </a:rPr>
              <a:t>We get an 97.7%  accuracy by a  convolutional neural network (CNN). CNN are variations of multilayer perceptrons designed to use minimal amounts of preprocessing. </a:t>
            </a:r>
            <a:r>
              <a:rPr lang="en-US" sz="3000">
                <a:solidFill>
                  <a:schemeClr val="dk1"/>
                </a:solidFill>
                <a:latin typeface="Times New Roman"/>
                <a:ea typeface="Times New Roman"/>
                <a:cs typeface="Times New Roman"/>
                <a:sym typeface="Times New Roman"/>
              </a:rPr>
              <a:t>CNN  </a:t>
            </a:r>
            <a:r>
              <a:rPr lang="en-US" sz="3000">
                <a:solidFill>
                  <a:schemeClr val="dk1"/>
                </a:solidFill>
                <a:highlight>
                  <a:srgbClr val="FFFFFF"/>
                </a:highlight>
                <a:latin typeface="Times New Roman"/>
                <a:ea typeface="Times New Roman"/>
                <a:cs typeface="Times New Roman"/>
                <a:sym typeface="Times New Roman"/>
              </a:rPr>
              <a:t>have wide applications in image and video recognition, recommender systems and natural language processing.</a:t>
            </a:r>
          </a:p>
        </p:txBody>
      </p:sp>
      <p:sp>
        <p:nvSpPr>
          <p:cNvPr id="44" name="Shape 44"/>
          <p:cNvSpPr txBox="1"/>
          <p:nvPr/>
        </p:nvSpPr>
        <p:spPr>
          <a:xfrm>
            <a:off x="4130875" y="16281100"/>
            <a:ext cx="5202300" cy="114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7200" b="0" i="0" u="none" strike="noStrike" cap="none">
                <a:solidFill>
                  <a:srgbClr val="000000"/>
                </a:solidFill>
                <a:latin typeface="Arial"/>
                <a:ea typeface="Arial"/>
                <a:cs typeface="Arial"/>
                <a:sym typeface="Arial"/>
              </a:rPr>
              <a:t>Our network</a:t>
            </a:r>
          </a:p>
        </p:txBody>
      </p:sp>
      <p:sp>
        <p:nvSpPr>
          <p:cNvPr id="45" name="Shape 45"/>
          <p:cNvSpPr txBox="1"/>
          <p:nvPr/>
        </p:nvSpPr>
        <p:spPr>
          <a:xfrm>
            <a:off x="17858300" y="7741501"/>
            <a:ext cx="6345600" cy="114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7200" dirty="0"/>
              <a:t>Pre-processing</a:t>
            </a:r>
          </a:p>
        </p:txBody>
      </p:sp>
      <p:sp>
        <p:nvSpPr>
          <p:cNvPr id="46" name="Shape 46"/>
          <p:cNvSpPr txBox="1"/>
          <p:nvPr/>
        </p:nvSpPr>
        <p:spPr>
          <a:xfrm>
            <a:off x="20825192" y="9717664"/>
            <a:ext cx="6738900" cy="1754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Data</a:t>
            </a:r>
            <a:r>
              <a:rPr lang="en-US" sz="3600"/>
              <a:t>⇽</a:t>
            </a:r>
            <a:r>
              <a:rPr lang="en-US" sz="3600" b="0" i="0" u="none" strike="noStrike" cap="none">
                <a:solidFill>
                  <a:srgbClr val="000000"/>
                </a:solidFill>
                <a:latin typeface="Arial"/>
                <a:ea typeface="Arial"/>
                <a:cs typeface="Arial"/>
                <a:sym typeface="Arial"/>
              </a:rPr>
              <a:t>R*0.3+G*0.59+B*0.11</a:t>
            </a:r>
          </a:p>
          <a:p>
            <a:pPr marL="0" marR="0" lvl="0" indent="0" algn="l"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Data⇽Data-mean</a:t>
            </a:r>
          </a:p>
          <a:p>
            <a:pPr marL="0" marR="0" lvl="0" indent="0" algn="l"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Data</a:t>
            </a:r>
            <a:r>
              <a:rPr lang="en-US" sz="3600"/>
              <a:t>⇽</a:t>
            </a:r>
            <a:r>
              <a:rPr lang="en-US" sz="3600" b="0" i="0" u="none" strike="noStrike" cap="none">
                <a:solidFill>
                  <a:srgbClr val="000000"/>
                </a:solidFill>
                <a:latin typeface="Arial"/>
                <a:ea typeface="Arial"/>
                <a:cs typeface="Arial"/>
                <a:sym typeface="Arial"/>
              </a:rPr>
              <a:t>Data/std</a:t>
            </a:r>
          </a:p>
        </p:txBody>
      </p:sp>
      <p:grpSp>
        <p:nvGrpSpPr>
          <p:cNvPr id="47" name="Shape 47"/>
          <p:cNvGrpSpPr/>
          <p:nvPr/>
        </p:nvGrpSpPr>
        <p:grpSpPr>
          <a:xfrm>
            <a:off x="3613542" y="17801925"/>
            <a:ext cx="6936471" cy="12187686"/>
            <a:chOff x="1944579" y="17406150"/>
            <a:chExt cx="6936471" cy="12187686"/>
          </a:xfrm>
        </p:grpSpPr>
        <p:sp>
          <p:nvSpPr>
            <p:cNvPr id="48" name="Shape 48"/>
            <p:cNvSpPr txBox="1"/>
            <p:nvPr/>
          </p:nvSpPr>
          <p:spPr>
            <a:xfrm>
              <a:off x="1953900" y="17406150"/>
              <a:ext cx="6010500" cy="7905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4800" b="0" i="0" u="none" strike="noStrike" cap="none">
                  <a:solidFill>
                    <a:srgbClr val="000000"/>
                  </a:solidFill>
                  <a:latin typeface="Arial"/>
                  <a:ea typeface="Arial"/>
                  <a:cs typeface="Arial"/>
                  <a:sym typeface="Arial"/>
                </a:rPr>
                <a:t>input:32:32:1</a:t>
              </a:r>
            </a:p>
          </p:txBody>
        </p:sp>
        <p:grpSp>
          <p:nvGrpSpPr>
            <p:cNvPr id="49" name="Shape 49"/>
            <p:cNvGrpSpPr/>
            <p:nvPr/>
          </p:nvGrpSpPr>
          <p:grpSpPr>
            <a:xfrm>
              <a:off x="1944579" y="18219523"/>
              <a:ext cx="6936471" cy="11374312"/>
              <a:chOff x="1952533" y="18376200"/>
              <a:chExt cx="9568867" cy="12801702"/>
            </a:xfrm>
          </p:grpSpPr>
          <p:grpSp>
            <p:nvGrpSpPr>
              <p:cNvPr id="50" name="Shape 50"/>
              <p:cNvGrpSpPr/>
              <p:nvPr/>
            </p:nvGrpSpPr>
            <p:grpSpPr>
              <a:xfrm>
                <a:off x="2072522" y="21349174"/>
                <a:ext cx="6165551" cy="805005"/>
                <a:chOff x="2818727" y="19108831"/>
                <a:chExt cx="9303684" cy="1258018"/>
              </a:xfrm>
            </p:grpSpPr>
            <p:sp>
              <p:nvSpPr>
                <p:cNvPr id="51" name="Shape 51"/>
                <p:cNvSpPr/>
                <p:nvPr/>
              </p:nvSpPr>
              <p:spPr>
                <a:xfrm>
                  <a:off x="2865611" y="19219050"/>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52" name="Shape 52"/>
                <p:cNvSpPr txBox="1"/>
                <p:nvPr/>
              </p:nvSpPr>
              <p:spPr>
                <a:xfrm>
                  <a:off x="2818727" y="19108831"/>
                  <a:ext cx="92568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a:t>
                  </a:r>
                  <a:r>
                    <a:rPr lang="en-US" sz="3600" b="1"/>
                    <a:t>64</a:t>
                  </a:r>
                </a:p>
              </p:txBody>
            </p:sp>
          </p:grpSp>
          <p:grpSp>
            <p:nvGrpSpPr>
              <p:cNvPr id="53" name="Shape 53"/>
              <p:cNvGrpSpPr/>
              <p:nvPr/>
            </p:nvGrpSpPr>
            <p:grpSpPr>
              <a:xfrm>
                <a:off x="1952533" y="18376200"/>
                <a:ext cx="9568867" cy="12801702"/>
                <a:chOff x="1952533" y="18376200"/>
                <a:chExt cx="9568867" cy="12801702"/>
              </a:xfrm>
            </p:grpSpPr>
            <p:sp>
              <p:nvSpPr>
                <p:cNvPr id="54" name="Shape 54"/>
                <p:cNvSpPr/>
                <p:nvPr/>
              </p:nvSpPr>
              <p:spPr>
                <a:xfrm>
                  <a:off x="2103599" y="18456309"/>
                  <a:ext cx="6134400" cy="7344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55" name="Shape 55"/>
                <p:cNvSpPr txBox="1"/>
                <p:nvPr/>
              </p:nvSpPr>
              <p:spPr>
                <a:xfrm>
                  <a:off x="2330350" y="18386400"/>
                  <a:ext cx="6010500" cy="7344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5*5*32</a:t>
                  </a:r>
                </a:p>
              </p:txBody>
            </p:sp>
            <p:grpSp>
              <p:nvGrpSpPr>
                <p:cNvPr id="56" name="Shape 56"/>
                <p:cNvGrpSpPr/>
                <p:nvPr/>
              </p:nvGrpSpPr>
              <p:grpSpPr>
                <a:xfrm>
                  <a:off x="2103593" y="19413824"/>
                  <a:ext cx="6190530" cy="764748"/>
                  <a:chOff x="2865611" y="19171743"/>
                  <a:chExt cx="9341377" cy="1195106"/>
                </a:xfrm>
              </p:grpSpPr>
              <p:sp>
                <p:nvSpPr>
                  <p:cNvPr id="57" name="Shape 57"/>
                  <p:cNvSpPr/>
                  <p:nvPr/>
                </p:nvSpPr>
                <p:spPr>
                  <a:xfrm>
                    <a:off x="2865611" y="19219050"/>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58" name="Shape 58"/>
                  <p:cNvSpPr txBox="1"/>
                  <p:nvPr/>
                </p:nvSpPr>
                <p:spPr>
                  <a:xfrm>
                    <a:off x="3137389" y="19171743"/>
                    <a:ext cx="90696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5*5*32</a:t>
                    </a:r>
                  </a:p>
                </p:txBody>
              </p:sp>
            </p:grpSp>
            <p:grpSp>
              <p:nvGrpSpPr>
                <p:cNvPr id="59" name="Shape 59"/>
                <p:cNvGrpSpPr/>
                <p:nvPr/>
              </p:nvGrpSpPr>
              <p:grpSpPr>
                <a:xfrm>
                  <a:off x="2103593" y="20352849"/>
                  <a:ext cx="6134488" cy="1080215"/>
                  <a:chOff x="2865611" y="19095512"/>
                  <a:chExt cx="9256810" cy="1688100"/>
                </a:xfrm>
              </p:grpSpPr>
              <p:sp>
                <p:nvSpPr>
                  <p:cNvPr id="60" name="Shape 60"/>
                  <p:cNvSpPr/>
                  <p:nvPr/>
                </p:nvSpPr>
                <p:spPr>
                  <a:xfrm>
                    <a:off x="2865611" y="19219050"/>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61" name="Shape 61"/>
                  <p:cNvSpPr txBox="1"/>
                  <p:nvPr/>
                </p:nvSpPr>
                <p:spPr>
                  <a:xfrm>
                    <a:off x="2865622" y="19095512"/>
                    <a:ext cx="9256800" cy="16881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5*5*32,pool</a:t>
                    </a:r>
                  </a:p>
                </p:txBody>
              </p:sp>
            </p:grpSp>
            <p:grpSp>
              <p:nvGrpSpPr>
                <p:cNvPr id="62" name="Shape 62"/>
                <p:cNvGrpSpPr/>
                <p:nvPr/>
              </p:nvGrpSpPr>
              <p:grpSpPr>
                <a:xfrm>
                  <a:off x="2103592" y="22336975"/>
                  <a:ext cx="6134481" cy="764757"/>
                  <a:chOff x="2865611" y="19171729"/>
                  <a:chExt cx="9256800" cy="1195120"/>
                </a:xfrm>
              </p:grpSpPr>
              <p:sp>
                <p:nvSpPr>
                  <p:cNvPr id="63" name="Shape 63"/>
                  <p:cNvSpPr/>
                  <p:nvPr/>
                </p:nvSpPr>
                <p:spPr>
                  <a:xfrm>
                    <a:off x="2865611" y="19219050"/>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64" name="Shape 64"/>
                  <p:cNvSpPr txBox="1"/>
                  <p:nvPr/>
                </p:nvSpPr>
                <p:spPr>
                  <a:xfrm>
                    <a:off x="2979249" y="19171729"/>
                    <a:ext cx="90696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a:t>
                    </a:r>
                    <a:r>
                      <a:rPr lang="en-US" sz="3600" b="1"/>
                      <a:t>64</a:t>
                    </a:r>
                  </a:p>
                </p:txBody>
              </p:sp>
            </p:grpSp>
            <p:grpSp>
              <p:nvGrpSpPr>
                <p:cNvPr id="65" name="Shape 65"/>
                <p:cNvGrpSpPr/>
                <p:nvPr/>
              </p:nvGrpSpPr>
              <p:grpSpPr>
                <a:xfrm>
                  <a:off x="1990375" y="23316017"/>
                  <a:ext cx="6247698" cy="734477"/>
                  <a:chOff x="2375965" y="19095129"/>
                  <a:chExt cx="9427641" cy="1147800"/>
                </a:xfrm>
              </p:grpSpPr>
              <p:sp>
                <p:nvSpPr>
                  <p:cNvPr id="66" name="Shape 66"/>
                  <p:cNvSpPr/>
                  <p:nvPr/>
                </p:nvSpPr>
                <p:spPr>
                  <a:xfrm>
                    <a:off x="2546807" y="19095129"/>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67" name="Shape 67"/>
                  <p:cNvSpPr txBox="1"/>
                  <p:nvPr/>
                </p:nvSpPr>
                <p:spPr>
                  <a:xfrm>
                    <a:off x="2375965" y="19102175"/>
                    <a:ext cx="9256800" cy="1009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3*3*64,pool</a:t>
                    </a:r>
                  </a:p>
                </p:txBody>
              </p:sp>
            </p:grpSp>
            <p:grpSp>
              <p:nvGrpSpPr>
                <p:cNvPr id="68" name="Shape 68"/>
                <p:cNvGrpSpPr/>
                <p:nvPr/>
              </p:nvGrpSpPr>
              <p:grpSpPr>
                <a:xfrm>
                  <a:off x="2032647" y="25225650"/>
                  <a:ext cx="6176833" cy="743691"/>
                  <a:chOff x="2865630" y="19190233"/>
                  <a:chExt cx="9320708" cy="1162200"/>
                </a:xfrm>
              </p:grpSpPr>
              <p:sp>
                <p:nvSpPr>
                  <p:cNvPr id="69" name="Shape 69"/>
                  <p:cNvSpPr/>
                  <p:nvPr/>
                </p:nvSpPr>
                <p:spPr>
                  <a:xfrm>
                    <a:off x="2865630" y="19204633"/>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70" name="Shape 70"/>
                  <p:cNvSpPr txBox="1"/>
                  <p:nvPr/>
                </p:nvSpPr>
                <p:spPr>
                  <a:xfrm>
                    <a:off x="2929539" y="19190233"/>
                    <a:ext cx="92568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3*3*128</a:t>
                    </a:r>
                  </a:p>
                </p:txBody>
              </p:sp>
            </p:grpSp>
            <p:grpSp>
              <p:nvGrpSpPr>
                <p:cNvPr id="71" name="Shape 71"/>
                <p:cNvGrpSpPr/>
                <p:nvPr/>
              </p:nvGrpSpPr>
              <p:grpSpPr>
                <a:xfrm>
                  <a:off x="2074028" y="24215774"/>
                  <a:ext cx="6134481" cy="778567"/>
                  <a:chOff x="2865611" y="19088017"/>
                  <a:chExt cx="9256800" cy="1216702"/>
                </a:xfrm>
              </p:grpSpPr>
              <p:sp>
                <p:nvSpPr>
                  <p:cNvPr id="72" name="Shape 72"/>
                  <p:cNvSpPr/>
                  <p:nvPr/>
                </p:nvSpPr>
                <p:spPr>
                  <a:xfrm>
                    <a:off x="2865611" y="19156920"/>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73" name="Shape 73"/>
                  <p:cNvSpPr txBox="1"/>
                  <p:nvPr/>
                </p:nvSpPr>
                <p:spPr>
                  <a:xfrm>
                    <a:off x="2934187" y="19088017"/>
                    <a:ext cx="90696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3*3*128</a:t>
                    </a:r>
                  </a:p>
                </p:txBody>
              </p:sp>
            </p:grpSp>
            <p:grpSp>
              <p:nvGrpSpPr>
                <p:cNvPr id="74" name="Shape 74"/>
                <p:cNvGrpSpPr/>
                <p:nvPr/>
              </p:nvGrpSpPr>
              <p:grpSpPr>
                <a:xfrm>
                  <a:off x="2032645" y="26209874"/>
                  <a:ext cx="6134481" cy="743703"/>
                  <a:chOff x="3011171" y="19247939"/>
                  <a:chExt cx="9256800" cy="1162218"/>
                </a:xfrm>
              </p:grpSpPr>
              <p:sp>
                <p:nvSpPr>
                  <p:cNvPr id="75" name="Shape 75"/>
                  <p:cNvSpPr/>
                  <p:nvPr/>
                </p:nvSpPr>
                <p:spPr>
                  <a:xfrm>
                    <a:off x="3011171" y="19262357"/>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76" name="Shape 76"/>
                  <p:cNvSpPr txBox="1"/>
                  <p:nvPr/>
                </p:nvSpPr>
                <p:spPr>
                  <a:xfrm>
                    <a:off x="3036602" y="19247939"/>
                    <a:ext cx="90696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3*3*128,</a:t>
                    </a:r>
                    <a:r>
                      <a:rPr lang="en-US" sz="3600" b="1"/>
                      <a:t>pool</a:t>
                    </a:r>
                  </a:p>
                </p:txBody>
              </p:sp>
            </p:grpSp>
            <p:grpSp>
              <p:nvGrpSpPr>
                <p:cNvPr id="77" name="Shape 77"/>
                <p:cNvGrpSpPr/>
                <p:nvPr/>
              </p:nvGrpSpPr>
              <p:grpSpPr>
                <a:xfrm>
                  <a:off x="1990368" y="27265300"/>
                  <a:ext cx="6295013" cy="734483"/>
                  <a:chOff x="2865611" y="19301436"/>
                  <a:chExt cx="9499039" cy="1147809"/>
                </a:xfrm>
              </p:grpSpPr>
              <p:sp>
                <p:nvSpPr>
                  <p:cNvPr id="78" name="Shape 78"/>
                  <p:cNvSpPr/>
                  <p:nvPr/>
                </p:nvSpPr>
                <p:spPr>
                  <a:xfrm>
                    <a:off x="2865611" y="19301445"/>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79" name="Shape 79"/>
                  <p:cNvSpPr txBox="1"/>
                  <p:nvPr/>
                </p:nvSpPr>
                <p:spPr>
                  <a:xfrm>
                    <a:off x="3107851" y="19301436"/>
                    <a:ext cx="92568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3*3*256</a:t>
                    </a:r>
                  </a:p>
                </p:txBody>
              </p:sp>
            </p:grpSp>
            <p:grpSp>
              <p:nvGrpSpPr>
                <p:cNvPr id="80" name="Shape 80"/>
                <p:cNvGrpSpPr/>
                <p:nvPr/>
              </p:nvGrpSpPr>
              <p:grpSpPr>
                <a:xfrm>
                  <a:off x="2028799" y="28325209"/>
                  <a:ext cx="6138337" cy="736043"/>
                  <a:chOff x="3009144" y="19226043"/>
                  <a:chExt cx="9262619" cy="1150247"/>
                </a:xfrm>
              </p:grpSpPr>
              <p:sp>
                <p:nvSpPr>
                  <p:cNvPr id="81" name="Shape 81"/>
                  <p:cNvSpPr/>
                  <p:nvPr/>
                </p:nvSpPr>
                <p:spPr>
                  <a:xfrm>
                    <a:off x="3014963" y="19226043"/>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82" name="Shape 82"/>
                  <p:cNvSpPr txBox="1"/>
                  <p:nvPr/>
                </p:nvSpPr>
                <p:spPr>
                  <a:xfrm>
                    <a:off x="3009144" y="19228490"/>
                    <a:ext cx="90696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Conv: 3*3*256,pool</a:t>
                    </a:r>
                  </a:p>
                </p:txBody>
              </p:sp>
            </p:grpSp>
            <p:grpSp>
              <p:nvGrpSpPr>
                <p:cNvPr id="83" name="Shape 83"/>
                <p:cNvGrpSpPr/>
                <p:nvPr/>
              </p:nvGrpSpPr>
              <p:grpSpPr>
                <a:xfrm>
                  <a:off x="1952533" y="29337176"/>
                  <a:ext cx="6255978" cy="782400"/>
                  <a:chOff x="2894059" y="19029430"/>
                  <a:chExt cx="9440137" cy="1222692"/>
                </a:xfrm>
              </p:grpSpPr>
              <p:sp>
                <p:nvSpPr>
                  <p:cNvPr id="84" name="Shape 84"/>
                  <p:cNvSpPr/>
                  <p:nvPr/>
                </p:nvSpPr>
                <p:spPr>
                  <a:xfrm>
                    <a:off x="3077397" y="19029430"/>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85" name="Shape 85"/>
                  <p:cNvSpPr txBox="1"/>
                  <p:nvPr/>
                </p:nvSpPr>
                <p:spPr>
                  <a:xfrm>
                    <a:off x="2894059" y="19104322"/>
                    <a:ext cx="90696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FC 2048</a:t>
                    </a:r>
                  </a:p>
                </p:txBody>
              </p:sp>
            </p:grpSp>
            <p:grpSp>
              <p:nvGrpSpPr>
                <p:cNvPr id="86" name="Shape 86"/>
                <p:cNvGrpSpPr/>
                <p:nvPr/>
              </p:nvGrpSpPr>
              <p:grpSpPr>
                <a:xfrm>
                  <a:off x="1966780" y="30443415"/>
                  <a:ext cx="6163322" cy="734486"/>
                  <a:chOff x="2830018" y="19218882"/>
                  <a:chExt cx="9300320" cy="1147814"/>
                </a:xfrm>
              </p:grpSpPr>
              <p:sp>
                <p:nvSpPr>
                  <p:cNvPr id="87" name="Shape 87"/>
                  <p:cNvSpPr/>
                  <p:nvPr/>
                </p:nvSpPr>
                <p:spPr>
                  <a:xfrm>
                    <a:off x="2830018" y="19218882"/>
                    <a:ext cx="9256800" cy="1147800"/>
                  </a:xfrm>
                  <a:prstGeom prst="roundRect">
                    <a:avLst>
                      <a:gd name="adj" fmla="val 16667"/>
                    </a:avLst>
                  </a:prstGeom>
                  <a:solidFill>
                    <a:srgbClr val="00FFF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4A86E8"/>
                      </a:solidFill>
                      <a:latin typeface="Arial"/>
                      <a:ea typeface="Arial"/>
                      <a:cs typeface="Arial"/>
                      <a:sym typeface="Arial"/>
                    </a:endParaRPr>
                  </a:p>
                </p:txBody>
              </p:sp>
              <p:sp>
                <p:nvSpPr>
                  <p:cNvPr id="88" name="Shape 88"/>
                  <p:cNvSpPr txBox="1"/>
                  <p:nvPr/>
                </p:nvSpPr>
                <p:spPr>
                  <a:xfrm>
                    <a:off x="2873539" y="19218896"/>
                    <a:ext cx="9256800" cy="1147800"/>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1" i="0" u="none" strike="noStrike" cap="none">
                        <a:solidFill>
                          <a:srgbClr val="000000"/>
                        </a:solidFill>
                        <a:latin typeface="Arial"/>
                        <a:ea typeface="Arial"/>
                        <a:cs typeface="Arial"/>
                        <a:sym typeface="Arial"/>
                      </a:rPr>
                      <a:t>FC 10</a:t>
                    </a:r>
                  </a:p>
                </p:txBody>
              </p:sp>
            </p:grpSp>
            <p:sp>
              <p:nvSpPr>
                <p:cNvPr id="89" name="Shape 89"/>
                <p:cNvSpPr/>
                <p:nvPr/>
              </p:nvSpPr>
              <p:spPr>
                <a:xfrm rot="5400000">
                  <a:off x="7356800" y="16876800"/>
                  <a:ext cx="2665200" cy="5664000"/>
                </a:xfrm>
                <a:custGeom>
                  <a:avLst/>
                  <a:gdLst/>
                  <a:ahLst/>
                  <a:cxnLst/>
                  <a:rect l="0" t="0" r="0" b="0"/>
                  <a:pathLst>
                    <a:path w="120000" h="120000" extrusionOk="0">
                      <a:moveTo>
                        <a:pt x="7500" y="60000"/>
                      </a:moveTo>
                      <a:lnTo>
                        <a:pt x="7500" y="60000"/>
                      </a:lnTo>
                      <a:cubicBezTo>
                        <a:pt x="7500" y="30968"/>
                        <a:pt x="28536" y="6809"/>
                        <a:pt x="55826" y="4501"/>
                      </a:cubicBezTo>
                      <a:cubicBezTo>
                        <a:pt x="83116" y="2194"/>
                        <a:pt x="107498" y="22511"/>
                        <a:pt x="111836" y="51177"/>
                      </a:cubicBezTo>
                      <a:lnTo>
                        <a:pt x="119330" y="51177"/>
                      </a:lnTo>
                      <a:lnTo>
                        <a:pt x="105000" y="59999"/>
                      </a:lnTo>
                      <a:lnTo>
                        <a:pt x="89330" y="51177"/>
                      </a:lnTo>
                      <a:lnTo>
                        <a:pt x="96833" y="51177"/>
                      </a:lnTo>
                      <a:cubicBezTo>
                        <a:pt x="93204" y="27354"/>
                        <a:pt x="75721" y="10900"/>
                        <a:pt x="56466" y="13186"/>
                      </a:cubicBezTo>
                      <a:cubicBezTo>
                        <a:pt x="37210" y="15471"/>
                        <a:pt x="22500" y="35746"/>
                        <a:pt x="22499" y="59999"/>
                      </a:cubicBezTo>
                      <a:close/>
                    </a:path>
                  </a:pathLst>
                </a:custGeom>
                <a:solidFill>
                  <a:schemeClr val="accent1"/>
                </a:solidFill>
                <a:ln w="25400" cap="flat" cmpd="sng">
                  <a:solidFill>
                    <a:srgbClr val="0094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90" name="Shape 90"/>
                <p:cNvSpPr/>
                <p:nvPr/>
              </p:nvSpPr>
              <p:spPr>
                <a:xfrm rot="5400000">
                  <a:off x="7309993" y="19893473"/>
                  <a:ext cx="2665200" cy="5664000"/>
                </a:xfrm>
                <a:custGeom>
                  <a:avLst/>
                  <a:gdLst/>
                  <a:ahLst/>
                  <a:cxnLst/>
                  <a:rect l="0" t="0" r="0" b="0"/>
                  <a:pathLst>
                    <a:path w="120000" h="120000" extrusionOk="0">
                      <a:moveTo>
                        <a:pt x="7500" y="60000"/>
                      </a:moveTo>
                      <a:lnTo>
                        <a:pt x="7500" y="60000"/>
                      </a:lnTo>
                      <a:cubicBezTo>
                        <a:pt x="7500" y="30968"/>
                        <a:pt x="28536" y="6809"/>
                        <a:pt x="55826" y="4501"/>
                      </a:cubicBezTo>
                      <a:cubicBezTo>
                        <a:pt x="83116" y="2194"/>
                        <a:pt x="107498" y="22511"/>
                        <a:pt x="111836" y="51177"/>
                      </a:cubicBezTo>
                      <a:lnTo>
                        <a:pt x="119330" y="51177"/>
                      </a:lnTo>
                      <a:lnTo>
                        <a:pt x="105000" y="59999"/>
                      </a:lnTo>
                      <a:lnTo>
                        <a:pt x="89330" y="51177"/>
                      </a:lnTo>
                      <a:lnTo>
                        <a:pt x="96833" y="51177"/>
                      </a:lnTo>
                      <a:cubicBezTo>
                        <a:pt x="93204" y="27354"/>
                        <a:pt x="75721" y="10900"/>
                        <a:pt x="56466" y="13186"/>
                      </a:cubicBezTo>
                      <a:cubicBezTo>
                        <a:pt x="37210" y="15471"/>
                        <a:pt x="22500" y="35746"/>
                        <a:pt x="22499" y="59999"/>
                      </a:cubicBezTo>
                      <a:close/>
                    </a:path>
                  </a:pathLst>
                </a:custGeom>
                <a:solidFill>
                  <a:schemeClr val="accent1"/>
                </a:solidFill>
                <a:ln w="25400" cap="flat" cmpd="sng">
                  <a:solidFill>
                    <a:srgbClr val="0094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91" name="Shape 91"/>
                <p:cNvSpPr/>
                <p:nvPr/>
              </p:nvSpPr>
              <p:spPr>
                <a:xfrm rot="5400000">
                  <a:off x="7344989" y="22868103"/>
                  <a:ext cx="2665200" cy="5664000"/>
                </a:xfrm>
                <a:custGeom>
                  <a:avLst/>
                  <a:gdLst/>
                  <a:ahLst/>
                  <a:cxnLst/>
                  <a:rect l="0" t="0" r="0" b="0"/>
                  <a:pathLst>
                    <a:path w="120000" h="120000" extrusionOk="0">
                      <a:moveTo>
                        <a:pt x="7500" y="60000"/>
                      </a:moveTo>
                      <a:lnTo>
                        <a:pt x="7500" y="60000"/>
                      </a:lnTo>
                      <a:cubicBezTo>
                        <a:pt x="7500" y="30968"/>
                        <a:pt x="28536" y="6809"/>
                        <a:pt x="55826" y="4501"/>
                      </a:cubicBezTo>
                      <a:cubicBezTo>
                        <a:pt x="83116" y="2194"/>
                        <a:pt x="107498" y="22511"/>
                        <a:pt x="111836" y="51177"/>
                      </a:cubicBezTo>
                      <a:lnTo>
                        <a:pt x="119330" y="51177"/>
                      </a:lnTo>
                      <a:lnTo>
                        <a:pt x="105000" y="59999"/>
                      </a:lnTo>
                      <a:lnTo>
                        <a:pt x="89330" y="51177"/>
                      </a:lnTo>
                      <a:lnTo>
                        <a:pt x="96833" y="51177"/>
                      </a:lnTo>
                      <a:cubicBezTo>
                        <a:pt x="93204" y="27354"/>
                        <a:pt x="75721" y="10900"/>
                        <a:pt x="56466" y="13186"/>
                      </a:cubicBezTo>
                      <a:cubicBezTo>
                        <a:pt x="37210" y="15471"/>
                        <a:pt x="22500" y="35746"/>
                        <a:pt x="22499" y="59999"/>
                      </a:cubicBezTo>
                      <a:close/>
                    </a:path>
                  </a:pathLst>
                </a:custGeom>
                <a:solidFill>
                  <a:schemeClr val="accent1"/>
                </a:solidFill>
                <a:ln w="25400" cap="flat" cmpd="sng">
                  <a:solidFill>
                    <a:srgbClr val="00946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grpSp>
        </p:grpSp>
      </p:grpSp>
      <p:sp>
        <p:nvSpPr>
          <p:cNvPr id="92" name="Shape 92"/>
          <p:cNvSpPr txBox="1"/>
          <p:nvPr/>
        </p:nvSpPr>
        <p:spPr>
          <a:xfrm>
            <a:off x="17723125" y="14953725"/>
            <a:ext cx="6867900" cy="114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7200" b="0" i="0" u="none" strike="noStrike" cap="none">
                <a:solidFill>
                  <a:srgbClr val="000000"/>
                </a:solidFill>
                <a:latin typeface="Arial"/>
                <a:ea typeface="Arial"/>
                <a:cs typeface="Arial"/>
                <a:sym typeface="Arial"/>
              </a:rPr>
              <a:t>Training results</a:t>
            </a:r>
          </a:p>
        </p:txBody>
      </p:sp>
      <p:grpSp>
        <p:nvGrpSpPr>
          <p:cNvPr id="93" name="Shape 93"/>
          <p:cNvGrpSpPr/>
          <p:nvPr/>
        </p:nvGrpSpPr>
        <p:grpSpPr>
          <a:xfrm>
            <a:off x="25506324" y="26084864"/>
            <a:ext cx="2410869" cy="2440882"/>
            <a:chOff x="25760280" y="8948694"/>
            <a:chExt cx="3845700" cy="3878109"/>
          </a:xfrm>
        </p:grpSpPr>
        <p:pic>
          <p:nvPicPr>
            <p:cNvPr id="94" name="Shape 94"/>
            <p:cNvPicPr preferRelativeResize="0"/>
            <p:nvPr/>
          </p:nvPicPr>
          <p:blipFill rotWithShape="1">
            <a:blip r:embed="rId6">
              <a:alphaModFix/>
            </a:blip>
            <a:srcRect/>
            <a:stretch/>
          </p:blipFill>
          <p:spPr>
            <a:xfrm>
              <a:off x="25760280" y="8948694"/>
              <a:ext cx="3352800" cy="3324300"/>
            </a:xfrm>
            <a:prstGeom prst="rect">
              <a:avLst/>
            </a:prstGeom>
            <a:noFill/>
            <a:ln>
              <a:noFill/>
            </a:ln>
          </p:spPr>
        </p:pic>
        <p:sp>
          <p:nvSpPr>
            <p:cNvPr id="95" name="Shape 95"/>
            <p:cNvSpPr txBox="1"/>
            <p:nvPr/>
          </p:nvSpPr>
          <p:spPr>
            <a:xfrm>
              <a:off x="25760281" y="12180604"/>
              <a:ext cx="3845700" cy="6462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600"/>
                <a:t>Example</a:t>
              </a:r>
            </a:p>
          </p:txBody>
        </p:sp>
      </p:grpSp>
      <p:grpSp>
        <p:nvGrpSpPr>
          <p:cNvPr id="96" name="Shape 96"/>
          <p:cNvGrpSpPr/>
          <p:nvPr/>
        </p:nvGrpSpPr>
        <p:grpSpPr>
          <a:xfrm>
            <a:off x="29063960" y="7644127"/>
            <a:ext cx="5515359" cy="3434489"/>
            <a:chOff x="21218293" y="16773300"/>
            <a:chExt cx="6534011" cy="4066890"/>
          </a:xfrm>
        </p:grpSpPr>
        <p:pic>
          <p:nvPicPr>
            <p:cNvPr id="97" name="Shape 97"/>
            <p:cNvPicPr preferRelativeResize="0"/>
            <p:nvPr/>
          </p:nvPicPr>
          <p:blipFill rotWithShape="1">
            <a:blip r:embed="rId7">
              <a:alphaModFix/>
            </a:blip>
            <a:srcRect/>
            <a:stretch/>
          </p:blipFill>
          <p:spPr>
            <a:xfrm>
              <a:off x="21218293" y="16773300"/>
              <a:ext cx="6345600" cy="3205800"/>
            </a:xfrm>
            <a:prstGeom prst="rect">
              <a:avLst/>
            </a:prstGeom>
            <a:noFill/>
            <a:ln>
              <a:noFill/>
            </a:ln>
          </p:spPr>
        </p:pic>
        <p:sp>
          <p:nvSpPr>
            <p:cNvPr id="98" name="Shape 98"/>
            <p:cNvSpPr txBox="1"/>
            <p:nvPr/>
          </p:nvSpPr>
          <p:spPr>
            <a:xfrm>
              <a:off x="21218305" y="20325690"/>
              <a:ext cx="6534000" cy="5145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First layer filter weights</a:t>
              </a:r>
            </a:p>
          </p:txBody>
        </p:sp>
      </p:grpSp>
      <p:sp>
        <p:nvSpPr>
          <p:cNvPr id="99" name="Shape 99"/>
          <p:cNvSpPr txBox="1"/>
          <p:nvPr/>
        </p:nvSpPr>
        <p:spPr>
          <a:xfrm>
            <a:off x="34551875" y="10641322"/>
            <a:ext cx="5435596" cy="83384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First convolutional  result</a:t>
            </a:r>
          </a:p>
        </p:txBody>
      </p:sp>
      <p:grpSp>
        <p:nvGrpSpPr>
          <p:cNvPr id="100" name="Shape 100"/>
          <p:cNvGrpSpPr/>
          <p:nvPr/>
        </p:nvGrpSpPr>
        <p:grpSpPr>
          <a:xfrm>
            <a:off x="14559187" y="16755012"/>
            <a:ext cx="5202462" cy="5803462"/>
            <a:chOff x="14733337" y="21716937"/>
            <a:chExt cx="5202462" cy="5803462"/>
          </a:xfrm>
        </p:grpSpPr>
        <p:pic>
          <p:nvPicPr>
            <p:cNvPr id="101" name="Shape 101"/>
            <p:cNvPicPr preferRelativeResize="0"/>
            <p:nvPr/>
          </p:nvPicPr>
          <p:blipFill rotWithShape="1">
            <a:blip r:embed="rId8">
              <a:alphaModFix/>
            </a:blip>
            <a:srcRect/>
            <a:stretch/>
          </p:blipFill>
          <p:spPr>
            <a:xfrm>
              <a:off x="14733337" y="21716937"/>
              <a:ext cx="5202300" cy="5085900"/>
            </a:xfrm>
            <a:prstGeom prst="rect">
              <a:avLst/>
            </a:prstGeom>
            <a:noFill/>
            <a:ln>
              <a:noFill/>
            </a:ln>
          </p:spPr>
        </p:pic>
        <p:sp>
          <p:nvSpPr>
            <p:cNvPr id="102" name="Shape 102"/>
            <p:cNvSpPr txBox="1"/>
            <p:nvPr/>
          </p:nvSpPr>
          <p:spPr>
            <a:xfrm>
              <a:off x="14733500" y="26874200"/>
              <a:ext cx="5202300" cy="646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Last pooling result</a:t>
              </a:r>
            </a:p>
          </p:txBody>
        </p:sp>
      </p:grpSp>
      <p:sp>
        <p:nvSpPr>
          <p:cNvPr id="103" name="Shape 103"/>
          <p:cNvSpPr txBox="1"/>
          <p:nvPr/>
        </p:nvSpPr>
        <p:spPr>
          <a:xfrm>
            <a:off x="30893950" y="22083043"/>
            <a:ext cx="7878000" cy="114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7200"/>
              <a:t>Lessons Learned</a:t>
            </a:r>
          </a:p>
        </p:txBody>
      </p:sp>
      <p:grpSp>
        <p:nvGrpSpPr>
          <p:cNvPr id="104" name="Shape 104"/>
          <p:cNvGrpSpPr/>
          <p:nvPr/>
        </p:nvGrpSpPr>
        <p:grpSpPr>
          <a:xfrm>
            <a:off x="14634117" y="23197529"/>
            <a:ext cx="5052606" cy="5941095"/>
            <a:chOff x="21619217" y="27578004"/>
            <a:chExt cx="5052606" cy="5941095"/>
          </a:xfrm>
        </p:grpSpPr>
        <p:pic>
          <p:nvPicPr>
            <p:cNvPr id="105" name="Shape 105"/>
            <p:cNvPicPr preferRelativeResize="0"/>
            <p:nvPr/>
          </p:nvPicPr>
          <p:blipFill rotWithShape="1">
            <a:blip r:embed="rId9">
              <a:alphaModFix/>
            </a:blip>
            <a:srcRect/>
            <a:stretch/>
          </p:blipFill>
          <p:spPr>
            <a:xfrm>
              <a:off x="21619217" y="27578004"/>
              <a:ext cx="5052600" cy="5126100"/>
            </a:xfrm>
            <a:prstGeom prst="rect">
              <a:avLst/>
            </a:prstGeom>
            <a:noFill/>
            <a:ln>
              <a:noFill/>
            </a:ln>
          </p:spPr>
        </p:pic>
        <p:sp>
          <p:nvSpPr>
            <p:cNvPr id="106" name="Shape 106"/>
            <p:cNvSpPr txBox="1"/>
            <p:nvPr/>
          </p:nvSpPr>
          <p:spPr>
            <a:xfrm>
              <a:off x="21619223" y="32872900"/>
              <a:ext cx="5052600" cy="6462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3600" b="0" i="0" u="none" strike="noStrike" cap="none">
                  <a:solidFill>
                    <a:srgbClr val="000000"/>
                  </a:solidFill>
                  <a:latin typeface="Arial"/>
                  <a:ea typeface="Arial"/>
                  <a:cs typeface="Arial"/>
                  <a:sym typeface="Arial"/>
                </a:rPr>
                <a:t>Confusion matrix</a:t>
              </a:r>
            </a:p>
          </p:txBody>
        </p:sp>
      </p:grpSp>
      <p:sp>
        <p:nvSpPr>
          <p:cNvPr id="107" name="Shape 107"/>
          <p:cNvSpPr txBox="1"/>
          <p:nvPr/>
        </p:nvSpPr>
        <p:spPr>
          <a:xfrm>
            <a:off x="31046350" y="17227493"/>
            <a:ext cx="7878000" cy="1147800"/>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7200" b="0" i="0" u="none" strike="noStrike" cap="none">
                <a:solidFill>
                  <a:srgbClr val="000000"/>
                </a:solidFill>
                <a:latin typeface="Arial"/>
                <a:ea typeface="Arial"/>
                <a:cs typeface="Arial"/>
                <a:sym typeface="Arial"/>
              </a:rPr>
              <a:t>Training progress</a:t>
            </a:r>
          </a:p>
        </p:txBody>
      </p:sp>
      <p:sp>
        <p:nvSpPr>
          <p:cNvPr id="108" name="Shape 108"/>
          <p:cNvSpPr txBox="1"/>
          <p:nvPr/>
        </p:nvSpPr>
        <p:spPr>
          <a:xfrm>
            <a:off x="30178875" y="27792850"/>
            <a:ext cx="9931500" cy="2644500"/>
          </a:xfrm>
          <a:prstGeom prst="rect">
            <a:avLst/>
          </a:prstGeom>
          <a:solidFill>
            <a:srgbClr val="FFFFFF"/>
          </a:solidFill>
          <a:ln w="9525" cap="flat" cmpd="sng">
            <a:solidFill>
              <a:schemeClr val="lt1"/>
            </a:solidFill>
            <a:prstDash val="solid"/>
            <a:miter/>
            <a:headEnd type="none" w="med" len="med"/>
            <a:tailEnd type="none" w="med" len="med"/>
          </a:ln>
        </p:spPr>
        <p:txBody>
          <a:bodyPr lIns="91425" tIns="91425" rIns="91425" bIns="91425" anchor="t" anchorCtr="0">
            <a:noAutofit/>
          </a:bodyPr>
          <a:lstStyle/>
          <a:p>
            <a:pPr lvl="0">
              <a:spcBef>
                <a:spcPts val="0"/>
              </a:spcBef>
              <a:buClr>
                <a:schemeClr val="dk1"/>
              </a:buClr>
              <a:buSzPct val="45833"/>
              <a:buFont typeface="Arial"/>
              <a:buNone/>
            </a:pPr>
            <a:r>
              <a:rPr lang="en-US" sz="2400"/>
              <a:t>https://www.tensorflow.org/tutorials/deep_cnn</a:t>
            </a:r>
          </a:p>
          <a:p>
            <a:pPr lvl="0">
              <a:spcBef>
                <a:spcPts val="0"/>
              </a:spcBef>
              <a:buClr>
                <a:schemeClr val="dk1"/>
              </a:buClr>
              <a:buSzPct val="45833"/>
              <a:buFont typeface="Arial"/>
              <a:buNone/>
            </a:pPr>
            <a:r>
              <a:rPr lang="en-US" sz="2400"/>
              <a:t>https://arxiv.org/pdf/1512.03385.pdf</a:t>
            </a:r>
          </a:p>
          <a:p>
            <a:pPr lvl="0">
              <a:spcBef>
                <a:spcPts val="0"/>
              </a:spcBef>
              <a:buClr>
                <a:schemeClr val="dk1"/>
              </a:buClr>
              <a:buSzPct val="45833"/>
              <a:buFont typeface="Arial"/>
              <a:buNone/>
            </a:pPr>
            <a:r>
              <a:rPr lang="en-US" sz="2400"/>
              <a:t>http://cs231n.github.io/convolutional-networks/</a:t>
            </a:r>
          </a:p>
          <a:p>
            <a:pPr lvl="0" rtl="0">
              <a:spcBef>
                <a:spcPts val="0"/>
              </a:spcBef>
              <a:buNone/>
            </a:pPr>
            <a:endParaRPr sz="2400"/>
          </a:p>
          <a:p>
            <a:pPr lvl="0" rtl="0">
              <a:spcBef>
                <a:spcPts val="0"/>
              </a:spcBef>
              <a:buNone/>
            </a:pPr>
            <a:endParaRPr sz="2400"/>
          </a:p>
        </p:txBody>
      </p:sp>
      <p:sp>
        <p:nvSpPr>
          <p:cNvPr id="109" name="Shape 109"/>
          <p:cNvSpPr txBox="1"/>
          <p:nvPr/>
        </p:nvSpPr>
        <p:spPr>
          <a:xfrm>
            <a:off x="29869575" y="23197525"/>
            <a:ext cx="10240800" cy="3434400"/>
          </a:xfrm>
          <a:prstGeom prst="rect">
            <a:avLst/>
          </a:prstGeom>
          <a:solidFill>
            <a:srgbClr val="FFFFFF"/>
          </a:solidFill>
          <a:ln w="9525" cap="flat" cmpd="sng">
            <a:solidFill>
              <a:schemeClr val="lt1"/>
            </a:solidFill>
            <a:prstDash val="solid"/>
            <a:miter/>
            <a:headEnd type="none" w="med" len="med"/>
            <a:tailEnd type="none" w="med" len="med"/>
          </a:ln>
        </p:spPr>
        <p:txBody>
          <a:bodyPr lIns="91425" tIns="91425" rIns="91425" bIns="91425" anchor="t" anchorCtr="0">
            <a:noAutofit/>
          </a:bodyPr>
          <a:lstStyle/>
          <a:p>
            <a:pPr lvl="0" rtl="0">
              <a:spcBef>
                <a:spcPts val="0"/>
              </a:spcBef>
              <a:buNone/>
            </a:pPr>
            <a:r>
              <a:rPr lang="en-US" sz="3000"/>
              <a:t>Though increasing the depth of the network should improve accuracy, it can lead to other issues with numerical precision and training time that make it more practical to limit the depth of the network. With fixed number of parameters, using technique to design a better structure is important. </a:t>
            </a:r>
          </a:p>
        </p:txBody>
      </p:sp>
      <p:sp>
        <p:nvSpPr>
          <p:cNvPr id="110" name="Shape 110"/>
          <p:cNvSpPr txBox="1"/>
          <p:nvPr/>
        </p:nvSpPr>
        <p:spPr>
          <a:xfrm>
            <a:off x="30010075" y="11739525"/>
            <a:ext cx="9443400" cy="5235900"/>
          </a:xfrm>
          <a:prstGeom prst="rect">
            <a:avLst/>
          </a:prstGeom>
          <a:solidFill>
            <a:srgbClr val="FFFFFF"/>
          </a:solidFill>
          <a:ln w="9525" cap="flat" cmpd="sng">
            <a:solidFill>
              <a:schemeClr val="lt1"/>
            </a:solidFill>
            <a:prstDash val="solid"/>
            <a:miter/>
            <a:headEnd type="none" w="med" len="med"/>
            <a:tailEnd type="none" w="med" len="med"/>
          </a:ln>
        </p:spPr>
        <p:txBody>
          <a:bodyPr lIns="91425" tIns="91425" rIns="91425" bIns="91425" anchor="t" anchorCtr="0">
            <a:noAutofit/>
          </a:bodyPr>
          <a:lstStyle/>
          <a:p>
            <a:pPr marL="457200" lvl="0" indent="-419100" rtl="0">
              <a:spcBef>
                <a:spcPts val="0"/>
              </a:spcBef>
              <a:buSzPct val="100000"/>
              <a:buChar char="●"/>
            </a:pPr>
            <a:r>
              <a:rPr lang="en-US" sz="3000">
                <a:solidFill>
                  <a:schemeClr val="dk1"/>
                </a:solidFill>
              </a:rPr>
              <a:t>We trained our model with GeForce 1060, fast training enable us to try more structures.</a:t>
            </a:r>
          </a:p>
          <a:p>
            <a:pPr marL="457200" lvl="0" indent="-419100">
              <a:spcBef>
                <a:spcPts val="0"/>
              </a:spcBef>
              <a:buSzPct val="100000"/>
              <a:buChar char="●"/>
            </a:pPr>
            <a:r>
              <a:rPr lang="en-US" sz="3000"/>
              <a:t>Our best results were using ReLU with local response normalization.</a:t>
            </a:r>
          </a:p>
          <a:p>
            <a:pPr marL="457200" lvl="0" indent="-419100">
              <a:spcBef>
                <a:spcPts val="0"/>
              </a:spcBef>
              <a:buSzPct val="100000"/>
              <a:buChar char="●"/>
            </a:pPr>
            <a:r>
              <a:rPr lang="en-US" sz="3000"/>
              <a:t>Fractional pooling eventually had better results than max pool.</a:t>
            </a:r>
          </a:p>
          <a:p>
            <a:pPr marL="457200" lvl="0" indent="-419100" rtl="0">
              <a:spcBef>
                <a:spcPts val="0"/>
              </a:spcBef>
              <a:buSzPct val="100000"/>
              <a:buChar char="●"/>
            </a:pPr>
            <a:r>
              <a:rPr lang="en-US" sz="3000"/>
              <a:t>We were unable to improve results significantly by shifting/tilting the images.</a:t>
            </a:r>
          </a:p>
          <a:p>
            <a:pPr marL="457200" lvl="0" indent="-419100">
              <a:spcBef>
                <a:spcPts val="0"/>
              </a:spcBef>
              <a:buSzPct val="100000"/>
              <a:buChar char="●"/>
            </a:pPr>
            <a:r>
              <a:rPr lang="en-US" sz="3000"/>
              <a:t>High accuracy usually comes with small lr and longtiem training.</a:t>
            </a:r>
          </a:p>
        </p:txBody>
      </p:sp>
      <p:sp>
        <p:nvSpPr>
          <p:cNvPr id="111" name="Shape 111"/>
          <p:cNvSpPr txBox="1"/>
          <p:nvPr/>
        </p:nvSpPr>
        <p:spPr>
          <a:xfrm>
            <a:off x="31740775" y="7641325"/>
            <a:ext cx="3000000" cy="3000000"/>
          </a:xfrm>
          <a:prstGeom prst="rect">
            <a:avLst/>
          </a:prstGeom>
          <a:noFill/>
          <a:ln>
            <a:noFill/>
          </a:ln>
        </p:spPr>
        <p:txBody>
          <a:bodyPr lIns="91425" tIns="91425" rIns="91425" bIns="91425" anchor="ctr" anchorCtr="0">
            <a:noAutofit/>
          </a:bodyPr>
          <a:lstStyle/>
          <a:p>
            <a:pPr lvl="0" rtl="0">
              <a:spcBef>
                <a:spcPts val="0"/>
              </a:spcBef>
              <a:buNone/>
            </a:pPr>
            <a:r>
              <a:rPr lang="en-US"/>
              <a:t>	 	 	 </a:t>
            </a:r>
          </a:p>
        </p:txBody>
      </p:sp>
      <p:sp>
        <p:nvSpPr>
          <p:cNvPr id="112" name="Shape 112"/>
          <p:cNvSpPr txBox="1"/>
          <p:nvPr/>
        </p:nvSpPr>
        <p:spPr>
          <a:xfrm>
            <a:off x="3278750" y="15675500"/>
            <a:ext cx="3792300" cy="557400"/>
          </a:xfrm>
          <a:prstGeom prst="rect">
            <a:avLst/>
          </a:prstGeom>
          <a:noFill/>
          <a:ln>
            <a:noFill/>
          </a:ln>
        </p:spPr>
        <p:txBody>
          <a:bodyPr lIns="91425" tIns="91425" rIns="91425" bIns="91425" anchor="t" anchorCtr="0">
            <a:noAutofit/>
          </a:bodyPr>
          <a:lstStyle/>
          <a:p>
            <a:pPr lvl="0">
              <a:spcBef>
                <a:spcPts val="0"/>
              </a:spcBef>
              <a:buNone/>
            </a:pPr>
            <a:r>
              <a:rPr lang="en-US"/>
              <a:t>Pictrue is  from stackexchange</a:t>
            </a:r>
          </a:p>
        </p:txBody>
      </p:sp>
      <p:pic>
        <p:nvPicPr>
          <p:cNvPr id="113" name="Shape 113" descr="oUwMk.png"/>
          <p:cNvPicPr preferRelativeResize="0"/>
          <p:nvPr/>
        </p:nvPicPr>
        <p:blipFill>
          <a:blip r:embed="rId10">
            <a:alphaModFix/>
          </a:blip>
          <a:stretch>
            <a:fillRect/>
          </a:stretch>
        </p:blipFill>
        <p:spPr>
          <a:xfrm>
            <a:off x="1725650" y="12627299"/>
            <a:ext cx="10909036" cy="3000000"/>
          </a:xfrm>
          <a:prstGeom prst="rect">
            <a:avLst/>
          </a:prstGeom>
          <a:noFill/>
          <a:ln>
            <a:noFill/>
          </a:ln>
        </p:spPr>
      </p:pic>
      <p:sp>
        <p:nvSpPr>
          <p:cNvPr id="114" name="Shape 114"/>
          <p:cNvSpPr txBox="1"/>
          <p:nvPr/>
        </p:nvSpPr>
        <p:spPr>
          <a:xfrm>
            <a:off x="9172125" y="26232800"/>
            <a:ext cx="2907000" cy="2145000"/>
          </a:xfrm>
          <a:prstGeom prst="rect">
            <a:avLst/>
          </a:prstGeom>
          <a:noFill/>
          <a:ln>
            <a:noFill/>
          </a:ln>
        </p:spPr>
        <p:txBody>
          <a:bodyPr lIns="91425" tIns="91425" rIns="91425" bIns="91425" anchor="t" anchorCtr="0">
            <a:noAutofit/>
          </a:bodyPr>
          <a:lstStyle/>
          <a:p>
            <a:pPr lvl="0">
              <a:spcBef>
                <a:spcPts val="0"/>
              </a:spcBef>
              <a:buNone/>
            </a:pPr>
            <a:r>
              <a:rPr lang="en-US" sz="2400"/>
              <a:t>Short cut is the main idea of ResNet, we put it into our network to train faster</a:t>
            </a:r>
          </a:p>
        </p:txBody>
      </p:sp>
      <p:graphicFrame>
        <p:nvGraphicFramePr>
          <p:cNvPr id="115" name="Shape 115"/>
          <p:cNvGraphicFramePr/>
          <p:nvPr/>
        </p:nvGraphicFramePr>
        <p:xfrm>
          <a:off x="20410275" y="16975425"/>
          <a:ext cx="7568750" cy="8701075"/>
        </p:xfrm>
        <a:graphic>
          <a:graphicData uri="http://schemas.openxmlformats.org/drawingml/2006/table">
            <a:tbl>
              <a:tblPr>
                <a:noFill/>
                <a:tableStyleId>{B62457FB-859C-4403-815A-F177006A1A58}</a:tableStyleId>
              </a:tblPr>
              <a:tblGrid>
                <a:gridCol w="5674400"/>
                <a:gridCol w="1894350"/>
              </a:tblGrid>
              <a:tr h="654775">
                <a:tc>
                  <a:txBody>
                    <a:bodyPr/>
                    <a:lstStyle/>
                    <a:p>
                      <a:pPr lvl="0">
                        <a:spcBef>
                          <a:spcPts val="0"/>
                        </a:spcBef>
                        <a:buNone/>
                      </a:pPr>
                      <a:r>
                        <a:rPr lang="en-US" sz="3000"/>
                        <a:t>Structure</a:t>
                      </a:r>
                    </a:p>
                  </a:txBody>
                  <a:tcPr marL="91425" marR="91425" marT="91425" marB="91425"/>
                </a:tc>
                <a:tc>
                  <a:txBody>
                    <a:bodyPr/>
                    <a:lstStyle/>
                    <a:p>
                      <a:pPr lvl="0">
                        <a:spcBef>
                          <a:spcPts val="0"/>
                        </a:spcBef>
                        <a:buNone/>
                      </a:pPr>
                      <a:r>
                        <a:rPr lang="en-US" sz="3000"/>
                        <a:t>accuracy</a:t>
                      </a:r>
                    </a:p>
                  </a:txBody>
                  <a:tcPr marL="91425" marR="91425" marT="91425" marB="91425"/>
                </a:tc>
              </a:tr>
              <a:tr h="381000">
                <a:tc>
                  <a:txBody>
                    <a:bodyPr/>
                    <a:lstStyle/>
                    <a:p>
                      <a:pPr lvl="0">
                        <a:spcBef>
                          <a:spcPts val="0"/>
                        </a:spcBef>
                        <a:buClr>
                          <a:schemeClr val="dk1"/>
                        </a:buClr>
                        <a:buSzPct val="45833"/>
                        <a:buFont typeface="Arial"/>
                        <a:buNone/>
                      </a:pPr>
                      <a:r>
                        <a:rPr lang="en-US" sz="2400">
                          <a:solidFill>
                            <a:srgbClr val="252525"/>
                          </a:solidFill>
                        </a:rPr>
                        <a:t>11 CNN+FC +Res+lrn+extra +VOTER+fraction pool</a:t>
                      </a:r>
                    </a:p>
                  </a:txBody>
                  <a:tcPr marL="91425" marR="91425" marT="91425" marB="91425"/>
                </a:tc>
                <a:tc>
                  <a:txBody>
                    <a:bodyPr/>
                    <a:lstStyle/>
                    <a:p>
                      <a:pPr lvl="0">
                        <a:spcBef>
                          <a:spcPts val="0"/>
                        </a:spcBef>
                        <a:buClr>
                          <a:schemeClr val="dk1"/>
                        </a:buClr>
                        <a:buSzPct val="45833"/>
                        <a:buFont typeface="Arial"/>
                        <a:buNone/>
                      </a:pPr>
                      <a:r>
                        <a:rPr lang="en-US" sz="2400">
                          <a:solidFill>
                            <a:schemeClr val="dk1"/>
                          </a:solidFill>
                        </a:rPr>
                        <a:t>97.7</a:t>
                      </a:r>
                    </a:p>
                  </a:txBody>
                  <a:tcPr marL="91425" marR="91425" marT="91425" marB="91425"/>
                </a:tc>
              </a:tr>
              <a:tr h="381000">
                <a:tc>
                  <a:txBody>
                    <a:bodyPr/>
                    <a:lstStyle/>
                    <a:p>
                      <a:pPr lvl="0" rtl="0">
                        <a:spcBef>
                          <a:spcPts val="0"/>
                        </a:spcBef>
                        <a:buClr>
                          <a:schemeClr val="dk1"/>
                        </a:buClr>
                        <a:buSzPct val="45833"/>
                        <a:buFont typeface="Arial"/>
                        <a:buNone/>
                      </a:pPr>
                      <a:r>
                        <a:rPr lang="en-US" sz="2400">
                          <a:solidFill>
                            <a:schemeClr val="dk1"/>
                          </a:solidFill>
                        </a:rPr>
                        <a:t>6 CNN+FC+</a:t>
                      </a:r>
                      <a:r>
                        <a:rPr lang="en-US" sz="2400">
                          <a:solidFill>
                            <a:srgbClr val="252525"/>
                          </a:solidFill>
                        </a:rPr>
                        <a:t> extra +lrn+fraction+voter</a:t>
                      </a:r>
                    </a:p>
                  </a:txBody>
                  <a:tcPr marL="91425" marR="91425" marT="91425" marB="91425">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96.6</a:t>
                      </a:r>
                    </a:p>
                  </a:txBody>
                  <a:tcPr marL="91425" marR="91425" marT="91425" marB="91425">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6 CNN+FC+</a:t>
                      </a:r>
                      <a:r>
                        <a:rPr lang="en-US" sz="2400">
                          <a:solidFill>
                            <a:srgbClr val="252525"/>
                          </a:solidFill>
                        </a:rPr>
                        <a:t> extra+leaky+Relu+fraction</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96</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6 CNN+FC+</a:t>
                      </a:r>
                      <a:r>
                        <a:rPr lang="en-US" sz="2400">
                          <a:solidFill>
                            <a:srgbClr val="252525"/>
                          </a:solidFill>
                        </a:rPr>
                        <a:t> extra+maxpool</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US" sz="2400">
                          <a:solidFill>
                            <a:schemeClr val="dk1"/>
                          </a:solidFill>
                        </a:rPr>
                        <a:t>96.2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50 LAYER ResNet+extra</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None/>
                      </a:pPr>
                      <a:r>
                        <a:rPr lang="en-US" sz="2400">
                          <a:solidFill>
                            <a:schemeClr val="dk1"/>
                          </a:solidFill>
                        </a:rPr>
                        <a:t>95.5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20 Layer ResNet+extra</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92.3</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20 Layer ResNet+FC</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Not good. </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6CNN+FC+flip</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94.5</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6CNN+FC+cover</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93.8</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6CNN+FC</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94.2</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2 CNN+FC+cover</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89.9</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2 CNN +FC</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88.7</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2 CNN+</a:t>
                      </a:r>
                      <a:r>
                        <a:rPr lang="en-US" sz="2400">
                          <a:solidFill>
                            <a:srgbClr val="252525"/>
                          </a:solidFill>
                        </a:rPr>
                        <a:t> binaryzation</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76.9</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r h="381000">
                <a:tc>
                  <a:txBody>
                    <a:bodyPr/>
                    <a:lstStyle/>
                    <a:p>
                      <a:pPr lvl="0" rtl="0">
                        <a:spcBef>
                          <a:spcPts val="0"/>
                        </a:spcBef>
                        <a:buClr>
                          <a:schemeClr val="dk1"/>
                        </a:buClr>
                        <a:buSzPct val="45833"/>
                        <a:buFont typeface="Arial"/>
                        <a:buNone/>
                      </a:pPr>
                      <a:r>
                        <a:rPr lang="en-US" sz="2400">
                          <a:solidFill>
                            <a:schemeClr val="dk1"/>
                          </a:solidFill>
                        </a:rPr>
                        <a:t>2 CNN without padding </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lvl="0" rtl="0">
                        <a:spcBef>
                          <a:spcPts val="0"/>
                        </a:spcBef>
                        <a:buClr>
                          <a:schemeClr val="dk1"/>
                        </a:buClr>
                        <a:buSzPct val="45833"/>
                        <a:buFont typeface="Arial"/>
                        <a:buNone/>
                      </a:pPr>
                      <a:r>
                        <a:rPr lang="en-US" sz="2400">
                          <a:solidFill>
                            <a:schemeClr val="dk1"/>
                          </a:solidFill>
                        </a:rPr>
                        <a:t>78</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r>
            </a:tbl>
          </a:graphicData>
        </a:graphic>
      </p:graphicFrame>
      <p:pic>
        <p:nvPicPr>
          <p:cNvPr id="116" name="Shape 116" descr="h1real.png"/>
          <p:cNvPicPr preferRelativeResize="0"/>
          <p:nvPr/>
        </p:nvPicPr>
        <p:blipFill>
          <a:blip r:embed="rId11">
            <a:alphaModFix/>
          </a:blip>
          <a:stretch>
            <a:fillRect/>
          </a:stretch>
        </p:blipFill>
        <p:spPr>
          <a:xfrm>
            <a:off x="34663550" y="7644125"/>
            <a:ext cx="5435600" cy="2746020"/>
          </a:xfrm>
          <a:prstGeom prst="rect">
            <a:avLst/>
          </a:prstGeom>
          <a:noFill/>
          <a:ln>
            <a:noFill/>
          </a:ln>
        </p:spPr>
      </p:pic>
      <p:sp>
        <p:nvSpPr>
          <p:cNvPr id="117" name="Shape 117"/>
          <p:cNvSpPr txBox="1"/>
          <p:nvPr/>
        </p:nvSpPr>
        <p:spPr>
          <a:xfrm>
            <a:off x="20125625" y="26096350"/>
            <a:ext cx="5052600" cy="3303300"/>
          </a:xfrm>
          <a:prstGeom prst="rect">
            <a:avLst/>
          </a:prstGeom>
          <a:noFill/>
          <a:ln>
            <a:noFill/>
          </a:ln>
        </p:spPr>
        <p:txBody>
          <a:bodyPr lIns="91425" tIns="91425" rIns="91425" bIns="91425" anchor="t" anchorCtr="0">
            <a:noAutofit/>
          </a:bodyPr>
          <a:lstStyle/>
          <a:p>
            <a:pPr lvl="0">
              <a:spcBef>
                <a:spcPts val="0"/>
              </a:spcBef>
              <a:buNone/>
            </a:pPr>
            <a:r>
              <a:rPr lang="en-US" sz="3000"/>
              <a:t>I save and restore the model very frequently so I don’t have the learning curve. </a:t>
            </a:r>
          </a:p>
          <a:p>
            <a:pPr lvl="0">
              <a:spcBef>
                <a:spcPts val="0"/>
              </a:spcBef>
              <a:buNone/>
            </a:pPr>
            <a:r>
              <a:rPr lang="en-US" sz="3000"/>
              <a:t>Finally the training accuracy is around 98% and validation accuracy around 96%</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411</Words>
  <Application>Microsoft Macintosh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Times New Roman</vt:lpstr>
      <vt:lpstr>Default Design</vt:lpstr>
      <vt:lpstr>Default Design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cp:revision>
  <dcterms:modified xsi:type="dcterms:W3CDTF">2017-04-22T04:54:24Z</dcterms:modified>
</cp:coreProperties>
</file>