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7620000" cx="10160000"/>
  <p:notesSz cy="10160000" cx="7620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522E6843-D386-415E-BACD-A12CBEF1DE2F}">
  <a:tblStyle styleName="Table_0" styleId="{522E6843-D386-415E-BACD-A12CBEF1DE2F}"/>
  <a:tblStyle styleName="Table_1" styleId="{20DE8DEE-E308-4C73-AA36-EC2C717A2445}"/>
  <a:tblStyle styleName="Table_2" styleId="{9FFC1083-F66F-4D41-9808-6B7EC6A57CCF}"/>
  <a:tblStyle styleName="Table_3" styleId="{F343E747-A11A-4DD1-BE61-7A30B9634113}"/>
  <a:tblStyle styleName="Table_4" styleId="{69C64B7A-FA97-4F21-AC07-E70485C59C27}"/>
</a:tblStyleLst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17.xml" Type="http://schemas.openxmlformats.org/officeDocument/2006/relationships/slide" Id="rId22"/><Relationship Target="theme/theme1.xml" Type="http://schemas.openxmlformats.org/officeDocument/2006/relationships/theme" Id="rId1"/><Relationship Target="slides/slide8.xml" Type="http://schemas.openxmlformats.org/officeDocument/2006/relationships/slide" Id="rId13"/><Relationship Target="slides/slide18.xml" Type="http://schemas.openxmlformats.org/officeDocument/2006/relationships/slide" Id="rId2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14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about me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14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ask questions.</a:t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14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last bit is a marker.</a:t>
            </a:r>
          </a:p>
          <a:p>
            <a:pPr rtl="0">
              <a:lnSpc>
                <a:spcPct val="100000"/>
              </a:lnSpc>
              <a:buNone/>
            </a:pPr>
            <a:r>
              <a:rPr sz="14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cell is leaf iff last bit is 1.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9" name="Shape 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14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 of the hierarchy: level 0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14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6 level-0 cells.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14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 level 2, we use 4 bits for the hilbert curve position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14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 1, then all 0s.</a:t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14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nice property: s2 cell sides are geodesics.</a:t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5" name="Shape 1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2" name="Shape 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8" name="Shape 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4" name="Shape 2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2" name="Shape 2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14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Recently open sourced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14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Widely used inside Google.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14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I'm mostly a user.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14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Executive summary: Package for manipulating geometric shapes on the sphere.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14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Sphere = Earth, but nothing earth-specific.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14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Talk will focus on last two points.</a:t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14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Resolution: I said nothing Earth-specific, but resolution is chosen with earth in mind.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14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Compact representation: Want to store cells, use them as keys when indexing.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14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 methods: Cells should have simple shapes.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14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Similar area: Helps indexing -- balanced tree.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14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Question: if you were to put a grid over the earth surface with cell size of 1cm, how many bits would you need to represent every cell?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14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Pretend this is a sphere inside a cube (couldn't draw a sphere).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14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Sphere center is origin. Radius is 1.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14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idea is simple: project p etc.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14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green guides are my idea of a quad-tree representation.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14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 trivial step: create a 3-d vector.</a:t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14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 non-trivial step: project p to cube face along a radius.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14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(better view on previous slide)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14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 this coordinate system (u,v).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14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are names from the library. The functions that compute these coordinate systems are explicit in the library and well commented.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14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Bottom arc projects to a segment of roughly same size.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14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 arc projects to a much longer segment.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14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projection we choose is important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14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default in the library is quadratic, but can be changed easily (compile-time constant)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14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Pink area is a leaf cell, at the bottom of the tree.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14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last step is figuring out a compact representation of a cell.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14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segue: hilbert curve is naturally hierarchical due to its fractal nature.</a:t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" name="Shape 5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" name="Shape 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" name="Shape 7"/>
          <p:cNvSpPr txBox="1"/>
          <p:nvPr>
            <p:ph type="ctrTitle"/>
          </p:nvPr>
        </p:nvSpPr>
        <p:spPr>
          <a:xfrm>
            <a:off y="3048000" x="914400"/>
            <a:ext cy="1219199" cx="8331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buSzPct val="100000"/>
              <a:defRPr sz="4800"/>
            </a:lvl1pPr>
            <a:lvl2pPr algn="ctr">
              <a:buSzPct val="100000"/>
              <a:defRPr sz="4800"/>
            </a:lvl2pPr>
            <a:lvl3pPr algn="ctr">
              <a:buSzPct val="100000"/>
              <a:defRPr sz="4800"/>
            </a:lvl3pPr>
            <a:lvl4pPr algn="ctr">
              <a:buSzPct val="100000"/>
              <a:defRPr sz="4800"/>
            </a:lvl4pPr>
            <a:lvl5pPr algn="ctr">
              <a:buSzPct val="100000"/>
              <a:defRPr sz="4800"/>
            </a:lvl5pPr>
            <a:lvl6pPr algn="ctr">
              <a:buSzPct val="100000"/>
              <a:defRPr sz="4800"/>
            </a:lvl6pPr>
            <a:lvl7pPr algn="ctr">
              <a:buSzPct val="100000"/>
              <a:defRPr sz="4800"/>
            </a:lvl7pPr>
            <a:lvl8pPr algn="ctr">
              <a:buSzPct val="100000"/>
              <a:defRPr sz="4800"/>
            </a:lvl8pPr>
            <a:lvl9pPr algn="ctr">
              <a:buSzPct val="100000"/>
              <a:defRPr sz="4800"/>
            </a:lvl9pPr>
          </a:lstStyle>
          <a:p/>
        </p:txBody>
      </p:sp>
      <p:sp>
        <p:nvSpPr>
          <p:cNvPr id="8" name="Shape 8"/>
          <p:cNvSpPr txBox="1"/>
          <p:nvPr>
            <p:ph idx="1" type="subTitle"/>
          </p:nvPr>
        </p:nvSpPr>
        <p:spPr>
          <a:xfrm>
            <a:off y="4572000" x="1828800"/>
            <a:ext cy="914400" cx="6502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buSzPct val="100000"/>
              <a:defRPr sz="3200"/>
            </a:lvl1pPr>
            <a:lvl2pPr algn="ctr">
              <a:buSzPct val="100000"/>
              <a:defRPr sz="3200"/>
            </a:lvl2pPr>
            <a:lvl3pPr algn="ctr">
              <a:buSzPct val="100000"/>
              <a:defRPr sz="3200"/>
            </a:lvl3pPr>
            <a:lvl4pPr algn="ctr">
              <a:buSzPct val="100000"/>
              <a:defRPr sz="3200"/>
            </a:lvl4pPr>
            <a:lvl5pPr algn="ctr">
              <a:buSzPct val="100000"/>
              <a:defRPr sz="3200"/>
            </a:lvl5pPr>
            <a:lvl6pPr algn="ctr">
              <a:buSzPct val="100000"/>
              <a:defRPr sz="3200"/>
            </a:lvl6pPr>
            <a:lvl7pPr algn="ctr">
              <a:buSzPct val="100000"/>
              <a:defRPr sz="3200"/>
            </a:lvl7pPr>
            <a:lvl8pPr algn="ctr">
              <a:buSzPct val="100000"/>
              <a:defRPr sz="3200"/>
            </a:lvl8pPr>
            <a:lvl9pPr algn="ctr"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9" name="Shape 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y="304800" x="304800"/>
            <a:ext cy="914400" cx="9550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buSzPct val="99224"/>
              <a:defRPr sz="4266"/>
            </a:lvl1pPr>
            <a:lvl2pPr>
              <a:buSzPct val="99224"/>
              <a:defRPr sz="4266"/>
            </a:lvl2pPr>
            <a:lvl3pPr>
              <a:buSzPct val="99224"/>
              <a:defRPr sz="4266"/>
            </a:lvl3pPr>
            <a:lvl4pPr>
              <a:buSzPct val="99224"/>
              <a:defRPr sz="4266"/>
            </a:lvl4pPr>
            <a:lvl5pPr>
              <a:buSzPct val="99224"/>
              <a:defRPr sz="4266"/>
            </a:lvl5pPr>
            <a:lvl6pPr>
              <a:buSzPct val="99224"/>
              <a:defRPr sz="4266"/>
            </a:lvl6pPr>
            <a:lvl7pPr>
              <a:buSzPct val="99224"/>
              <a:defRPr sz="4266"/>
            </a:lvl7pPr>
            <a:lvl8pPr>
              <a:buSzPct val="99224"/>
              <a:defRPr sz="4266"/>
            </a:lvl8pPr>
            <a:lvl9pPr>
              <a:buSzPct val="99224"/>
              <a:defRPr sz="4266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y="1828800" x="304800"/>
            <a:ext cy="5486399" cx="9550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304800" x="304800"/>
            <a:ext cy="914400" cx="9550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buSzPct val="99224"/>
              <a:defRPr sz="4266"/>
            </a:lvl1pPr>
            <a:lvl2pPr>
              <a:buSzPct val="99224"/>
              <a:defRPr sz="4266"/>
            </a:lvl2pPr>
            <a:lvl3pPr>
              <a:buSzPct val="99224"/>
              <a:defRPr sz="4266"/>
            </a:lvl3pPr>
            <a:lvl4pPr>
              <a:buSzPct val="99224"/>
              <a:defRPr sz="4266"/>
            </a:lvl4pPr>
            <a:lvl5pPr>
              <a:buSzPct val="99224"/>
              <a:defRPr sz="4266"/>
            </a:lvl5pPr>
            <a:lvl6pPr>
              <a:buSzPct val="99224"/>
              <a:defRPr sz="4266"/>
            </a:lvl6pPr>
            <a:lvl7pPr>
              <a:buSzPct val="99224"/>
              <a:defRPr sz="4266"/>
            </a:lvl7pPr>
            <a:lvl8pPr>
              <a:buSzPct val="99224"/>
              <a:defRPr sz="4266"/>
            </a:lvl8pPr>
            <a:lvl9pPr>
              <a:buSzPct val="99224"/>
              <a:defRPr sz="4266"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828800" x="304800"/>
            <a:ext cy="5486399" cx="4470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/>
        </p:txBody>
      </p:sp>
      <p:sp>
        <p:nvSpPr>
          <p:cNvPr id="15" name="Shape 15"/>
          <p:cNvSpPr txBox="1"/>
          <p:nvPr>
            <p:ph idx="2" type="body"/>
          </p:nvPr>
        </p:nvSpPr>
        <p:spPr>
          <a:xfrm>
            <a:off y="1828800" x="5384800"/>
            <a:ext cy="5486399" cx="4470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idx="1" type="body"/>
          </p:nvPr>
        </p:nvSpPr>
        <p:spPr>
          <a:xfrm>
            <a:off y="6705600" x="304800"/>
            <a:ext cy="609599" cx="9550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buSzPct val="100000"/>
              <a:defRPr sz="3200"/>
            </a:lvl1pPr>
            <a:lvl2pPr algn="ctr">
              <a:buSzPct val="100000"/>
              <a:defRPr sz="3200"/>
            </a:lvl2pPr>
            <a:lvl3pPr algn="ctr">
              <a:buSzPct val="100000"/>
              <a:defRPr sz="3200"/>
            </a:lvl3pPr>
            <a:lvl4pPr algn="ctr">
              <a:buSzPct val="100000"/>
              <a:defRPr sz="3200"/>
            </a:lvl4pPr>
            <a:lvl5pPr algn="ctr">
              <a:buSzPct val="100000"/>
              <a:defRPr sz="3200"/>
            </a:lvl5pPr>
            <a:lvl6pPr algn="ctr">
              <a:buSzPct val="100000"/>
              <a:defRPr sz="3200"/>
            </a:lvl6pPr>
            <a:lvl7pPr algn="ctr">
              <a:buSzPct val="100000"/>
              <a:defRPr sz="3200"/>
            </a:lvl7pPr>
            <a:lvl8pPr algn="ctr">
              <a:buSzPct val="100000"/>
              <a:defRPr sz="3200"/>
            </a:lvl8pPr>
            <a:lvl9pPr algn="ctr"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theme/theme3.xml" Type="http://schemas.openxmlformats.org/officeDocument/2006/relationships/theme" Id="rId6"/><Relationship Target="../slideLayouts/slideLayout5.xml" Type="http://schemas.openxmlformats.org/officeDocument/2006/relationships/slideLayout" Id="rId5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3.xml" Type="http://schemas.openxmlformats.org/officeDocument/2006/relationships/slideLayout" Id="rId1"/><Relationship Target="http://healpix.jpl.nasa.gov" Type="http://schemas.openxmlformats.org/officeDocument/2006/relationships/hyperlink" TargetMode="External" Id="rId4"/><Relationship Target="http://skyserver.org/HTM" Type="http://schemas.openxmlformats.org/officeDocument/2006/relationships/hyperlink" TargetMode="External" Id="rId3"/><Relationship Target="http://lambda.gsfc.nasa.gov/product/cobe/skymap_info_new.cfm" Type="http://schemas.openxmlformats.org/officeDocument/2006/relationships/hyperlink" TargetMode="External" Id="rId5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2.png" Type="http://schemas.openxmlformats.org/officeDocument/2006/relationships/image" Id="rId4"/><Relationship Target="http://code.google.com/p/s2-geometry-library/" Type="http://schemas.openxmlformats.org/officeDocument/2006/relationships/hyperlink" TargetMode="External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" name="Shape 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" name="Shape 19"/>
          <p:cNvSpPr txBox="1"/>
          <p:nvPr>
            <p:ph type="ctrTitle"/>
          </p:nvPr>
        </p:nvSpPr>
        <p:spPr>
          <a:xfrm>
            <a:off y="3048000" x="913725"/>
            <a:ext cy="1485899" cx="8397824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buNone/>
            </a:pPr>
            <a:r>
              <a:rPr sz="48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Geometry on the Sphere:</a:t>
            </a:r>
          </a:p>
          <a:p>
            <a:pPr algn="ctr" rtl="0">
              <a:lnSpc>
                <a:spcPct val="100000"/>
              </a:lnSpc>
              <a:buNone/>
            </a:pPr>
            <a:r>
              <a:rPr sz="48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Google's S2 Library</a:t>
            </a:r>
          </a:p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y="4978400" x="1828800"/>
            <a:ext cy="1020025" cx="6570324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buNone/>
            </a:pPr>
            <a:r>
              <a:rPr sz="32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Octavian Procopiuc</a:t>
            </a:r>
          </a:p>
          <a:p>
            <a:pPr algn="ctr" rtl="0">
              <a:lnSpc>
                <a:spcPct val="100000"/>
              </a:lnSpc>
              <a:buNone/>
            </a:pPr>
            <a:r>
              <a:rPr b="1" sz="3200" lang="en-US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tavi@google.com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S2 Cell Hierarchy - Construction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727175" x="4064000"/>
            <a:ext cy="5321024" cx="6013674"/>
          </a:xfrm>
          <a:prstGeom prst="rect">
            <a:avLst/>
          </a:prstGeom>
        </p:spPr>
      </p:pic>
      <p:sp>
        <p:nvSpPr>
          <p:cNvPr id="92" name="Shape 92"/>
          <p:cNvSpPr/>
          <p:nvPr/>
        </p:nvSpPr>
        <p:spPr>
          <a:xfrm>
            <a:off y="6819900" x="4279900"/>
            <a:ext cy="256300" cx="292750"/>
          </a:xfrm>
          <a:custGeom>
            <a:pathLst>
              <a:path w="21600" extrusionOk="0" h="21600">
                <a:moveTo>
                  <a:pt y="13287" x="0"/>
                </a:moveTo>
                <a:lnTo>
                  <a:pt y="4934" x="8352"/>
                </a:lnTo>
                <a:cubicBezTo>
                  <a:pt y="4934" x="8352"/>
                  <a:pt y="828" x="4221"/>
                  <a:pt y="779" x="4196"/>
                </a:cubicBezTo>
                <a:cubicBezTo>
                  <a:pt y="-10" x="3405"/>
                  <a:pt y="0" x="4992"/>
                  <a:pt y="0" x="4992"/>
                </a:cubicBezTo>
                <a:lnTo>
                  <a:pt y="141" x="21460"/>
                </a:lnTo>
                <a:cubicBezTo>
                  <a:pt y="141" x="21460"/>
                  <a:pt y="16584" x="21582"/>
                  <a:pt y="16601" x="21600"/>
                </a:cubicBezTo>
                <a:cubicBezTo>
                  <a:pt y="18344" x="21501"/>
                  <a:pt y="17402" x="20821"/>
                  <a:pt y="17402" x="20821"/>
                </a:cubicBezTo>
                <a:lnTo>
                  <a:pt y="13247" x="16665"/>
                </a:lnTo>
                <a:lnTo>
                  <a:pt y="21600" x="8312"/>
                </a:lnTo>
                <a:lnTo>
                  <a:pt y="13287" x="0"/>
                </a:lnTo>
                <a:close/>
              </a:path>
            </a:pathLst>
          </a:custGeom>
          <a:solidFill>
            <a:srgbClr val="FFFFFF"/>
          </a:solidFill>
          <a:ln w="25400" cap="flat">
            <a:solidFill>
              <a:srgbClr val="999999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3" name="Shape 93"/>
          <p:cNvSpPr txBox="1"/>
          <p:nvPr/>
        </p:nvSpPr>
        <p:spPr>
          <a:xfrm>
            <a:off y="6908775" x="2336800"/>
            <a:ext cy="433575" cx="1956775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133" lang="en-US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one of 6 faces</a:t>
            </a:r>
          </a:p>
        </p:txBody>
      </p:sp>
      <p:sp>
        <p:nvSpPr>
          <p:cNvPr id="94" name="Shape 94"/>
          <p:cNvSpPr/>
          <p:nvPr/>
        </p:nvSpPr>
        <p:spPr>
          <a:xfrm rot="10800000" flipH="1">
            <a:off y="2647949" x="6407150"/>
            <a:ext cy="602975" cx="467149"/>
          </a:xfrm>
          <a:custGeom>
            <a:pathLst>
              <a:path w="21600" extrusionOk="0" h="21600">
                <a:moveTo>
                  <a:pt y="21600" x="5615"/>
                </a:moveTo>
                <a:lnTo>
                  <a:pt y="11173" x="5615"/>
                </a:lnTo>
                <a:cubicBezTo>
                  <a:pt y="11173" x="5615"/>
                  <a:pt y="11188" x="481"/>
                  <a:pt y="11173" x="435"/>
                </a:cubicBezTo>
                <a:cubicBezTo>
                  <a:pt y="11173" x="-550"/>
                  <a:pt y="10190" x="445"/>
                  <a:pt y="10190" x="445"/>
                </a:cubicBezTo>
                <a:lnTo>
                  <a:pt y="0" x="10795"/>
                </a:lnTo>
                <a:cubicBezTo>
                  <a:pt y="0" x="10795"/>
                  <a:pt y="10187" x="21119"/>
                  <a:pt y="10187" x="21141"/>
                </a:cubicBezTo>
                <a:cubicBezTo>
                  <a:pt y="11337" x="22165"/>
                  <a:pt y="11173" x="21155"/>
                  <a:pt y="11173" x="21155"/>
                </a:cubicBezTo>
                <a:lnTo>
                  <a:pt y="11173" x="15976"/>
                </a:lnTo>
                <a:lnTo>
                  <a:pt y="21600" x="15976"/>
                </a:lnTo>
                <a:lnTo>
                  <a:pt y="21600" x="5615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5" name="Shape 95"/>
          <p:cNvSpPr/>
          <p:nvPr/>
        </p:nvSpPr>
        <p:spPr>
          <a:xfrm>
            <a:off y="5695950" x="5695950"/>
            <a:ext cy="448574" cx="637025"/>
          </a:xfrm>
          <a:custGeom>
            <a:pathLst>
              <a:path w="21600" extrusionOk="0" h="21600">
                <a:moveTo>
                  <a:pt y="5615" x="0"/>
                </a:moveTo>
                <a:lnTo>
                  <a:pt y="5615" x="10427"/>
                </a:lnTo>
                <a:cubicBezTo>
                  <a:pt y="5615" x="10427"/>
                  <a:pt y="481" x="10412"/>
                  <a:pt y="435" x="10427"/>
                </a:cubicBezTo>
                <a:cubicBezTo>
                  <a:pt y="-550" x="10427"/>
                  <a:pt y="445" x="11410"/>
                  <a:pt y="445" x="11410"/>
                </a:cubicBezTo>
                <a:lnTo>
                  <a:pt y="10795" x="21600"/>
                </a:lnTo>
                <a:cubicBezTo>
                  <a:pt y="10795" x="21600"/>
                  <a:pt y="21119" x="11413"/>
                  <a:pt y="21141" x="11413"/>
                </a:cubicBezTo>
                <a:cubicBezTo>
                  <a:pt y="22165" x="10263"/>
                  <a:pt y="21155" x="10427"/>
                  <a:pt y="21155" x="10427"/>
                </a:cubicBezTo>
                <a:lnTo>
                  <a:pt y="15976" x="10427"/>
                </a:lnTo>
                <a:lnTo>
                  <a:pt y="15976" x="0"/>
                </a:lnTo>
                <a:lnTo>
                  <a:pt y="5615" x="0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6" name="Shape 96"/>
          <p:cNvSpPr/>
          <p:nvPr/>
        </p:nvSpPr>
        <p:spPr>
          <a:xfrm flipH="1">
            <a:off y="4578325" x="5695949"/>
            <a:ext cy="448574" cx="637025"/>
          </a:xfrm>
          <a:custGeom>
            <a:pathLst>
              <a:path w="21600" extrusionOk="0" h="21600">
                <a:moveTo>
                  <a:pt y="5615" x="0"/>
                </a:moveTo>
                <a:lnTo>
                  <a:pt y="5615" x="10427"/>
                </a:lnTo>
                <a:cubicBezTo>
                  <a:pt y="5615" x="10427"/>
                  <a:pt y="481" x="10412"/>
                  <a:pt y="435" x="10427"/>
                </a:cubicBezTo>
                <a:cubicBezTo>
                  <a:pt y="-550" x="10427"/>
                  <a:pt y="445" x="11410"/>
                  <a:pt y="445" x="11410"/>
                </a:cubicBezTo>
                <a:lnTo>
                  <a:pt y="10795" x="21600"/>
                </a:lnTo>
                <a:cubicBezTo>
                  <a:pt y="10795" x="21600"/>
                  <a:pt y="21119" x="11413"/>
                  <a:pt y="21141" x="11413"/>
                </a:cubicBezTo>
                <a:cubicBezTo>
                  <a:pt y="22165" x="10263"/>
                  <a:pt y="21155" x="10427"/>
                  <a:pt y="21155" x="10427"/>
                </a:cubicBezTo>
                <a:lnTo>
                  <a:pt y="15976" x="10427"/>
                </a:lnTo>
                <a:lnTo>
                  <a:pt y="15976" x="0"/>
                </a:lnTo>
                <a:lnTo>
                  <a:pt y="5615" x="0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7" name="Shape 97"/>
          <p:cNvSpPr/>
          <p:nvPr/>
        </p:nvSpPr>
        <p:spPr>
          <a:xfrm>
            <a:off y="5086350" x="6407150"/>
            <a:ext cy="602975" cx="467149"/>
          </a:xfrm>
          <a:custGeom>
            <a:pathLst>
              <a:path w="21600" extrusionOk="0" h="21600">
                <a:moveTo>
                  <a:pt y="21600" x="5615"/>
                </a:moveTo>
                <a:lnTo>
                  <a:pt y="11173" x="5615"/>
                </a:lnTo>
                <a:cubicBezTo>
                  <a:pt y="11173" x="5615"/>
                  <a:pt y="11188" x="481"/>
                  <a:pt y="11173" x="435"/>
                </a:cubicBezTo>
                <a:cubicBezTo>
                  <a:pt y="11173" x="-550"/>
                  <a:pt y="10190" x="445"/>
                  <a:pt y="10190" x="445"/>
                </a:cubicBezTo>
                <a:lnTo>
                  <a:pt y="0" x="10795"/>
                </a:lnTo>
                <a:cubicBezTo>
                  <a:pt y="0" x="10795"/>
                  <a:pt y="10187" x="21119"/>
                  <a:pt y="10187" x="21141"/>
                </a:cubicBezTo>
                <a:cubicBezTo>
                  <a:pt y="11337" x="22165"/>
                  <a:pt y="11173" x="21155"/>
                  <a:pt y="11173" x="21155"/>
                </a:cubicBezTo>
                <a:lnTo>
                  <a:pt y="11173" x="15976"/>
                </a:lnTo>
                <a:lnTo>
                  <a:pt y="21600" x="15976"/>
                </a:lnTo>
                <a:lnTo>
                  <a:pt y="21600" x="5615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8" name="Shape 98"/>
          <p:cNvSpPr/>
          <p:nvPr/>
        </p:nvSpPr>
        <p:spPr>
          <a:xfrm>
            <a:off y="3867150" x="5187950"/>
            <a:ext cy="602975" cx="467149"/>
          </a:xfrm>
          <a:custGeom>
            <a:pathLst>
              <a:path w="21600" extrusionOk="0" h="21600">
                <a:moveTo>
                  <a:pt y="21600" x="5615"/>
                </a:moveTo>
                <a:lnTo>
                  <a:pt y="11173" x="5615"/>
                </a:lnTo>
                <a:cubicBezTo>
                  <a:pt y="11173" x="5615"/>
                  <a:pt y="11188" x="481"/>
                  <a:pt y="11173" x="435"/>
                </a:cubicBezTo>
                <a:cubicBezTo>
                  <a:pt y="11173" x="-550"/>
                  <a:pt y="10190" x="445"/>
                  <a:pt y="10190" x="445"/>
                </a:cubicBezTo>
                <a:lnTo>
                  <a:pt y="0" x="10795"/>
                </a:lnTo>
                <a:cubicBezTo>
                  <a:pt y="0" x="10795"/>
                  <a:pt y="10187" x="21119"/>
                  <a:pt y="10187" x="21141"/>
                </a:cubicBezTo>
                <a:cubicBezTo>
                  <a:pt y="11337" x="22165"/>
                  <a:pt y="11173" x="21155"/>
                  <a:pt y="11173" x="21155"/>
                </a:cubicBezTo>
                <a:lnTo>
                  <a:pt y="11173" x="15976"/>
                </a:lnTo>
                <a:lnTo>
                  <a:pt y="21600" x="15976"/>
                </a:lnTo>
                <a:lnTo>
                  <a:pt y="21600" x="5615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9" name="Shape 99"/>
          <p:cNvSpPr/>
          <p:nvPr/>
        </p:nvSpPr>
        <p:spPr>
          <a:xfrm>
            <a:off y="2647950" x="5187950"/>
            <a:ext cy="602975" cx="467149"/>
          </a:xfrm>
          <a:custGeom>
            <a:pathLst>
              <a:path w="21600" extrusionOk="0" h="21600">
                <a:moveTo>
                  <a:pt y="21600" x="5615"/>
                </a:moveTo>
                <a:lnTo>
                  <a:pt y="11173" x="5615"/>
                </a:lnTo>
                <a:cubicBezTo>
                  <a:pt y="11173" x="5615"/>
                  <a:pt y="11188" x="481"/>
                  <a:pt y="11173" x="435"/>
                </a:cubicBezTo>
                <a:cubicBezTo>
                  <a:pt y="11173" x="-550"/>
                  <a:pt y="10190" x="445"/>
                  <a:pt y="10190" x="445"/>
                </a:cubicBezTo>
                <a:lnTo>
                  <a:pt y="0" x="10795"/>
                </a:lnTo>
                <a:cubicBezTo>
                  <a:pt y="0" x="10795"/>
                  <a:pt y="10187" x="21119"/>
                  <a:pt y="10187" x="21141"/>
                </a:cubicBezTo>
                <a:cubicBezTo>
                  <a:pt y="11337" x="22165"/>
                  <a:pt y="11173" x="21155"/>
                  <a:pt y="11173" x="21155"/>
                </a:cubicBezTo>
                <a:lnTo>
                  <a:pt y="11173" x="15976"/>
                </a:lnTo>
                <a:lnTo>
                  <a:pt y="21600" x="15976"/>
                </a:lnTo>
                <a:lnTo>
                  <a:pt y="21600" x="5615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0" name="Shape 100"/>
          <p:cNvSpPr/>
          <p:nvPr/>
        </p:nvSpPr>
        <p:spPr>
          <a:xfrm>
            <a:off y="2139950" x="5695950"/>
            <a:ext cy="448574" cx="637025"/>
          </a:xfrm>
          <a:custGeom>
            <a:pathLst>
              <a:path w="21600" extrusionOk="0" h="21600">
                <a:moveTo>
                  <a:pt y="5615" x="0"/>
                </a:moveTo>
                <a:lnTo>
                  <a:pt y="5615" x="10427"/>
                </a:lnTo>
                <a:cubicBezTo>
                  <a:pt y="5615" x="10427"/>
                  <a:pt y="481" x="10412"/>
                  <a:pt y="435" x="10427"/>
                </a:cubicBezTo>
                <a:cubicBezTo>
                  <a:pt y="-550" x="10427"/>
                  <a:pt y="445" x="11410"/>
                  <a:pt y="445" x="11410"/>
                </a:cubicBezTo>
                <a:lnTo>
                  <a:pt y="10795" x="21600"/>
                </a:lnTo>
                <a:cubicBezTo>
                  <a:pt y="10795" x="21600"/>
                  <a:pt y="21119" x="11413"/>
                  <a:pt y="21141" x="11413"/>
                </a:cubicBezTo>
                <a:cubicBezTo>
                  <a:pt y="22165" x="10263"/>
                  <a:pt y="21155" x="10427"/>
                  <a:pt y="21155" x="10427"/>
                </a:cubicBezTo>
                <a:lnTo>
                  <a:pt y="15976" x="10427"/>
                </a:lnTo>
                <a:lnTo>
                  <a:pt y="15976" x="0"/>
                </a:lnTo>
                <a:lnTo>
                  <a:pt y="5615" x="0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1" name="Shape 101"/>
          <p:cNvSpPr/>
          <p:nvPr/>
        </p:nvSpPr>
        <p:spPr>
          <a:xfrm>
            <a:off y="3359125" x="7016750"/>
            <a:ext cy="448574" cx="637025"/>
          </a:xfrm>
          <a:custGeom>
            <a:pathLst>
              <a:path w="21600" extrusionOk="0" h="21600">
                <a:moveTo>
                  <a:pt y="5615" x="0"/>
                </a:moveTo>
                <a:lnTo>
                  <a:pt y="5615" x="10427"/>
                </a:lnTo>
                <a:cubicBezTo>
                  <a:pt y="5615" x="10427"/>
                  <a:pt y="481" x="10412"/>
                  <a:pt y="435" x="10427"/>
                </a:cubicBezTo>
                <a:cubicBezTo>
                  <a:pt y="-550" x="10427"/>
                  <a:pt y="445" x="11410"/>
                  <a:pt y="445" x="11410"/>
                </a:cubicBezTo>
                <a:lnTo>
                  <a:pt y="10795" x="21600"/>
                </a:lnTo>
                <a:cubicBezTo>
                  <a:pt y="10795" x="21600"/>
                  <a:pt y="21119" x="11413"/>
                  <a:pt y="21141" x="11413"/>
                </a:cubicBezTo>
                <a:cubicBezTo>
                  <a:pt y="22165" x="10263"/>
                  <a:pt y="21155" x="10427"/>
                  <a:pt y="21155" x="10427"/>
                </a:cubicBezTo>
                <a:lnTo>
                  <a:pt y="15976" x="10427"/>
                </a:lnTo>
                <a:lnTo>
                  <a:pt y="15976" x="0"/>
                </a:lnTo>
                <a:lnTo>
                  <a:pt y="5615" x="0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2" name="Shape 102"/>
          <p:cNvSpPr/>
          <p:nvPr/>
        </p:nvSpPr>
        <p:spPr>
          <a:xfrm>
            <a:off y="2647950" x="7626350"/>
            <a:ext cy="602975" cx="467149"/>
          </a:xfrm>
          <a:custGeom>
            <a:pathLst>
              <a:path w="21600" extrusionOk="0" h="21600">
                <a:moveTo>
                  <a:pt y="21600" x="5615"/>
                </a:moveTo>
                <a:lnTo>
                  <a:pt y="11173" x="5615"/>
                </a:lnTo>
                <a:cubicBezTo>
                  <a:pt y="11173" x="5615"/>
                  <a:pt y="11188" x="481"/>
                  <a:pt y="11173" x="435"/>
                </a:cubicBezTo>
                <a:cubicBezTo>
                  <a:pt y="11173" x="-550"/>
                  <a:pt y="10190" x="445"/>
                  <a:pt y="10190" x="445"/>
                </a:cubicBezTo>
                <a:lnTo>
                  <a:pt y="0" x="10795"/>
                </a:lnTo>
                <a:cubicBezTo>
                  <a:pt y="0" x="10795"/>
                  <a:pt y="10187" x="21119"/>
                  <a:pt y="10187" x="21141"/>
                </a:cubicBezTo>
                <a:cubicBezTo>
                  <a:pt y="11337" x="22165"/>
                  <a:pt y="11173" x="21155"/>
                  <a:pt y="11173" x="21155"/>
                </a:cubicBezTo>
                <a:lnTo>
                  <a:pt y="11173" x="15976"/>
                </a:lnTo>
                <a:lnTo>
                  <a:pt y="21600" x="15976"/>
                </a:lnTo>
                <a:lnTo>
                  <a:pt y="21600" x="5615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3" name="Shape 103"/>
          <p:cNvSpPr/>
          <p:nvPr/>
        </p:nvSpPr>
        <p:spPr>
          <a:xfrm>
            <a:off y="2139950" x="8134350"/>
            <a:ext cy="448574" cx="637025"/>
          </a:xfrm>
          <a:custGeom>
            <a:pathLst>
              <a:path w="21600" extrusionOk="0" h="21600">
                <a:moveTo>
                  <a:pt y="5615" x="0"/>
                </a:moveTo>
                <a:lnTo>
                  <a:pt y="5615" x="10427"/>
                </a:lnTo>
                <a:cubicBezTo>
                  <a:pt y="5615" x="10427"/>
                  <a:pt y="481" x="10412"/>
                  <a:pt y="435" x="10427"/>
                </a:cubicBezTo>
                <a:cubicBezTo>
                  <a:pt y="-550" x="10427"/>
                  <a:pt y="445" x="11410"/>
                  <a:pt y="445" x="11410"/>
                </a:cubicBezTo>
                <a:lnTo>
                  <a:pt y="10795" x="21600"/>
                </a:lnTo>
                <a:cubicBezTo>
                  <a:pt y="10795" x="21600"/>
                  <a:pt y="21119" x="11413"/>
                  <a:pt y="21141" x="11413"/>
                </a:cubicBezTo>
                <a:cubicBezTo>
                  <a:pt y="22165" x="10263"/>
                  <a:pt y="21155" x="10427"/>
                  <a:pt y="21155" x="10427"/>
                </a:cubicBezTo>
                <a:lnTo>
                  <a:pt y="15976" x="10427"/>
                </a:lnTo>
                <a:lnTo>
                  <a:pt y="15976" x="0"/>
                </a:lnTo>
                <a:lnTo>
                  <a:pt y="5615" x="0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4" name="Shape 104"/>
          <p:cNvSpPr/>
          <p:nvPr/>
        </p:nvSpPr>
        <p:spPr>
          <a:xfrm rot="10800000" flipH="1">
            <a:off y="2647949" x="8845550"/>
            <a:ext cy="602975" cx="467149"/>
          </a:xfrm>
          <a:custGeom>
            <a:pathLst>
              <a:path w="21600" extrusionOk="0" h="21600">
                <a:moveTo>
                  <a:pt y="21600" x="5615"/>
                </a:moveTo>
                <a:lnTo>
                  <a:pt y="11173" x="5615"/>
                </a:lnTo>
                <a:cubicBezTo>
                  <a:pt y="11173" x="5615"/>
                  <a:pt y="11188" x="481"/>
                  <a:pt y="11173" x="435"/>
                </a:cubicBezTo>
                <a:cubicBezTo>
                  <a:pt y="11173" x="-550"/>
                  <a:pt y="10190" x="445"/>
                  <a:pt y="10190" x="445"/>
                </a:cubicBezTo>
                <a:lnTo>
                  <a:pt y="0" x="10795"/>
                </a:lnTo>
                <a:cubicBezTo>
                  <a:pt y="0" x="10795"/>
                  <a:pt y="10187" x="21119"/>
                  <a:pt y="10187" x="21141"/>
                </a:cubicBezTo>
                <a:cubicBezTo>
                  <a:pt y="11337" x="22165"/>
                  <a:pt y="11173" x="21155"/>
                  <a:pt y="11173" x="21155"/>
                </a:cubicBezTo>
                <a:lnTo>
                  <a:pt y="11173" x="15976"/>
                </a:lnTo>
                <a:lnTo>
                  <a:pt y="21600" x="15976"/>
                </a:lnTo>
                <a:lnTo>
                  <a:pt y="21600" x="5615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5" name="Shape 105"/>
          <p:cNvSpPr/>
          <p:nvPr/>
        </p:nvSpPr>
        <p:spPr>
          <a:xfrm rot="10800000" flipH="1">
            <a:off y="3867149" x="8845550"/>
            <a:ext cy="602975" cx="467149"/>
          </a:xfrm>
          <a:custGeom>
            <a:pathLst>
              <a:path w="21600" extrusionOk="0" h="21600">
                <a:moveTo>
                  <a:pt y="21600" x="5615"/>
                </a:moveTo>
                <a:lnTo>
                  <a:pt y="11173" x="5615"/>
                </a:lnTo>
                <a:cubicBezTo>
                  <a:pt y="11173" x="5615"/>
                  <a:pt y="11188" x="481"/>
                  <a:pt y="11173" x="435"/>
                </a:cubicBezTo>
                <a:cubicBezTo>
                  <a:pt y="11173" x="-550"/>
                  <a:pt y="10190" x="445"/>
                  <a:pt y="10190" x="445"/>
                </a:cubicBezTo>
                <a:lnTo>
                  <a:pt y="0" x="10795"/>
                </a:lnTo>
                <a:cubicBezTo>
                  <a:pt y="0" x="10795"/>
                  <a:pt y="10187" x="21119"/>
                  <a:pt y="10187" x="21141"/>
                </a:cubicBezTo>
                <a:cubicBezTo>
                  <a:pt y="11337" x="22165"/>
                  <a:pt y="11173" x="21155"/>
                  <a:pt y="11173" x="21155"/>
                </a:cubicBezTo>
                <a:lnTo>
                  <a:pt y="11173" x="15976"/>
                </a:lnTo>
                <a:lnTo>
                  <a:pt y="21600" x="15976"/>
                </a:lnTo>
                <a:lnTo>
                  <a:pt y="21600" x="5615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6" name="Shape 106"/>
          <p:cNvSpPr/>
          <p:nvPr/>
        </p:nvSpPr>
        <p:spPr>
          <a:xfrm flipH="1">
            <a:off y="4578325" x="8134349"/>
            <a:ext cy="448574" cx="637025"/>
          </a:xfrm>
          <a:custGeom>
            <a:pathLst>
              <a:path w="21600" extrusionOk="0" h="21600">
                <a:moveTo>
                  <a:pt y="5615" x="0"/>
                </a:moveTo>
                <a:lnTo>
                  <a:pt y="5615" x="10427"/>
                </a:lnTo>
                <a:cubicBezTo>
                  <a:pt y="5615" x="10427"/>
                  <a:pt y="481" x="10412"/>
                  <a:pt y="435" x="10427"/>
                </a:cubicBezTo>
                <a:cubicBezTo>
                  <a:pt y="-550" x="10427"/>
                  <a:pt y="445" x="11410"/>
                  <a:pt y="445" x="11410"/>
                </a:cubicBezTo>
                <a:lnTo>
                  <a:pt y="10795" x="21600"/>
                </a:lnTo>
                <a:cubicBezTo>
                  <a:pt y="10795" x="21600"/>
                  <a:pt y="21119" x="11413"/>
                  <a:pt y="21141" x="11413"/>
                </a:cubicBezTo>
                <a:cubicBezTo>
                  <a:pt y="22165" x="10263"/>
                  <a:pt y="21155" x="10427"/>
                  <a:pt y="21155" x="10427"/>
                </a:cubicBezTo>
                <a:lnTo>
                  <a:pt y="15976" x="10427"/>
                </a:lnTo>
                <a:lnTo>
                  <a:pt y="15976" x="0"/>
                </a:lnTo>
                <a:lnTo>
                  <a:pt y="5615" x="0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7" name="Shape 107"/>
          <p:cNvSpPr/>
          <p:nvPr/>
        </p:nvSpPr>
        <p:spPr>
          <a:xfrm rot="10800000" flipH="1">
            <a:off y="5086349" x="7626350"/>
            <a:ext cy="602975" cx="467149"/>
          </a:xfrm>
          <a:custGeom>
            <a:pathLst>
              <a:path w="21600" extrusionOk="0" h="21600">
                <a:moveTo>
                  <a:pt y="21600" x="5615"/>
                </a:moveTo>
                <a:lnTo>
                  <a:pt y="11173" x="5615"/>
                </a:lnTo>
                <a:cubicBezTo>
                  <a:pt y="11173" x="5615"/>
                  <a:pt y="11188" x="481"/>
                  <a:pt y="11173" x="435"/>
                </a:cubicBezTo>
                <a:cubicBezTo>
                  <a:pt y="11173" x="-550"/>
                  <a:pt y="10190" x="445"/>
                  <a:pt y="10190" x="445"/>
                </a:cubicBezTo>
                <a:lnTo>
                  <a:pt y="0" x="10795"/>
                </a:lnTo>
                <a:cubicBezTo>
                  <a:pt y="0" x="10795"/>
                  <a:pt y="10187" x="21119"/>
                  <a:pt y="10187" x="21141"/>
                </a:cubicBezTo>
                <a:cubicBezTo>
                  <a:pt y="11337" x="22165"/>
                  <a:pt y="11173" x="21155"/>
                  <a:pt y="11173" x="21155"/>
                </a:cubicBezTo>
                <a:lnTo>
                  <a:pt y="11173" x="15976"/>
                </a:lnTo>
                <a:lnTo>
                  <a:pt y="21600" x="15976"/>
                </a:lnTo>
                <a:lnTo>
                  <a:pt y="21600" x="5615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8" name="Shape 108"/>
          <p:cNvSpPr/>
          <p:nvPr/>
        </p:nvSpPr>
        <p:spPr>
          <a:xfrm>
            <a:off y="5797550" x="8134350"/>
            <a:ext cy="448574" cx="637025"/>
          </a:xfrm>
          <a:custGeom>
            <a:pathLst>
              <a:path w="21600" extrusionOk="0" h="21600">
                <a:moveTo>
                  <a:pt y="5615" x="0"/>
                </a:moveTo>
                <a:lnTo>
                  <a:pt y="5615" x="10427"/>
                </a:lnTo>
                <a:cubicBezTo>
                  <a:pt y="5615" x="10427"/>
                  <a:pt y="481" x="10412"/>
                  <a:pt y="435" x="10427"/>
                </a:cubicBezTo>
                <a:cubicBezTo>
                  <a:pt y="-550" x="10427"/>
                  <a:pt y="445" x="11410"/>
                  <a:pt y="445" x="11410"/>
                </a:cubicBezTo>
                <a:lnTo>
                  <a:pt y="10795" x="21600"/>
                </a:lnTo>
                <a:cubicBezTo>
                  <a:pt y="10795" x="21600"/>
                  <a:pt y="21119" x="11413"/>
                  <a:pt y="21141" x="11413"/>
                </a:cubicBezTo>
                <a:cubicBezTo>
                  <a:pt y="22165" x="10263"/>
                  <a:pt y="21155" x="10427"/>
                  <a:pt y="21155" x="10427"/>
                </a:cubicBezTo>
                <a:lnTo>
                  <a:pt y="15976" x="10427"/>
                </a:lnTo>
                <a:lnTo>
                  <a:pt y="15976" x="0"/>
                </a:lnTo>
                <a:lnTo>
                  <a:pt y="5615" x="0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1828800" x="304800"/>
            <a:ext cy="5001175" cx="4037900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
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Last step:</a:t>
            </a:r>
          </a:p>
          <a:p>
            <a:pPr rtl="0">
              <a:lnSpc>
                <a:spcPct val="100000"/>
              </a:lnSpc>
              <a:buNone/>
            </a:pPr>
            <a:r>
              <a:rPr b="1" sz="2404" lang="en-US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(face,i,j)=&gt; S2CellId</a:t>
            </a:r>
            <a:r>
              <a:rPr b="0" sz="2404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b="0" sz="2404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[ID is a 64-bit integer]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Enumerate cells along a Hilbert space-filling curve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 to encode and decode (bit flipping)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preserves spatial locality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S2 Cell Hierarchy - Construction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1818675" x="321175"/>
            <a:ext cy="5592774" cx="9481950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S2 Cell ID of a </a:t>
            </a:r>
            <a:r>
              <a:rPr b="1"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leaf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cell (level 30):</a:t>
            </a:r>
          </a:p>
        </p:txBody>
      </p:sp>
      <p:graphicFrame>
        <p:nvGraphicFramePr>
          <p:cNvPr id="116" name="Shape 116"/>
          <p:cNvGraphicFramePr/>
          <p:nvPr/>
        </p:nvGraphicFramePr>
        <p:xfrm>
          <a:off y="3556000" x="10160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{20DE8DEE-E308-4C73-AA36-EC2C717A2445}</a:tableStyleId>
              </a:tblPr>
              <a:tblGrid>
                <a:gridCol w="409725"/>
                <a:gridCol w="409725"/>
                <a:gridCol w="409725"/>
                <a:gridCol w="409725"/>
                <a:gridCol w="409725"/>
                <a:gridCol w="409725"/>
                <a:gridCol w="409725"/>
                <a:gridCol w="409725"/>
                <a:gridCol w="409725"/>
                <a:gridCol w="409725"/>
                <a:gridCol w="409725"/>
                <a:gridCol w="409725"/>
                <a:gridCol w="409725"/>
                <a:gridCol w="409725"/>
                <a:gridCol w="409725"/>
                <a:gridCol w="409725"/>
                <a:gridCol w="409725"/>
                <a:gridCol w="409725"/>
                <a:gridCol w="409725"/>
                <a:gridCol w="409725"/>
              </a:tblGrid>
              <a:tr h="492175"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</a:tbl>
          </a:graphicData>
        </a:graphic>
      </p:graphicFrame>
      <p:sp>
        <p:nvSpPr>
          <p:cNvPr id="117" name="Shape 117"/>
          <p:cNvSpPr/>
          <p:nvPr/>
        </p:nvSpPr>
        <p:spPr>
          <a:xfrm rot="-5400000">
            <a:off y="3869455" x="1458091"/>
            <a:ext cy="1131394" cx="310066"/>
          </a:xfrm>
          <a:prstGeom prst="leftBrace">
            <a:avLst>
              <a:gd fmla="val 8333" name="adj1"/>
              <a:gd fmla="val 49999" name="adj2"/>
            </a:avLst>
          </a:prstGeom>
          <a:noFill/>
          <a:ln w="28575" cap="flat">
            <a:solidFill>
              <a:srgbClr val="07376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18" name="Shape 118"/>
          <p:cNvSpPr txBox="1"/>
          <p:nvPr/>
        </p:nvSpPr>
        <p:spPr>
          <a:xfrm>
            <a:off y="4673575" x="914400"/>
            <a:ext cy="850875" cx="1349250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buNone/>
            </a:pPr>
            <a:r>
              <a:rPr sz="2133" lang="en-US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face</a:t>
            </a:r>
          </a:p>
          <a:p>
            <a:pPr algn="ctr" rtl="0">
              <a:lnSpc>
                <a:spcPct val="100000"/>
              </a:lnSpc>
              <a:buNone/>
            </a:pPr>
            <a:r>
              <a:rPr sz="2133" lang="en-US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(in [0,5])</a:t>
            </a:r>
          </a:p>
        </p:txBody>
      </p:sp>
      <p:grpSp>
        <p:nvGrpSpPr>
          <p:cNvPr id="119" name="Shape 119"/>
          <p:cNvGrpSpPr/>
          <p:nvPr/>
        </p:nvGrpSpPr>
        <p:grpSpPr>
          <a:xfrm>
            <a:off y="3367692" x="5398911"/>
            <a:ext cy="953115" cx="719677"/>
            <a:chOff y="1447800" x="2581275"/>
            <a:chExt cy="609599" cx="485774"/>
          </a:xfrm>
        </p:grpSpPr>
        <p:sp>
          <p:nvSpPr>
            <p:cNvPr id="120" name="Shape 120"/>
            <p:cNvSpPr/>
            <p:nvPr/>
          </p:nvSpPr>
          <p:spPr>
            <a:xfrm>
              <a:off y="1524000" x="2590800"/>
              <a:ext cy="457200" cx="457200"/>
            </a:xfrm>
            <a:prstGeom prst="flowChartInputOutput">
              <a:avLst/>
            </a:prstGeom>
            <a:solidFill>
              <a:srgbClr val="FFFFFF"/>
            </a:solidFill>
            <a:ln w="19050" cap="flat">
              <a:solidFill>
                <a:srgbClr val="FFFFFF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cxnSp>
          <p:nvCxnSpPr>
            <p:cNvPr id="121" name="Shape 121"/>
            <p:cNvCxnSpPr>
              <a:stCxn id="122" idx="0"/>
              <a:endCxn id="122" idx="0"/>
            </p:cNvCxnSpPr>
            <p:nvPr/>
          </p:nvCxnSpPr>
          <p:spPr>
            <a:xfrm flipH="1">
              <a:off y="1447800" x="2581275"/>
              <a:ext cy="609599" cx="152399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123" name="Shape 123"/>
            <p:cNvCxnSpPr>
              <a:stCxn id="122" idx="0"/>
              <a:endCxn id="122" idx="0"/>
            </p:cNvCxnSpPr>
            <p:nvPr/>
          </p:nvCxnSpPr>
          <p:spPr>
            <a:xfrm flipH="1">
              <a:off y="1447800" x="2914650"/>
              <a:ext cy="609599" cx="152399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w="lg" len="lg" type="none"/>
              <a:tailEnd w="lg" len="lg" type="none"/>
            </a:ln>
          </p:spPr>
        </p:cxnSp>
      </p:grpSp>
      <p:sp>
        <p:nvSpPr>
          <p:cNvPr id="124" name="Shape 124"/>
          <p:cNvSpPr/>
          <p:nvPr/>
        </p:nvSpPr>
        <p:spPr>
          <a:xfrm rot="5400000">
            <a:off y="-934026" x="4942119"/>
            <a:ext cy="8127984" cx="331999"/>
          </a:xfrm>
          <a:prstGeom prst="leftBrace">
            <a:avLst>
              <a:gd fmla="val 8333" name="adj1"/>
              <a:gd fmla="val 50000" name="adj2"/>
            </a:avLst>
          </a:prstGeom>
          <a:noFill/>
          <a:ln w="28575" cap="flat">
            <a:solidFill>
              <a:srgbClr val="07376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25" name="Shape 125"/>
          <p:cNvSpPr txBox="1"/>
          <p:nvPr/>
        </p:nvSpPr>
        <p:spPr>
          <a:xfrm>
            <a:off y="2434625" x="4572350"/>
            <a:ext cy="445325" cx="1113375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buNone/>
            </a:pPr>
            <a:r>
              <a:rPr sz="2133" lang="en-US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64 bits</a:t>
            </a:r>
          </a:p>
        </p:txBody>
      </p:sp>
      <p:sp>
        <p:nvSpPr>
          <p:cNvPr id="126" name="Shape 126"/>
          <p:cNvSpPr/>
          <p:nvPr/>
        </p:nvSpPr>
        <p:spPr>
          <a:xfrm rot="-5400000">
            <a:off y="1166618" x="5380128"/>
            <a:ext cy="6537068" cx="310066"/>
          </a:xfrm>
          <a:prstGeom prst="leftBrace">
            <a:avLst>
              <a:gd fmla="val 8333" name="adj1"/>
              <a:gd fmla="val 49999" name="adj2"/>
            </a:avLst>
          </a:prstGeom>
          <a:noFill/>
          <a:ln w="28575" cap="flat">
            <a:solidFill>
              <a:srgbClr val="07376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27" name="Shape 127"/>
          <p:cNvSpPr txBox="1"/>
          <p:nvPr/>
        </p:nvSpPr>
        <p:spPr>
          <a:xfrm>
            <a:off y="4691725" x="2276950"/>
            <a:ext cy="915174" cx="6439425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buNone/>
            </a:pPr>
            <a:r>
              <a:rPr sz="2133" lang="en-US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position along the Hilbert curve on the</a:t>
            </a:r>
          </a:p>
          <a:p>
            <a:pPr algn="ctr" rtl="0">
              <a:lnSpc>
                <a:spcPct val="100000"/>
              </a:lnSpc>
              <a:buNone/>
            </a:pPr>
            <a:r>
              <a:rPr sz="2133" lang="en-US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[0,2</a:t>
            </a:r>
            <a:r>
              <a:rPr baseline="30000" sz="2133" lang="en-US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r>
              <a:rPr sz="2133" lang="en-US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-1] x [0,2</a:t>
            </a:r>
            <a:r>
              <a:rPr baseline="30000" sz="2133" lang="en-US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r>
              <a:rPr sz="2133" lang="en-US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-1] grid (60 bits)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y="3657600" x="8839200"/>
            <a:ext cy="451924" cx="343099"/>
          </a:xfrm>
          <a:prstGeom prst="rect">
            <a:avLst/>
          </a:prstGeom>
        </p:spPr>
        <p:txBody>
          <a:bodyPr bIns="38100" rIns="38100" lIns="38100" tIns="38100" anchor="ctr" anchorCtr="0">
            <a:noAutofit/>
          </a:bodyPr>
          <a:lstStyle/>
          <a:p>
            <a:pPr algn="ctr" rtl="0">
              <a:lnSpc>
                <a:spcPct val="100000"/>
              </a:lnSpc>
              <a:buNone/>
            </a:pPr>
            <a:r>
              <a:rPr sz="2133" lang="en-US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S2 Cell Hierarchy - Construction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1818675" x="321175"/>
            <a:ext cy="5592774" cx="9481950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S2 Cell ID of a </a:t>
            </a:r>
            <a:r>
              <a:rPr b="1"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level-2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cell:</a:t>
            </a:r>
          </a:p>
        </p:txBody>
      </p:sp>
      <p:graphicFrame>
        <p:nvGraphicFramePr>
          <p:cNvPr id="135" name="Shape 135"/>
          <p:cNvGraphicFramePr/>
          <p:nvPr/>
        </p:nvGraphicFramePr>
        <p:xfrm>
          <a:off y="3556000" x="10160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{9FFC1083-F66F-4D41-9808-6B7EC6A57CCF}</a:tableStyleId>
              </a:tblPr>
              <a:tblGrid>
                <a:gridCol w="409725"/>
                <a:gridCol w="409725"/>
                <a:gridCol w="409725"/>
                <a:gridCol w="409725"/>
                <a:gridCol w="409725"/>
                <a:gridCol w="409725"/>
                <a:gridCol w="409725"/>
                <a:gridCol w="409725"/>
                <a:gridCol w="409725"/>
                <a:gridCol w="409725"/>
                <a:gridCol w="409725"/>
                <a:gridCol w="409725"/>
                <a:gridCol w="409725"/>
                <a:gridCol w="409725"/>
                <a:gridCol w="409725"/>
                <a:gridCol w="409725"/>
                <a:gridCol w="409725"/>
                <a:gridCol w="409725"/>
                <a:gridCol w="409725"/>
                <a:gridCol w="409725"/>
              </a:tblGrid>
              <a:tr h="492175"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</a:tbl>
          </a:graphicData>
        </a:graphic>
      </p:graphicFrame>
      <p:sp>
        <p:nvSpPr>
          <p:cNvPr id="136" name="Shape 136"/>
          <p:cNvSpPr/>
          <p:nvPr/>
        </p:nvSpPr>
        <p:spPr>
          <a:xfrm rot="-5400000">
            <a:off y="3869455" x="1458091"/>
            <a:ext cy="1131394" cx="310066"/>
          </a:xfrm>
          <a:prstGeom prst="leftBrace">
            <a:avLst>
              <a:gd fmla="val 8333" name="adj1"/>
              <a:gd fmla="val 49999" name="adj2"/>
            </a:avLst>
          </a:prstGeom>
          <a:noFill/>
          <a:ln w="28575" cap="flat">
            <a:solidFill>
              <a:srgbClr val="07376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37" name="Shape 137"/>
          <p:cNvSpPr txBox="1"/>
          <p:nvPr/>
        </p:nvSpPr>
        <p:spPr>
          <a:xfrm>
            <a:off y="4673575" x="914400"/>
            <a:ext cy="850875" cx="1349250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buNone/>
            </a:pPr>
            <a:r>
              <a:rPr sz="2133" lang="en-US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face</a:t>
            </a:r>
          </a:p>
          <a:p>
            <a:pPr algn="ctr" rtl="0">
              <a:lnSpc>
                <a:spcPct val="100000"/>
              </a:lnSpc>
              <a:buNone/>
            </a:pPr>
            <a:r>
              <a:rPr sz="2133" lang="en-US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(in [0,5])</a:t>
            </a:r>
          </a:p>
        </p:txBody>
      </p:sp>
      <p:grpSp>
        <p:nvGrpSpPr>
          <p:cNvPr id="138" name="Shape 138"/>
          <p:cNvGrpSpPr/>
          <p:nvPr/>
        </p:nvGrpSpPr>
        <p:grpSpPr>
          <a:xfrm>
            <a:off y="3367692" x="5398911"/>
            <a:ext cy="953115" cx="719677"/>
            <a:chOff y="1447800" x="2581275"/>
            <a:chExt cy="609599" cx="485774"/>
          </a:xfrm>
        </p:grpSpPr>
        <p:sp>
          <p:nvSpPr>
            <p:cNvPr id="139" name="Shape 139"/>
            <p:cNvSpPr/>
            <p:nvPr/>
          </p:nvSpPr>
          <p:spPr>
            <a:xfrm>
              <a:off y="1524000" x="2590800"/>
              <a:ext cy="457200" cx="457200"/>
            </a:xfrm>
            <a:prstGeom prst="flowChartInputOutput">
              <a:avLst/>
            </a:prstGeom>
            <a:solidFill>
              <a:srgbClr val="FFFFFF"/>
            </a:solidFill>
            <a:ln w="19050" cap="flat">
              <a:solidFill>
                <a:srgbClr val="FFFFFF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cxnSp>
          <p:nvCxnSpPr>
            <p:cNvPr id="140" name="Shape 140"/>
            <p:cNvCxnSpPr>
              <a:stCxn id="141" idx="0"/>
              <a:endCxn id="141" idx="0"/>
            </p:cNvCxnSpPr>
            <p:nvPr/>
          </p:nvCxnSpPr>
          <p:spPr>
            <a:xfrm flipH="1">
              <a:off y="1447800" x="2581275"/>
              <a:ext cy="609599" cx="152399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142" name="Shape 142"/>
            <p:cNvCxnSpPr>
              <a:stCxn id="141" idx="0"/>
              <a:endCxn id="141" idx="0"/>
            </p:cNvCxnSpPr>
            <p:nvPr/>
          </p:nvCxnSpPr>
          <p:spPr>
            <a:xfrm flipH="1">
              <a:off y="1447800" x="2914650"/>
              <a:ext cy="609599" cx="152399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w="lg" len="lg" type="none"/>
              <a:tailEnd w="lg" len="lg" type="none"/>
            </a:ln>
          </p:spPr>
        </p:cxnSp>
      </p:grpSp>
      <p:sp>
        <p:nvSpPr>
          <p:cNvPr id="143" name="Shape 143"/>
          <p:cNvSpPr/>
          <p:nvPr/>
        </p:nvSpPr>
        <p:spPr>
          <a:xfrm rot="5400000">
            <a:off y="-934026" x="4942119"/>
            <a:ext cy="8127984" cx="331999"/>
          </a:xfrm>
          <a:prstGeom prst="leftBrace">
            <a:avLst>
              <a:gd fmla="val 8333" name="adj1"/>
              <a:gd fmla="val 50000" name="adj2"/>
            </a:avLst>
          </a:prstGeom>
          <a:noFill/>
          <a:ln w="28575" cap="flat">
            <a:solidFill>
              <a:srgbClr val="07376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44" name="Shape 144"/>
          <p:cNvSpPr txBox="1"/>
          <p:nvPr/>
        </p:nvSpPr>
        <p:spPr>
          <a:xfrm>
            <a:off y="2434625" x="4572350"/>
            <a:ext cy="445325" cx="1113375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buNone/>
            </a:pPr>
            <a:r>
              <a:rPr sz="2133" lang="en-US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64 bits</a:t>
            </a:r>
          </a:p>
        </p:txBody>
      </p:sp>
      <p:sp>
        <p:nvSpPr>
          <p:cNvPr id="145" name="Shape 145"/>
          <p:cNvSpPr/>
          <p:nvPr/>
        </p:nvSpPr>
        <p:spPr>
          <a:xfrm rot="-5400000">
            <a:off y="3620792" x="2928706"/>
            <a:ext cy="1634247" cx="310061"/>
          </a:xfrm>
          <a:prstGeom prst="leftBrace">
            <a:avLst>
              <a:gd fmla="val 8333" name="adj1"/>
              <a:gd fmla="val 49999" name="adj2"/>
            </a:avLst>
          </a:prstGeom>
          <a:noFill/>
          <a:ln w="28575" cap="flat">
            <a:solidFill>
              <a:srgbClr val="07376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46" name="Shape 146"/>
          <p:cNvSpPr txBox="1"/>
          <p:nvPr/>
        </p:nvSpPr>
        <p:spPr>
          <a:xfrm>
            <a:off y="4673575" x="2336800"/>
            <a:ext cy="799824" cx="501604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buNone/>
            </a:pPr>
            <a:r>
              <a:rPr sz="2133" lang="en-US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position along the Hilbert curve on the</a:t>
            </a:r>
          </a:p>
          <a:p>
            <a:pPr algn="ctr" rtl="0">
              <a:lnSpc>
                <a:spcPct val="100000"/>
              </a:lnSpc>
              <a:buNone/>
            </a:pPr>
            <a:r>
              <a:rPr sz="2133" lang="en-US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[0,2</a:t>
            </a:r>
            <a:r>
              <a:rPr baseline="30000" sz="2133" lang="en-US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sz="2133" lang="en-US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-1] x [0,2</a:t>
            </a:r>
            <a:r>
              <a:rPr baseline="30000" sz="2133" lang="en-US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sz="2133" lang="en-US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-1] grid (4 bits)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y="3657600" x="8839200"/>
            <a:ext cy="395425" cx="408775"/>
          </a:xfrm>
          <a:prstGeom prst="rect">
            <a:avLst/>
          </a:prstGeom>
        </p:spPr>
        <p:txBody>
          <a:bodyPr bIns="38100" rIns="38100" lIns="38100" tIns="38100" anchor="ctr" anchorCtr="0">
            <a:noAutofit/>
          </a:bodyPr>
          <a:lstStyle/>
          <a:p>
            <a:pPr algn="ctr" rtl="0">
              <a:lnSpc>
                <a:spcPct val="100000"/>
              </a:lnSpc>
              <a:buNone/>
            </a:pPr>
            <a:r>
              <a:rPr sz="2133" lang="en-US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y="3657600" x="3962400"/>
            <a:ext cy="451924" cx="343099"/>
          </a:xfrm>
          <a:prstGeom prst="rect">
            <a:avLst/>
          </a:prstGeom>
        </p:spPr>
        <p:txBody>
          <a:bodyPr bIns="38100" rIns="38100" lIns="38100" tIns="38100" anchor="ctr" anchorCtr="0">
            <a:noAutofit/>
          </a:bodyPr>
          <a:lstStyle/>
          <a:p>
            <a:pPr algn="ctr" rtl="0">
              <a:lnSpc>
                <a:spcPct val="100000"/>
              </a:lnSpc>
              <a:buNone/>
            </a:pPr>
            <a:r>
              <a:rPr sz="2133" lang="en-US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y="3657600" x="4368800"/>
            <a:ext cy="435924" cx="408850"/>
          </a:xfrm>
          <a:prstGeom prst="rect">
            <a:avLst/>
          </a:prstGeom>
        </p:spPr>
        <p:txBody>
          <a:bodyPr bIns="38100" rIns="38100" lIns="38100" tIns="38100" anchor="ctr" anchorCtr="0">
            <a:noAutofit/>
          </a:bodyPr>
          <a:lstStyle/>
          <a:p>
            <a:pPr algn="ctr" rtl="0">
              <a:lnSpc>
                <a:spcPct val="100000"/>
              </a:lnSpc>
              <a:buNone/>
            </a:pPr>
            <a:r>
              <a:rPr sz="2133" lang="en-US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y="3657600" x="4775200"/>
            <a:ext cy="435924" cx="408850"/>
          </a:xfrm>
          <a:prstGeom prst="rect">
            <a:avLst/>
          </a:prstGeom>
        </p:spPr>
        <p:txBody>
          <a:bodyPr bIns="38100" rIns="38100" lIns="38100" tIns="38100" anchor="ctr" anchorCtr="0">
            <a:noAutofit/>
          </a:bodyPr>
          <a:lstStyle/>
          <a:p>
            <a:pPr algn="ctr" rtl="0">
              <a:lnSpc>
                <a:spcPct val="100000"/>
              </a:lnSpc>
              <a:buNone/>
            </a:pPr>
            <a:r>
              <a:rPr sz="2133" lang="en-US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y="3657600" x="5181600"/>
            <a:ext cy="435924" cx="408850"/>
          </a:xfrm>
          <a:prstGeom prst="rect">
            <a:avLst/>
          </a:prstGeom>
        </p:spPr>
        <p:txBody>
          <a:bodyPr bIns="38100" rIns="38100" lIns="38100" tIns="38100" anchor="ctr" anchorCtr="0">
            <a:noAutofit/>
          </a:bodyPr>
          <a:lstStyle/>
          <a:p>
            <a:pPr algn="ctr" rtl="0">
              <a:lnSpc>
                <a:spcPct val="100000"/>
              </a:lnSpc>
              <a:buNone/>
            </a:pPr>
            <a:r>
              <a:rPr sz="2133" lang="en-US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y="3657600" x="6807200"/>
            <a:ext cy="435924" cx="408850"/>
          </a:xfrm>
          <a:prstGeom prst="rect">
            <a:avLst/>
          </a:prstGeom>
        </p:spPr>
        <p:txBody>
          <a:bodyPr bIns="38100" rIns="38100" lIns="38100" tIns="38100" anchor="ctr" anchorCtr="0">
            <a:noAutofit/>
          </a:bodyPr>
          <a:lstStyle/>
          <a:p>
            <a:pPr algn="ctr" rtl="0">
              <a:lnSpc>
                <a:spcPct val="100000"/>
              </a:lnSpc>
              <a:buNone/>
            </a:pPr>
            <a:r>
              <a:rPr sz="2133" lang="en-US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y="3657600" x="6400800"/>
            <a:ext cy="435924" cx="408850"/>
          </a:xfrm>
          <a:prstGeom prst="rect">
            <a:avLst/>
          </a:prstGeom>
        </p:spPr>
        <p:txBody>
          <a:bodyPr bIns="38100" rIns="38100" lIns="38100" tIns="38100" anchor="ctr" anchorCtr="0">
            <a:noAutofit/>
          </a:bodyPr>
          <a:lstStyle/>
          <a:p>
            <a:pPr algn="ctr" rtl="0">
              <a:lnSpc>
                <a:spcPct val="100000"/>
              </a:lnSpc>
              <a:buNone/>
            </a:pPr>
            <a:r>
              <a:rPr sz="2133" lang="en-US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y="3657600" x="7213600"/>
            <a:ext cy="435924" cx="408850"/>
          </a:xfrm>
          <a:prstGeom prst="rect">
            <a:avLst/>
          </a:prstGeom>
        </p:spPr>
        <p:txBody>
          <a:bodyPr bIns="38100" rIns="38100" lIns="38100" tIns="38100" anchor="ctr" anchorCtr="0">
            <a:noAutofit/>
          </a:bodyPr>
          <a:lstStyle/>
          <a:p>
            <a:pPr algn="ctr" rtl="0">
              <a:lnSpc>
                <a:spcPct val="100000"/>
              </a:lnSpc>
              <a:buNone/>
            </a:pPr>
            <a:r>
              <a:rPr sz="2133" lang="en-US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y="3657600" x="7620000"/>
            <a:ext cy="435924" cx="408850"/>
          </a:xfrm>
          <a:prstGeom prst="rect">
            <a:avLst/>
          </a:prstGeom>
        </p:spPr>
        <p:txBody>
          <a:bodyPr bIns="38100" rIns="38100" lIns="38100" tIns="38100" anchor="ctr" anchorCtr="0">
            <a:noAutofit/>
          </a:bodyPr>
          <a:lstStyle/>
          <a:p>
            <a:pPr algn="ctr" rtl="0">
              <a:lnSpc>
                <a:spcPct val="100000"/>
              </a:lnSpc>
              <a:buNone/>
            </a:pPr>
            <a:r>
              <a:rPr sz="2133" lang="en-US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y="3657600" x="8432800"/>
            <a:ext cy="435924" cx="408850"/>
          </a:xfrm>
          <a:prstGeom prst="rect">
            <a:avLst/>
          </a:prstGeom>
        </p:spPr>
        <p:txBody>
          <a:bodyPr bIns="38100" rIns="38100" lIns="38100" tIns="38100" anchor="ctr" anchorCtr="0">
            <a:noAutofit/>
          </a:bodyPr>
          <a:lstStyle/>
          <a:p>
            <a:pPr algn="ctr" rtl="0">
              <a:lnSpc>
                <a:spcPct val="100000"/>
              </a:lnSpc>
              <a:buNone/>
            </a:pPr>
            <a:r>
              <a:rPr sz="2133" lang="en-US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y="3657600" x="8026400"/>
            <a:ext cy="435924" cx="408850"/>
          </a:xfrm>
          <a:prstGeom prst="rect">
            <a:avLst/>
          </a:prstGeom>
        </p:spPr>
        <p:txBody>
          <a:bodyPr bIns="38100" rIns="38100" lIns="38100" tIns="38100" anchor="ctr" anchorCtr="0">
            <a:noAutofit/>
          </a:bodyPr>
          <a:lstStyle/>
          <a:p>
            <a:pPr algn="ctr" rtl="0">
              <a:lnSpc>
                <a:spcPct val="100000"/>
              </a:lnSpc>
              <a:buNone/>
            </a:pPr>
            <a:r>
              <a:rPr sz="2133" lang="en-US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y="3657600" x="5994400"/>
            <a:ext cy="435924" cx="408850"/>
          </a:xfrm>
          <a:prstGeom prst="rect">
            <a:avLst/>
          </a:prstGeom>
        </p:spPr>
        <p:txBody>
          <a:bodyPr bIns="38100" rIns="38100" lIns="38100" tIns="38100" anchor="ctr" anchorCtr="0">
            <a:noAutofit/>
          </a:bodyPr>
          <a:lstStyle/>
          <a:p>
            <a:pPr algn="ctr" rtl="0">
              <a:lnSpc>
                <a:spcPct val="100000"/>
              </a:lnSpc>
              <a:buNone/>
            </a:pPr>
            <a:r>
              <a:rPr sz="2133" lang="en-US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S2 Cell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336775" x="101600"/>
            <a:ext cy="5212324" cx="9933099"/>
          </a:xfrm>
          <a:prstGeom prst="rect">
            <a:avLst/>
          </a:prstGeom>
        </p:spPr>
      </p:pic>
      <p:sp>
        <p:nvSpPr>
          <p:cNvPr id="165" name="Shape 165"/>
          <p:cNvSpPr txBox="1"/>
          <p:nvPr/>
        </p:nvSpPr>
        <p:spPr>
          <a:xfrm>
            <a:off y="1722900" x="109925"/>
            <a:ext cy="643074" cx="98626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Id: 0x89ace41000000000 </a:t>
            </a:r>
            <a:r>
              <a:rPr sz="18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(0b1000100110101100111001000001000...)</a:t>
            </a: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Level: 12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S2 Cells - Stats</a:t>
            </a:r>
          </a:p>
        </p:txBody>
      </p:sp>
      <p:graphicFrame>
        <p:nvGraphicFramePr>
          <p:cNvPr id="171" name="Shape 171"/>
          <p:cNvGraphicFramePr/>
          <p:nvPr/>
        </p:nvGraphicFramePr>
        <p:xfrm>
          <a:off y="2133600" x="16256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{F343E747-A11A-4DD1-BE61-7A30B9634113}</a:tableStyleId>
              </a:tblPr>
              <a:tblGrid>
                <a:gridCol w="1135500"/>
                <a:gridCol w="2680025"/>
                <a:gridCol w="2492800"/>
              </a:tblGrid>
              <a:tr h="564225"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lnSpc>
                          <a:spcPct val="100000"/>
                        </a:lnSpc>
                        <a:buNone/>
                      </a:pPr>
                      <a:r>
                        <a:rPr sz="2400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Level</a:t>
                      </a:r>
                    </a:p>
                  </a:txBody>
                  <a:tcPr marR="28575" marB="28575" marT="28575" anchor="ctr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lnSpc>
                          <a:spcPct val="100000"/>
                        </a:lnSpc>
                        <a:buNone/>
                      </a:pPr>
                      <a:r>
                        <a:rPr sz="2133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 Area</a:t>
                      </a:r>
                    </a:p>
                  </a:txBody>
                  <a:tcPr marR="28575" marB="28575" marT="28575" anchor="ctr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lnSpc>
                          <a:spcPct val="100000"/>
                        </a:lnSpc>
                        <a:buNone/>
                      </a:pPr>
                      <a:r>
                        <a:rPr sz="2133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Max Area</a:t>
                      </a:r>
                    </a:p>
                  </a:txBody>
                  <a:tcPr marR="28575" marB="28575" marT="28575" anchor="ctr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648875"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lnSpc>
                          <a:spcPct val="100000"/>
                        </a:lnSpc>
                        <a:buNone/>
                      </a:pPr>
                      <a:r>
                        <a:rPr sz="2133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R="28575" marB="28575" marT="28575" anchor="ctr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lnSpc>
                          <a:spcPct val="100000"/>
                        </a:lnSpc>
                        <a:buNone/>
                      </a:pPr>
                      <a:r>
                        <a:rPr sz="2133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85,011,012 km</a:t>
                      </a:r>
                      <a:r>
                        <a:rPr baseline="30000" sz="2133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R="28575" marB="28575" marT="28575" anchor="ctr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lnSpc>
                          <a:spcPct val="100000"/>
                        </a:lnSpc>
                        <a:buNone/>
                      </a:pPr>
                      <a:r>
                        <a:rPr sz="2185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85,011,012 km</a:t>
                      </a:r>
                      <a:r>
                        <a:rPr baseline="30000" sz="2185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R="28575" marB="28575" marT="28575" anchor="ctr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662975"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lnSpc>
                          <a:spcPct val="100000"/>
                        </a:lnSpc>
                        <a:buNone/>
                      </a:pPr>
                      <a:r>
                        <a:rPr sz="2133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R="28575" marB="28575" marT="28575" anchor="ctr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lnSpc>
                          <a:spcPct val="100000"/>
                        </a:lnSpc>
                        <a:buNone/>
                      </a:pPr>
                      <a:r>
                        <a:rPr sz="2133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21,252,753 km</a:t>
                      </a:r>
                      <a:r>
                        <a:rPr baseline="30000" sz="2133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R="28575" marB="28575" marT="28575" anchor="ctr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lnSpc>
                          <a:spcPct val="100000"/>
                        </a:lnSpc>
                        <a:buNone/>
                      </a:pPr>
                      <a:r>
                        <a:rPr sz="2133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21,252,753 km</a:t>
                      </a:r>
                      <a:r>
                        <a:rPr baseline="30000" sz="2133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R="28575" marB="28575" marT="28575" anchor="ctr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564225"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lnSpc>
                          <a:spcPct val="100000"/>
                        </a:lnSpc>
                        <a:buNone/>
                      </a:pPr>
                      <a:r>
                        <a:rPr sz="2133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</a:p>
                  </a:txBody>
                  <a:tcPr marR="28575" marB="28575" marT="28575" anchor="ctr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lnSpc>
                          <a:spcPct val="100000"/>
                        </a:lnSpc>
                        <a:buNone/>
                      </a:pPr>
                      <a:r>
                        <a:rPr sz="2133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3.31 km</a:t>
                      </a:r>
                      <a:r>
                        <a:rPr baseline="30000" sz="2133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R="28575" marB="28575" marT="28575" anchor="ctr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lnSpc>
                          <a:spcPct val="100000"/>
                        </a:lnSpc>
                        <a:buNone/>
                      </a:pPr>
                      <a:r>
                        <a:rPr sz="2185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6.38 km</a:t>
                      </a:r>
                      <a:r>
                        <a:rPr baseline="30000" sz="2185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R="28575" marB="28575" marT="28575" anchor="ctr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564225"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lnSpc>
                          <a:spcPct val="100000"/>
                        </a:lnSpc>
                        <a:buNone/>
                      </a:pPr>
                      <a:r>
                        <a:rPr sz="2185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</a:t>
                      </a:r>
                    </a:p>
                  </a:txBody>
                  <a:tcPr marR="28575" marB="28575" marT="28575" anchor="ctr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lnSpc>
                          <a:spcPct val="100000"/>
                        </a:lnSpc>
                        <a:buNone/>
                      </a:pPr>
                      <a:r>
                        <a:rPr sz="2133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0.48 cm</a:t>
                      </a:r>
                      <a:r>
                        <a:rPr baseline="30000" sz="2133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R="28575" marB="28575" marT="28575" anchor="ctr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lnSpc>
                          <a:spcPct val="100000"/>
                        </a:lnSpc>
                        <a:buNone/>
                      </a:pPr>
                      <a:r>
                        <a:rPr sz="2185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0.93 cm</a:t>
                      </a:r>
                      <a:r>
                        <a:rPr baseline="30000" sz="2185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R="28575" marB="28575" marT="28575" anchor="ctr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</a:tbl>
          </a:graphicData>
        </a:graphic>
      </p:graphicFrame>
      <p:sp>
        <p:nvSpPr>
          <p:cNvPr id="172" name="Shape 172"/>
          <p:cNvSpPr/>
          <p:nvPr/>
        </p:nvSpPr>
        <p:spPr>
          <a:xfrm>
            <a:off y="5187950" x="3765550"/>
            <a:ext cy="285249" cx="301175"/>
          </a:xfrm>
          <a:custGeom>
            <a:pathLst>
              <a:path w="21600" extrusionOk="0" h="21600">
                <a:moveTo>
                  <a:pt y="21600" x="5615"/>
                </a:moveTo>
                <a:lnTo>
                  <a:pt y="11173" x="5615"/>
                </a:lnTo>
                <a:cubicBezTo>
                  <a:pt y="11173" x="5615"/>
                  <a:pt y="11188" x="481"/>
                  <a:pt y="11173" x="435"/>
                </a:cubicBezTo>
                <a:cubicBezTo>
                  <a:pt y="11173" x="-550"/>
                  <a:pt y="10190" x="445"/>
                  <a:pt y="10190" x="445"/>
                </a:cubicBezTo>
                <a:lnTo>
                  <a:pt y="0" x="10795"/>
                </a:lnTo>
                <a:cubicBezTo>
                  <a:pt y="0" x="10795"/>
                  <a:pt y="10187" x="21119"/>
                  <a:pt y="10187" x="21141"/>
                </a:cubicBezTo>
                <a:cubicBezTo>
                  <a:pt y="11337" x="22165"/>
                  <a:pt y="11173" x="21155"/>
                  <a:pt y="11173" x="21155"/>
                </a:cubicBezTo>
                <a:lnTo>
                  <a:pt y="11173" x="15976"/>
                </a:lnTo>
                <a:lnTo>
                  <a:pt y="21600" x="15976"/>
                </a:lnTo>
                <a:lnTo>
                  <a:pt y="21600" x="5615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3" name="Shape 173"/>
          <p:cNvSpPr txBox="1"/>
          <p:nvPr/>
        </p:nvSpPr>
        <p:spPr>
          <a:xfrm>
            <a:off y="5486400" x="3251200"/>
            <a:ext cy="462050" cx="1713200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133" lang="en-US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smallest cell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y="6197600" x="390325"/>
            <a:ext cy="924225" cx="9400925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 cm</a:t>
            </a:r>
            <a:r>
              <a:rPr baseline="30000"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on Earth can be represented using a 64-bit integer.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Approximating Regions Using S2 Cells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y="1801725" x="265250"/>
            <a:ext cy="2796625" cx="573394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Given a region, find a (small) set of cells that cover it.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Parameters: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 number of cells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 cell level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 cell level</a:t>
            </a:r>
          </a:p>
        </p:txBody>
      </p:sp>
      <p:grpSp>
        <p:nvGrpSpPr>
          <p:cNvPr id="181" name="Shape 181"/>
          <p:cNvGrpSpPr/>
          <p:nvPr/>
        </p:nvGrpSpPr>
        <p:grpSpPr>
          <a:xfrm>
            <a:off y="1944511" x="6516511"/>
            <a:ext cy="3047978" cx="3047978"/>
            <a:chOff y="1371600" x="2286000"/>
            <a:chExt cy="2057399" cx="2057399"/>
          </a:xfrm>
        </p:grpSpPr>
        <p:sp>
          <p:nvSpPr>
            <p:cNvPr id="182" name="Shape 182"/>
            <p:cNvSpPr/>
            <p:nvPr/>
          </p:nvSpPr>
          <p:spPr>
            <a:xfrm>
              <a:off y="2057400" x="2971800"/>
              <a:ext cy="1371599" cx="1371599"/>
            </a:xfrm>
            <a:prstGeom prst="rect">
              <a:avLst/>
            </a:prstGeom>
            <a:solidFill>
              <a:srgbClr val="D9EAD3"/>
            </a:solidFill>
            <a:ln w="19050" cap="flat">
              <a:solidFill>
                <a:srgbClr val="274E13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83" name="Shape 183"/>
            <p:cNvSpPr/>
            <p:nvPr/>
          </p:nvSpPr>
          <p:spPr>
            <a:xfrm>
              <a:off y="1371600" x="3657600"/>
              <a:ext cy="685799" cx="685799"/>
            </a:xfrm>
            <a:prstGeom prst="rect">
              <a:avLst/>
            </a:prstGeom>
            <a:solidFill>
              <a:srgbClr val="D9EAD3"/>
            </a:solidFill>
            <a:ln w="19050" cap="flat">
              <a:solidFill>
                <a:srgbClr val="274E13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84" name="Shape 184"/>
            <p:cNvSpPr/>
            <p:nvPr/>
          </p:nvSpPr>
          <p:spPr>
            <a:xfrm>
              <a:off y="1371600" x="2971800"/>
              <a:ext cy="685799" cx="685799"/>
            </a:xfrm>
            <a:prstGeom prst="rect">
              <a:avLst/>
            </a:prstGeom>
            <a:solidFill>
              <a:srgbClr val="D9EAD3"/>
            </a:solidFill>
            <a:ln w="19050" cap="flat">
              <a:solidFill>
                <a:srgbClr val="274E13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85" name="Shape 185"/>
            <p:cNvSpPr/>
            <p:nvPr/>
          </p:nvSpPr>
          <p:spPr>
            <a:xfrm>
              <a:off y="2743200" x="2286000"/>
              <a:ext cy="685799" cx="685799"/>
            </a:xfrm>
            <a:prstGeom prst="rect">
              <a:avLst/>
            </a:prstGeom>
            <a:solidFill>
              <a:srgbClr val="D9EAD3"/>
            </a:solidFill>
            <a:ln w="19050" cap="flat">
              <a:solidFill>
                <a:srgbClr val="274E13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86" name="Shape 186"/>
            <p:cNvSpPr/>
            <p:nvPr/>
          </p:nvSpPr>
          <p:spPr>
            <a:xfrm>
              <a:off y="2057400" x="2286000"/>
              <a:ext cy="685799" cx="685799"/>
            </a:xfrm>
            <a:prstGeom prst="rect">
              <a:avLst/>
            </a:prstGeom>
            <a:solidFill>
              <a:srgbClr val="D9EAD3"/>
            </a:solidFill>
            <a:ln w="19050" cap="flat">
              <a:solidFill>
                <a:srgbClr val="274E13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87" name="Shape 187"/>
            <p:cNvSpPr/>
            <p:nvPr/>
          </p:nvSpPr>
          <p:spPr>
            <a:xfrm>
              <a:off y="1704975" x="2619375"/>
              <a:ext cy="352499" cx="352499"/>
            </a:xfrm>
            <a:prstGeom prst="rect">
              <a:avLst/>
            </a:prstGeom>
            <a:solidFill>
              <a:srgbClr val="D9EAD3"/>
            </a:solidFill>
            <a:ln w="19050" cap="flat">
              <a:solidFill>
                <a:srgbClr val="274E13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88" name="Shape 188"/>
            <p:cNvSpPr/>
            <p:nvPr/>
          </p:nvSpPr>
          <p:spPr>
            <a:xfrm>
              <a:off y="1638300" x="2619375"/>
              <a:ext cy="1600199" cx="1600199"/>
            </a:xfrm>
            <a:prstGeom prst="ellipse">
              <a:avLst/>
            </a:prstGeom>
            <a:solidFill>
              <a:srgbClr val="FF0000">
                <a:alpha val="26670"/>
              </a:srgbClr>
            </a:solidFill>
            <a:ln w="19050" cap="flat">
              <a:solidFill>
                <a:srgbClr val="CC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  <p:graphicFrame>
        <p:nvGraphicFramePr>
          <p:cNvPr id="189" name="Shape 189"/>
          <p:cNvGraphicFramePr/>
          <p:nvPr/>
        </p:nvGraphicFramePr>
        <p:xfrm>
          <a:off y="4775200" x="48577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{69C64B7A-FA97-4F21-AC07-E70485C59C27}</a:tableStyleId>
              </a:tblPr>
              <a:tblGrid>
                <a:gridCol w="1118100"/>
                <a:gridCol w="1755000"/>
                <a:gridCol w="1302100"/>
              </a:tblGrid>
              <a:tr h="901400"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lnSpc>
                          <a:spcPct val="100000"/>
                        </a:lnSpc>
                        <a:buNone/>
                      </a:pPr>
                      <a:r>
                        <a:rPr sz="1866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Max # cells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lnSpc>
                          <a:spcPct val="100000"/>
                        </a:lnSpc>
                        <a:buNone/>
                      </a:pPr>
                      <a:r>
                        <a:rPr sz="1866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Median ratio (covering area / region area)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lnSpc>
                          <a:spcPct val="100000"/>
                        </a:lnSpc>
                        <a:buNone/>
                      </a:pPr>
                      <a:r>
                        <a:rPr sz="1866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Worst ratio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464350"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lnSpc>
                          <a:spcPct val="100000"/>
                        </a:lnSpc>
                        <a:buNone/>
                      </a:pPr>
                      <a:r>
                        <a:rPr sz="1866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R="28575" marB="28575" marT="28575" anchor="ctr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lnSpc>
                          <a:spcPct val="100000"/>
                        </a:lnSpc>
                        <a:buNone/>
                      </a:pPr>
                      <a:r>
                        <a:rPr sz="1866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3.31</a:t>
                      </a:r>
                    </a:p>
                  </a:txBody>
                  <a:tcPr marR="28575" marB="28575" marT="28575" anchor="ctr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lnSpc>
                          <a:spcPct val="100000"/>
                        </a:lnSpc>
                        <a:buNone/>
                      </a:pPr>
                      <a:r>
                        <a:rPr sz="1866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15.83</a:t>
                      </a:r>
                    </a:p>
                  </a:txBody>
                  <a:tcPr marR="28575" marB="28575" marT="28575" anchor="ctr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437025"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lnSpc>
                          <a:spcPct val="100000"/>
                        </a:lnSpc>
                        <a:buNone/>
                      </a:pPr>
                      <a:r>
                        <a:rPr sz="1600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R="28575" marB="28575" marT="28575" anchor="ctr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lnSpc>
                          <a:spcPct val="100000"/>
                        </a:lnSpc>
                        <a:buNone/>
                      </a:pPr>
                      <a:r>
                        <a:rPr sz="1866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1.98</a:t>
                      </a:r>
                    </a:p>
                  </a:txBody>
                  <a:tcPr marR="28575" marB="28575" marT="28575" anchor="ctr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lnSpc>
                          <a:spcPct val="100000"/>
                        </a:lnSpc>
                        <a:buNone/>
                      </a:pPr>
                      <a:r>
                        <a:rPr sz="1866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4.03</a:t>
                      </a:r>
                    </a:p>
                  </a:txBody>
                  <a:tcPr marR="28575" marB="28575" marT="28575" anchor="ctr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437025"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lnSpc>
                          <a:spcPct val="100000"/>
                        </a:lnSpc>
                        <a:buNone/>
                      </a:pPr>
                      <a:r>
                        <a:rPr sz="1866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</a:p>
                  </a:txBody>
                  <a:tcPr marR="28575" marB="28575" marT="28575" anchor="ctr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lnSpc>
                          <a:spcPct val="100000"/>
                        </a:lnSpc>
                        <a:buNone/>
                      </a:pPr>
                      <a:r>
                        <a:rPr sz="1866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1.42</a:t>
                      </a:r>
                    </a:p>
                  </a:txBody>
                  <a:tcPr marR="28575" marB="28575" marT="28575" anchor="ctr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lnSpc>
                          <a:spcPct val="100000"/>
                        </a:lnSpc>
                        <a:buNone/>
                      </a:pPr>
                      <a:r>
                        <a:rPr sz="1866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1.94</a:t>
                      </a:r>
                    </a:p>
                  </a:txBody>
                  <a:tcPr marR="28575" marB="28575" marT="28575" anchor="ctr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82400"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lnSpc>
                          <a:spcPct val="100000"/>
                        </a:lnSpc>
                        <a:buNone/>
                      </a:pPr>
                      <a:r>
                        <a:rPr sz="1866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</a:t>
                      </a:r>
                    </a:p>
                  </a:txBody>
                  <a:tcPr marR="28575" marB="28575" marT="28575" anchor="ctr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lnSpc>
                          <a:spcPct val="100000"/>
                        </a:lnSpc>
                        <a:buNone/>
                      </a:pPr>
                      <a:r>
                        <a:rPr sz="1866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1.11</a:t>
                      </a:r>
                    </a:p>
                  </a:txBody>
                  <a:tcPr marR="28575" marB="28575" marT="28575" anchor="ctr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lnSpc>
                          <a:spcPct val="100000"/>
                        </a:lnSpc>
                        <a:buNone/>
                      </a:pPr>
                      <a:r>
                        <a:rPr sz="1866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1.19</a:t>
                      </a:r>
                    </a:p>
                  </a:txBody>
                  <a:tcPr marR="28575" marB="28575" marT="28575" anchor="ctr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</a:tbl>
          </a:graphicData>
        </a:graphic>
      </p:graphicFrame>
      <p:sp>
        <p:nvSpPr>
          <p:cNvPr id="190" name="Shape 190"/>
          <p:cNvSpPr/>
          <p:nvPr/>
        </p:nvSpPr>
        <p:spPr>
          <a:xfrm flipH="1">
            <a:off y="6210300" x="4787900"/>
            <a:ext cy="296575" cx="281799"/>
          </a:xfrm>
          <a:custGeom>
            <a:pathLst>
              <a:path w="21600" extrusionOk="0" h="21600">
                <a:moveTo>
                  <a:pt y="5615" x="0"/>
                </a:moveTo>
                <a:lnTo>
                  <a:pt y="5615" x="10427"/>
                </a:lnTo>
                <a:cubicBezTo>
                  <a:pt y="5615" x="10427"/>
                  <a:pt y="481" x="10412"/>
                  <a:pt y="435" x="10427"/>
                </a:cubicBezTo>
                <a:cubicBezTo>
                  <a:pt y="-550" x="10427"/>
                  <a:pt y="445" x="11410"/>
                  <a:pt y="445" x="11410"/>
                </a:cubicBezTo>
                <a:lnTo>
                  <a:pt y="10795" x="21600"/>
                </a:lnTo>
                <a:cubicBezTo>
                  <a:pt y="10795" x="21600"/>
                  <a:pt y="21119" x="11413"/>
                  <a:pt y="21141" x="11413"/>
                </a:cubicBezTo>
                <a:cubicBezTo>
                  <a:pt y="22165" x="10263"/>
                  <a:pt y="21155" x="10427"/>
                  <a:pt y="21155" x="10427"/>
                </a:cubicBezTo>
                <a:lnTo>
                  <a:pt y="15976" x="10427"/>
                </a:lnTo>
                <a:lnTo>
                  <a:pt y="15976" x="0"/>
                </a:lnTo>
                <a:lnTo>
                  <a:pt y="5615" x="0"/>
                </a:lnTo>
                <a:close/>
              </a:path>
            </a:pathLst>
          </a:custGeom>
          <a:solidFill>
            <a:srgbClr val="FFFFFF"/>
          </a:solidFill>
          <a:ln w="25400" cap="flat">
            <a:solidFill>
              <a:srgbClr val="999999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1" name="Shape 191"/>
          <p:cNvSpPr txBox="1"/>
          <p:nvPr/>
        </p:nvSpPr>
        <p:spPr>
          <a:xfrm>
            <a:off y="6180250" x="5170500"/>
            <a:ext cy="434925" cx="10333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133" lang="en-US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default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Else Is In the Library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CCW: Given three points on the sphere, are they counter-clockwise?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Multiple implementations, with various tradeoffs.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Polygons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Containment, intersection, union, difference, simplification, centroid computation, etc.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Serialization.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Polygonal lines, Spherical caps.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Extensive tests and micro-benchmarks.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Similar Libraries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Hierarchical Triangular Mesh (</a:t>
            </a:r>
            <a:r>
              <a:rPr u="sng" sz="2666" lang="en-US" i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http://skyserver.org/HTM</a:t>
            </a:r>
            <a:r>
              <a:rPr sz="2666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r>
              <a:rPr sz="2666" lang="en-US" i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The lat/lng &lt;-&gt; triangle id conversion is ~100 slower than the lat/lng &lt;-&gt; s2 cell id conversion.</a:t>
            </a:r>
          </a:p>
          <a:p>
            <a:r>
              <a:t/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HEALPix (</a:t>
            </a:r>
            <a:r>
              <a:rPr u="sng" sz="2666" lang="en-US" i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http://healpix.jpl.nasa.gov</a:t>
            </a:r>
            <a:r>
              <a:rPr sz="2666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 </a:t>
            </a:r>
            <a:r>
              <a:rPr sz="2666" lang="en-US" i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Cell boundaries are not geodesics; structure is more complicated.</a:t>
            </a:r>
          </a:p>
          <a:p>
            <a:r>
              <a:t/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64609"/>
              <a:buFont typeface="Arial"/>
              <a:buChar char="•"/>
            </a:pPr>
            <a:r>
              <a:rPr sz="2666" lang="en-US" i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COBE Quadrilateralized Spherical Cube (</a:t>
            </a:r>
            <a:r>
              <a:rPr u="sng" sz="2133" lang="en-US" i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http://lambda.gsfc.nasa.gov/product/cobe/skymap_info_new.cfm</a:t>
            </a:r>
            <a:r>
              <a:rPr sz="2666" lang="en-US" i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). </a:t>
            </a:r>
            <a:r>
              <a:rPr sz="2666" lang="en-US" i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Similar decomposition of sphere. But does not use space-filling curve, edges are not geodesics, and projection is more complicated.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Code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y="1806975" x="291500"/>
            <a:ext cy="1112724" cx="9652675"/>
          </a:xfrm>
          <a:prstGeom prst="rect">
            <a:avLst/>
          </a:prstGeom>
        </p:spPr>
        <p:txBody>
          <a:bodyPr bIns="38100" rIns="38100" lIns="38100" tIns="38100" anchor="ctr" anchorCtr="0">
            <a:noAutofit/>
          </a:bodyPr>
          <a:lstStyle/>
          <a:p>
            <a:pPr algn="ctr" rtl="0">
              <a:lnSpc>
                <a:spcPct val="100000"/>
              </a:lnSpc>
              <a:buNone/>
            </a:pPr>
            <a:r>
              <a:rPr u="sng" b="1" sz="3200"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http://code.google.com/p/s2-geometry-library/</a:t>
            </a:r>
          </a:p>
        </p:txBody>
      </p:sp>
      <p:pic>
        <p:nvPicPr>
          <p:cNvPr id="210" name="Shape 21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3048000" x="508000"/>
            <a:ext cy="3323300" cx="9143999"/>
          </a:xfrm>
          <a:prstGeom prst="rect">
            <a:avLst/>
          </a:prstGeom>
        </p:spPr>
      </p:pic>
      <p:sp>
        <p:nvSpPr>
          <p:cNvPr id="211" name="Shape 211"/>
          <p:cNvSpPr/>
          <p:nvPr/>
        </p:nvSpPr>
        <p:spPr>
          <a:xfrm>
            <a:off y="2971800" x="520500"/>
            <a:ext cy="3372900" cx="9118974"/>
          </a:xfrm>
          <a:prstGeom prst="rect">
            <a:avLst/>
          </a:prstGeom>
          <a:noFill/>
          <a:ln w="50800" cap="flat">
            <a:solidFill>
              <a:srgbClr val="CFE2F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Library Overview</a:t>
            </a:r>
          </a:p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C++ library, open source (Apache License 2)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/>
              <a:t>Designed and written by Eric Veach</a:t>
            </a:r>
          </a:p>
          <a:p>
            <a:r>
              <a:t/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representations of lat/lng points and 3d vectors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Shapes on the unit sphere: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caps,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lat/lng rectangles,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polygons, polygonal lines.</a:t>
            </a:r>
          </a:p>
          <a:p>
            <a:r>
              <a:t/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Hierarchical decomposition of the sphere into "cells".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Ability to approximate regions using cells.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S2 Cell Hierarchy</a:t>
            </a:r>
          </a:p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Hierarchical division of the sphere.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Goals: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Enough resolution for indexing geographic features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Compact representation of each cell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 methods for querying with arbitrary regions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cells at a given level should have similar area.</a:t>
            </a:r>
          </a:p>
          <a:p>
            <a:r>
              <a:t/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solution: Quad-tree.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S2 Cell Hierarchy - Construction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818275" x="284200"/>
            <a:ext cy="5370375" cx="4401100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666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Overview:</a:t>
            </a:r>
          </a:p>
          <a:p>
            <a:pPr rtl="0" lvl="0" marR="0" indent="-203200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Enclose sphere in cube</a:t>
            </a:r>
            <a:br>
              <a:rPr sz="24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z="24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[-1,1] x [-1,1] x [-1,1]</a:t>
            </a:r>
          </a:p>
          <a:p>
            <a:pPr rtl="0" lvl="0" marR="0" indent="-203200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</a:t>
            </a:r>
            <a:r>
              <a:rPr b="1" sz="2400" lang="en-US" i="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sz="24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on the cube</a:t>
            </a:r>
          </a:p>
          <a:p>
            <a:pPr rtl="0" lvl="0" marR="0" indent="-203200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 a quad-tree on each cube face</a:t>
            </a:r>
          </a:p>
          <a:p>
            <a:pPr rtl="0" lvl="0" marR="0" indent="-203200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quad-tree cell that contains the projection of </a:t>
            </a:r>
            <a:r>
              <a:rPr b="1" sz="2400" lang="en-US" i="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 i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Step 1: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r>
              <a:rPr b="1" sz="2400" lang="en-US" i="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p=(lat,lng) =&gt; (x,y,z)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804350" x="4775200"/>
            <a:ext cy="4874349" cx="5269875"/>
          </a:xfrm>
          <a:prstGeom prst="rect">
            <a:avLst/>
          </a:prstGeom>
        </p:spPr>
      </p:pic>
      <p:sp>
        <p:nvSpPr>
          <p:cNvPr id="40" name="Shape 40"/>
          <p:cNvSpPr txBox="1"/>
          <p:nvPr/>
        </p:nvSpPr>
        <p:spPr>
          <a:xfrm>
            <a:off y="3149575" x="9042400"/>
            <a:ext cy="493224" cx="312825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b="1" sz="2666" lang="en-US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S2 Cell Hierarchy - Construction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1818750" x="291575"/>
            <a:ext cy="5421175" cx="5288200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2:</a:t>
            </a:r>
            <a:r>
              <a:rPr b="1" sz="2404" lang="en-US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(x,y,z) =&gt; (face,u,v)</a:t>
            </a:r>
          </a:p>
          <a:p>
            <a:r>
              <a:t/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Problem: same-area cells on the cube have different sizes on the sphere. Ratio of highest to lowest area: 5.2</a:t>
            </a:r>
          </a:p>
          <a:p>
            <a:r>
              <a:t/>
            </a:r>
          </a:p>
        </p:txBody>
      </p:sp>
      <p:pic>
        <p:nvPicPr>
          <p:cNvPr id="47" name="Shape 4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727175" x="5588000"/>
            <a:ext cy="5629199" cx="30843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S2 Cell Hierarchy - Construction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1818475" x="292675"/>
            <a:ext cy="5510825" cx="5036275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Solution: non-linear transform </a:t>
            </a:r>
            <a:r>
              <a:rPr b="1" sz="2400" lang="en-US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(face,u,v) =&gt; (face,s,t)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s,t in [0,1]</a:t>
            </a:r>
          </a:p>
        </p:txBody>
      </p:sp>
      <p:pic>
        <p:nvPicPr>
          <p:cNvPr id="54" name="Shape 5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727175" x="5283200"/>
            <a:ext cy="5600424" cx="461587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Aside - Projection Trade-offs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Choices for the </a:t>
            </a:r>
            <a:r>
              <a:rPr b="1" sz="2666" lang="en-US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(u,v) =&gt; (s,t)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projection.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Linear: fast, but cell sizes vary widely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Tangent: uses atan() to make sizes more uniform; slow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b="1"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Quadratic</a:t>
            </a:r>
            <a:r>
              <a:rPr b="0"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much faster and almost as good as tangent.</a:t>
            </a:r>
          </a:p>
        </p:txBody>
      </p:sp>
      <p:graphicFrame>
        <p:nvGraphicFramePr>
          <p:cNvPr id="61" name="Shape 61"/>
          <p:cNvGraphicFramePr/>
          <p:nvPr/>
        </p:nvGraphicFramePr>
        <p:xfrm>
          <a:off y="3857350" x="162712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{522E6843-D386-415E-BACD-A12CBEF1DE2F}</a:tableStyleId>
              </a:tblPr>
              <a:tblGrid>
                <a:gridCol w="1489600"/>
                <a:gridCol w="1730200"/>
                <a:gridCol w="1810025"/>
                <a:gridCol w="1695275"/>
              </a:tblGrid>
              <a:tr h="492625"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lnSpc>
                          <a:spcPct val="100000"/>
                        </a:lnSpc>
                        <a:buNone/>
                      </a:pPr>
                      <a:r>
                        <a:rPr sz="2133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Area Ratio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lnSpc>
                          <a:spcPct val="100000"/>
                        </a:lnSpc>
                        <a:buNone/>
                      </a:pPr>
                      <a:r>
                        <a:rPr sz="2133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Cell -&gt; Point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lnSpc>
                          <a:spcPct val="100000"/>
                        </a:lnSpc>
                        <a:buNone/>
                      </a:pPr>
                      <a:r>
                        <a:rPr sz="2133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Point -&gt; Cell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9410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lnSpc>
                          <a:spcPct val="100000"/>
                        </a:lnSpc>
                        <a:buNone/>
                      </a:pPr>
                      <a:r>
                        <a:rPr sz="2133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Linear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lnSpc>
                          <a:spcPct val="100000"/>
                        </a:lnSpc>
                        <a:buNone/>
                      </a:pPr>
                      <a:r>
                        <a:rPr sz="2133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5.20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lnSpc>
                          <a:spcPct val="100000"/>
                        </a:lnSpc>
                        <a:buNone/>
                      </a:pPr>
                      <a:r>
                        <a:rPr sz="2133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0.087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lnSpc>
                          <a:spcPct val="100000"/>
                        </a:lnSpc>
                        <a:buNone/>
                      </a:pPr>
                      <a:r>
                        <a:rPr sz="2133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0.085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42225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lnSpc>
                          <a:spcPct val="100000"/>
                        </a:lnSpc>
                        <a:buNone/>
                      </a:pPr>
                      <a:r>
                        <a:rPr sz="2133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Tangent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lnSpc>
                          <a:spcPct val="100000"/>
                        </a:lnSpc>
                        <a:buNone/>
                      </a:pPr>
                      <a:r>
                        <a:rPr sz="2133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1.41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lnSpc>
                          <a:spcPct val="100000"/>
                        </a:lnSpc>
                        <a:buNone/>
                      </a:pPr>
                      <a:r>
                        <a:rPr sz="2133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0.299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lnSpc>
                          <a:spcPct val="100000"/>
                        </a:lnSpc>
                        <a:buNone/>
                      </a:pPr>
                      <a:r>
                        <a:rPr sz="2133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0.258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9410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lnSpc>
                          <a:spcPct val="100000"/>
                        </a:lnSpc>
                        <a:buNone/>
                      </a:pPr>
                      <a:r>
                        <a:rPr sz="2133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Quadratic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lnSpc>
                          <a:spcPct val="100000"/>
                        </a:lnSpc>
                        <a:buNone/>
                      </a:pPr>
                      <a:r>
                        <a:rPr sz="2133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2.08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lnSpc>
                          <a:spcPct val="100000"/>
                        </a:lnSpc>
                        <a:buNone/>
                      </a:pPr>
                      <a:r>
                        <a:rPr sz="2133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0.096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lnSpc>
                          <a:spcPct val="100000"/>
                        </a:lnSpc>
                        <a:buNone/>
                      </a:pPr>
                      <a:r>
                        <a:rPr sz="2133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0.108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</a:tbl>
          </a:graphicData>
        </a:graphic>
      </p:graphicFrame>
      <p:sp>
        <p:nvSpPr>
          <p:cNvPr id="62" name="Shape 62"/>
          <p:cNvSpPr txBox="1"/>
          <p:nvPr/>
        </p:nvSpPr>
        <p:spPr>
          <a:xfrm>
            <a:off y="5994375" x="5486400"/>
            <a:ext cy="494224" cx="1696600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1866" lang="en-US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microseconds</a:t>
            </a:r>
          </a:p>
        </p:txBody>
      </p:sp>
      <p:sp>
        <p:nvSpPr>
          <p:cNvPr id="63" name="Shape 63"/>
          <p:cNvSpPr/>
          <p:nvPr/>
        </p:nvSpPr>
        <p:spPr>
          <a:xfrm flipH="1">
            <a:off y="5695950" x="5594350"/>
            <a:ext cy="276075" cx="266999"/>
          </a:xfrm>
          <a:custGeom>
            <a:pathLst>
              <a:path w="21600" extrusionOk="0" h="21600">
                <a:moveTo>
                  <a:pt y="13287" x="0"/>
                </a:moveTo>
                <a:lnTo>
                  <a:pt y="4934" x="8352"/>
                </a:lnTo>
                <a:cubicBezTo>
                  <a:pt y="4934" x="8352"/>
                  <a:pt y="828" x="4221"/>
                  <a:pt y="779" x="4196"/>
                </a:cubicBezTo>
                <a:cubicBezTo>
                  <a:pt y="-10" x="3405"/>
                  <a:pt y="0" x="4992"/>
                  <a:pt y="0" x="4992"/>
                </a:cubicBezTo>
                <a:lnTo>
                  <a:pt y="141" x="21460"/>
                </a:lnTo>
                <a:cubicBezTo>
                  <a:pt y="141" x="21460"/>
                  <a:pt y="16584" x="21582"/>
                  <a:pt y="16601" x="21600"/>
                </a:cubicBezTo>
                <a:cubicBezTo>
                  <a:pt y="18344" x="21501"/>
                  <a:pt y="17402" x="20821"/>
                  <a:pt y="17402" x="20821"/>
                </a:cubicBezTo>
                <a:lnTo>
                  <a:pt y="13247" x="16665"/>
                </a:lnTo>
                <a:lnTo>
                  <a:pt y="21600" x="8312"/>
                </a:lnTo>
                <a:lnTo>
                  <a:pt y="13287" x="0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999999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4" name="Shape 64"/>
          <p:cNvSpPr/>
          <p:nvPr/>
        </p:nvSpPr>
        <p:spPr>
          <a:xfrm>
            <a:off y="5695950" x="6610350"/>
            <a:ext cy="256350" cx="276600"/>
          </a:xfrm>
          <a:custGeom>
            <a:pathLst>
              <a:path w="21600" extrusionOk="0" h="21600">
                <a:moveTo>
                  <a:pt y="13287" x="0"/>
                </a:moveTo>
                <a:lnTo>
                  <a:pt y="4934" x="8352"/>
                </a:lnTo>
                <a:cubicBezTo>
                  <a:pt y="4934" x="8352"/>
                  <a:pt y="828" x="4221"/>
                  <a:pt y="779" x="4196"/>
                </a:cubicBezTo>
                <a:cubicBezTo>
                  <a:pt y="-10" x="3405"/>
                  <a:pt y="0" x="4992"/>
                  <a:pt y="0" x="4992"/>
                </a:cubicBezTo>
                <a:lnTo>
                  <a:pt y="141" x="21460"/>
                </a:lnTo>
                <a:cubicBezTo>
                  <a:pt y="141" x="21460"/>
                  <a:pt y="16584" x="21582"/>
                  <a:pt y="16601" x="21600"/>
                </a:cubicBezTo>
                <a:cubicBezTo>
                  <a:pt y="18344" x="21501"/>
                  <a:pt y="17402" x="20821"/>
                  <a:pt y="17402" x="20821"/>
                </a:cubicBezTo>
                <a:lnTo>
                  <a:pt y="13247" x="16665"/>
                </a:lnTo>
                <a:lnTo>
                  <a:pt y="21600" x="8312"/>
                </a:lnTo>
                <a:lnTo>
                  <a:pt y="13287" x="0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999999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S2 Cell Hierarchy - Construction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1827450" x="222800"/>
            <a:ext cy="5100874" cx="367964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Story so far:</a:t>
            </a:r>
          </a:p>
          <a:p>
            <a:pPr rtl="0" lvl="0" marR="0" indent="-203200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66666"/>
              <a:buFont typeface="Arial"/>
              <a:buChar char="•"/>
            </a:pPr>
            <a:r>
              <a:rPr b="1" sz="2400" lang="en-US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(lat,lng)</a:t>
            </a:r>
          </a:p>
          <a:p>
            <a:pPr rtl="0" lvl="0" marR="0" indent="-203200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66666"/>
              <a:buFont typeface="Arial"/>
              <a:buChar char="•"/>
            </a:pPr>
            <a:r>
              <a:rPr b="1" sz="2400" lang="en-US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(x,y,z)</a:t>
            </a:r>
          </a:p>
          <a:p>
            <a:pPr rtl="0" lvl="0" marR="0" indent="-203200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66666"/>
              <a:buFont typeface="Arial"/>
              <a:buChar char="•"/>
            </a:pPr>
            <a:r>
              <a:rPr b="1" sz="2400" lang="en-US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(face,u,v)</a:t>
            </a:r>
          </a:p>
          <a:p>
            <a:pPr rtl="0" lvl="0" marR="0" indent="-203200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66666"/>
              <a:buFont typeface="Arial"/>
              <a:buChar char="•"/>
            </a:pPr>
            <a:r>
              <a:rPr b="1" sz="2400" lang="en-US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(face,s,t)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Discretize </a:t>
            </a:r>
            <a:r>
              <a:rPr b="1" sz="2400" lang="en-US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(s,t)</a:t>
            </a:r>
          </a:p>
          <a:p>
            <a:pPr rtl="0" lvl="0" marR="0" indent="-203200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66666"/>
              <a:buFont typeface="Arial"/>
              <a:buChar char="•"/>
            </a:pPr>
            <a:r>
              <a:rPr b="1" sz="2400" lang="en-US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(face,i,j)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b="0" sz="2400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Quad-tree cell: most significant bits of </a:t>
            </a:r>
            <a:r>
              <a:rPr b="1" sz="2400" lang="en-US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sz="2400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sz="2400" lang="en-US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</a:p>
          <a:p>
            <a:r>
              <a:t/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727175" x="4064000"/>
            <a:ext cy="5321024" cx="6013674"/>
          </a:xfrm>
          <a:prstGeom prst="rect">
            <a:avLst/>
          </a:prstGeom>
        </p:spPr>
      </p:pic>
      <p:sp>
        <p:nvSpPr>
          <p:cNvPr id="72" name="Shape 72"/>
          <p:cNvSpPr/>
          <p:nvPr/>
        </p:nvSpPr>
        <p:spPr>
          <a:xfrm>
            <a:off y="6819900" x="4279900"/>
            <a:ext cy="256300" cx="292750"/>
          </a:xfrm>
          <a:custGeom>
            <a:pathLst>
              <a:path w="21600" extrusionOk="0" h="21600">
                <a:moveTo>
                  <a:pt y="13287" x="0"/>
                </a:moveTo>
                <a:lnTo>
                  <a:pt y="4934" x="8352"/>
                </a:lnTo>
                <a:cubicBezTo>
                  <a:pt y="4934" x="8352"/>
                  <a:pt y="828" x="4221"/>
                  <a:pt y="779" x="4196"/>
                </a:cubicBezTo>
                <a:cubicBezTo>
                  <a:pt y="-10" x="3405"/>
                  <a:pt y="0" x="4992"/>
                  <a:pt y="0" x="4992"/>
                </a:cubicBezTo>
                <a:lnTo>
                  <a:pt y="141" x="21460"/>
                </a:lnTo>
                <a:cubicBezTo>
                  <a:pt y="141" x="21460"/>
                  <a:pt y="16584" x="21582"/>
                  <a:pt y="16601" x="21600"/>
                </a:cubicBezTo>
                <a:cubicBezTo>
                  <a:pt y="18344" x="21501"/>
                  <a:pt y="17402" x="20821"/>
                  <a:pt y="17402" x="20821"/>
                </a:cubicBezTo>
                <a:lnTo>
                  <a:pt y="13247" x="16665"/>
                </a:lnTo>
                <a:lnTo>
                  <a:pt y="21600" x="8312"/>
                </a:lnTo>
                <a:lnTo>
                  <a:pt y="13287" x="0"/>
                </a:lnTo>
                <a:close/>
              </a:path>
            </a:pathLst>
          </a:custGeom>
          <a:solidFill>
            <a:srgbClr val="FFFFFF"/>
          </a:solidFill>
          <a:ln w="25400" cap="flat">
            <a:solidFill>
              <a:srgbClr val="999999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3" name="Shape 73"/>
          <p:cNvSpPr txBox="1"/>
          <p:nvPr/>
        </p:nvSpPr>
        <p:spPr>
          <a:xfrm>
            <a:off y="6908775" x="2336800"/>
            <a:ext cy="433575" cx="1956775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133" lang="en-US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one of 6 faces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S2 Cell Hierarchy - Construction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1828800" x="304800"/>
            <a:ext cy="5001175" cx="4037900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
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Last step:</a:t>
            </a:r>
          </a:p>
          <a:p>
            <a:pPr rtl="0">
              <a:lnSpc>
                <a:spcPct val="100000"/>
              </a:lnSpc>
              <a:buNone/>
            </a:pPr>
            <a:r>
              <a:rPr b="1" sz="2404" lang="en-US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(face,i,j)=&gt; S2CellId</a:t>
            </a:r>
            <a:r>
              <a:rPr b="0" sz="2404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b="0" sz="2404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[ID is a 64-bit integer]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Enumerate cells along a Hilbert space-filling curve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 to encode and decode (bit flipping)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preserves spatial locality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727175" x="4064000"/>
            <a:ext cy="5321024" cx="6013674"/>
          </a:xfrm>
          <a:prstGeom prst="rect">
            <a:avLst/>
          </a:prstGeom>
        </p:spPr>
      </p:pic>
      <p:sp>
        <p:nvSpPr>
          <p:cNvPr id="81" name="Shape 81"/>
          <p:cNvSpPr/>
          <p:nvPr/>
        </p:nvSpPr>
        <p:spPr>
          <a:xfrm>
            <a:off y="6819900" x="4279900"/>
            <a:ext cy="256300" cx="292750"/>
          </a:xfrm>
          <a:custGeom>
            <a:pathLst>
              <a:path w="21600" extrusionOk="0" h="21600">
                <a:moveTo>
                  <a:pt y="13287" x="0"/>
                </a:moveTo>
                <a:lnTo>
                  <a:pt y="4934" x="8352"/>
                </a:lnTo>
                <a:cubicBezTo>
                  <a:pt y="4934" x="8352"/>
                  <a:pt y="828" x="4221"/>
                  <a:pt y="779" x="4196"/>
                </a:cubicBezTo>
                <a:cubicBezTo>
                  <a:pt y="-10" x="3405"/>
                  <a:pt y="0" x="4992"/>
                  <a:pt y="0" x="4992"/>
                </a:cubicBezTo>
                <a:lnTo>
                  <a:pt y="141" x="21460"/>
                </a:lnTo>
                <a:cubicBezTo>
                  <a:pt y="141" x="21460"/>
                  <a:pt y="16584" x="21582"/>
                  <a:pt y="16601" x="21600"/>
                </a:cubicBezTo>
                <a:cubicBezTo>
                  <a:pt y="18344" x="21501"/>
                  <a:pt y="17402" x="20821"/>
                  <a:pt y="17402" x="20821"/>
                </a:cubicBezTo>
                <a:lnTo>
                  <a:pt y="13247" x="16665"/>
                </a:lnTo>
                <a:lnTo>
                  <a:pt y="21600" x="8312"/>
                </a:lnTo>
                <a:lnTo>
                  <a:pt y="13287" x="0"/>
                </a:lnTo>
                <a:close/>
              </a:path>
            </a:pathLst>
          </a:custGeom>
          <a:solidFill>
            <a:srgbClr val="FFFFFF"/>
          </a:solidFill>
          <a:ln w="25400" cap="flat">
            <a:solidFill>
              <a:srgbClr val="999999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2" name="Shape 82"/>
          <p:cNvSpPr txBox="1"/>
          <p:nvPr/>
        </p:nvSpPr>
        <p:spPr>
          <a:xfrm>
            <a:off y="6908775" x="2336800"/>
            <a:ext cy="433575" cx="1956775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133" lang="en-US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one of 6 faces</a:t>
            </a:r>
          </a:p>
        </p:txBody>
      </p:sp>
      <p:sp>
        <p:nvSpPr>
          <p:cNvPr id="83" name="Shape 83"/>
          <p:cNvSpPr/>
          <p:nvPr/>
        </p:nvSpPr>
        <p:spPr>
          <a:xfrm>
            <a:off y="3663925" x="5594350"/>
            <a:ext cy="1231400" cx="1003500"/>
          </a:xfrm>
          <a:custGeom>
            <a:pathLst>
              <a:path w="21600" extrusionOk="0" h="21600">
                <a:moveTo>
                  <a:pt y="21600" x="5615"/>
                </a:moveTo>
                <a:lnTo>
                  <a:pt y="11173" x="5615"/>
                </a:lnTo>
                <a:cubicBezTo>
                  <a:pt y="11173" x="5615"/>
                  <a:pt y="11188" x="481"/>
                  <a:pt y="11173" x="435"/>
                </a:cubicBezTo>
                <a:cubicBezTo>
                  <a:pt y="11173" x="-550"/>
                  <a:pt y="10190" x="445"/>
                  <a:pt y="10190" x="445"/>
                </a:cubicBezTo>
                <a:lnTo>
                  <a:pt y="0" x="10795"/>
                </a:lnTo>
                <a:cubicBezTo>
                  <a:pt y="0" x="10795"/>
                  <a:pt y="10187" x="21119"/>
                  <a:pt y="10187" x="21141"/>
                </a:cubicBezTo>
                <a:cubicBezTo>
                  <a:pt y="11337" x="22165"/>
                  <a:pt y="11173" x="21155"/>
                  <a:pt y="11173" x="21155"/>
                </a:cubicBezTo>
                <a:lnTo>
                  <a:pt y="11173" x="15976"/>
                </a:lnTo>
                <a:lnTo>
                  <a:pt y="21600" x="15976"/>
                </a:lnTo>
                <a:lnTo>
                  <a:pt y="21600" x="5615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4" name="Shape 84"/>
          <p:cNvSpPr/>
          <p:nvPr/>
        </p:nvSpPr>
        <p:spPr>
          <a:xfrm rot="10800000" flipH="1">
            <a:off y="3460749" x="7931150"/>
            <a:ext cy="1231400" cx="1003500"/>
          </a:xfrm>
          <a:custGeom>
            <a:pathLst>
              <a:path w="21600" extrusionOk="0" h="21600">
                <a:moveTo>
                  <a:pt y="21600" x="5615"/>
                </a:moveTo>
                <a:lnTo>
                  <a:pt y="11173" x="5615"/>
                </a:lnTo>
                <a:cubicBezTo>
                  <a:pt y="11173" x="5615"/>
                  <a:pt y="11188" x="481"/>
                  <a:pt y="11173" x="435"/>
                </a:cubicBezTo>
                <a:cubicBezTo>
                  <a:pt y="11173" x="-550"/>
                  <a:pt y="10190" x="445"/>
                  <a:pt y="10190" x="445"/>
                </a:cubicBezTo>
                <a:lnTo>
                  <a:pt y="0" x="10795"/>
                </a:lnTo>
                <a:cubicBezTo>
                  <a:pt y="0" x="10795"/>
                  <a:pt y="10187" x="21119"/>
                  <a:pt y="10187" x="21141"/>
                </a:cubicBezTo>
                <a:cubicBezTo>
                  <a:pt y="11337" x="22165"/>
                  <a:pt y="11173" x="21155"/>
                  <a:pt y="11173" x="21155"/>
                </a:cubicBezTo>
                <a:lnTo>
                  <a:pt y="11173" x="15976"/>
                </a:lnTo>
                <a:lnTo>
                  <a:pt y="21600" x="15976"/>
                </a:lnTo>
                <a:lnTo>
                  <a:pt y="21600" x="5615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5" name="Shape 85"/>
          <p:cNvSpPr/>
          <p:nvPr/>
        </p:nvSpPr>
        <p:spPr>
          <a:xfrm>
            <a:off y="2444725" x="6508750"/>
            <a:ext cy="930875" cx="1317824"/>
          </a:xfrm>
          <a:custGeom>
            <a:pathLst>
              <a:path w="21600" extrusionOk="0" h="21600">
                <a:moveTo>
                  <a:pt y="5615" x="0"/>
                </a:moveTo>
                <a:lnTo>
                  <a:pt y="5615" x="10427"/>
                </a:lnTo>
                <a:cubicBezTo>
                  <a:pt y="5615" x="10427"/>
                  <a:pt y="481" x="10412"/>
                  <a:pt y="435" x="10427"/>
                </a:cubicBezTo>
                <a:cubicBezTo>
                  <a:pt y="-550" x="10427"/>
                  <a:pt y="445" x="11410"/>
                  <a:pt y="445" x="11410"/>
                </a:cubicBezTo>
                <a:lnTo>
                  <a:pt y="10795" x="21600"/>
                </a:lnTo>
                <a:cubicBezTo>
                  <a:pt y="10795" x="21600"/>
                  <a:pt y="21119" x="11413"/>
                  <a:pt y="21141" x="11413"/>
                </a:cubicBezTo>
                <a:cubicBezTo>
                  <a:pt y="22165" x="10263"/>
                  <a:pt y="21155" x="10427"/>
                  <a:pt y="21155" x="10427"/>
                </a:cubicBezTo>
                <a:lnTo>
                  <a:pt y="15976" x="10427"/>
                </a:lnTo>
                <a:lnTo>
                  <a:pt y="15976" x="0"/>
                </a:lnTo>
                <a:lnTo>
                  <a:pt y="5615" x="0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