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20"/>
  </p:notesMasterIdLst>
  <p:sldIdLst>
    <p:sldId id="256" r:id="rId2"/>
    <p:sldId id="260" r:id="rId3"/>
    <p:sldId id="263" r:id="rId4"/>
    <p:sldId id="269" r:id="rId5"/>
    <p:sldId id="270" r:id="rId6"/>
    <p:sldId id="262" r:id="rId7"/>
    <p:sldId id="267" r:id="rId8"/>
    <p:sldId id="265" r:id="rId9"/>
    <p:sldId id="271" r:id="rId10"/>
    <p:sldId id="268" r:id="rId11"/>
    <p:sldId id="272" r:id="rId12"/>
    <p:sldId id="275" r:id="rId13"/>
    <p:sldId id="277" r:id="rId14"/>
    <p:sldId id="257" r:id="rId15"/>
    <p:sldId id="273" r:id="rId16"/>
    <p:sldId id="274" r:id="rId17"/>
    <p:sldId id="259" r:id="rId18"/>
    <p:sldId id="26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7" autoAdjust="0"/>
    <p:restoredTop sz="86391" autoAdjust="0"/>
  </p:normalViewPr>
  <p:slideViewPr>
    <p:cSldViewPr>
      <p:cViewPr varScale="1">
        <p:scale>
          <a:sx n="93" d="100"/>
          <a:sy n="93" d="100"/>
        </p:scale>
        <p:origin x="-510" y="-102"/>
      </p:cViewPr>
      <p:guideLst>
        <p:guide orient="horz" pos="2160"/>
        <p:guide pos="2880"/>
      </p:guideLst>
    </p:cSldViewPr>
  </p:slideViewPr>
  <p:outlineViewPr>
    <p:cViewPr>
      <p:scale>
        <a:sx n="33" d="100"/>
        <a:sy n="33" d="100"/>
      </p:scale>
      <p:origin x="0" y="525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6F8F6A-F54E-4D3D-AC7A-DB8EEFF19E49}" type="doc">
      <dgm:prSet loTypeId="urn:microsoft.com/office/officeart/2005/8/layout/chevron2" loCatId="list" qsTypeId="urn:microsoft.com/office/officeart/2005/8/quickstyle/simple3" qsCatId="simple" csTypeId="urn:microsoft.com/office/officeart/2005/8/colors/colorful5" csCatId="colorful" phldr="1"/>
      <dgm:spPr/>
      <dgm:t>
        <a:bodyPr/>
        <a:lstStyle/>
        <a:p>
          <a:endParaRPr lang="en-US"/>
        </a:p>
      </dgm:t>
    </dgm:pt>
    <dgm:pt modelId="{524E811A-1512-4018-A30A-A2EBAC50505E}">
      <dgm:prSet phldrT="[Text]"/>
      <dgm:spPr/>
      <dgm:t>
        <a:bodyPr/>
        <a:lstStyle/>
        <a:p>
          <a:r>
            <a:rPr lang="en-US" dirty="0" smtClean="0"/>
            <a:t>dev10</a:t>
          </a:r>
          <a:endParaRPr lang="en-US" dirty="0"/>
        </a:p>
      </dgm:t>
    </dgm:pt>
    <dgm:pt modelId="{B7F54E3C-7DF0-47C0-8776-3453A1722341}" type="parTrans" cxnId="{C60365A5-CB62-4FF0-9373-11014BCD0462}">
      <dgm:prSet/>
      <dgm:spPr/>
      <dgm:t>
        <a:bodyPr/>
        <a:lstStyle/>
        <a:p>
          <a:endParaRPr lang="en-US"/>
        </a:p>
      </dgm:t>
    </dgm:pt>
    <dgm:pt modelId="{FAD07839-9B31-4F32-8472-019410F3FB3F}" type="sibTrans" cxnId="{C60365A5-CB62-4FF0-9373-11014BCD0462}">
      <dgm:prSet/>
      <dgm:spPr/>
      <dgm:t>
        <a:bodyPr/>
        <a:lstStyle/>
        <a:p>
          <a:endParaRPr lang="en-US"/>
        </a:p>
      </dgm:t>
    </dgm:pt>
    <dgm:pt modelId="{721DA68F-E06D-4BCF-9C88-56082746FFB5}">
      <dgm:prSet phldrT="[Text]"/>
      <dgm:spPr/>
      <dgm:t>
        <a:bodyPr/>
        <a:lstStyle/>
        <a:p>
          <a:r>
            <a:rPr lang="en-US" b="1" dirty="0" smtClean="0"/>
            <a:t>Contract Authoring</a:t>
          </a:r>
          <a:endParaRPr lang="en-US" b="1" dirty="0"/>
        </a:p>
      </dgm:t>
    </dgm:pt>
    <dgm:pt modelId="{445DEEAA-2FB2-4957-87ED-9A8A2BE29E94}" type="parTrans" cxnId="{6EDE1003-98E8-4F08-82FC-1BC812FF9B89}">
      <dgm:prSet/>
      <dgm:spPr/>
      <dgm:t>
        <a:bodyPr/>
        <a:lstStyle/>
        <a:p>
          <a:endParaRPr lang="en-US"/>
        </a:p>
      </dgm:t>
    </dgm:pt>
    <dgm:pt modelId="{E29B2C99-46EF-4C5F-AAA0-C2CA74736B8D}" type="sibTrans" cxnId="{6EDE1003-98E8-4F08-82FC-1BC812FF9B89}">
      <dgm:prSet/>
      <dgm:spPr/>
      <dgm:t>
        <a:bodyPr/>
        <a:lstStyle/>
        <a:p>
          <a:endParaRPr lang="en-US"/>
        </a:p>
      </dgm:t>
    </dgm:pt>
    <dgm:pt modelId="{25A97C28-907A-410E-A1E2-E6999A80F3E6}">
      <dgm:prSet phldrT="[Text]"/>
      <dgm:spPr/>
      <dgm:t>
        <a:bodyPr/>
        <a:lstStyle/>
        <a:p>
          <a:r>
            <a:rPr lang="en-US" dirty="0" smtClean="0"/>
            <a:t>dev11</a:t>
          </a:r>
          <a:endParaRPr lang="en-US" dirty="0"/>
        </a:p>
      </dgm:t>
    </dgm:pt>
    <dgm:pt modelId="{E29B1BC1-5902-44B0-B9CF-BB85AD10FFD6}" type="parTrans" cxnId="{52741F57-C63E-4C81-9C36-B36C8D69A27B}">
      <dgm:prSet/>
      <dgm:spPr/>
      <dgm:t>
        <a:bodyPr/>
        <a:lstStyle/>
        <a:p>
          <a:endParaRPr lang="en-US"/>
        </a:p>
      </dgm:t>
    </dgm:pt>
    <dgm:pt modelId="{4637088C-BE78-46EA-B88D-DD7D3037D63F}" type="sibTrans" cxnId="{52741F57-C63E-4C81-9C36-B36C8D69A27B}">
      <dgm:prSet/>
      <dgm:spPr/>
      <dgm:t>
        <a:bodyPr/>
        <a:lstStyle/>
        <a:p>
          <a:endParaRPr lang="en-US"/>
        </a:p>
      </dgm:t>
    </dgm:pt>
    <dgm:pt modelId="{C1A68CE5-09ED-47E8-BCAF-BD71D943B72C}">
      <dgm:prSet phldrT="[Text]"/>
      <dgm:spPr/>
      <dgm:t>
        <a:bodyPr/>
        <a:lstStyle/>
        <a:p>
          <a:r>
            <a:rPr lang="en-US" b="1" dirty="0" smtClean="0"/>
            <a:t>Runtime Contract Checking</a:t>
          </a:r>
          <a:endParaRPr lang="en-US" b="1" dirty="0"/>
        </a:p>
      </dgm:t>
    </dgm:pt>
    <dgm:pt modelId="{9CCE4C46-C5E9-456A-ABDD-88F1C2CBC104}" type="parTrans" cxnId="{7746BC67-2C82-4E51-8439-4A910F000513}">
      <dgm:prSet/>
      <dgm:spPr/>
      <dgm:t>
        <a:bodyPr/>
        <a:lstStyle/>
        <a:p>
          <a:endParaRPr lang="en-US"/>
        </a:p>
      </dgm:t>
    </dgm:pt>
    <dgm:pt modelId="{02839F3D-BAFA-4071-9303-A9AD2B56219F}" type="sibTrans" cxnId="{7746BC67-2C82-4E51-8439-4A910F000513}">
      <dgm:prSet/>
      <dgm:spPr/>
      <dgm:t>
        <a:bodyPr/>
        <a:lstStyle/>
        <a:p>
          <a:endParaRPr lang="en-US"/>
        </a:p>
      </dgm:t>
    </dgm:pt>
    <dgm:pt modelId="{1774C7B8-E930-42E2-BC09-3988051AA769}">
      <dgm:prSet phldrT="[Text]"/>
      <dgm:spPr/>
      <dgm:t>
        <a:bodyPr/>
        <a:lstStyle/>
        <a:p>
          <a:r>
            <a:rPr lang="en-US" dirty="0" smtClean="0"/>
            <a:t>dev12</a:t>
          </a:r>
          <a:endParaRPr lang="en-US" dirty="0"/>
        </a:p>
      </dgm:t>
    </dgm:pt>
    <dgm:pt modelId="{025B842B-4317-4409-B1CD-34C251364AAF}" type="parTrans" cxnId="{2D66A1B4-2A91-49E9-A455-C251ADB2C4D3}">
      <dgm:prSet/>
      <dgm:spPr/>
      <dgm:t>
        <a:bodyPr/>
        <a:lstStyle/>
        <a:p>
          <a:endParaRPr lang="en-US"/>
        </a:p>
      </dgm:t>
    </dgm:pt>
    <dgm:pt modelId="{CA386A1E-5412-462D-97D4-785335ECC77D}" type="sibTrans" cxnId="{2D66A1B4-2A91-49E9-A455-C251ADB2C4D3}">
      <dgm:prSet/>
      <dgm:spPr/>
      <dgm:t>
        <a:bodyPr/>
        <a:lstStyle/>
        <a:p>
          <a:endParaRPr lang="en-US"/>
        </a:p>
      </dgm:t>
    </dgm:pt>
    <dgm:pt modelId="{1AD8EB4E-DD76-4DEC-85FD-DBD87E9A453A}">
      <dgm:prSet phldrT="[Text]"/>
      <dgm:spPr/>
      <dgm:t>
        <a:bodyPr/>
        <a:lstStyle/>
        <a:p>
          <a:r>
            <a:rPr lang="en-US" b="1" dirty="0" smtClean="0"/>
            <a:t>Static Contract Checking</a:t>
          </a:r>
          <a:endParaRPr lang="en-US" b="1" dirty="0"/>
        </a:p>
      </dgm:t>
    </dgm:pt>
    <dgm:pt modelId="{0B9D4959-4461-413C-800B-5A9075D5E605}" type="parTrans" cxnId="{E213D975-0504-4A3C-9ACC-8F0064E7AE3D}">
      <dgm:prSet/>
      <dgm:spPr/>
      <dgm:t>
        <a:bodyPr/>
        <a:lstStyle/>
        <a:p>
          <a:endParaRPr lang="en-US"/>
        </a:p>
      </dgm:t>
    </dgm:pt>
    <dgm:pt modelId="{FE8D87F6-9C54-4FFD-8486-379ACCB19039}" type="sibTrans" cxnId="{E213D975-0504-4A3C-9ACC-8F0064E7AE3D}">
      <dgm:prSet/>
      <dgm:spPr/>
      <dgm:t>
        <a:bodyPr/>
        <a:lstStyle/>
        <a:p>
          <a:endParaRPr lang="en-US"/>
        </a:p>
      </dgm:t>
    </dgm:pt>
    <dgm:pt modelId="{30016E21-37C9-4FD1-B82F-2F90DE8FE212}">
      <dgm:prSet phldrT="[Text]"/>
      <dgm:spPr/>
      <dgm:t>
        <a:bodyPr/>
        <a:lstStyle/>
        <a:p>
          <a:r>
            <a:rPr lang="en-US" dirty="0" smtClean="0"/>
            <a:t>Support in all SKUs</a:t>
          </a:r>
          <a:endParaRPr lang="en-US" dirty="0"/>
        </a:p>
      </dgm:t>
    </dgm:pt>
    <dgm:pt modelId="{45B466DB-225A-4A51-8506-B74C0B9A5401}" type="parTrans" cxnId="{30443BA1-A060-4B8D-B0F7-C7AC1B7F080A}">
      <dgm:prSet/>
      <dgm:spPr/>
      <dgm:t>
        <a:bodyPr/>
        <a:lstStyle/>
        <a:p>
          <a:endParaRPr lang="en-US"/>
        </a:p>
      </dgm:t>
    </dgm:pt>
    <dgm:pt modelId="{42722C28-BD29-41EA-87E2-65871C7843AA}" type="sibTrans" cxnId="{30443BA1-A060-4B8D-B0F7-C7AC1B7F080A}">
      <dgm:prSet/>
      <dgm:spPr/>
      <dgm:t>
        <a:bodyPr/>
        <a:lstStyle/>
        <a:p>
          <a:endParaRPr lang="en-US"/>
        </a:p>
      </dgm:t>
    </dgm:pt>
    <dgm:pt modelId="{91867136-E313-42D0-B88C-E280F1285580}">
      <dgm:prSet phldrT="[Text]"/>
      <dgm:spPr/>
      <dgm:t>
        <a:bodyPr/>
        <a:lstStyle/>
        <a:p>
          <a:r>
            <a:rPr lang="en-US" dirty="0" smtClean="0"/>
            <a:t>Upgrade-driver to premium SKUs</a:t>
          </a:r>
          <a:endParaRPr lang="en-US" dirty="0"/>
        </a:p>
      </dgm:t>
    </dgm:pt>
    <dgm:pt modelId="{B4994E7A-0269-41C6-8CB2-EE56714A6D9C}" type="parTrans" cxnId="{7D46FBD4-E46B-4D1B-9F3F-8A181210293C}">
      <dgm:prSet/>
      <dgm:spPr/>
      <dgm:t>
        <a:bodyPr/>
        <a:lstStyle/>
        <a:p>
          <a:endParaRPr lang="en-US"/>
        </a:p>
      </dgm:t>
    </dgm:pt>
    <dgm:pt modelId="{CC9DE01C-3A24-494E-B300-5001268B45FA}" type="sibTrans" cxnId="{7D46FBD4-E46B-4D1B-9F3F-8A181210293C}">
      <dgm:prSet/>
      <dgm:spPr/>
      <dgm:t>
        <a:bodyPr/>
        <a:lstStyle/>
        <a:p>
          <a:endParaRPr lang="en-US"/>
        </a:p>
      </dgm:t>
    </dgm:pt>
    <dgm:pt modelId="{2E5B25EE-2952-4D6D-9DE8-4620D7C8BD5E}">
      <dgm:prSet phldrT="[Text]"/>
      <dgm:spPr/>
      <dgm:t>
        <a:bodyPr/>
        <a:lstStyle/>
        <a:p>
          <a:r>
            <a:rPr lang="en-US" dirty="0" smtClean="0"/>
            <a:t>Increase general usage, familiarity</a:t>
          </a:r>
          <a:endParaRPr lang="en-US" dirty="0"/>
        </a:p>
      </dgm:t>
    </dgm:pt>
    <dgm:pt modelId="{94F76000-DDBF-4F65-A4DE-84520DA623A6}" type="parTrans" cxnId="{B1CB4E0E-6B41-468B-9481-75913EE67B87}">
      <dgm:prSet/>
      <dgm:spPr/>
      <dgm:t>
        <a:bodyPr/>
        <a:lstStyle/>
        <a:p>
          <a:endParaRPr lang="en-US"/>
        </a:p>
      </dgm:t>
    </dgm:pt>
    <dgm:pt modelId="{BEC13D9E-D16B-4F13-9EA3-ACCB12405528}" type="sibTrans" cxnId="{B1CB4E0E-6B41-468B-9481-75913EE67B87}">
      <dgm:prSet/>
      <dgm:spPr/>
      <dgm:t>
        <a:bodyPr/>
        <a:lstStyle/>
        <a:p>
          <a:endParaRPr lang="en-US"/>
        </a:p>
      </dgm:t>
    </dgm:pt>
    <dgm:pt modelId="{C2F609F7-575A-4D84-9C69-9A1ED6D7D184}">
      <dgm:prSet phldrT="[Text]"/>
      <dgm:spPr/>
      <dgm:t>
        <a:bodyPr/>
        <a:lstStyle/>
        <a:p>
          <a:r>
            <a:rPr lang="en-US" b="0" dirty="0" smtClean="0"/>
            <a:t>Individual opt-in</a:t>
          </a:r>
          <a:endParaRPr lang="en-US" b="0" dirty="0"/>
        </a:p>
      </dgm:t>
    </dgm:pt>
    <dgm:pt modelId="{0E64FE22-070F-4EE1-A0A8-82CDC8151627}" type="parTrans" cxnId="{D0B22AE4-3684-45C7-B2BA-2F501E0D0D49}">
      <dgm:prSet/>
      <dgm:spPr/>
      <dgm:t>
        <a:bodyPr/>
        <a:lstStyle/>
        <a:p>
          <a:endParaRPr lang="en-US"/>
        </a:p>
      </dgm:t>
    </dgm:pt>
    <dgm:pt modelId="{7B3D42D4-A91D-4D31-AC4A-1F4A92525DE1}" type="sibTrans" cxnId="{D0B22AE4-3684-45C7-B2BA-2F501E0D0D49}">
      <dgm:prSet/>
      <dgm:spPr/>
      <dgm:t>
        <a:bodyPr/>
        <a:lstStyle/>
        <a:p>
          <a:endParaRPr lang="en-US"/>
        </a:p>
      </dgm:t>
    </dgm:pt>
    <dgm:pt modelId="{D4FBC823-6D6C-4E42-83BE-F283EB4CA4BC}">
      <dgm:prSet phldrT="[Text]"/>
      <dgm:spPr/>
      <dgm:t>
        <a:bodyPr/>
        <a:lstStyle/>
        <a:p>
          <a:r>
            <a:rPr lang="en-US" dirty="0" smtClean="0"/>
            <a:t>TDD, Testing, Debugging, and documentation scenarios</a:t>
          </a:r>
          <a:endParaRPr lang="en-US" dirty="0"/>
        </a:p>
      </dgm:t>
    </dgm:pt>
    <dgm:pt modelId="{74596249-CDF3-42CD-8464-86E67E80D4E5}" type="parTrans" cxnId="{CA46B5F2-5299-4DFA-B6D7-5FEF65D08776}">
      <dgm:prSet/>
      <dgm:spPr/>
      <dgm:t>
        <a:bodyPr/>
        <a:lstStyle/>
        <a:p>
          <a:endParaRPr lang="en-US"/>
        </a:p>
      </dgm:t>
    </dgm:pt>
    <dgm:pt modelId="{488CE11E-E436-4CCC-9598-B64ECA172527}" type="sibTrans" cxnId="{CA46B5F2-5299-4DFA-B6D7-5FEF65D08776}">
      <dgm:prSet/>
      <dgm:spPr/>
      <dgm:t>
        <a:bodyPr/>
        <a:lstStyle/>
        <a:p>
          <a:endParaRPr lang="en-US"/>
        </a:p>
      </dgm:t>
    </dgm:pt>
    <dgm:pt modelId="{C3D03853-DE8D-4F75-8DC1-E68E1F4A8692}">
      <dgm:prSet phldrT="[Text]"/>
      <dgm:spPr/>
      <dgm:t>
        <a:bodyPr/>
        <a:lstStyle/>
        <a:p>
          <a:r>
            <a:rPr lang="en-US" dirty="0" smtClean="0"/>
            <a:t>Code review and Quality gate scenarios</a:t>
          </a:r>
          <a:endParaRPr lang="en-US" dirty="0"/>
        </a:p>
      </dgm:t>
    </dgm:pt>
    <dgm:pt modelId="{A7AD72F7-BFC8-490F-8675-EE13E74D438B}" type="parTrans" cxnId="{5515C9A8-1050-4F01-AE7D-E400AFA5BCBA}">
      <dgm:prSet/>
      <dgm:spPr/>
      <dgm:t>
        <a:bodyPr/>
        <a:lstStyle/>
        <a:p>
          <a:endParaRPr lang="en-US"/>
        </a:p>
      </dgm:t>
    </dgm:pt>
    <dgm:pt modelId="{40906A45-E996-44C6-B4F4-E27243CF23DA}" type="sibTrans" cxnId="{5515C9A8-1050-4F01-AE7D-E400AFA5BCBA}">
      <dgm:prSet/>
      <dgm:spPr/>
      <dgm:t>
        <a:bodyPr/>
        <a:lstStyle/>
        <a:p>
          <a:endParaRPr lang="en-US"/>
        </a:p>
      </dgm:t>
    </dgm:pt>
    <dgm:pt modelId="{EA561ED4-CD94-4C5A-9D73-89AFFAAD5D81}" type="pres">
      <dgm:prSet presAssocID="{796F8F6A-F54E-4D3D-AC7A-DB8EEFF19E49}" presName="linearFlow" presStyleCnt="0">
        <dgm:presLayoutVars>
          <dgm:dir/>
          <dgm:animLvl val="lvl"/>
          <dgm:resizeHandles val="exact"/>
        </dgm:presLayoutVars>
      </dgm:prSet>
      <dgm:spPr/>
      <dgm:t>
        <a:bodyPr/>
        <a:lstStyle/>
        <a:p>
          <a:endParaRPr lang="en-US"/>
        </a:p>
      </dgm:t>
    </dgm:pt>
    <dgm:pt modelId="{FB12A048-F653-44E6-8FE8-69F1C3C07C3F}" type="pres">
      <dgm:prSet presAssocID="{524E811A-1512-4018-A30A-A2EBAC50505E}" presName="composite" presStyleCnt="0"/>
      <dgm:spPr/>
    </dgm:pt>
    <dgm:pt modelId="{8CFE86B9-EC23-4F58-B15E-AA67B5DF0843}" type="pres">
      <dgm:prSet presAssocID="{524E811A-1512-4018-A30A-A2EBAC50505E}" presName="parentText" presStyleLbl="alignNode1" presStyleIdx="0" presStyleCnt="3">
        <dgm:presLayoutVars>
          <dgm:chMax val="1"/>
          <dgm:bulletEnabled val="1"/>
        </dgm:presLayoutVars>
      </dgm:prSet>
      <dgm:spPr/>
      <dgm:t>
        <a:bodyPr/>
        <a:lstStyle/>
        <a:p>
          <a:endParaRPr lang="en-US"/>
        </a:p>
      </dgm:t>
    </dgm:pt>
    <dgm:pt modelId="{E5DCA8E0-E1B4-4CB8-8BF6-6B27A4FF004E}" type="pres">
      <dgm:prSet presAssocID="{524E811A-1512-4018-A30A-A2EBAC50505E}" presName="descendantText" presStyleLbl="alignAcc1" presStyleIdx="0" presStyleCnt="3">
        <dgm:presLayoutVars>
          <dgm:bulletEnabled val="1"/>
        </dgm:presLayoutVars>
      </dgm:prSet>
      <dgm:spPr/>
      <dgm:t>
        <a:bodyPr/>
        <a:lstStyle/>
        <a:p>
          <a:endParaRPr lang="en-US"/>
        </a:p>
      </dgm:t>
    </dgm:pt>
    <dgm:pt modelId="{38C20FB8-EF5A-4252-828A-0D0DCD601A00}" type="pres">
      <dgm:prSet presAssocID="{FAD07839-9B31-4F32-8472-019410F3FB3F}" presName="sp" presStyleCnt="0"/>
      <dgm:spPr/>
    </dgm:pt>
    <dgm:pt modelId="{59454E33-A63B-4CD0-A83F-827110996BF2}" type="pres">
      <dgm:prSet presAssocID="{25A97C28-907A-410E-A1E2-E6999A80F3E6}" presName="composite" presStyleCnt="0"/>
      <dgm:spPr/>
    </dgm:pt>
    <dgm:pt modelId="{01DC0003-4304-4277-B131-9B1313447FA7}" type="pres">
      <dgm:prSet presAssocID="{25A97C28-907A-410E-A1E2-E6999A80F3E6}" presName="parentText" presStyleLbl="alignNode1" presStyleIdx="1" presStyleCnt="3">
        <dgm:presLayoutVars>
          <dgm:chMax val="1"/>
          <dgm:bulletEnabled val="1"/>
        </dgm:presLayoutVars>
      </dgm:prSet>
      <dgm:spPr/>
      <dgm:t>
        <a:bodyPr/>
        <a:lstStyle/>
        <a:p>
          <a:endParaRPr lang="en-US"/>
        </a:p>
      </dgm:t>
    </dgm:pt>
    <dgm:pt modelId="{F49703F6-DA05-4762-B1F6-DF56E406459F}" type="pres">
      <dgm:prSet presAssocID="{25A97C28-907A-410E-A1E2-E6999A80F3E6}" presName="descendantText" presStyleLbl="alignAcc1" presStyleIdx="1" presStyleCnt="3" custLinFactNeighborX="1121">
        <dgm:presLayoutVars>
          <dgm:bulletEnabled val="1"/>
        </dgm:presLayoutVars>
      </dgm:prSet>
      <dgm:spPr/>
      <dgm:t>
        <a:bodyPr/>
        <a:lstStyle/>
        <a:p>
          <a:endParaRPr lang="en-US"/>
        </a:p>
      </dgm:t>
    </dgm:pt>
    <dgm:pt modelId="{0960A4AD-C3B7-4C00-89AD-AAAF4978B3EC}" type="pres">
      <dgm:prSet presAssocID="{4637088C-BE78-46EA-B88D-DD7D3037D63F}" presName="sp" presStyleCnt="0"/>
      <dgm:spPr/>
    </dgm:pt>
    <dgm:pt modelId="{5DA5EC20-171A-4E63-89BF-4BC8D5791C1E}" type="pres">
      <dgm:prSet presAssocID="{1774C7B8-E930-42E2-BC09-3988051AA769}" presName="composite" presStyleCnt="0"/>
      <dgm:spPr/>
    </dgm:pt>
    <dgm:pt modelId="{7AF9BF9A-BE3D-476F-80D3-9DF5CCFC8BBA}" type="pres">
      <dgm:prSet presAssocID="{1774C7B8-E930-42E2-BC09-3988051AA769}" presName="parentText" presStyleLbl="alignNode1" presStyleIdx="2" presStyleCnt="3">
        <dgm:presLayoutVars>
          <dgm:chMax val="1"/>
          <dgm:bulletEnabled val="1"/>
        </dgm:presLayoutVars>
      </dgm:prSet>
      <dgm:spPr/>
      <dgm:t>
        <a:bodyPr/>
        <a:lstStyle/>
        <a:p>
          <a:endParaRPr lang="en-US"/>
        </a:p>
      </dgm:t>
    </dgm:pt>
    <dgm:pt modelId="{8315F75E-D644-4478-85FD-6D0C6AD9B855}" type="pres">
      <dgm:prSet presAssocID="{1774C7B8-E930-42E2-BC09-3988051AA769}" presName="descendantText" presStyleLbl="alignAcc1" presStyleIdx="2" presStyleCnt="3">
        <dgm:presLayoutVars>
          <dgm:bulletEnabled val="1"/>
        </dgm:presLayoutVars>
      </dgm:prSet>
      <dgm:spPr/>
      <dgm:t>
        <a:bodyPr/>
        <a:lstStyle/>
        <a:p>
          <a:endParaRPr lang="en-US"/>
        </a:p>
      </dgm:t>
    </dgm:pt>
  </dgm:ptLst>
  <dgm:cxnLst>
    <dgm:cxn modelId="{E151F1C4-69AB-41F5-9C33-7B2A8F9A10CC}" type="presOf" srcId="{2E5B25EE-2952-4D6D-9DE8-4620D7C8BD5E}" destId="{F49703F6-DA05-4762-B1F6-DF56E406459F}" srcOrd="0" destOrd="2" presId="urn:microsoft.com/office/officeart/2005/8/layout/chevron2"/>
    <dgm:cxn modelId="{7746BC67-2C82-4E51-8439-4A910F000513}" srcId="{25A97C28-907A-410E-A1E2-E6999A80F3E6}" destId="{C1A68CE5-09ED-47E8-BCAF-BD71D943B72C}" srcOrd="0" destOrd="0" parTransId="{9CCE4C46-C5E9-456A-ABDD-88F1C2CBC104}" sibTransId="{02839F3D-BAFA-4071-9303-A9AD2B56219F}"/>
    <dgm:cxn modelId="{DCC3773C-4EB8-4D83-AF63-8CFE427B9E06}" type="presOf" srcId="{796F8F6A-F54E-4D3D-AC7A-DB8EEFF19E49}" destId="{EA561ED4-CD94-4C5A-9D73-89AFFAAD5D81}" srcOrd="0" destOrd="0" presId="urn:microsoft.com/office/officeart/2005/8/layout/chevron2"/>
    <dgm:cxn modelId="{991FEAF0-7CC4-4545-AEEC-250463D950F4}" type="presOf" srcId="{C2F609F7-575A-4D84-9C69-9A1ED6D7D184}" destId="{E5DCA8E0-E1B4-4CB8-8BF6-6B27A4FF004E}" srcOrd="0" destOrd="1" presId="urn:microsoft.com/office/officeart/2005/8/layout/chevron2"/>
    <dgm:cxn modelId="{52741F57-C63E-4C81-9C36-B36C8D69A27B}" srcId="{796F8F6A-F54E-4D3D-AC7A-DB8EEFF19E49}" destId="{25A97C28-907A-410E-A1E2-E6999A80F3E6}" srcOrd="1" destOrd="0" parTransId="{E29B1BC1-5902-44B0-B9CF-BB85AD10FFD6}" sibTransId="{4637088C-BE78-46EA-B88D-DD7D3037D63F}"/>
    <dgm:cxn modelId="{CA46B5F2-5299-4DFA-B6D7-5FEF65D08776}" srcId="{C1A68CE5-09ED-47E8-BCAF-BD71D943B72C}" destId="{D4FBC823-6D6C-4E42-83BE-F283EB4CA4BC}" srcOrd="2" destOrd="0" parTransId="{74596249-CDF3-42CD-8464-86E67E80D4E5}" sibTransId="{488CE11E-E436-4CCC-9598-B64ECA172527}"/>
    <dgm:cxn modelId="{54197B34-94A5-4BE8-AF2D-08A72A90CC0F}" type="presOf" srcId="{C3D03853-DE8D-4F75-8DC1-E68E1F4A8692}" destId="{8315F75E-D644-4478-85FD-6D0C6AD9B855}" srcOrd="0" destOrd="2" presId="urn:microsoft.com/office/officeart/2005/8/layout/chevron2"/>
    <dgm:cxn modelId="{54BD9405-5DE0-4880-8C50-EA8110FA70DA}" type="presOf" srcId="{D4FBC823-6D6C-4E42-83BE-F283EB4CA4BC}" destId="{F49703F6-DA05-4762-B1F6-DF56E406459F}" srcOrd="0" destOrd="3" presId="urn:microsoft.com/office/officeart/2005/8/layout/chevron2"/>
    <dgm:cxn modelId="{D0B22AE4-3684-45C7-B2BA-2F501E0D0D49}" srcId="{721DA68F-E06D-4BCF-9C88-56082746FFB5}" destId="{C2F609F7-575A-4D84-9C69-9A1ED6D7D184}" srcOrd="0" destOrd="0" parTransId="{0E64FE22-070F-4EE1-A0A8-82CDC8151627}" sibTransId="{7B3D42D4-A91D-4D31-AC4A-1F4A92525DE1}"/>
    <dgm:cxn modelId="{C9F7EBF0-F47A-4FEF-B769-3DB101182DC1}" type="presOf" srcId="{91867136-E313-42D0-B88C-E280F1285580}" destId="{8315F75E-D644-4478-85FD-6D0C6AD9B855}" srcOrd="0" destOrd="1" presId="urn:microsoft.com/office/officeart/2005/8/layout/chevron2"/>
    <dgm:cxn modelId="{09AABE82-17F1-4C44-9740-AB1A55713DB1}" type="presOf" srcId="{524E811A-1512-4018-A30A-A2EBAC50505E}" destId="{8CFE86B9-EC23-4F58-B15E-AA67B5DF0843}" srcOrd="0" destOrd="0" presId="urn:microsoft.com/office/officeart/2005/8/layout/chevron2"/>
    <dgm:cxn modelId="{E213D975-0504-4A3C-9ACC-8F0064E7AE3D}" srcId="{1774C7B8-E930-42E2-BC09-3988051AA769}" destId="{1AD8EB4E-DD76-4DEC-85FD-DBD87E9A453A}" srcOrd="0" destOrd="0" parTransId="{0B9D4959-4461-413C-800B-5A9075D5E605}" sibTransId="{FE8D87F6-9C54-4FFD-8486-379ACCB19039}"/>
    <dgm:cxn modelId="{30443BA1-A060-4B8D-B0F7-C7AC1B7F080A}" srcId="{C1A68CE5-09ED-47E8-BCAF-BD71D943B72C}" destId="{30016E21-37C9-4FD1-B82F-2F90DE8FE212}" srcOrd="0" destOrd="0" parTransId="{45B466DB-225A-4A51-8506-B74C0B9A5401}" sibTransId="{42722C28-BD29-41EA-87E2-65871C7843AA}"/>
    <dgm:cxn modelId="{7D46FBD4-E46B-4D1B-9F3F-8A181210293C}" srcId="{1AD8EB4E-DD76-4DEC-85FD-DBD87E9A453A}" destId="{91867136-E313-42D0-B88C-E280F1285580}" srcOrd="0" destOrd="0" parTransId="{B4994E7A-0269-41C6-8CB2-EE56714A6D9C}" sibTransId="{CC9DE01C-3A24-494E-B300-5001268B45FA}"/>
    <dgm:cxn modelId="{6EDE1003-98E8-4F08-82FC-1BC812FF9B89}" srcId="{524E811A-1512-4018-A30A-A2EBAC50505E}" destId="{721DA68F-E06D-4BCF-9C88-56082746FFB5}" srcOrd="0" destOrd="0" parTransId="{445DEEAA-2FB2-4957-87ED-9A8A2BE29E94}" sibTransId="{E29B2C99-46EF-4C5F-AAA0-C2CA74736B8D}"/>
    <dgm:cxn modelId="{1325BA0D-25B3-459D-8D01-E00D345B03E1}" type="presOf" srcId="{721DA68F-E06D-4BCF-9C88-56082746FFB5}" destId="{E5DCA8E0-E1B4-4CB8-8BF6-6B27A4FF004E}" srcOrd="0" destOrd="0" presId="urn:microsoft.com/office/officeart/2005/8/layout/chevron2"/>
    <dgm:cxn modelId="{A2F6F9E8-C9F3-4570-950C-1A6E66CEF1A0}" type="presOf" srcId="{30016E21-37C9-4FD1-B82F-2F90DE8FE212}" destId="{F49703F6-DA05-4762-B1F6-DF56E406459F}" srcOrd="0" destOrd="1" presId="urn:microsoft.com/office/officeart/2005/8/layout/chevron2"/>
    <dgm:cxn modelId="{C60365A5-CB62-4FF0-9373-11014BCD0462}" srcId="{796F8F6A-F54E-4D3D-AC7A-DB8EEFF19E49}" destId="{524E811A-1512-4018-A30A-A2EBAC50505E}" srcOrd="0" destOrd="0" parTransId="{B7F54E3C-7DF0-47C0-8776-3453A1722341}" sibTransId="{FAD07839-9B31-4F32-8472-019410F3FB3F}"/>
    <dgm:cxn modelId="{B1CB4E0E-6B41-468B-9481-75913EE67B87}" srcId="{C1A68CE5-09ED-47E8-BCAF-BD71D943B72C}" destId="{2E5B25EE-2952-4D6D-9DE8-4620D7C8BD5E}" srcOrd="1" destOrd="0" parTransId="{94F76000-DDBF-4F65-A4DE-84520DA623A6}" sibTransId="{BEC13D9E-D16B-4F13-9EA3-ACCB12405528}"/>
    <dgm:cxn modelId="{67DFE117-8627-4032-A018-A7704BDAF51F}" type="presOf" srcId="{1774C7B8-E930-42E2-BC09-3988051AA769}" destId="{7AF9BF9A-BE3D-476F-80D3-9DF5CCFC8BBA}" srcOrd="0" destOrd="0" presId="urn:microsoft.com/office/officeart/2005/8/layout/chevron2"/>
    <dgm:cxn modelId="{8F2E8F1D-2BD5-4DDF-A9B7-E2F6290FF2F4}" type="presOf" srcId="{25A97C28-907A-410E-A1E2-E6999A80F3E6}" destId="{01DC0003-4304-4277-B131-9B1313447FA7}" srcOrd="0" destOrd="0" presId="urn:microsoft.com/office/officeart/2005/8/layout/chevron2"/>
    <dgm:cxn modelId="{5515C9A8-1050-4F01-AE7D-E400AFA5BCBA}" srcId="{1AD8EB4E-DD76-4DEC-85FD-DBD87E9A453A}" destId="{C3D03853-DE8D-4F75-8DC1-E68E1F4A8692}" srcOrd="1" destOrd="0" parTransId="{A7AD72F7-BFC8-490F-8675-EE13E74D438B}" sibTransId="{40906A45-E996-44C6-B4F4-E27243CF23DA}"/>
    <dgm:cxn modelId="{445C6F59-B9F1-423D-BD78-BD26C7015F57}" type="presOf" srcId="{C1A68CE5-09ED-47E8-BCAF-BD71D943B72C}" destId="{F49703F6-DA05-4762-B1F6-DF56E406459F}" srcOrd="0" destOrd="0" presId="urn:microsoft.com/office/officeart/2005/8/layout/chevron2"/>
    <dgm:cxn modelId="{2D66A1B4-2A91-49E9-A455-C251ADB2C4D3}" srcId="{796F8F6A-F54E-4D3D-AC7A-DB8EEFF19E49}" destId="{1774C7B8-E930-42E2-BC09-3988051AA769}" srcOrd="2" destOrd="0" parTransId="{025B842B-4317-4409-B1CD-34C251364AAF}" sibTransId="{CA386A1E-5412-462D-97D4-785335ECC77D}"/>
    <dgm:cxn modelId="{1C68F7AA-3731-437E-AE34-1B707A239540}" type="presOf" srcId="{1AD8EB4E-DD76-4DEC-85FD-DBD87E9A453A}" destId="{8315F75E-D644-4478-85FD-6D0C6AD9B855}" srcOrd="0" destOrd="0" presId="urn:microsoft.com/office/officeart/2005/8/layout/chevron2"/>
    <dgm:cxn modelId="{E05A1503-C0A9-4CB9-AA66-A70F126A2F15}" type="presParOf" srcId="{EA561ED4-CD94-4C5A-9D73-89AFFAAD5D81}" destId="{FB12A048-F653-44E6-8FE8-69F1C3C07C3F}" srcOrd="0" destOrd="0" presId="urn:microsoft.com/office/officeart/2005/8/layout/chevron2"/>
    <dgm:cxn modelId="{C6506328-C520-43F9-9AE3-5E782C883E7F}" type="presParOf" srcId="{FB12A048-F653-44E6-8FE8-69F1C3C07C3F}" destId="{8CFE86B9-EC23-4F58-B15E-AA67B5DF0843}" srcOrd="0" destOrd="0" presId="urn:microsoft.com/office/officeart/2005/8/layout/chevron2"/>
    <dgm:cxn modelId="{0A24B665-102E-4186-A4E6-F7FF29B7850D}" type="presParOf" srcId="{FB12A048-F653-44E6-8FE8-69F1C3C07C3F}" destId="{E5DCA8E0-E1B4-4CB8-8BF6-6B27A4FF004E}" srcOrd="1" destOrd="0" presId="urn:microsoft.com/office/officeart/2005/8/layout/chevron2"/>
    <dgm:cxn modelId="{34F49016-A96C-44DD-A109-9D940F2DD5AB}" type="presParOf" srcId="{EA561ED4-CD94-4C5A-9D73-89AFFAAD5D81}" destId="{38C20FB8-EF5A-4252-828A-0D0DCD601A00}" srcOrd="1" destOrd="0" presId="urn:microsoft.com/office/officeart/2005/8/layout/chevron2"/>
    <dgm:cxn modelId="{8AF39BF5-B122-46C4-97A6-23F097AD145B}" type="presParOf" srcId="{EA561ED4-CD94-4C5A-9D73-89AFFAAD5D81}" destId="{59454E33-A63B-4CD0-A83F-827110996BF2}" srcOrd="2" destOrd="0" presId="urn:microsoft.com/office/officeart/2005/8/layout/chevron2"/>
    <dgm:cxn modelId="{46C460C5-C2C0-4BF4-9754-578AA70ED4C3}" type="presParOf" srcId="{59454E33-A63B-4CD0-A83F-827110996BF2}" destId="{01DC0003-4304-4277-B131-9B1313447FA7}" srcOrd="0" destOrd="0" presId="urn:microsoft.com/office/officeart/2005/8/layout/chevron2"/>
    <dgm:cxn modelId="{E90C3071-64A1-4F67-896D-6C505A91AF94}" type="presParOf" srcId="{59454E33-A63B-4CD0-A83F-827110996BF2}" destId="{F49703F6-DA05-4762-B1F6-DF56E406459F}" srcOrd="1" destOrd="0" presId="urn:microsoft.com/office/officeart/2005/8/layout/chevron2"/>
    <dgm:cxn modelId="{0212DE65-6E0A-4390-B35B-76A7C3FF7D1A}" type="presParOf" srcId="{EA561ED4-CD94-4C5A-9D73-89AFFAAD5D81}" destId="{0960A4AD-C3B7-4C00-89AD-AAAF4978B3EC}" srcOrd="3" destOrd="0" presId="urn:microsoft.com/office/officeart/2005/8/layout/chevron2"/>
    <dgm:cxn modelId="{1C8979A1-77D5-4FDA-BE75-D8399E7D49C5}" type="presParOf" srcId="{EA561ED4-CD94-4C5A-9D73-89AFFAAD5D81}" destId="{5DA5EC20-171A-4E63-89BF-4BC8D5791C1E}" srcOrd="4" destOrd="0" presId="urn:microsoft.com/office/officeart/2005/8/layout/chevron2"/>
    <dgm:cxn modelId="{D27CA0D8-3542-475C-B644-120977CE0277}" type="presParOf" srcId="{5DA5EC20-171A-4E63-89BF-4BC8D5791C1E}" destId="{7AF9BF9A-BE3D-476F-80D3-9DF5CCFC8BBA}" srcOrd="0" destOrd="0" presId="urn:microsoft.com/office/officeart/2005/8/layout/chevron2"/>
    <dgm:cxn modelId="{EDB62321-4C8A-4283-937A-E9ED96D89265}" type="presParOf" srcId="{5DA5EC20-171A-4E63-89BF-4BC8D5791C1E}" destId="{8315F75E-D644-4478-85FD-6D0C6AD9B85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E86B9-EC23-4F58-B15E-AA67B5DF0843}">
      <dsp:nvSpPr>
        <dsp:cNvPr id="0" name=""/>
        <dsp:cNvSpPr/>
      </dsp:nvSpPr>
      <dsp:spPr>
        <a:xfrm rot="5400000">
          <a:off x="-278182" y="278886"/>
          <a:ext cx="1854547" cy="1298183"/>
        </a:xfrm>
        <a:prstGeom prst="chevron">
          <a:avLst/>
        </a:prstGeom>
        <a:gradFill rotWithShape="0">
          <a:gsLst>
            <a:gs pos="0">
              <a:schemeClr val="accent5">
                <a:hueOff val="0"/>
                <a:satOff val="0"/>
                <a:lumOff val="0"/>
                <a:alphaOff val="0"/>
                <a:tint val="50000"/>
                <a:shade val="86000"/>
                <a:satMod val="140000"/>
              </a:schemeClr>
            </a:gs>
            <a:gs pos="45000">
              <a:schemeClr val="accent5">
                <a:hueOff val="0"/>
                <a:satOff val="0"/>
                <a:lumOff val="0"/>
                <a:alphaOff val="0"/>
                <a:tint val="48000"/>
                <a:satMod val="150000"/>
              </a:schemeClr>
            </a:gs>
            <a:gs pos="100000">
              <a:schemeClr val="accent5">
                <a:hueOff val="0"/>
                <a:satOff val="0"/>
                <a:lumOff val="0"/>
                <a:alphaOff val="0"/>
                <a:tint val="28000"/>
                <a:satMod val="160000"/>
              </a:schemeClr>
            </a:gs>
          </a:gsLst>
          <a:path path="circle">
            <a:fillToRect l="100000" t="100000" r="100000" b="100000"/>
          </a:path>
        </a:gradFill>
        <a:ln w="9525" cap="flat"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dev10</a:t>
          </a:r>
          <a:endParaRPr lang="en-US" sz="3600" kern="1200" dirty="0"/>
        </a:p>
      </dsp:txBody>
      <dsp:txXfrm rot="-5400000">
        <a:off x="1" y="649796"/>
        <a:ext cx="1298183" cy="556364"/>
      </dsp:txXfrm>
    </dsp:sp>
    <dsp:sp modelId="{E5DCA8E0-E1B4-4CB8-8BF6-6B27A4FF004E}">
      <dsp:nvSpPr>
        <dsp:cNvPr id="0" name=""/>
        <dsp:cNvSpPr/>
      </dsp:nvSpPr>
      <dsp:spPr>
        <a:xfrm rot="5400000">
          <a:off x="3932563" y="-2633676"/>
          <a:ext cx="1205455" cy="6474216"/>
        </a:xfrm>
        <a:prstGeom prst="round2Same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1" kern="1200" dirty="0" smtClean="0"/>
            <a:t>Contract Authoring</a:t>
          </a:r>
          <a:endParaRPr lang="en-US" sz="1800" b="1" kern="1200" dirty="0"/>
        </a:p>
        <a:p>
          <a:pPr marL="342900" lvl="2" indent="-171450" algn="l" defTabSz="800100">
            <a:lnSpc>
              <a:spcPct val="90000"/>
            </a:lnSpc>
            <a:spcBef>
              <a:spcPct val="0"/>
            </a:spcBef>
            <a:spcAft>
              <a:spcPct val="15000"/>
            </a:spcAft>
            <a:buChar char="••"/>
          </a:pPr>
          <a:r>
            <a:rPr lang="en-US" sz="1800" b="0" kern="1200" dirty="0" smtClean="0"/>
            <a:t>Individual opt-in</a:t>
          </a:r>
          <a:endParaRPr lang="en-US" sz="1800" b="0" kern="1200" dirty="0"/>
        </a:p>
      </dsp:txBody>
      <dsp:txXfrm rot="-5400000">
        <a:off x="1298183" y="59549"/>
        <a:ext cx="6415371" cy="1087765"/>
      </dsp:txXfrm>
    </dsp:sp>
    <dsp:sp modelId="{01DC0003-4304-4277-B131-9B1313447FA7}">
      <dsp:nvSpPr>
        <dsp:cNvPr id="0" name=""/>
        <dsp:cNvSpPr/>
      </dsp:nvSpPr>
      <dsp:spPr>
        <a:xfrm rot="5400000">
          <a:off x="-278182" y="1941708"/>
          <a:ext cx="1854547" cy="1298183"/>
        </a:xfrm>
        <a:prstGeom prst="chevron">
          <a:avLst/>
        </a:prstGeom>
        <a:gradFill rotWithShape="0">
          <a:gsLst>
            <a:gs pos="0">
              <a:schemeClr val="accent5">
                <a:hueOff val="-6198687"/>
                <a:satOff val="9275"/>
                <a:lumOff val="-10392"/>
                <a:alphaOff val="0"/>
                <a:tint val="50000"/>
                <a:shade val="86000"/>
                <a:satMod val="140000"/>
              </a:schemeClr>
            </a:gs>
            <a:gs pos="45000">
              <a:schemeClr val="accent5">
                <a:hueOff val="-6198687"/>
                <a:satOff val="9275"/>
                <a:lumOff val="-10392"/>
                <a:alphaOff val="0"/>
                <a:tint val="48000"/>
                <a:satMod val="150000"/>
              </a:schemeClr>
            </a:gs>
            <a:gs pos="100000">
              <a:schemeClr val="accent5">
                <a:hueOff val="-6198687"/>
                <a:satOff val="9275"/>
                <a:lumOff val="-10392"/>
                <a:alphaOff val="0"/>
                <a:tint val="28000"/>
                <a:satMod val="160000"/>
              </a:schemeClr>
            </a:gs>
          </a:gsLst>
          <a:path path="circle">
            <a:fillToRect l="100000" t="100000" r="100000" b="100000"/>
          </a:path>
        </a:gradFill>
        <a:ln w="9525" cap="flat" cmpd="sng" algn="ctr">
          <a:solidFill>
            <a:schemeClr val="accent5">
              <a:hueOff val="-6198687"/>
              <a:satOff val="9275"/>
              <a:lumOff val="-10392"/>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dev11</a:t>
          </a:r>
          <a:endParaRPr lang="en-US" sz="3600" kern="1200" dirty="0"/>
        </a:p>
      </dsp:txBody>
      <dsp:txXfrm rot="-5400000">
        <a:off x="1" y="2312618"/>
        <a:ext cx="1298183" cy="556364"/>
      </dsp:txXfrm>
    </dsp:sp>
    <dsp:sp modelId="{F49703F6-DA05-4762-B1F6-DF56E406459F}">
      <dsp:nvSpPr>
        <dsp:cNvPr id="0" name=""/>
        <dsp:cNvSpPr/>
      </dsp:nvSpPr>
      <dsp:spPr>
        <a:xfrm rot="5400000">
          <a:off x="3932563" y="-970854"/>
          <a:ext cx="1205455" cy="6474216"/>
        </a:xfrm>
        <a:prstGeom prst="round2SameRect">
          <a:avLst/>
        </a:prstGeom>
        <a:solidFill>
          <a:schemeClr val="lt1">
            <a:alpha val="90000"/>
            <a:hueOff val="0"/>
            <a:satOff val="0"/>
            <a:lumOff val="0"/>
            <a:alphaOff val="0"/>
          </a:schemeClr>
        </a:solidFill>
        <a:ln w="9525" cap="flat" cmpd="sng" algn="ctr">
          <a:solidFill>
            <a:schemeClr val="accent5">
              <a:hueOff val="-6198687"/>
              <a:satOff val="9275"/>
              <a:lumOff val="-1039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1" kern="1200" dirty="0" smtClean="0"/>
            <a:t>Runtime Contract Checking</a:t>
          </a:r>
          <a:endParaRPr lang="en-US" sz="1800" b="1" kern="1200" dirty="0"/>
        </a:p>
        <a:p>
          <a:pPr marL="342900" lvl="2" indent="-171450" algn="l" defTabSz="800100">
            <a:lnSpc>
              <a:spcPct val="90000"/>
            </a:lnSpc>
            <a:spcBef>
              <a:spcPct val="0"/>
            </a:spcBef>
            <a:spcAft>
              <a:spcPct val="15000"/>
            </a:spcAft>
            <a:buChar char="••"/>
          </a:pPr>
          <a:r>
            <a:rPr lang="en-US" sz="1800" kern="1200" dirty="0" smtClean="0"/>
            <a:t>Support in all SKUs</a:t>
          </a:r>
          <a:endParaRPr lang="en-US" sz="1800" kern="1200" dirty="0"/>
        </a:p>
        <a:p>
          <a:pPr marL="342900" lvl="2" indent="-171450" algn="l" defTabSz="800100">
            <a:lnSpc>
              <a:spcPct val="90000"/>
            </a:lnSpc>
            <a:spcBef>
              <a:spcPct val="0"/>
            </a:spcBef>
            <a:spcAft>
              <a:spcPct val="15000"/>
            </a:spcAft>
            <a:buChar char="••"/>
          </a:pPr>
          <a:r>
            <a:rPr lang="en-US" sz="1800" kern="1200" dirty="0" smtClean="0"/>
            <a:t>Increase general usage, familiarity</a:t>
          </a:r>
          <a:endParaRPr lang="en-US" sz="1800" kern="1200" dirty="0"/>
        </a:p>
        <a:p>
          <a:pPr marL="342900" lvl="2" indent="-171450" algn="l" defTabSz="800100">
            <a:lnSpc>
              <a:spcPct val="90000"/>
            </a:lnSpc>
            <a:spcBef>
              <a:spcPct val="0"/>
            </a:spcBef>
            <a:spcAft>
              <a:spcPct val="15000"/>
            </a:spcAft>
            <a:buChar char="••"/>
          </a:pPr>
          <a:r>
            <a:rPr lang="en-US" sz="1800" kern="1200" dirty="0" smtClean="0"/>
            <a:t>TDD, Testing, Debugging, and documentation scenarios</a:t>
          </a:r>
          <a:endParaRPr lang="en-US" sz="1800" kern="1200" dirty="0"/>
        </a:p>
      </dsp:txBody>
      <dsp:txXfrm rot="-5400000">
        <a:off x="1298183" y="1722371"/>
        <a:ext cx="6415371" cy="1087765"/>
      </dsp:txXfrm>
    </dsp:sp>
    <dsp:sp modelId="{7AF9BF9A-BE3D-476F-80D3-9DF5CCFC8BBA}">
      <dsp:nvSpPr>
        <dsp:cNvPr id="0" name=""/>
        <dsp:cNvSpPr/>
      </dsp:nvSpPr>
      <dsp:spPr>
        <a:xfrm rot="5400000">
          <a:off x="-278182" y="3604530"/>
          <a:ext cx="1854547" cy="1298183"/>
        </a:xfrm>
        <a:prstGeom prst="chevron">
          <a:avLst/>
        </a:prstGeom>
        <a:gradFill rotWithShape="0">
          <a:gsLst>
            <a:gs pos="0">
              <a:schemeClr val="accent5">
                <a:hueOff val="-12397374"/>
                <a:satOff val="18550"/>
                <a:lumOff val="-20783"/>
                <a:alphaOff val="0"/>
                <a:tint val="50000"/>
                <a:shade val="86000"/>
                <a:satMod val="140000"/>
              </a:schemeClr>
            </a:gs>
            <a:gs pos="45000">
              <a:schemeClr val="accent5">
                <a:hueOff val="-12397374"/>
                <a:satOff val="18550"/>
                <a:lumOff val="-20783"/>
                <a:alphaOff val="0"/>
                <a:tint val="48000"/>
                <a:satMod val="150000"/>
              </a:schemeClr>
            </a:gs>
            <a:gs pos="100000">
              <a:schemeClr val="accent5">
                <a:hueOff val="-12397374"/>
                <a:satOff val="18550"/>
                <a:lumOff val="-20783"/>
                <a:alphaOff val="0"/>
                <a:tint val="28000"/>
                <a:satMod val="160000"/>
              </a:schemeClr>
            </a:gs>
          </a:gsLst>
          <a:path path="circle">
            <a:fillToRect l="100000" t="100000" r="100000" b="100000"/>
          </a:path>
        </a:gradFill>
        <a:ln w="9525" cap="flat" cmpd="sng" algn="ctr">
          <a:solidFill>
            <a:schemeClr val="accent5">
              <a:hueOff val="-12397374"/>
              <a:satOff val="18550"/>
              <a:lumOff val="-20783"/>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dev12</a:t>
          </a:r>
          <a:endParaRPr lang="en-US" sz="3600" kern="1200" dirty="0"/>
        </a:p>
      </dsp:txBody>
      <dsp:txXfrm rot="-5400000">
        <a:off x="1" y="3975440"/>
        <a:ext cx="1298183" cy="556364"/>
      </dsp:txXfrm>
    </dsp:sp>
    <dsp:sp modelId="{8315F75E-D644-4478-85FD-6D0C6AD9B855}">
      <dsp:nvSpPr>
        <dsp:cNvPr id="0" name=""/>
        <dsp:cNvSpPr/>
      </dsp:nvSpPr>
      <dsp:spPr>
        <a:xfrm rot="5400000">
          <a:off x="3932563" y="691967"/>
          <a:ext cx="1205455" cy="6474216"/>
        </a:xfrm>
        <a:prstGeom prst="round2SameRect">
          <a:avLst/>
        </a:prstGeom>
        <a:solidFill>
          <a:schemeClr val="lt1">
            <a:alpha val="90000"/>
            <a:hueOff val="0"/>
            <a:satOff val="0"/>
            <a:lumOff val="0"/>
            <a:alphaOff val="0"/>
          </a:schemeClr>
        </a:solidFill>
        <a:ln w="9525" cap="flat" cmpd="sng" algn="ctr">
          <a:solidFill>
            <a:schemeClr val="accent5">
              <a:hueOff val="-12397374"/>
              <a:satOff val="18550"/>
              <a:lumOff val="-2078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1" kern="1200" dirty="0" smtClean="0"/>
            <a:t>Static Contract Checking</a:t>
          </a:r>
          <a:endParaRPr lang="en-US" sz="1800" b="1" kern="1200" dirty="0"/>
        </a:p>
        <a:p>
          <a:pPr marL="342900" lvl="2" indent="-171450" algn="l" defTabSz="800100">
            <a:lnSpc>
              <a:spcPct val="90000"/>
            </a:lnSpc>
            <a:spcBef>
              <a:spcPct val="0"/>
            </a:spcBef>
            <a:spcAft>
              <a:spcPct val="15000"/>
            </a:spcAft>
            <a:buChar char="••"/>
          </a:pPr>
          <a:r>
            <a:rPr lang="en-US" sz="1800" kern="1200" dirty="0" smtClean="0"/>
            <a:t>Upgrade-driver to premium SKUs</a:t>
          </a:r>
          <a:endParaRPr lang="en-US" sz="1800" kern="1200" dirty="0"/>
        </a:p>
        <a:p>
          <a:pPr marL="342900" lvl="2" indent="-171450" algn="l" defTabSz="800100">
            <a:lnSpc>
              <a:spcPct val="90000"/>
            </a:lnSpc>
            <a:spcBef>
              <a:spcPct val="0"/>
            </a:spcBef>
            <a:spcAft>
              <a:spcPct val="15000"/>
            </a:spcAft>
            <a:buChar char="••"/>
          </a:pPr>
          <a:r>
            <a:rPr lang="en-US" sz="1800" kern="1200" dirty="0" smtClean="0"/>
            <a:t>Code review and Quality gate scenarios</a:t>
          </a:r>
          <a:endParaRPr lang="en-US" sz="1800" kern="1200" dirty="0"/>
        </a:p>
      </dsp:txBody>
      <dsp:txXfrm rot="-5400000">
        <a:off x="1298183" y="3385193"/>
        <a:ext cx="6415371" cy="108776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37154F-1FF6-4104-B1E3-413E0EE8168F}" type="datetimeFigureOut">
              <a:rPr lang="en-US" smtClean="0"/>
              <a:t>7/7/2010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6BEBA-7290-4D7C-B1AD-D82AC62E7CEE}" type="slidenum">
              <a:rPr lang="en-US" smtClean="0"/>
              <a:t>‹#›</a:t>
            </a:fld>
            <a:endParaRPr lang="en-US"/>
          </a:p>
        </p:txBody>
      </p:sp>
    </p:spTree>
    <p:extLst>
      <p:ext uri="{BB962C8B-B14F-4D97-AF65-F5344CB8AC3E}">
        <p14:creationId xmlns:p14="http://schemas.microsoft.com/office/powerpoint/2010/main" val="1816558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Matt has to write a </a:t>
            </a:r>
            <a:r>
              <a:rPr lang="en-US" dirty="0" err="1" smtClean="0"/>
              <a:t>TrimSuffix</a:t>
            </a:r>
            <a:r>
              <a:rPr lang="en-US" dirty="0" smtClean="0"/>
              <a:t> method. He uses TDD and writes a set of small tests. At the same time, he also thinks about the</a:t>
            </a:r>
            <a:r>
              <a:rPr lang="en-US" baseline="0" dirty="0" smtClean="0"/>
              <a:t> generalized outcome of the method and writes a </a:t>
            </a:r>
            <a:r>
              <a:rPr lang="en-US" baseline="0" dirty="0" err="1" smtClean="0"/>
              <a:t>Contract.Ensures</a:t>
            </a:r>
            <a:r>
              <a:rPr lang="en-US" baseline="0" dirty="0" smtClean="0"/>
              <a:t> to specify that the result should not end in the suffix.</a:t>
            </a:r>
          </a:p>
          <a:p>
            <a:r>
              <a:rPr lang="en-US" baseline="0" dirty="0" smtClean="0"/>
              <a:t>As he is testing with various inputs he refines the assumptions of the method and documents them using Requires. Using </a:t>
            </a:r>
            <a:r>
              <a:rPr lang="en-US" baseline="0" dirty="0" err="1" smtClean="0"/>
              <a:t>Pex</a:t>
            </a:r>
            <a:r>
              <a:rPr lang="en-US" baseline="0" dirty="0" smtClean="0"/>
              <a:t>, Matt discovers a way to violate the post-condition that his tests did not include, namely when he has to remove repeated suffixes.</a:t>
            </a:r>
          </a:p>
          <a:p>
            <a:r>
              <a:rPr lang="en-US" baseline="0" dirty="0" smtClean="0"/>
              <a:t>Matt’s projects use XML doc files and automated documentation generation. On the next build, the documentation automatically includes detailed contracts on how to use the new </a:t>
            </a:r>
            <a:r>
              <a:rPr lang="en-US" baseline="0" dirty="0" err="1" smtClean="0"/>
              <a:t>TrimSuffix</a:t>
            </a:r>
            <a:r>
              <a:rPr lang="en-US" baseline="0" dirty="0" smtClean="0"/>
              <a:t> method.</a:t>
            </a:r>
            <a:endParaRPr lang="en-US" dirty="0"/>
          </a:p>
        </p:txBody>
      </p:sp>
      <p:sp>
        <p:nvSpPr>
          <p:cNvPr id="4" name="Slide Number Placeholder 3"/>
          <p:cNvSpPr>
            <a:spLocks noGrp="1"/>
          </p:cNvSpPr>
          <p:nvPr>
            <p:ph type="sldNum" sz="quarter" idx="10"/>
          </p:nvPr>
        </p:nvSpPr>
        <p:spPr/>
        <p:txBody>
          <a:bodyPr/>
          <a:lstStyle/>
          <a:p>
            <a:fld id="{4156BEBA-7290-4D7C-B1AD-D82AC62E7CEE}" type="slidenum">
              <a:rPr lang="en-US" smtClean="0"/>
              <a:t>3</a:t>
            </a:fld>
            <a:endParaRPr lang="en-US"/>
          </a:p>
        </p:txBody>
      </p:sp>
    </p:spTree>
    <p:extLst>
      <p:ext uri="{BB962C8B-B14F-4D97-AF65-F5344CB8AC3E}">
        <p14:creationId xmlns:p14="http://schemas.microsoft.com/office/powerpoint/2010/main" val="1513502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Discover requirements when calling methods without having to go to </a:t>
            </a:r>
            <a:r>
              <a:rPr lang="en-US" smtClean="0"/>
              <a:t>the documentation first</a:t>
            </a:r>
            <a:endParaRPr lang="en-US"/>
          </a:p>
        </p:txBody>
      </p:sp>
      <p:sp>
        <p:nvSpPr>
          <p:cNvPr id="4" name="Slide Number Placeholder 3"/>
          <p:cNvSpPr>
            <a:spLocks noGrp="1"/>
          </p:cNvSpPr>
          <p:nvPr>
            <p:ph type="sldNum" sz="quarter" idx="10"/>
          </p:nvPr>
        </p:nvSpPr>
        <p:spPr/>
        <p:txBody>
          <a:bodyPr/>
          <a:lstStyle/>
          <a:p>
            <a:fld id="{4156BEBA-7290-4D7C-B1AD-D82AC62E7CEE}" type="slidenum">
              <a:rPr lang="en-US" smtClean="0"/>
              <a:t>6</a:t>
            </a:fld>
            <a:endParaRPr lang="en-US"/>
          </a:p>
        </p:txBody>
      </p:sp>
    </p:spTree>
    <p:extLst>
      <p:ext uri="{BB962C8B-B14F-4D97-AF65-F5344CB8AC3E}">
        <p14:creationId xmlns:p14="http://schemas.microsoft.com/office/powerpoint/2010/main" val="3433105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Phil</a:t>
            </a:r>
            <a:r>
              <a:rPr lang="en-US" baseline="0" dirty="0" smtClean="0"/>
              <a:t> is using the new </a:t>
            </a:r>
            <a:r>
              <a:rPr lang="en-US" baseline="0" dirty="0" err="1" smtClean="0"/>
              <a:t>TrimSuffix</a:t>
            </a:r>
            <a:r>
              <a:rPr lang="en-US" baseline="0" dirty="0" smtClean="0"/>
              <a:t> method that Matt just checked in. As he types the call, </a:t>
            </a:r>
            <a:r>
              <a:rPr lang="en-US" baseline="0" dirty="0" err="1" smtClean="0"/>
              <a:t>intellisense</a:t>
            </a:r>
            <a:r>
              <a:rPr lang="en-US" baseline="0" dirty="0" smtClean="0"/>
              <a:t> shows him the proper requirements of the parameters. This way, Phil discovers right away that the method won’t work if the suffix is empty. Phil thus fixes his code to avoid that corner case before even running his first test.</a:t>
            </a:r>
            <a:endParaRPr lang="en-US" dirty="0"/>
          </a:p>
        </p:txBody>
      </p:sp>
      <p:sp>
        <p:nvSpPr>
          <p:cNvPr id="4" name="Slide Number Placeholder 3"/>
          <p:cNvSpPr>
            <a:spLocks noGrp="1"/>
          </p:cNvSpPr>
          <p:nvPr>
            <p:ph type="sldNum" sz="quarter" idx="10"/>
          </p:nvPr>
        </p:nvSpPr>
        <p:spPr/>
        <p:txBody>
          <a:bodyPr/>
          <a:lstStyle/>
          <a:p>
            <a:fld id="{4156BEBA-7290-4D7C-B1AD-D82AC62E7CEE}" type="slidenum">
              <a:rPr lang="en-US" smtClean="0"/>
              <a:t>8</a:t>
            </a:fld>
            <a:endParaRPr lang="en-US"/>
          </a:p>
        </p:txBody>
      </p:sp>
    </p:spTree>
    <p:extLst>
      <p:ext uri="{BB962C8B-B14F-4D97-AF65-F5344CB8AC3E}">
        <p14:creationId xmlns:p14="http://schemas.microsoft.com/office/powerpoint/2010/main" val="343310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Jean is the</a:t>
            </a:r>
            <a:r>
              <a:rPr lang="en-US" baseline="0" dirty="0" smtClean="0"/>
              <a:t> new member on the team and tasked with </a:t>
            </a:r>
            <a:r>
              <a:rPr lang="en-US" dirty="0" smtClean="0"/>
              <a:t>maintaining</a:t>
            </a:r>
            <a:r>
              <a:rPr lang="en-US" baseline="0" dirty="0" smtClean="0"/>
              <a:t> a web site using ASP.NET with C# code behind and Silverlight in the browser. Jean has to perform some important refactoring but she is not sure whether her changes are permissible. One of the regression tests now fails, but it is not clear why the result is not what is expected by the test. Fortunately, the team has been using contracts liberally in the Silverlight app and in the Code behind part and Matt shows Jean how to enable the runtime checking of contracts in both the Silverlight projects and the ASP.NET web server projects. Running the tests in Debug mode with contracts instrumented into the product some tests now fail with an object invariant violation at the end of a method Jean modified. Looking at the original invariant, Jean sees exactly what condition she failed to maintain. The failing invariant pinpointed by CodeContracts led Jean to the source of the error and helped her figure out how to fix the problem, whereas the failing test outcome at the end of the test run left her clueless.</a:t>
            </a:r>
          </a:p>
          <a:p>
            <a:endParaRPr lang="en-US" dirty="0"/>
          </a:p>
        </p:txBody>
      </p:sp>
      <p:sp>
        <p:nvSpPr>
          <p:cNvPr id="4" name="Slide Number Placeholder 3"/>
          <p:cNvSpPr>
            <a:spLocks noGrp="1"/>
          </p:cNvSpPr>
          <p:nvPr>
            <p:ph type="sldNum" sz="quarter" idx="10"/>
          </p:nvPr>
        </p:nvSpPr>
        <p:spPr/>
        <p:txBody>
          <a:bodyPr/>
          <a:lstStyle/>
          <a:p>
            <a:fld id="{4156BEBA-7290-4D7C-B1AD-D82AC62E7CEE}" type="slidenum">
              <a:rPr lang="en-US" smtClean="0"/>
              <a:t>9</a:t>
            </a:fld>
            <a:endParaRPr lang="en-US"/>
          </a:p>
        </p:txBody>
      </p:sp>
    </p:spTree>
    <p:extLst>
      <p:ext uri="{BB962C8B-B14F-4D97-AF65-F5344CB8AC3E}">
        <p14:creationId xmlns:p14="http://schemas.microsoft.com/office/powerpoint/2010/main" val="1987743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Jean is the</a:t>
            </a:r>
            <a:r>
              <a:rPr lang="en-US" baseline="0" dirty="0" smtClean="0"/>
              <a:t> new member on the team and tasked with </a:t>
            </a:r>
            <a:r>
              <a:rPr lang="en-US" dirty="0" smtClean="0"/>
              <a:t>maintaining</a:t>
            </a:r>
            <a:r>
              <a:rPr lang="en-US" baseline="0" dirty="0" smtClean="0"/>
              <a:t> a web site using ASP.NET with C# code behind and Silverlight in the browser. Jean has to perform some important refactoring but she is not sure whether her changes are permissible. One of the regression tests now fails, but it is not clear why the result is not what is expected by the test. Fortunately, the team has been using contracts liberally in the Silverlight app and in the Code behind part and Matt shows Jean how to enable the runtime checking of contracts in both the Silverlight projects and the ASP.NET web server projects. Running the tests in Debug mode with contracts instrumented into the product some tests now fail with an object invariant violation at the end of a method Jean modified. Looking at the original invariant, Jean sees exactly what condition she failed to maintain. The failing invariant pinpointed by CodeContracts led Jean to the source of the error and helped her figure out how to fix the problem, whereas the failing test outcome at the end of the test run left her clueless.</a:t>
            </a:r>
          </a:p>
        </p:txBody>
      </p:sp>
      <p:sp>
        <p:nvSpPr>
          <p:cNvPr id="4" name="Slide Number Placeholder 3"/>
          <p:cNvSpPr>
            <a:spLocks noGrp="1"/>
          </p:cNvSpPr>
          <p:nvPr>
            <p:ph type="sldNum" sz="quarter" idx="10"/>
          </p:nvPr>
        </p:nvSpPr>
        <p:spPr/>
        <p:txBody>
          <a:bodyPr/>
          <a:lstStyle/>
          <a:p>
            <a:fld id="{4156BEBA-7290-4D7C-B1AD-D82AC62E7CEE}" type="slidenum">
              <a:rPr lang="en-US" smtClean="0"/>
              <a:t>10</a:t>
            </a:fld>
            <a:endParaRPr lang="en-US"/>
          </a:p>
        </p:txBody>
      </p:sp>
    </p:spTree>
    <p:extLst>
      <p:ext uri="{BB962C8B-B14F-4D97-AF65-F5344CB8AC3E}">
        <p14:creationId xmlns:p14="http://schemas.microsoft.com/office/powerpoint/2010/main" val="1514300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56BEBA-7290-4D7C-B1AD-D82AC62E7CEE}" type="slidenum">
              <a:rPr lang="en-US" smtClean="0"/>
              <a:t>12</a:t>
            </a:fld>
            <a:endParaRPr lang="en-US"/>
          </a:p>
        </p:txBody>
      </p:sp>
    </p:spTree>
    <p:extLst>
      <p:ext uri="{BB962C8B-B14F-4D97-AF65-F5344CB8AC3E}">
        <p14:creationId xmlns:p14="http://schemas.microsoft.com/office/powerpoint/2010/main" val="3153187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7/7/2010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7/7/2010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7/7/2010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7/7/2010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7/7/2010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E80666-FB37-4B36-9149-507F3B0178E3}" type="datetimeFigureOut">
              <a:rPr lang="en-US" smtClean="0"/>
              <a:pPr/>
              <a:t>7/7/2010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E80666-FB37-4B36-9149-507F3B0178E3}" type="datetimeFigureOut">
              <a:rPr lang="en-US" smtClean="0"/>
              <a:pPr/>
              <a:t>7/7/2010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63A33-8271-4DD0-9C48-789913D7C11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E80666-FB37-4B36-9149-507F3B0178E3}" type="datetimeFigureOut">
              <a:rPr lang="en-US" smtClean="0"/>
              <a:pPr/>
              <a:t>7/7/2010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80666-FB37-4B36-9149-507F3B0178E3}" type="datetimeFigureOut">
              <a:rPr lang="en-US" smtClean="0"/>
              <a:pPr/>
              <a:t>7/7/2010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7/7/2010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7/7/2010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28E80666-FB37-4B36-9149-507F3B0178E3}" type="datetimeFigureOut">
              <a:rPr lang="en-US" smtClean="0"/>
              <a:pPr/>
              <a:t>7/7/2010</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7E63A33-8271-4DD0-9C48-789913D7C11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www.amazon.com/C-4-0-Nutshell-Definitive-Reference/dp/0596800959/ref=sr_1_3?ie=UTF8&amp;s=books&amp;qid=1275579121&amp;sr=1-3" TargetMode="External"/><Relationship Id="rId3" Type="http://schemas.openxmlformats.org/officeDocument/2006/relationships/hyperlink" Target="http://devjourney.com/" TargetMode="External"/><Relationship Id="rId7" Type="http://schemas.openxmlformats.org/officeDocument/2006/relationships/image" Target="../media/image13.jpeg"/><Relationship Id="rId2" Type="http://schemas.openxmlformats.org/officeDocument/2006/relationships/hyperlink" Target="http://research.microsoft.com/contracts/" TargetMode="External"/><Relationship Id="rId1" Type="http://schemas.openxmlformats.org/officeDocument/2006/relationships/slideLayout" Target="../slideLayouts/slideLayout2.xml"/><Relationship Id="rId6" Type="http://schemas.openxmlformats.org/officeDocument/2006/relationships/hyperlink" Target="http://www.amazon.com/CLR-via-Dev-Pro-Jeffrey-Richter/dp/0735627045/ref=sr_1_1?ie=UTF8&amp;s=books&amp;qid=1275579092&amp;sr=1-1" TargetMode="External"/><Relationship Id="rId11" Type="http://schemas.openxmlformats.org/officeDocument/2006/relationships/image" Target="../media/image15.jpeg"/><Relationship Id="rId5" Type="http://schemas.openxmlformats.org/officeDocument/2006/relationships/image" Target="../media/image12.jpeg"/><Relationship Id="rId10" Type="http://schemas.openxmlformats.org/officeDocument/2006/relationships/hyperlink" Target="http://www.amazon.com/gp/reader/143022455X/ref=sib_dp_pt#reader-link" TargetMode="External"/><Relationship Id="rId4" Type="http://schemas.openxmlformats.org/officeDocument/2006/relationships/hyperlink" Target="http://www.amazon.com/Depth-What-you-need-master/dp/1933988363/ref=sr_1_1?ie=UTF8&amp;s=books&amp;qid=1275579004&amp;sr=8-1" TargetMode="External"/><Relationship Id="rId9"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marL="182880" indent="0">
              <a:buNone/>
            </a:pPr>
            <a:r>
              <a:rPr lang="en-US" dirty="0" smtClean="0"/>
              <a:t>Code Contracts in dev11 </a:t>
            </a:r>
            <a:r>
              <a:rPr lang="en-US" sz="3200" dirty="0" smtClean="0"/>
              <a:t>(and dev12)</a:t>
            </a:r>
            <a:endParaRPr lang="en-US" dirty="0"/>
          </a:p>
        </p:txBody>
      </p:sp>
      <p:sp>
        <p:nvSpPr>
          <p:cNvPr id="2" name="Subtitle 1"/>
          <p:cNvSpPr>
            <a:spLocks noGrp="1"/>
          </p:cNvSpPr>
          <p:nvPr>
            <p:ph type="subTitle" idx="1"/>
          </p:nvPr>
        </p:nvSpPr>
        <p:spPr/>
        <p:txBody>
          <a:bodyPr/>
          <a:lstStyle/>
          <a:p>
            <a:r>
              <a:rPr lang="en-US" dirty="0" smtClean="0"/>
              <a:t>Manuel Fahndrich, Mike Barnett,</a:t>
            </a:r>
            <a:br>
              <a:rPr lang="en-US" dirty="0" smtClean="0"/>
            </a:br>
            <a:r>
              <a:rPr lang="en-US" dirty="0" smtClean="0"/>
              <a:t>Francesco Logozzo, Brian Grunkemeyer, Justin van Patten, Wolfram Schulte</a:t>
            </a:r>
          </a:p>
          <a:p>
            <a:r>
              <a:rPr lang="en-US" dirty="0" smtClean="0"/>
              <a:t>7/7/2010</a:t>
            </a:r>
            <a:endParaRPr lang="en-US" dirty="0"/>
          </a:p>
        </p:txBody>
      </p:sp>
    </p:spTree>
    <p:extLst>
      <p:ext uri="{BB962C8B-B14F-4D97-AF65-F5344CB8AC3E}">
        <p14:creationId xmlns:p14="http://schemas.microsoft.com/office/powerpoint/2010/main" val="3055977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4" y="381000"/>
            <a:ext cx="9401176" cy="575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4430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lstStyle/>
          <a:p>
            <a:r>
              <a:rPr lang="en-US" dirty="0"/>
              <a:t>Looking at the original invariant, Jean sees exactly what condition she failed to </a:t>
            </a:r>
            <a:r>
              <a:rPr lang="en-US" dirty="0" smtClean="0"/>
              <a:t>maintain.</a:t>
            </a:r>
          </a:p>
          <a:p>
            <a:r>
              <a:rPr lang="en-US" dirty="0" smtClean="0"/>
              <a:t>The </a:t>
            </a:r>
            <a:r>
              <a:rPr lang="en-US" dirty="0"/>
              <a:t>failing invariant pinpointed by CodeContracts led Jean to the </a:t>
            </a:r>
            <a:r>
              <a:rPr lang="en-US" i="1" dirty="0"/>
              <a:t>source </a:t>
            </a:r>
            <a:r>
              <a:rPr lang="en-US" dirty="0"/>
              <a:t>of the error and helped her figure out how to fix the problem, whereas the failing test outcome at the end of the test run left her clueless.</a:t>
            </a:r>
          </a:p>
        </p:txBody>
      </p:sp>
    </p:spTree>
    <p:extLst>
      <p:ext uri="{BB962C8B-B14F-4D97-AF65-F5344CB8AC3E}">
        <p14:creationId xmlns:p14="http://schemas.microsoft.com/office/powerpoint/2010/main" val="1676299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Dev12 Scenario: Code Review Analysis</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Jean is ready to submit </a:t>
            </a:r>
            <a:r>
              <a:rPr lang="en-US" dirty="0" smtClean="0"/>
              <a:t>a feature change.</a:t>
            </a:r>
            <a:endParaRPr lang="en-US" dirty="0" smtClean="0"/>
          </a:p>
          <a:p>
            <a:r>
              <a:rPr lang="en-US" dirty="0" err="1" smtClean="0"/>
              <a:t>VisualStudio</a:t>
            </a:r>
            <a:r>
              <a:rPr lang="en-US" dirty="0" smtClean="0"/>
              <a:t> presents her with a ranked list of warnings newly introduced, changed, or fixed by her </a:t>
            </a:r>
            <a:r>
              <a:rPr lang="en-US" dirty="0" err="1" smtClean="0"/>
              <a:t>changeset</a:t>
            </a:r>
            <a:r>
              <a:rPr lang="en-US" dirty="0" smtClean="0"/>
              <a:t>.</a:t>
            </a:r>
          </a:p>
          <a:p>
            <a:r>
              <a:rPr lang="en-US" dirty="0" smtClean="0"/>
              <a:t>Still new to the project Jean is not sure how to address the warnings, so she submits her </a:t>
            </a:r>
            <a:r>
              <a:rPr lang="en-US" dirty="0" err="1" smtClean="0"/>
              <a:t>changeset</a:t>
            </a:r>
            <a:r>
              <a:rPr lang="en-US" dirty="0" smtClean="0"/>
              <a:t> for review to Matt and Phil.</a:t>
            </a:r>
          </a:p>
          <a:p>
            <a:r>
              <a:rPr lang="en-US" dirty="0"/>
              <a:t>Matt and Phil see the list of affected </a:t>
            </a:r>
            <a:r>
              <a:rPr lang="en-US" dirty="0" smtClean="0"/>
              <a:t>warnings along with the </a:t>
            </a:r>
            <a:r>
              <a:rPr lang="en-US" dirty="0" err="1" smtClean="0"/>
              <a:t>changeset</a:t>
            </a:r>
            <a:r>
              <a:rPr lang="en-US" dirty="0" smtClean="0"/>
              <a:t>.</a:t>
            </a:r>
          </a:p>
          <a:p>
            <a:r>
              <a:rPr lang="en-US" dirty="0" smtClean="0"/>
              <a:t>Matt </a:t>
            </a:r>
            <a:r>
              <a:rPr lang="en-US" dirty="0"/>
              <a:t>suggests </a:t>
            </a:r>
            <a:r>
              <a:rPr lang="en-US" dirty="0" smtClean="0"/>
              <a:t>extra </a:t>
            </a:r>
            <a:r>
              <a:rPr lang="en-US" dirty="0"/>
              <a:t>preconditions and a few </a:t>
            </a:r>
            <a:r>
              <a:rPr lang="en-US" dirty="0" smtClean="0"/>
              <a:t>changes </a:t>
            </a:r>
            <a:r>
              <a:rPr lang="en-US" dirty="0"/>
              <a:t>to avoid potential null-dereferences among the warnings</a:t>
            </a:r>
            <a:r>
              <a:rPr lang="en-US" dirty="0" smtClean="0"/>
              <a:t>.</a:t>
            </a:r>
          </a:p>
        </p:txBody>
      </p:sp>
    </p:spTree>
    <p:extLst>
      <p:ext uri="{BB962C8B-B14F-4D97-AF65-F5344CB8AC3E}">
        <p14:creationId xmlns:p14="http://schemas.microsoft.com/office/powerpoint/2010/main" val="2468081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10200"/>
          </a:xfrm>
        </p:spPr>
        <p:txBody>
          <a:bodyPr/>
          <a:lstStyle/>
          <a:p>
            <a:r>
              <a:rPr lang="en-US" dirty="0" smtClean="0"/>
              <a:t>The code review system performs an update of the warning list based on Matt’s suggested preconditions and other changes.</a:t>
            </a:r>
          </a:p>
          <a:p>
            <a:r>
              <a:rPr lang="en-US" dirty="0" smtClean="0"/>
              <a:t>As a result, a call-site is found that violates the new preconditions.</a:t>
            </a:r>
          </a:p>
          <a:p>
            <a:r>
              <a:rPr lang="en-US" dirty="0" smtClean="0"/>
              <a:t>Matt files a bug against that piece of code.</a:t>
            </a:r>
          </a:p>
          <a:p>
            <a:r>
              <a:rPr lang="en-US" dirty="0" smtClean="0"/>
              <a:t>Phil investigates the remaining warnings and classifies them as benign or not likely. </a:t>
            </a:r>
          </a:p>
          <a:p>
            <a:r>
              <a:rPr lang="en-US" dirty="0" smtClean="0"/>
              <a:t>After changing the code and submitting the update for the review, no new unclassified warnings are reported by the system and everyone signs off on the review.</a:t>
            </a:r>
          </a:p>
          <a:p>
            <a:endParaRPr lang="en-US" dirty="0" smtClean="0"/>
          </a:p>
        </p:txBody>
      </p:sp>
    </p:spTree>
    <p:extLst>
      <p:ext uri="{BB962C8B-B14F-4D97-AF65-F5344CB8AC3E}">
        <p14:creationId xmlns:p14="http://schemas.microsoft.com/office/powerpoint/2010/main" val="26849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761697827"/>
              </p:ext>
            </p:extLst>
          </p:nvPr>
        </p:nvGraphicFramePr>
        <p:xfrm>
          <a:off x="762000" y="1524000"/>
          <a:ext cx="77724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r>
              <a:rPr lang="en-US" dirty="0" smtClean="0"/>
              <a:t>Vision for </a:t>
            </a:r>
            <a:r>
              <a:rPr lang="en-US" dirty="0" err="1" smtClean="0"/>
              <a:t>CodeContract</a:t>
            </a:r>
            <a:r>
              <a:rPr lang="en-US" dirty="0" smtClean="0"/>
              <a:t> integration</a:t>
            </a:r>
            <a:endParaRPr lang="en-US" dirty="0"/>
          </a:p>
        </p:txBody>
      </p:sp>
    </p:spTree>
    <p:extLst>
      <p:ext uri="{BB962C8B-B14F-4D97-AF65-F5344CB8AC3E}">
        <p14:creationId xmlns:p14="http://schemas.microsoft.com/office/powerpoint/2010/main" val="2757758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Feedback</a:t>
            </a:r>
            <a:endParaRPr lang="en-US" dirty="0"/>
          </a:p>
        </p:txBody>
      </p:sp>
      <p:sp>
        <p:nvSpPr>
          <p:cNvPr id="3" name="Content Placeholder 2"/>
          <p:cNvSpPr>
            <a:spLocks noGrp="1"/>
          </p:cNvSpPr>
          <p:nvPr>
            <p:ph idx="1"/>
          </p:nvPr>
        </p:nvSpPr>
        <p:spPr/>
        <p:txBody>
          <a:bodyPr/>
          <a:lstStyle/>
          <a:p>
            <a:r>
              <a:rPr lang="en-US" dirty="0" smtClean="0"/>
              <a:t>Just over a year on </a:t>
            </a:r>
            <a:r>
              <a:rPr lang="en-US" dirty="0" err="1" smtClean="0"/>
              <a:t>DevLabs</a:t>
            </a:r>
            <a:endParaRPr lang="en-US" dirty="0" smtClean="0"/>
          </a:p>
          <a:p>
            <a:pPr lvl="1"/>
            <a:r>
              <a:rPr lang="en-US" dirty="0" smtClean="0"/>
              <a:t>About 20,000 downloads (less than 10 versions), currently the busiest </a:t>
            </a:r>
            <a:r>
              <a:rPr lang="en-US" dirty="0" err="1" smtClean="0"/>
              <a:t>DevLabs</a:t>
            </a:r>
            <a:r>
              <a:rPr lang="en-US" dirty="0" smtClean="0"/>
              <a:t> forum.</a:t>
            </a:r>
          </a:p>
          <a:p>
            <a:r>
              <a:rPr lang="en-US" dirty="0" smtClean="0"/>
              <a:t>User Survey</a:t>
            </a:r>
          </a:p>
          <a:p>
            <a:pPr lvl="1"/>
            <a:r>
              <a:rPr lang="en-US" dirty="0" smtClean="0"/>
              <a:t>Given a set of options for where </a:t>
            </a:r>
            <a:r>
              <a:rPr lang="en-US" smtClean="0"/>
              <a:t>the CLR BCL team should </a:t>
            </a:r>
            <a:r>
              <a:rPr lang="en-US" dirty="0" smtClean="0"/>
              <a:t>invest, largest number (24%) chose Code Contracts. Next largest number was 15%.</a:t>
            </a:r>
          </a:p>
          <a:p>
            <a:pPr lvl="1"/>
            <a:r>
              <a:rPr lang="en-US" dirty="0" smtClean="0"/>
              <a:t>Over 3,000 hours of time spent adding contracts, around 9K bugs reported found.</a:t>
            </a:r>
          </a:p>
          <a:p>
            <a:pPr lvl="2"/>
            <a:r>
              <a:rPr lang="en-US" dirty="0" smtClean="0"/>
              <a:t>Fairly consistent numbers: the heaviest users saved between 1 and 6 hours of debugging for every hour spent adding contracts. And that is just the initial benefit.</a:t>
            </a:r>
          </a:p>
          <a:p>
            <a:pPr lvl="1"/>
            <a:r>
              <a:rPr lang="en-US" dirty="0" smtClean="0"/>
              <a:t>Huge sentiment for putting the tools “into the box” and wanting performance improvements.</a:t>
            </a:r>
            <a:endParaRPr lang="en-US" dirty="0"/>
          </a:p>
        </p:txBody>
      </p:sp>
    </p:spTree>
    <p:extLst>
      <p:ext uri="{BB962C8B-B14F-4D97-AF65-F5344CB8AC3E}">
        <p14:creationId xmlns:p14="http://schemas.microsoft.com/office/powerpoint/2010/main" val="1225255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is Spreading</a:t>
            </a:r>
            <a:endParaRPr lang="en-US" dirty="0"/>
          </a:p>
        </p:txBody>
      </p:sp>
      <p:sp>
        <p:nvSpPr>
          <p:cNvPr id="3" name="Content Placeholder 2"/>
          <p:cNvSpPr>
            <a:spLocks noGrp="1"/>
          </p:cNvSpPr>
          <p:nvPr>
            <p:ph idx="1"/>
          </p:nvPr>
        </p:nvSpPr>
        <p:spPr/>
        <p:txBody>
          <a:bodyPr/>
          <a:lstStyle/>
          <a:p>
            <a:r>
              <a:rPr lang="en-US" dirty="0" smtClean="0"/>
              <a:t>Books!</a:t>
            </a:r>
          </a:p>
          <a:p>
            <a:endParaRPr lang="en-US" dirty="0" smtClean="0"/>
          </a:p>
          <a:p>
            <a:r>
              <a:rPr lang="en-US" dirty="0" smtClean="0"/>
              <a:t>Blogs</a:t>
            </a:r>
          </a:p>
          <a:p>
            <a:pPr lvl="1"/>
            <a:r>
              <a:rPr lang="en-US" dirty="0" smtClean="0"/>
              <a:t>over 30 </a:t>
            </a:r>
            <a:r>
              <a:rPr lang="en-US" dirty="0" smtClean="0"/>
              <a:t>external blogs listed </a:t>
            </a:r>
            <a:r>
              <a:rPr lang="en-US" dirty="0" smtClean="0"/>
              <a:t>on our </a:t>
            </a:r>
            <a:r>
              <a:rPr lang="en-US" dirty="0" smtClean="0">
                <a:hlinkClick r:id="rId2"/>
              </a:rPr>
              <a:t>web site</a:t>
            </a:r>
            <a:endParaRPr lang="en-US" dirty="0" smtClean="0"/>
          </a:p>
          <a:p>
            <a:pPr lvl="1"/>
            <a:r>
              <a:rPr lang="en-US" dirty="0" smtClean="0"/>
              <a:t>Kevin Hazzard (</a:t>
            </a:r>
            <a:r>
              <a:rPr lang="en-US" dirty="0" smtClean="0">
                <a:hlinkClick r:id="rId3"/>
              </a:rPr>
              <a:t>http://devjourney.com</a:t>
            </a:r>
            <a:r>
              <a:rPr lang="en-US" dirty="0" smtClean="0"/>
              <a:t>). Well-respected C# MVP is doing a series on Code Contracts. (8/14)</a:t>
            </a:r>
          </a:p>
          <a:p>
            <a:r>
              <a:rPr lang="en-US" dirty="0" smtClean="0"/>
              <a:t>Channel 9 Videos (way over 100K views)</a:t>
            </a:r>
          </a:p>
          <a:p>
            <a:r>
              <a:rPr lang="en-US" dirty="0" smtClean="0"/>
              <a:t>Two top-rated PDC presentations (2008, 2009).</a:t>
            </a:r>
          </a:p>
          <a:p>
            <a:r>
              <a:rPr lang="en-US" dirty="0" smtClean="0"/>
              <a:t>One representative quote:</a:t>
            </a:r>
          </a:p>
          <a:p>
            <a:endParaRPr lang="en-US" dirty="0" smtClean="0"/>
          </a:p>
          <a:p>
            <a:endParaRPr lang="en-US" dirty="0"/>
          </a:p>
        </p:txBody>
      </p:sp>
      <p:pic>
        <p:nvPicPr>
          <p:cNvPr id="4" name="Picture 2" descr="Product Detail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447800"/>
            <a:ext cx="990600" cy="10953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roduct Details">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447800"/>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Product Details">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400" y="1447800"/>
            <a:ext cx="1095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troducing .NET 4.0: with Visual Studio 2010 (Expert's Voice in .Net)">
            <a:hlinkClick r:id="rId10"/>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943600" y="1412029"/>
            <a:ext cx="1097280" cy="109728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371600" y="5334000"/>
            <a:ext cx="6629400" cy="1169551"/>
          </a:xfrm>
          <a:prstGeom prst="rect">
            <a:avLst/>
          </a:prstGeom>
        </p:spPr>
        <p:txBody>
          <a:bodyPr wrap="square">
            <a:spAutoFit/>
          </a:bodyPr>
          <a:lstStyle/>
          <a:p>
            <a:r>
              <a:rPr lang="en-US" sz="1400" dirty="0"/>
              <a:t>At this point, as a supported project or not, I cannot imagine our team coding without it. All issues notwithstanding, Code Contracts has saved us many man hours in just a few short months. With the number of issues it has detected, we were all willing to deal with the performance of a heavy static analysis</a:t>
            </a:r>
            <a:r>
              <a:rPr lang="en-US" sz="1400" dirty="0" smtClean="0"/>
              <a:t>.</a:t>
            </a:r>
            <a:br>
              <a:rPr lang="en-US" sz="1400" dirty="0" smtClean="0"/>
            </a:br>
            <a:r>
              <a:rPr lang="en-US" sz="1400" dirty="0" smtClean="0"/>
              <a:t>                                                                              – Ken Muse (ecoinsight.com)</a:t>
            </a:r>
            <a:endParaRPr lang="en-US" sz="1400" dirty="0"/>
          </a:p>
        </p:txBody>
      </p:sp>
    </p:spTree>
    <p:extLst>
      <p:ext uri="{BB962C8B-B14F-4D97-AF65-F5344CB8AC3E}">
        <p14:creationId xmlns:p14="http://schemas.microsoft.com/office/powerpoint/2010/main" val="333120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n 5"/>
          <p:cNvSpPr/>
          <p:nvPr/>
        </p:nvSpPr>
        <p:spPr>
          <a:xfrm>
            <a:off x="838200" y="2057400"/>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Authoring of Contracts</a:t>
            </a:r>
            <a:endParaRPr lang="en-US" sz="2400" dirty="0"/>
          </a:p>
        </p:txBody>
      </p:sp>
      <p:sp>
        <p:nvSpPr>
          <p:cNvPr id="15" name="Can 14"/>
          <p:cNvSpPr/>
          <p:nvPr/>
        </p:nvSpPr>
        <p:spPr>
          <a:xfrm>
            <a:off x="1817914" y="2057400"/>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Build scripts</a:t>
            </a:r>
            <a:endParaRPr lang="en-US" sz="2400" dirty="0"/>
          </a:p>
        </p:txBody>
      </p:sp>
      <p:sp>
        <p:nvSpPr>
          <p:cNvPr id="16" name="Can 15"/>
          <p:cNvSpPr/>
          <p:nvPr/>
        </p:nvSpPr>
        <p:spPr>
          <a:xfrm>
            <a:off x="2797628" y="2057400"/>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Rewriter</a:t>
            </a:r>
            <a:endParaRPr lang="en-US" sz="2400" dirty="0"/>
          </a:p>
        </p:txBody>
      </p:sp>
      <p:sp>
        <p:nvSpPr>
          <p:cNvPr id="17" name="Can 16"/>
          <p:cNvSpPr/>
          <p:nvPr/>
        </p:nvSpPr>
        <p:spPr>
          <a:xfrm>
            <a:off x="3777342" y="2057400"/>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Contract Reference Assemblies</a:t>
            </a:r>
            <a:endParaRPr lang="en-US" sz="2400" dirty="0"/>
          </a:p>
        </p:txBody>
      </p:sp>
      <p:sp>
        <p:nvSpPr>
          <p:cNvPr id="18" name="Can 17"/>
          <p:cNvSpPr/>
          <p:nvPr/>
        </p:nvSpPr>
        <p:spPr>
          <a:xfrm>
            <a:off x="4757056" y="2057400"/>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Property Pane</a:t>
            </a:r>
            <a:endParaRPr lang="en-US" sz="2400" dirty="0"/>
          </a:p>
        </p:txBody>
      </p:sp>
      <p:sp>
        <p:nvSpPr>
          <p:cNvPr id="19" name="Can 18"/>
          <p:cNvSpPr/>
          <p:nvPr/>
        </p:nvSpPr>
        <p:spPr>
          <a:xfrm>
            <a:off x="5736770" y="2057400"/>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Contract XML Docs</a:t>
            </a:r>
            <a:endParaRPr lang="en-US" sz="2400" dirty="0"/>
          </a:p>
        </p:txBody>
      </p:sp>
      <p:sp>
        <p:nvSpPr>
          <p:cNvPr id="20" name="Can 19"/>
          <p:cNvSpPr/>
          <p:nvPr/>
        </p:nvSpPr>
        <p:spPr>
          <a:xfrm>
            <a:off x="6716484" y="2057400"/>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Contract Visualization</a:t>
            </a:r>
            <a:endParaRPr lang="en-US" sz="2400" dirty="0"/>
          </a:p>
        </p:txBody>
      </p:sp>
      <p:sp>
        <p:nvSpPr>
          <p:cNvPr id="21" name="Can 20"/>
          <p:cNvSpPr/>
          <p:nvPr/>
        </p:nvSpPr>
        <p:spPr>
          <a:xfrm>
            <a:off x="7696200" y="2057400"/>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Static Checker</a:t>
            </a:r>
            <a:endParaRPr lang="en-US" sz="2400" dirty="0"/>
          </a:p>
        </p:txBody>
      </p:sp>
      <p:sp>
        <p:nvSpPr>
          <p:cNvPr id="22" name="Cube 21"/>
          <p:cNvSpPr/>
          <p:nvPr/>
        </p:nvSpPr>
        <p:spPr>
          <a:xfrm>
            <a:off x="798872" y="1305232"/>
            <a:ext cx="7772400" cy="8382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smtClean="0"/>
              <a:t>Code Contracts</a:t>
            </a:r>
            <a:endParaRPr lang="en-US" sz="3600" dirty="0"/>
          </a:p>
        </p:txBody>
      </p:sp>
      <p:sp>
        <p:nvSpPr>
          <p:cNvPr id="2" name="Left Brace 1"/>
          <p:cNvSpPr/>
          <p:nvPr/>
        </p:nvSpPr>
        <p:spPr>
          <a:xfrm rot="16200000">
            <a:off x="1028700" y="5326618"/>
            <a:ext cx="304800" cy="80010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 name="TextBox 2"/>
          <p:cNvSpPr txBox="1"/>
          <p:nvPr/>
        </p:nvSpPr>
        <p:spPr>
          <a:xfrm>
            <a:off x="762000" y="6107668"/>
            <a:ext cx="797013" cy="369332"/>
          </a:xfrm>
          <a:prstGeom prst="rect">
            <a:avLst/>
          </a:prstGeom>
          <a:noFill/>
        </p:spPr>
        <p:txBody>
          <a:bodyPr wrap="none" rtlCol="0">
            <a:spAutoFit/>
          </a:bodyPr>
          <a:lstStyle/>
          <a:p>
            <a:r>
              <a:rPr lang="en-US" dirty="0" smtClean="0"/>
              <a:t>dev10</a:t>
            </a:r>
            <a:endParaRPr lang="en-US" dirty="0"/>
          </a:p>
        </p:txBody>
      </p:sp>
      <p:sp>
        <p:nvSpPr>
          <p:cNvPr id="13" name="Left Brace 12"/>
          <p:cNvSpPr/>
          <p:nvPr/>
        </p:nvSpPr>
        <p:spPr>
          <a:xfrm rot="16200000">
            <a:off x="4463142" y="2939926"/>
            <a:ext cx="304800" cy="557348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3" name="TextBox 22"/>
          <p:cNvSpPr txBox="1"/>
          <p:nvPr/>
        </p:nvSpPr>
        <p:spPr>
          <a:xfrm>
            <a:off x="4232187" y="6107668"/>
            <a:ext cx="797013" cy="369332"/>
          </a:xfrm>
          <a:prstGeom prst="rect">
            <a:avLst/>
          </a:prstGeom>
          <a:noFill/>
        </p:spPr>
        <p:txBody>
          <a:bodyPr wrap="none" rtlCol="0">
            <a:spAutoFit/>
          </a:bodyPr>
          <a:lstStyle/>
          <a:p>
            <a:r>
              <a:rPr lang="en-US" dirty="0" smtClean="0"/>
              <a:t>dev11</a:t>
            </a:r>
            <a:endParaRPr lang="en-US" dirty="0"/>
          </a:p>
        </p:txBody>
      </p:sp>
      <p:sp>
        <p:nvSpPr>
          <p:cNvPr id="24" name="Left Brace 23"/>
          <p:cNvSpPr/>
          <p:nvPr/>
        </p:nvSpPr>
        <p:spPr>
          <a:xfrm rot="16200000">
            <a:off x="7886700" y="5326618"/>
            <a:ext cx="304800" cy="80010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5" name="TextBox 24"/>
          <p:cNvSpPr txBox="1"/>
          <p:nvPr/>
        </p:nvSpPr>
        <p:spPr>
          <a:xfrm>
            <a:off x="7620000" y="6107668"/>
            <a:ext cx="797013" cy="369332"/>
          </a:xfrm>
          <a:prstGeom prst="rect">
            <a:avLst/>
          </a:prstGeom>
          <a:noFill/>
        </p:spPr>
        <p:txBody>
          <a:bodyPr wrap="none" rtlCol="0">
            <a:spAutoFit/>
          </a:bodyPr>
          <a:lstStyle/>
          <a:p>
            <a:r>
              <a:rPr lang="en-US" dirty="0" smtClean="0"/>
              <a:t>dev12</a:t>
            </a:r>
            <a:endParaRPr lang="en-US" dirty="0"/>
          </a:p>
        </p:txBody>
      </p:sp>
      <p:sp>
        <p:nvSpPr>
          <p:cNvPr id="4" name="Title 3"/>
          <p:cNvSpPr>
            <a:spLocks noGrp="1"/>
          </p:cNvSpPr>
          <p:nvPr>
            <p:ph type="title"/>
          </p:nvPr>
        </p:nvSpPr>
        <p:spPr/>
        <p:txBody>
          <a:bodyPr/>
          <a:lstStyle/>
          <a:p>
            <a:r>
              <a:rPr lang="en-US" dirty="0" smtClean="0"/>
              <a:t>The Various Parts</a:t>
            </a:r>
            <a:endParaRPr lang="en-US" dirty="0"/>
          </a:p>
        </p:txBody>
      </p:sp>
    </p:spTree>
    <p:extLst>
      <p:ext uri="{BB962C8B-B14F-4D97-AF65-F5344CB8AC3E}">
        <p14:creationId xmlns:p14="http://schemas.microsoft.com/office/powerpoint/2010/main" val="901832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Items</a:t>
            </a:r>
            <a:endParaRPr lang="en-US" dirty="0"/>
          </a:p>
        </p:txBody>
      </p:sp>
      <p:sp>
        <p:nvSpPr>
          <p:cNvPr id="3" name="Content Placeholder 2"/>
          <p:cNvSpPr>
            <a:spLocks noGrp="1"/>
          </p:cNvSpPr>
          <p:nvPr>
            <p:ph idx="1"/>
          </p:nvPr>
        </p:nvSpPr>
        <p:spPr/>
        <p:txBody>
          <a:bodyPr/>
          <a:lstStyle/>
          <a:p>
            <a:r>
              <a:rPr lang="en-US" dirty="0" smtClean="0"/>
              <a:t>All major parts are implemented.</a:t>
            </a:r>
          </a:p>
          <a:p>
            <a:r>
              <a:rPr lang="en-US" dirty="0" smtClean="0"/>
              <a:t>Need:</a:t>
            </a:r>
          </a:p>
          <a:p>
            <a:pPr lvl="1"/>
            <a:r>
              <a:rPr lang="en-US" dirty="0" smtClean="0"/>
              <a:t>Testing and code </a:t>
            </a:r>
            <a:r>
              <a:rPr lang="en-US" dirty="0" smtClean="0"/>
              <a:t>hardening and bringing up to VS standard.</a:t>
            </a:r>
          </a:p>
          <a:p>
            <a:pPr lvl="1"/>
            <a:r>
              <a:rPr lang="en-US" dirty="0" smtClean="0"/>
              <a:t>Improve contract extraction for VB constructors.</a:t>
            </a:r>
          </a:p>
          <a:p>
            <a:pPr lvl="1"/>
            <a:r>
              <a:rPr lang="en-US" dirty="0" smtClean="0"/>
              <a:t>Implement some missing functionality in contract visualization.</a:t>
            </a:r>
          </a:p>
          <a:p>
            <a:pPr lvl="1"/>
            <a:r>
              <a:rPr lang="en-US" dirty="0" smtClean="0"/>
              <a:t>Performance.</a:t>
            </a:r>
          </a:p>
          <a:p>
            <a:r>
              <a:rPr lang="en-US" dirty="0" smtClean="0"/>
              <a:t>Possibly</a:t>
            </a:r>
            <a:r>
              <a:rPr lang="en-US" dirty="0" smtClean="0"/>
              <a:t>:</a:t>
            </a:r>
          </a:p>
          <a:p>
            <a:pPr lvl="1"/>
            <a:r>
              <a:rPr lang="en-US" dirty="0" smtClean="0"/>
              <a:t>Support F# by handling F# idioms in extractor.</a:t>
            </a:r>
          </a:p>
          <a:p>
            <a:pPr lvl="1"/>
            <a:r>
              <a:rPr lang="en-US" dirty="0" smtClean="0"/>
              <a:t>Programming language specific rendering of conditions.</a:t>
            </a:r>
            <a:br>
              <a:rPr lang="en-US" dirty="0" smtClean="0"/>
            </a:br>
            <a:r>
              <a:rPr lang="en-US" dirty="0" smtClean="0"/>
              <a:t>(Currently original source language is used.)</a:t>
            </a:r>
          </a:p>
          <a:p>
            <a:pPr lvl="1"/>
            <a:r>
              <a:rPr lang="en-US" dirty="0" smtClean="0"/>
              <a:t>Integration </a:t>
            </a:r>
            <a:r>
              <a:rPr lang="en-US" dirty="0" smtClean="0"/>
              <a:t>with existing reference assemblies.</a:t>
            </a:r>
          </a:p>
          <a:p>
            <a:pPr lvl="1"/>
            <a:endParaRPr lang="en-US" dirty="0" smtClean="0"/>
          </a:p>
        </p:txBody>
      </p:sp>
    </p:spTree>
    <p:extLst>
      <p:ext uri="{BB962C8B-B14F-4D97-AF65-F5344CB8AC3E}">
        <p14:creationId xmlns:p14="http://schemas.microsoft.com/office/powerpoint/2010/main" val="1646638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0" indent="0">
              <a:buNone/>
            </a:pPr>
            <a:r>
              <a:rPr lang="en-US" dirty="0" smtClean="0"/>
              <a:t>Overview</a:t>
            </a:r>
            <a:endParaRPr lang="en-US" dirty="0"/>
          </a:p>
        </p:txBody>
      </p:sp>
      <p:sp>
        <p:nvSpPr>
          <p:cNvPr id="5" name="Content Placeholder 4"/>
          <p:cNvSpPr>
            <a:spLocks noGrp="1"/>
          </p:cNvSpPr>
          <p:nvPr>
            <p:ph idx="1"/>
          </p:nvPr>
        </p:nvSpPr>
        <p:spPr/>
        <p:txBody>
          <a:bodyPr>
            <a:normAutofit/>
          </a:bodyPr>
          <a:lstStyle/>
          <a:p>
            <a:r>
              <a:rPr lang="en-US" dirty="0" smtClean="0"/>
              <a:t>Contracts are #1 feature requested for Java</a:t>
            </a:r>
          </a:p>
          <a:p>
            <a:pPr lvl="1"/>
            <a:r>
              <a:rPr lang="en-US" dirty="0" smtClean="0"/>
              <a:t>We are ahead in .NET: let’s provide tools in the box</a:t>
            </a:r>
          </a:p>
          <a:p>
            <a:r>
              <a:rPr lang="en-US" dirty="0" smtClean="0"/>
              <a:t>Code Contracts support agile development</a:t>
            </a:r>
          </a:p>
          <a:p>
            <a:pPr lvl="1"/>
            <a:r>
              <a:rPr lang="en-US" dirty="0" smtClean="0"/>
              <a:t>TDD with Contracts</a:t>
            </a:r>
          </a:p>
          <a:p>
            <a:pPr lvl="1"/>
            <a:r>
              <a:rPr lang="en-US" dirty="0" smtClean="0"/>
              <a:t>Amplify Unit and Continuous testing</a:t>
            </a:r>
          </a:p>
          <a:p>
            <a:pPr lvl="1"/>
            <a:r>
              <a:rPr lang="en-US" dirty="0" smtClean="0"/>
              <a:t>Disseminates API information more effectively</a:t>
            </a:r>
          </a:p>
          <a:p>
            <a:r>
              <a:rPr lang="en-US" dirty="0"/>
              <a:t>Clean progression dev10 → dev11 → dev12</a:t>
            </a:r>
          </a:p>
          <a:p>
            <a:pPr lvl="1"/>
            <a:r>
              <a:rPr lang="en-US" dirty="0"/>
              <a:t>Authoring → Runtime Checking → Static Checking</a:t>
            </a:r>
          </a:p>
          <a:p>
            <a:r>
              <a:rPr lang="en-US" dirty="0" smtClean="0"/>
              <a:t>Feedback from early adopters</a:t>
            </a:r>
            <a:endParaRPr lang="en-US" dirty="0"/>
          </a:p>
        </p:txBody>
      </p:sp>
    </p:spTree>
    <p:extLst>
      <p:ext uri="{BB962C8B-B14F-4D97-AF65-F5344CB8AC3E}">
        <p14:creationId xmlns:p14="http://schemas.microsoft.com/office/powerpoint/2010/main" val="50628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Scenario: </a:t>
            </a:r>
            <a:r>
              <a:rPr lang="en-US" dirty="0" smtClean="0"/>
              <a:t>Matt used TDD </a:t>
            </a:r>
            <a:r>
              <a:rPr lang="en-US" dirty="0" smtClean="0"/>
              <a:t>with Contracts</a:t>
            </a:r>
            <a:endParaRPr lang="en-US" dirty="0"/>
          </a:p>
        </p:txBody>
      </p:sp>
      <p:sp>
        <p:nvSpPr>
          <p:cNvPr id="3" name="Content Placeholder 2"/>
          <p:cNvSpPr>
            <a:spLocks noGrp="1"/>
          </p:cNvSpPr>
          <p:nvPr>
            <p:ph idx="1"/>
          </p:nvPr>
        </p:nvSpPr>
        <p:spPr>
          <a:xfrm>
            <a:off x="457200" y="1524000"/>
            <a:ext cx="8229600" cy="2514600"/>
          </a:xfrm>
        </p:spPr>
        <p:txBody>
          <a:bodyPr>
            <a:normAutofit lnSpcReduction="10000"/>
          </a:bodyPr>
          <a:lstStyle/>
          <a:p>
            <a:pPr marL="0" indent="0">
              <a:buNone/>
            </a:pPr>
            <a:r>
              <a:rPr lang="en-US" dirty="0" smtClean="0"/>
              <a:t>Write failing tests first, then make tests succeed</a:t>
            </a:r>
          </a:p>
          <a:p>
            <a:r>
              <a:rPr lang="en-US" dirty="0" smtClean="0"/>
              <a:t>Use contracts </a:t>
            </a:r>
            <a:r>
              <a:rPr lang="en-US" dirty="0" smtClean="0"/>
              <a:t>to:</a:t>
            </a:r>
            <a:endParaRPr lang="en-US" dirty="0" smtClean="0"/>
          </a:p>
          <a:p>
            <a:pPr lvl="1"/>
            <a:r>
              <a:rPr lang="en-US" dirty="0" smtClean="0"/>
              <a:t>Generalize expected outcomes </a:t>
            </a:r>
            <a:r>
              <a:rPr lang="en-US" dirty="0" smtClean="0"/>
              <a:t>in code (Ensures</a:t>
            </a:r>
            <a:r>
              <a:rPr lang="en-US" dirty="0" smtClean="0"/>
              <a:t>, Invariants)</a:t>
            </a:r>
          </a:p>
          <a:p>
            <a:pPr lvl="1"/>
            <a:r>
              <a:rPr lang="en-US" dirty="0" smtClean="0"/>
              <a:t>Control assumptions (Requires)</a:t>
            </a:r>
          </a:p>
          <a:p>
            <a:pPr lvl="1"/>
            <a:r>
              <a:rPr lang="en-US" dirty="0" smtClean="0"/>
              <a:t>Extra benefits</a:t>
            </a:r>
          </a:p>
          <a:p>
            <a:pPr lvl="2"/>
            <a:r>
              <a:rPr lang="en-US" dirty="0" smtClean="0"/>
              <a:t>Test outcome not hidden in testing code </a:t>
            </a:r>
            <a:r>
              <a:rPr lang="en-US" dirty="0"/>
              <a:t>→ </a:t>
            </a:r>
            <a:r>
              <a:rPr lang="en-US" dirty="0" smtClean="0"/>
              <a:t>increased testing on all runs</a:t>
            </a:r>
          </a:p>
          <a:p>
            <a:pPr lvl="2"/>
            <a:r>
              <a:rPr lang="en-US" dirty="0" smtClean="0"/>
              <a:t>Automatic documentation (XML, Sandcastle)</a:t>
            </a:r>
          </a:p>
          <a:p>
            <a:endParaRPr lang="en-US" dirty="0"/>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1600200"/>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1600200"/>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792" y="4038600"/>
            <a:ext cx="5492558"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627" y="5334000"/>
            <a:ext cx="561282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324600" y="4038600"/>
            <a:ext cx="24384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Test code</a:t>
            </a:r>
            <a:endParaRPr lang="en-US" dirty="0"/>
          </a:p>
        </p:txBody>
      </p:sp>
      <p:sp>
        <p:nvSpPr>
          <p:cNvPr id="9" name="Rectangle 8"/>
          <p:cNvSpPr/>
          <p:nvPr/>
        </p:nvSpPr>
        <p:spPr>
          <a:xfrm>
            <a:off x="6324600" y="5298896"/>
            <a:ext cx="24384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Code under test</a:t>
            </a:r>
            <a:endParaRPr lang="en-US" dirty="0"/>
          </a:p>
        </p:txBody>
      </p:sp>
      <p:cxnSp>
        <p:nvCxnSpPr>
          <p:cNvPr id="6" name="Straight Connector 5"/>
          <p:cNvCxnSpPr/>
          <p:nvPr/>
        </p:nvCxnSpPr>
        <p:spPr>
          <a:xfrm flipH="1">
            <a:off x="736792" y="5298896"/>
            <a:ext cx="817860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62000" y="4038600"/>
            <a:ext cx="817860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4211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normAutofit/>
          </a:bodyPr>
          <a:lstStyle/>
          <a:p>
            <a:r>
              <a:rPr lang="en-US" dirty="0" smtClean="0"/>
              <a:t>Matt runs </a:t>
            </a:r>
            <a:r>
              <a:rPr lang="en-US" dirty="0" err="1" smtClean="0"/>
              <a:t>Pex</a:t>
            </a:r>
            <a:r>
              <a:rPr lang="en-US" dirty="0" smtClean="0"/>
              <a:t> to see if his tests cover all corner cases.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r>
              <a:rPr lang="en-US" dirty="0" smtClean="0"/>
              <a:t>Thanks to the </a:t>
            </a:r>
            <a:r>
              <a:rPr lang="en-US" dirty="0" err="1" smtClean="0"/>
              <a:t>Contract.Ensures</a:t>
            </a:r>
            <a:r>
              <a:rPr lang="en-US" dirty="0" smtClean="0"/>
              <a:t> Matt wrote, </a:t>
            </a:r>
            <a:r>
              <a:rPr lang="en-US" dirty="0" err="1" smtClean="0"/>
              <a:t>Pex</a:t>
            </a:r>
            <a:r>
              <a:rPr lang="en-US" dirty="0" smtClean="0"/>
              <a:t> discovers that the code does not work for repeated suffixes. After </a:t>
            </a:r>
            <a:r>
              <a:rPr lang="en-US" dirty="0" smtClean="0"/>
              <a:t>fixing his code and adding that test case, </a:t>
            </a:r>
            <a:r>
              <a:rPr lang="en-US" dirty="0" smtClean="0"/>
              <a:t>Matt checks in.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04" y="1371600"/>
            <a:ext cx="8092251"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2098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normAutofit/>
          </a:bodyPr>
          <a:lstStyle/>
          <a:p>
            <a:pPr marL="0" indent="0">
              <a:buNone/>
            </a:pPr>
            <a:r>
              <a:rPr lang="en-US" dirty="0" smtClean="0"/>
              <a:t>Matt’s team uses automated documentation generation. The </a:t>
            </a:r>
            <a:r>
              <a:rPr lang="en-US" dirty="0" err="1" smtClean="0"/>
              <a:t>TrimSuffix</a:t>
            </a:r>
            <a:r>
              <a:rPr lang="en-US" dirty="0" smtClean="0"/>
              <a:t> contracts show up on the next doc build.</a:t>
            </a:r>
          </a:p>
          <a:p>
            <a:pPr marL="0" indent="0">
              <a:buNone/>
            </a:pPr>
            <a:endParaRPr lang="en-US" sz="2800" dirty="0" smtClean="0"/>
          </a:p>
          <a:p>
            <a:pPr marL="0" indent="0">
              <a:buNone/>
            </a:pPr>
            <a:endParaRPr lang="en-US"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9725"/>
            <a:ext cx="7543800" cy="550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38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Coders using existing library annotated with Contracts (e.g., BCL)</a:t>
            </a:r>
          </a:p>
          <a:p>
            <a:r>
              <a:rPr lang="en-US" dirty="0" smtClean="0"/>
              <a:t>Show rules during coding where and when needed</a:t>
            </a:r>
          </a:p>
          <a:p>
            <a:pPr lvl="1"/>
            <a:r>
              <a:rPr lang="en-US" dirty="0" err="1" smtClean="0"/>
              <a:t>Intellisense</a:t>
            </a:r>
            <a:r>
              <a:rPr lang="en-US" dirty="0" smtClean="0"/>
              <a:t> quick info, hover, and metadata</a:t>
            </a:r>
          </a:p>
          <a:p>
            <a:pPr marL="0" indent="0">
              <a:buNone/>
            </a:pPr>
            <a:endParaRPr lang="en-US" dirty="0" smtClean="0"/>
          </a:p>
        </p:txBody>
      </p:sp>
      <p:sp>
        <p:nvSpPr>
          <p:cNvPr id="2" name="Title 1"/>
          <p:cNvSpPr>
            <a:spLocks noGrp="1"/>
          </p:cNvSpPr>
          <p:nvPr>
            <p:ph type="title"/>
          </p:nvPr>
        </p:nvSpPr>
        <p:spPr>
          <a:xfrm>
            <a:off x="457200" y="533400"/>
            <a:ext cx="8305800" cy="990600"/>
          </a:xfrm>
        </p:spPr>
        <p:txBody>
          <a:bodyPr>
            <a:normAutofit/>
          </a:bodyPr>
          <a:lstStyle/>
          <a:p>
            <a:r>
              <a:rPr lang="en-US" dirty="0" smtClean="0"/>
              <a:t>Scenario: Discover rules while Coding</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429000"/>
            <a:ext cx="8383331"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3007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F12: Go to definition [from metadata</a:t>
            </a:r>
            <a:r>
              <a:rPr lang="en-US" dirty="0"/>
              <a:t>]</a:t>
            </a:r>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328" y="1647824"/>
            <a:ext cx="8251368" cy="4752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0765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Just like 3</a:t>
            </a:r>
            <a:r>
              <a:rPr lang="en-US" baseline="30000" dirty="0" smtClean="0"/>
              <a:t>rd</a:t>
            </a:r>
            <a:r>
              <a:rPr lang="en-US" dirty="0" smtClean="0"/>
              <a:t> party APIs with Contracts, programmers also discover contracts in their own solutions</a:t>
            </a:r>
          </a:p>
          <a:p>
            <a:r>
              <a:rPr lang="en-US" dirty="0" smtClean="0"/>
              <a:t>Speed up dissemination of information within and across teams</a:t>
            </a:r>
          </a:p>
          <a:p>
            <a:pPr lvl="1"/>
            <a:r>
              <a:rPr lang="en-US" dirty="0" err="1" smtClean="0"/>
              <a:t>Intellisense</a:t>
            </a:r>
            <a:r>
              <a:rPr lang="en-US" dirty="0" smtClean="0"/>
              <a:t> quick info and hover</a:t>
            </a:r>
          </a:p>
          <a:p>
            <a:pPr marL="0" indent="0">
              <a:buNone/>
            </a:pPr>
            <a:endParaRPr lang="en-US" dirty="0" smtClean="0"/>
          </a:p>
        </p:txBody>
      </p:sp>
      <p:sp>
        <p:nvSpPr>
          <p:cNvPr id="2" name="Title 1"/>
          <p:cNvSpPr>
            <a:spLocks noGrp="1"/>
          </p:cNvSpPr>
          <p:nvPr>
            <p:ph type="title"/>
          </p:nvPr>
        </p:nvSpPr>
        <p:spPr>
          <a:xfrm>
            <a:off x="457200" y="533400"/>
            <a:ext cx="8305800" cy="990600"/>
          </a:xfrm>
        </p:spPr>
        <p:txBody>
          <a:bodyPr>
            <a:normAutofit/>
          </a:bodyPr>
          <a:lstStyle/>
          <a:p>
            <a:r>
              <a:rPr lang="en-US" dirty="0" smtClean="0"/>
              <a:t>Scenario: Disseminate Usage Rules</a:t>
            </a:r>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343400"/>
            <a:ext cx="64643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52602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Pinpointing Error Causes</a:t>
            </a:r>
          </a:p>
        </p:txBody>
      </p:sp>
      <p:sp>
        <p:nvSpPr>
          <p:cNvPr id="3" name="Content Placeholder 2"/>
          <p:cNvSpPr>
            <a:spLocks noGrp="1"/>
          </p:cNvSpPr>
          <p:nvPr>
            <p:ph idx="1"/>
          </p:nvPr>
        </p:nvSpPr>
        <p:spPr/>
        <p:txBody>
          <a:bodyPr/>
          <a:lstStyle/>
          <a:p>
            <a:r>
              <a:rPr lang="en-US" dirty="0" smtClean="0"/>
              <a:t>Jean is a new team member tasked to refactor some </a:t>
            </a:r>
            <a:r>
              <a:rPr lang="en-US" dirty="0" err="1" smtClean="0"/>
              <a:t>ASP.Net</a:t>
            </a:r>
            <a:r>
              <a:rPr lang="en-US" dirty="0" smtClean="0"/>
              <a:t> and Silverlight code that she’s not familiar with.</a:t>
            </a:r>
          </a:p>
          <a:p>
            <a:r>
              <a:rPr lang="en-US" dirty="0" smtClean="0"/>
              <a:t>Some test fails after her change, but she does not understand </a:t>
            </a:r>
            <a:r>
              <a:rPr lang="en-US" b="1" dirty="0" smtClean="0"/>
              <a:t>why</a:t>
            </a:r>
            <a:r>
              <a:rPr lang="en-US" dirty="0" smtClean="0"/>
              <a:t> the outcome isn’t the expected one.</a:t>
            </a:r>
          </a:p>
          <a:p>
            <a:r>
              <a:rPr lang="en-US" dirty="0" smtClean="0"/>
              <a:t>Fortunately, the team has been using CodeContracts liberally and Matt shows her how to enable runtime checking.</a:t>
            </a:r>
          </a:p>
          <a:p>
            <a:r>
              <a:rPr lang="en-US" dirty="0" smtClean="0"/>
              <a:t>Running the tests in Debug mode, Jean hits an object invariant violation at the end of a method she modified.</a:t>
            </a:r>
            <a:endParaRPr lang="en-US" dirty="0"/>
          </a:p>
        </p:txBody>
      </p:sp>
    </p:spTree>
    <p:extLst>
      <p:ext uri="{BB962C8B-B14F-4D97-AF65-F5344CB8AC3E}">
        <p14:creationId xmlns:p14="http://schemas.microsoft.com/office/powerpoint/2010/main" val="10165513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522</TotalTime>
  <Words>1577</Words>
  <Application>Microsoft Office PowerPoint</Application>
  <PresentationFormat>On-screen Show (4:3)</PresentationFormat>
  <Paragraphs>126</Paragraphs>
  <Slides>18</Slides>
  <Notes>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Clarity</vt:lpstr>
      <vt:lpstr>Code Contracts in dev11 (and dev12)</vt:lpstr>
      <vt:lpstr>Overview</vt:lpstr>
      <vt:lpstr>Scenario: Matt used TDD with Contracts</vt:lpstr>
      <vt:lpstr>PowerPoint Presentation</vt:lpstr>
      <vt:lpstr>PowerPoint Presentation</vt:lpstr>
      <vt:lpstr>Scenario: Discover rules while Coding</vt:lpstr>
      <vt:lpstr>F12: Go to definition [from metadata]</vt:lpstr>
      <vt:lpstr>Scenario: Disseminate Usage Rules</vt:lpstr>
      <vt:lpstr>Scenario: Pinpointing Error Causes</vt:lpstr>
      <vt:lpstr>PowerPoint Presentation</vt:lpstr>
      <vt:lpstr>PowerPoint Presentation</vt:lpstr>
      <vt:lpstr>Dev12 Scenario: Code Review Analysis</vt:lpstr>
      <vt:lpstr>PowerPoint Presentation</vt:lpstr>
      <vt:lpstr>Vision for CodeContract integration</vt:lpstr>
      <vt:lpstr>User Feedback</vt:lpstr>
      <vt:lpstr>Word is Spreading</vt:lpstr>
      <vt:lpstr>The Various Parts</vt:lpstr>
      <vt:lpstr>Work Items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CodeContracts for dev11 and dev12</dc:title>
  <dc:creator>maf</dc:creator>
  <cp:lastModifiedBy>maf</cp:lastModifiedBy>
  <cp:revision>67</cp:revision>
  <dcterms:created xsi:type="dcterms:W3CDTF">2010-07-06T14:03:51Z</dcterms:created>
  <dcterms:modified xsi:type="dcterms:W3CDTF">2010-07-07T14:51:11Z</dcterms:modified>
</cp:coreProperties>
</file>